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Lst>
  <p:notesMasterIdLst>
    <p:notesMasterId r:id="rId58"/>
  </p:notesMasterIdLst>
  <p:sldIdLst>
    <p:sldId id="885" r:id="rId6"/>
    <p:sldId id="743" r:id="rId7"/>
    <p:sldId id="886" r:id="rId8"/>
    <p:sldId id="880" r:id="rId9"/>
    <p:sldId id="882" r:id="rId10"/>
    <p:sldId id="939" r:id="rId11"/>
    <p:sldId id="940" r:id="rId12"/>
    <p:sldId id="874" r:id="rId13"/>
    <p:sldId id="943" r:id="rId14"/>
    <p:sldId id="944" r:id="rId15"/>
    <p:sldId id="945" r:id="rId16"/>
    <p:sldId id="946" r:id="rId17"/>
    <p:sldId id="947" r:id="rId18"/>
    <p:sldId id="948" r:id="rId19"/>
    <p:sldId id="949" r:id="rId20"/>
    <p:sldId id="883" r:id="rId21"/>
    <p:sldId id="859" r:id="rId22"/>
    <p:sldId id="990" r:id="rId23"/>
    <p:sldId id="991" r:id="rId24"/>
    <p:sldId id="992" r:id="rId25"/>
    <p:sldId id="993" r:id="rId26"/>
    <p:sldId id="952" r:id="rId27"/>
    <p:sldId id="953" r:id="rId28"/>
    <p:sldId id="999" r:id="rId29"/>
    <p:sldId id="1000" r:id="rId30"/>
    <p:sldId id="960" r:id="rId31"/>
    <p:sldId id="961" r:id="rId32"/>
    <p:sldId id="962" r:id="rId33"/>
    <p:sldId id="963" r:id="rId34"/>
    <p:sldId id="964" r:id="rId35"/>
    <p:sldId id="965" r:id="rId36"/>
    <p:sldId id="966" r:id="rId37"/>
    <p:sldId id="967" r:id="rId38"/>
    <p:sldId id="1001" r:id="rId39"/>
    <p:sldId id="1002" r:id="rId40"/>
    <p:sldId id="1003" r:id="rId41"/>
    <p:sldId id="1004" r:id="rId42"/>
    <p:sldId id="1005" r:id="rId43"/>
    <p:sldId id="1006" r:id="rId44"/>
    <p:sldId id="1007" r:id="rId45"/>
    <p:sldId id="1008" r:id="rId46"/>
    <p:sldId id="1009" r:id="rId47"/>
    <p:sldId id="1010" r:id="rId48"/>
    <p:sldId id="1011" r:id="rId49"/>
    <p:sldId id="1013" r:id="rId50"/>
    <p:sldId id="1027" r:id="rId51"/>
    <p:sldId id="1014" r:id="rId52"/>
    <p:sldId id="1015" r:id="rId53"/>
    <p:sldId id="1016" r:id="rId54"/>
    <p:sldId id="1017" r:id="rId55"/>
    <p:sldId id="1018" r:id="rId56"/>
    <p:sldId id="892" r:id="rId57"/>
  </p:sldIdLst>
  <p:sldSz cx="12196763" cy="6858000"/>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09">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96F"/>
    <a:srgbClr val="78F0FE"/>
    <a:srgbClr val="006BBC"/>
    <a:srgbClr val="F8F8F8"/>
    <a:srgbClr val="EAEAEA"/>
    <a:srgbClr val="DDDDDD"/>
    <a:srgbClr val="0DC2D5"/>
    <a:srgbClr val="17DCF1"/>
    <a:srgbClr val="12D0CB"/>
    <a:srgbClr val="FDE6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70" d="100"/>
          <a:sy n="70" d="100"/>
        </p:scale>
        <p:origin x="714" y="66"/>
      </p:cViewPr>
      <p:guideLst>
        <p:guide orient="horz" pos="2009"/>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8849F2F-BCE6-4E42-AED1-738E3BB6494F}" type="doc">
      <dgm:prSet loTypeId="urn:microsoft.com/office/officeart/2005/8/layout/arrow6#1" loCatId="process" qsTypeId="urn:microsoft.com/office/officeart/2005/8/quickstyle/simple2#1" qsCatId="3D" csTypeId="urn:microsoft.com/office/officeart/2005/8/colors/accent1_2#1" csCatId="accent1" phldr="1"/>
      <dgm:spPr/>
      <dgm:t>
        <a:bodyPr/>
        <a:lstStyle/>
        <a:p>
          <a:endParaRPr lang="zh-CN" altLang="en-US"/>
        </a:p>
      </dgm:t>
    </dgm:pt>
    <dgm:pt modelId="{6DA27C50-9ABC-4F54-A450-D72BC94082D0}">
      <dgm:prSet phldrT="[文本]"/>
      <dgm:spPr/>
      <dgm:t>
        <a:bodyPr/>
        <a:lstStyle/>
        <a:p>
          <a:r>
            <a:rPr lang="zh-CN" altLang="en-US" b="1" dirty="0" smtClean="0">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rPr>
            <a:t>追溯</a:t>
          </a:r>
          <a:endParaRPr lang="zh-CN" altLang="en-US" b="1" dirty="0">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DA996818-467C-432B-A3EE-5F11FE74A68A}" type="parTrans" cxnId="{86485829-8BB2-4D63-A232-2E27CE57B8F4}">
      <dgm:prSet/>
      <dgm:spPr/>
      <dgm:t>
        <a:bodyPr/>
        <a:lstStyle/>
        <a:p>
          <a:endParaRPr lang="zh-CN" altLang="en-US" b="1">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C02DD736-6F50-4929-B3B1-8F763115A4D8}" type="sibTrans" cxnId="{86485829-8BB2-4D63-A232-2E27CE57B8F4}">
      <dgm:prSet/>
      <dgm:spPr/>
      <dgm:t>
        <a:bodyPr/>
        <a:lstStyle/>
        <a:p>
          <a:endParaRPr lang="zh-CN" altLang="en-US" b="1">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34E05727-369D-4BE5-987D-4C81CF8C248A}">
      <dgm:prSet phldrT="[文本]"/>
      <dgm:spPr/>
      <dgm:t>
        <a:bodyPr/>
        <a:lstStyle/>
        <a:p>
          <a:r>
            <a:rPr lang="zh-CN" altLang="en-US" b="1" dirty="0" smtClean="0">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rPr>
            <a:t>追踪</a:t>
          </a:r>
          <a:endParaRPr lang="zh-CN" altLang="en-US" b="1" dirty="0">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E38DA36A-30DB-4C68-B699-5FD82A8E3DBE}" type="parTrans" cxnId="{5366B605-802E-42DA-9F04-B984B5A6FFB5}">
      <dgm:prSet/>
      <dgm:spPr/>
      <dgm:t>
        <a:bodyPr/>
        <a:lstStyle/>
        <a:p>
          <a:endParaRPr lang="zh-CN" altLang="en-US" b="1">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6B6A22CD-AFB7-46C5-8663-CFFAF3D0F11F}" type="sibTrans" cxnId="{5366B605-802E-42DA-9F04-B984B5A6FFB5}">
      <dgm:prSet/>
      <dgm:spPr/>
      <dgm:t>
        <a:bodyPr/>
        <a:lstStyle/>
        <a:p>
          <a:endParaRPr lang="zh-CN" altLang="en-US" b="1">
            <a:effectLst>
              <a:outerShdw blurRad="38100" dist="38100" dir="2700000" algn="tl">
                <a:srgbClr val="000000">
                  <a:alpha val="43137"/>
                </a:srgbClr>
              </a:outerShdw>
            </a:effectLst>
            <a:latin typeface="微软雅黑" panose="020B0503020204020204" pitchFamily="2" charset="-122"/>
            <a:ea typeface="微软雅黑" panose="020B0503020204020204" pitchFamily="2" charset="-122"/>
          </a:endParaRPr>
        </a:p>
      </dgm:t>
    </dgm:pt>
    <dgm:pt modelId="{8AE2D573-3FC0-44B8-A52E-4368376A4765}" type="pres">
      <dgm:prSet presAssocID="{48849F2F-BCE6-4E42-AED1-738E3BB6494F}" presName="compositeShape" presStyleCnt="0">
        <dgm:presLayoutVars>
          <dgm:chMax val="2"/>
          <dgm:dir/>
          <dgm:resizeHandles val="exact"/>
        </dgm:presLayoutVars>
      </dgm:prSet>
      <dgm:spPr/>
      <dgm:t>
        <a:bodyPr/>
        <a:lstStyle/>
        <a:p>
          <a:endParaRPr lang="zh-CN" altLang="en-US"/>
        </a:p>
      </dgm:t>
    </dgm:pt>
    <dgm:pt modelId="{2EB08851-27F2-47E6-9982-3EB4E0BD8995}" type="pres">
      <dgm:prSet presAssocID="{48849F2F-BCE6-4E42-AED1-738E3BB6494F}" presName="ribbon" presStyleLbl="node1" presStyleIdx="0" presStyleCnt="1" custLinFactNeighborX="63" custLinFactNeighborY="-1385"/>
      <dgm:spPr/>
    </dgm:pt>
    <dgm:pt modelId="{89C6250F-F0D9-4437-980C-072920650D7A}" type="pres">
      <dgm:prSet presAssocID="{48849F2F-BCE6-4E42-AED1-738E3BB6494F}" presName="leftArrowText" presStyleLbl="node1" presStyleIdx="0" presStyleCnt="1">
        <dgm:presLayoutVars>
          <dgm:chMax val="0"/>
          <dgm:bulletEnabled val="1"/>
        </dgm:presLayoutVars>
      </dgm:prSet>
      <dgm:spPr/>
      <dgm:t>
        <a:bodyPr/>
        <a:lstStyle/>
        <a:p>
          <a:endParaRPr lang="zh-CN" altLang="en-US"/>
        </a:p>
      </dgm:t>
    </dgm:pt>
    <dgm:pt modelId="{A3040E95-6EA1-4259-963C-0591BE40EAE4}" type="pres">
      <dgm:prSet presAssocID="{48849F2F-BCE6-4E42-AED1-738E3BB6494F}" presName="rightArrowText" presStyleLbl="node1" presStyleIdx="0" presStyleCnt="1">
        <dgm:presLayoutVars>
          <dgm:chMax val="0"/>
          <dgm:bulletEnabled val="1"/>
        </dgm:presLayoutVars>
      </dgm:prSet>
      <dgm:spPr/>
      <dgm:t>
        <a:bodyPr/>
        <a:lstStyle/>
        <a:p>
          <a:endParaRPr lang="zh-CN" altLang="en-US"/>
        </a:p>
      </dgm:t>
    </dgm:pt>
  </dgm:ptLst>
  <dgm:cxnLst>
    <dgm:cxn modelId="{D21FA9EC-CA9E-4949-AFF1-B3013D151C44}" type="presOf" srcId="{6DA27C50-9ABC-4F54-A450-D72BC94082D0}" destId="{89C6250F-F0D9-4437-980C-072920650D7A}" srcOrd="0" destOrd="0" presId="urn:microsoft.com/office/officeart/2005/8/layout/arrow6#1"/>
    <dgm:cxn modelId="{D8AF947D-8473-4DC2-BE0F-3CD179BC6164}" type="presOf" srcId="{34E05727-369D-4BE5-987D-4C81CF8C248A}" destId="{A3040E95-6EA1-4259-963C-0591BE40EAE4}" srcOrd="0" destOrd="0" presId="urn:microsoft.com/office/officeart/2005/8/layout/arrow6#1"/>
    <dgm:cxn modelId="{D74E2240-79AD-4084-AC1A-D3B13407E61E}" type="presOf" srcId="{48849F2F-BCE6-4E42-AED1-738E3BB6494F}" destId="{8AE2D573-3FC0-44B8-A52E-4368376A4765}" srcOrd="0" destOrd="0" presId="urn:microsoft.com/office/officeart/2005/8/layout/arrow6#1"/>
    <dgm:cxn modelId="{5366B605-802E-42DA-9F04-B984B5A6FFB5}" srcId="{48849F2F-BCE6-4E42-AED1-738E3BB6494F}" destId="{34E05727-369D-4BE5-987D-4C81CF8C248A}" srcOrd="1" destOrd="0" parTransId="{E38DA36A-30DB-4C68-B699-5FD82A8E3DBE}" sibTransId="{6B6A22CD-AFB7-46C5-8663-CFFAF3D0F11F}"/>
    <dgm:cxn modelId="{86485829-8BB2-4D63-A232-2E27CE57B8F4}" srcId="{48849F2F-BCE6-4E42-AED1-738E3BB6494F}" destId="{6DA27C50-9ABC-4F54-A450-D72BC94082D0}" srcOrd="0" destOrd="0" parTransId="{DA996818-467C-432B-A3EE-5F11FE74A68A}" sibTransId="{C02DD736-6F50-4929-B3B1-8F763115A4D8}"/>
    <dgm:cxn modelId="{FE1F47CE-C51C-42AA-9B90-51AB001997E8}" type="presParOf" srcId="{8AE2D573-3FC0-44B8-A52E-4368376A4765}" destId="{2EB08851-27F2-47E6-9982-3EB4E0BD8995}" srcOrd="0" destOrd="0" presId="urn:microsoft.com/office/officeart/2005/8/layout/arrow6#1"/>
    <dgm:cxn modelId="{BBFEF125-AAB6-48E4-AC89-D0068788B5F5}" type="presParOf" srcId="{8AE2D573-3FC0-44B8-A52E-4368376A4765}" destId="{89C6250F-F0D9-4437-980C-072920650D7A}" srcOrd="1" destOrd="0" presId="urn:microsoft.com/office/officeart/2005/8/layout/arrow6#1"/>
    <dgm:cxn modelId="{18A1D4C1-3AFA-4A9E-83F5-6135E11112E3}" type="presParOf" srcId="{8AE2D573-3FC0-44B8-A52E-4368376A4765}" destId="{A3040E95-6EA1-4259-963C-0591BE40EAE4}" srcOrd="2" destOrd="0" presId="urn:microsoft.com/office/officeart/2005/8/layout/arrow6#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6#1">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6146" name="Rectangle 2"/>
          <p:cNvSpPr>
            <a:spLocks noGrp="1"/>
          </p:cNvSpPr>
          <p:nvPr>
            <p:ph type="hdr" sz="quarter"/>
          </p:nvPr>
        </p:nvSpPr>
        <p:spPr>
          <a:xfrm>
            <a:off x="0" y="0"/>
            <a:ext cx="2971800" cy="457200"/>
          </a:xfrm>
          <a:prstGeom prst="rect">
            <a:avLst/>
          </a:prstGeom>
          <a:noFill/>
          <a:ln w="9525">
            <a:noFill/>
          </a:ln>
        </p:spPr>
        <p:txBody>
          <a:bodyPr/>
          <a:lstStyle/>
          <a:p>
            <a:pPr lvl="0"/>
            <a:endParaRPr lang="zh-CN" altLang="en-US" sz="1200" dirty="0"/>
          </a:p>
        </p:txBody>
      </p:sp>
      <p:sp>
        <p:nvSpPr>
          <p:cNvPr id="6147" name="Rectangle 3"/>
          <p:cNvSpPr>
            <a:spLocks noGrp="1"/>
          </p:cNvSpPr>
          <p:nvPr>
            <p:ph type="dt" idx="1"/>
          </p:nvPr>
        </p:nvSpPr>
        <p:spPr>
          <a:xfrm>
            <a:off x="3884613" y="0"/>
            <a:ext cx="2971800" cy="457200"/>
          </a:xfrm>
          <a:prstGeom prst="rect">
            <a:avLst/>
          </a:prstGeom>
          <a:noFill/>
          <a:ln w="9525">
            <a:noFill/>
          </a:ln>
        </p:spPr>
        <p:txBody>
          <a:bodyPr/>
          <a:lstStyle/>
          <a:p>
            <a:pPr lvl="0" algn="r"/>
            <a:fld id="{BB962C8B-B14F-4D97-AF65-F5344CB8AC3E}" type="datetimeFigureOut">
              <a:rPr lang="zh-CN" altLang="en-US" sz="1200" dirty="0"/>
              <a:t>2021/10/15</a:t>
            </a:fld>
            <a:endParaRPr lang="zh-CN" altLang="en-US" sz="1200" dirty="0"/>
          </a:p>
        </p:txBody>
      </p:sp>
      <p:sp>
        <p:nvSpPr>
          <p:cNvPr id="6148" name="Rectangle 4"/>
          <p:cNvSpPr>
            <a:spLocks noGrp="1" noRot="1" noChangeAspect="1"/>
          </p:cNvSpPr>
          <p:nvPr>
            <p:ph type="sldImg" idx="2"/>
          </p:nvPr>
        </p:nvSpPr>
        <p:spPr>
          <a:xfrm>
            <a:off x="1143000" y="685800"/>
            <a:ext cx="4572000" cy="3429000"/>
          </a:xfrm>
          <a:prstGeom prst="rect">
            <a:avLst/>
          </a:prstGeom>
          <a:noFill/>
          <a:ln w="9525">
            <a:noFill/>
          </a:ln>
        </p:spPr>
      </p:sp>
      <p:sp>
        <p:nvSpPr>
          <p:cNvPr id="6149" name="Rectangle 5"/>
          <p:cNvSpPr>
            <a:spLocks noGrp="1"/>
          </p:cNvSpPr>
          <p:nvPr>
            <p:ph type="body" sz="quarter" idx="3"/>
          </p:nvPr>
        </p:nvSpPr>
        <p:spPr>
          <a:xfrm>
            <a:off x="685800" y="4343400"/>
            <a:ext cx="5486400" cy="4114800"/>
          </a:xfrm>
          <a:prstGeom prst="rect">
            <a:avLst/>
          </a:prstGeom>
          <a:noFill/>
          <a:ln w="9525">
            <a:noFill/>
          </a:ln>
        </p:spPr>
        <p:txBody>
          <a:bodyPr anchor="ctr"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150" name="Rectangle 6"/>
          <p:cNvSpPr>
            <a:spLocks noGrp="1"/>
          </p:cNvSpPr>
          <p:nvPr>
            <p:ph type="ftr" sz="quarter" idx="4"/>
          </p:nvPr>
        </p:nvSpPr>
        <p:spPr>
          <a:xfrm>
            <a:off x="0" y="8685213"/>
            <a:ext cx="2971800" cy="457200"/>
          </a:xfrm>
          <a:prstGeom prst="rect">
            <a:avLst/>
          </a:prstGeom>
          <a:noFill/>
          <a:ln w="9525">
            <a:noFill/>
          </a:ln>
        </p:spPr>
        <p:txBody>
          <a:bodyPr anchor="b" anchorCtr="0"/>
          <a:lstStyle/>
          <a:p>
            <a:pPr lvl="0"/>
            <a:endParaRPr lang="en-US" altLang="x-none" sz="1200" dirty="0"/>
          </a:p>
        </p:txBody>
      </p:sp>
      <p:sp>
        <p:nvSpPr>
          <p:cNvPr id="6151" name="Rectangle 7"/>
          <p:cNvSpPr>
            <a:spLocks noGrp="1"/>
          </p:cNvSpPr>
          <p:nvPr>
            <p:ph type="sldNum" sz="quarter" idx="5"/>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t>‹#›</a:t>
            </a:fld>
            <a:endParaRPr lang="zh-CN" altLang="en-US" sz="1200" dirty="0"/>
          </a:p>
        </p:txBody>
      </p:sp>
    </p:spTree>
    <p:extLst>
      <p:ext uri="{BB962C8B-B14F-4D97-AF65-F5344CB8AC3E}">
        <p14:creationId xmlns:p14="http://schemas.microsoft.com/office/powerpoint/2010/main" val="1044483364"/>
      </p:ext>
    </p:extLst>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1pPr>
    <a:lvl2pPr marL="457200" lvl="1"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2pPr>
    <a:lvl3pPr marL="914400" lvl="2"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3pPr>
    <a:lvl4pPr marL="1371600" lvl="3"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4pPr>
    <a:lvl5pPr marL="1828800" lvl="4"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0747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5314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9249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67898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0555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635" y="1122363"/>
            <a:ext cx="914781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635" y="3602038"/>
            <a:ext cx="9147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772" y="908050"/>
            <a:ext cx="274439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74077"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635" y="1122363"/>
            <a:ext cx="914781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635" y="3602038"/>
            <a:ext cx="9147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97" y="1709738"/>
            <a:ext cx="10519982"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197" y="4589463"/>
            <a:ext cx="105199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9006"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08157" y="1600200"/>
            <a:ext cx="5379006"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38" y="365125"/>
            <a:ext cx="1051998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7268" y="1778438"/>
            <a:ext cx="487560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7268" y="2665379"/>
            <a:ext cx="4875605"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9545" y="1778438"/>
            <a:ext cx="4899617"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9545" y="2665379"/>
            <a:ext cx="4899617"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39338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348" y="987425"/>
            <a:ext cx="617477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138" y="2057400"/>
            <a:ext cx="39338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41670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348" y="457201"/>
            <a:ext cx="617477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38" y="2057400"/>
            <a:ext cx="4167085"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772" y="908050"/>
            <a:ext cx="274439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74077"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635" y="1122363"/>
            <a:ext cx="914781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635" y="3602038"/>
            <a:ext cx="9147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97" y="1709738"/>
            <a:ext cx="10519982"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197" y="4589463"/>
            <a:ext cx="105199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9006"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08157" y="1600200"/>
            <a:ext cx="5379006"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38" y="365125"/>
            <a:ext cx="1051998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7268" y="1778438"/>
            <a:ext cx="487560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7268" y="2665379"/>
            <a:ext cx="4875605"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9545" y="1778438"/>
            <a:ext cx="4899617"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9545" y="2665379"/>
            <a:ext cx="4899617"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97" y="1709738"/>
            <a:ext cx="10519982"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197" y="4589463"/>
            <a:ext cx="105199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39338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348" y="987425"/>
            <a:ext cx="617477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138" y="2057400"/>
            <a:ext cx="39338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41670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348" y="457201"/>
            <a:ext cx="617477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38" y="2057400"/>
            <a:ext cx="4167085"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772" y="908050"/>
            <a:ext cx="274439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74077"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635" y="1122363"/>
            <a:ext cx="914781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635" y="3602038"/>
            <a:ext cx="9147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97" y="1709738"/>
            <a:ext cx="10519982"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197" y="4589463"/>
            <a:ext cx="105199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9006"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08157" y="1600200"/>
            <a:ext cx="5379006"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38" y="365125"/>
            <a:ext cx="1051998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7268" y="1778438"/>
            <a:ext cx="487560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7268" y="2665379"/>
            <a:ext cx="4875605"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9545" y="1778438"/>
            <a:ext cx="4899617"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9545" y="2665379"/>
            <a:ext cx="4899617"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9006"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08157" y="1600200"/>
            <a:ext cx="5379006"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39338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348" y="987425"/>
            <a:ext cx="617477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138" y="2057400"/>
            <a:ext cx="39338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41670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348" y="457201"/>
            <a:ext cx="617477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38" y="2057400"/>
            <a:ext cx="4167085"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772" y="908050"/>
            <a:ext cx="274439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74077"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635" y="1122363"/>
            <a:ext cx="914781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635" y="3602038"/>
            <a:ext cx="9147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97" y="1709738"/>
            <a:ext cx="10519982"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197" y="4589463"/>
            <a:ext cx="1051998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9006"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08157" y="1600200"/>
            <a:ext cx="5379006"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38" y="365125"/>
            <a:ext cx="1051998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7268" y="1778438"/>
            <a:ext cx="487560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7268" y="2665379"/>
            <a:ext cx="4875605"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9545" y="1778438"/>
            <a:ext cx="4899617"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9545" y="2665379"/>
            <a:ext cx="4899617"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38" y="365125"/>
            <a:ext cx="10519982"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7268" y="1778438"/>
            <a:ext cx="487560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7268" y="2665379"/>
            <a:ext cx="4875605"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9545" y="1778438"/>
            <a:ext cx="4899617"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9545" y="2665379"/>
            <a:ext cx="4899617"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39338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348" y="987425"/>
            <a:ext cx="617477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138" y="2057400"/>
            <a:ext cx="39338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41670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348" y="457201"/>
            <a:ext cx="617477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38" y="2057400"/>
            <a:ext cx="4167085"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772" y="908050"/>
            <a:ext cx="2744391"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74077" cy="52181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39338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348" y="987425"/>
            <a:ext cx="617477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138" y="2057400"/>
            <a:ext cx="39338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38" y="457200"/>
            <a:ext cx="416708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348" y="457201"/>
            <a:ext cx="617477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38" y="2057400"/>
            <a:ext cx="4167085"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18" Type="http://schemas.openxmlformats.org/officeDocument/2006/relationships/image" Target="../media/image7.png"/><Relationship Id="rId26" Type="http://schemas.openxmlformats.org/officeDocument/2006/relationships/image" Target="../media/image15.png"/><Relationship Id="rId3" Type="http://schemas.openxmlformats.org/officeDocument/2006/relationships/slideLayout" Target="../slideLayouts/slideLayout47.xml"/><Relationship Id="rId21" Type="http://schemas.openxmlformats.org/officeDocument/2006/relationships/image" Target="../media/image10.png"/><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6.png"/><Relationship Id="rId25" Type="http://schemas.openxmlformats.org/officeDocument/2006/relationships/image" Target="../media/image14.png"/><Relationship Id="rId2" Type="http://schemas.openxmlformats.org/officeDocument/2006/relationships/slideLayout" Target="../slideLayouts/slideLayout46.xml"/><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3.png"/><Relationship Id="rId5" Type="http://schemas.openxmlformats.org/officeDocument/2006/relationships/slideLayout" Target="../slideLayouts/slideLayout49.xml"/><Relationship Id="rId15" Type="http://schemas.openxmlformats.org/officeDocument/2006/relationships/image" Target="../media/image4.png"/><Relationship Id="rId23" Type="http://schemas.openxmlformats.org/officeDocument/2006/relationships/image" Target="../media/image12.png"/><Relationship Id="rId10" Type="http://schemas.openxmlformats.org/officeDocument/2006/relationships/slideLayout" Target="../slideLayouts/slideLayout54.xml"/><Relationship Id="rId19" Type="http://schemas.openxmlformats.org/officeDocument/2006/relationships/image" Target="../media/image8.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3.png"/><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908050"/>
            <a:ext cx="10977563" cy="635000"/>
          </a:xfrm>
          <a:prstGeom prst="rect">
            <a:avLst/>
          </a:prstGeom>
          <a:noFill/>
          <a:ln w="9525">
            <a:noFill/>
          </a:ln>
        </p:spPr>
        <p:txBody>
          <a:bodyPr anchor="ctr" anchorCtr="0"/>
          <a:lstStyle/>
          <a:p>
            <a:pPr lvl="0"/>
            <a:r>
              <a:rPr lang="zh-CN" altLang="en-US"/>
              <a:t>单击此处编辑母版标题样式</a:t>
            </a:r>
          </a:p>
        </p:txBody>
      </p:sp>
      <p:sp>
        <p:nvSpPr>
          <p:cNvPr id="1027" name="Rectangle 3"/>
          <p:cNvSpPr>
            <a:spLocks noGrp="1"/>
          </p:cNvSpPr>
          <p:nvPr>
            <p:ph type="body" idx="1"/>
          </p:nvPr>
        </p:nvSpPr>
        <p:spPr>
          <a:xfrm>
            <a:off x="609600" y="1600200"/>
            <a:ext cx="10977563" cy="4525963"/>
          </a:xfrm>
          <a:prstGeom prst="rect">
            <a:avLst/>
          </a:prstGeom>
          <a:noFill/>
          <a:ln w="9525">
            <a:noFill/>
          </a:ln>
        </p:spPr>
        <p:txBody>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chemeClr val="accent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609600" y="908050"/>
            <a:ext cx="10977563" cy="635000"/>
          </a:xfrm>
          <a:prstGeom prst="rect">
            <a:avLst/>
          </a:prstGeom>
          <a:noFill/>
          <a:ln w="9525">
            <a:noFill/>
          </a:ln>
        </p:spPr>
        <p:txBody>
          <a:bodyPr anchor="ctr" anchorCtr="0"/>
          <a:lstStyle/>
          <a:p>
            <a:pPr lvl="0"/>
            <a:r>
              <a:rPr lang="zh-CN" altLang="en-US"/>
              <a:t>单击此处编辑母版标题样式</a:t>
            </a:r>
          </a:p>
        </p:txBody>
      </p:sp>
      <p:sp>
        <p:nvSpPr>
          <p:cNvPr id="2051" name="Rectangle 3"/>
          <p:cNvSpPr>
            <a:spLocks noGrp="1"/>
          </p:cNvSpPr>
          <p:nvPr>
            <p:ph type="body" idx="1"/>
          </p:nvPr>
        </p:nvSpPr>
        <p:spPr>
          <a:xfrm>
            <a:off x="609600" y="1600200"/>
            <a:ext cx="10977563" cy="4525963"/>
          </a:xfrm>
          <a:prstGeom prst="rect">
            <a:avLst/>
          </a:prstGeom>
          <a:noFill/>
          <a:ln w="9525">
            <a:noFill/>
          </a:ln>
        </p:spPr>
        <p:txBody>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chemeClr val="accent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3074" name="Freeform 5"/>
          <p:cNvSpPr/>
          <p:nvPr userDrawn="1"/>
        </p:nvSpPr>
        <p:spPr>
          <a:xfrm>
            <a:off x="63500" y="73025"/>
            <a:ext cx="1227138" cy="487363"/>
          </a:xfrm>
          <a:custGeom>
            <a:avLst/>
            <a:gdLst/>
            <a:ahLst/>
            <a:cxnLst>
              <a:cxn ang="0">
                <a:pos x="0" y="0"/>
              </a:cxn>
              <a:cxn ang="0">
                <a:pos x="1096000" y="0"/>
              </a:cxn>
              <a:cxn ang="0">
                <a:pos x="1227152" y="242839"/>
              </a:cxn>
              <a:cxn ang="0">
                <a:pos x="1096000" y="486466"/>
              </a:cxn>
              <a:cxn ang="0">
                <a:pos x="0" y="486466"/>
              </a:cxn>
              <a:cxn ang="0">
                <a:pos x="0" y="0"/>
              </a:cxn>
            </a:cxnLst>
            <a:rect l="0" t="0" r="0" b="0"/>
            <a:pathLst>
              <a:path w="1600" h="617">
                <a:moveTo>
                  <a:pt x="0" y="0"/>
                </a:moveTo>
                <a:lnTo>
                  <a:pt x="1429" y="0"/>
                </a:lnTo>
                <a:lnTo>
                  <a:pt x="1600" y="308"/>
                </a:lnTo>
                <a:lnTo>
                  <a:pt x="1429" y="617"/>
                </a:lnTo>
                <a:lnTo>
                  <a:pt x="0" y="617"/>
                </a:lnTo>
                <a:lnTo>
                  <a:pt x="0" y="0"/>
                </a:lnTo>
                <a:close/>
              </a:path>
            </a:pathLst>
          </a:custGeom>
          <a:solidFill>
            <a:schemeClr val="tx1">
              <a:alpha val="100000"/>
            </a:schemeClr>
          </a:solidFill>
          <a:ln w="9525">
            <a:noFill/>
          </a:ln>
        </p:spPr>
        <p:txBody>
          <a:bodyPr/>
          <a:lstStyle/>
          <a:p>
            <a:endParaRPr lang="zh-CN" altLang="en-US"/>
          </a:p>
        </p:txBody>
      </p:sp>
      <p:sp>
        <p:nvSpPr>
          <p:cNvPr id="3075" name="Freeform 6"/>
          <p:cNvSpPr/>
          <p:nvPr userDrawn="1"/>
        </p:nvSpPr>
        <p:spPr>
          <a:xfrm>
            <a:off x="1196975" y="73025"/>
            <a:ext cx="10215563" cy="487363"/>
          </a:xfrm>
          <a:custGeom>
            <a:avLst/>
            <a:gdLst/>
            <a:ahLst/>
            <a:cxnLst>
              <a:cxn ang="0">
                <a:pos x="0" y="0"/>
              </a:cxn>
              <a:cxn ang="0">
                <a:pos x="10083962" y="0"/>
              </a:cxn>
              <a:cxn ang="0">
                <a:pos x="10215809" y="242839"/>
              </a:cxn>
              <a:cxn ang="0">
                <a:pos x="10083962" y="486466"/>
              </a:cxn>
              <a:cxn ang="0">
                <a:pos x="0" y="486466"/>
              </a:cxn>
              <a:cxn ang="0">
                <a:pos x="131080" y="242839"/>
              </a:cxn>
              <a:cxn ang="0">
                <a:pos x="0" y="0"/>
              </a:cxn>
            </a:cxnLst>
            <a:rect l="0" t="0" r="0" b="0"/>
            <a:pathLst>
              <a:path w="13327" h="617">
                <a:moveTo>
                  <a:pt x="0" y="0"/>
                </a:moveTo>
                <a:lnTo>
                  <a:pt x="13155" y="0"/>
                </a:lnTo>
                <a:lnTo>
                  <a:pt x="13327" y="308"/>
                </a:lnTo>
                <a:lnTo>
                  <a:pt x="13155" y="617"/>
                </a:lnTo>
                <a:lnTo>
                  <a:pt x="0" y="617"/>
                </a:lnTo>
                <a:lnTo>
                  <a:pt x="171" y="308"/>
                </a:lnTo>
                <a:lnTo>
                  <a:pt x="0" y="0"/>
                </a:lnTo>
                <a:close/>
              </a:path>
            </a:pathLst>
          </a:custGeom>
          <a:solidFill>
            <a:schemeClr val="accent1">
              <a:alpha val="100000"/>
            </a:schemeClr>
          </a:solidFill>
          <a:ln w="9525">
            <a:noFill/>
          </a:ln>
        </p:spPr>
        <p:txBody>
          <a:bodyPr/>
          <a:lstStyle/>
          <a:p>
            <a:endParaRPr lang="zh-CN" altLang="en-US"/>
          </a:p>
        </p:txBody>
      </p:sp>
      <p:sp>
        <p:nvSpPr>
          <p:cNvPr id="3076" name="Freeform 7"/>
          <p:cNvSpPr/>
          <p:nvPr userDrawn="1"/>
        </p:nvSpPr>
        <p:spPr>
          <a:xfrm>
            <a:off x="11320463" y="73025"/>
            <a:ext cx="812800" cy="487363"/>
          </a:xfrm>
          <a:custGeom>
            <a:avLst/>
            <a:gdLst/>
            <a:ahLst/>
            <a:cxnLst>
              <a:cxn ang="0">
                <a:pos x="0" y="0"/>
              </a:cxn>
              <a:cxn ang="0">
                <a:pos x="812871" y="0"/>
              </a:cxn>
              <a:cxn ang="0">
                <a:pos x="812871" y="486466"/>
              </a:cxn>
              <a:cxn ang="0">
                <a:pos x="0" y="486466"/>
              </a:cxn>
              <a:cxn ang="0">
                <a:pos x="131900" y="242839"/>
              </a:cxn>
              <a:cxn ang="0">
                <a:pos x="0" y="0"/>
              </a:cxn>
            </a:cxnLst>
            <a:rect l="0" t="0" r="0" b="0"/>
            <a:pathLst>
              <a:path w="1060" h="617">
                <a:moveTo>
                  <a:pt x="0" y="0"/>
                </a:moveTo>
                <a:lnTo>
                  <a:pt x="1060" y="0"/>
                </a:lnTo>
                <a:lnTo>
                  <a:pt x="1060" y="617"/>
                </a:lnTo>
                <a:lnTo>
                  <a:pt x="0" y="617"/>
                </a:lnTo>
                <a:lnTo>
                  <a:pt x="172" y="308"/>
                </a:lnTo>
                <a:lnTo>
                  <a:pt x="0" y="0"/>
                </a:lnTo>
                <a:close/>
              </a:path>
            </a:pathLst>
          </a:custGeom>
          <a:solidFill>
            <a:schemeClr val="accent1">
              <a:alpha val="100000"/>
            </a:schemeClr>
          </a:solidFill>
          <a:ln w="9525">
            <a:noFill/>
          </a:ln>
        </p:spPr>
        <p:txBody>
          <a:bodyPr/>
          <a:lstStyle/>
          <a:p>
            <a:endParaRPr lang="zh-CN" altLang="en-US"/>
          </a:p>
        </p:txBody>
      </p:sp>
      <p:sp>
        <p:nvSpPr>
          <p:cNvPr id="3077" name="TextBox 6"/>
          <p:cNvSpPr txBox="1"/>
          <p:nvPr userDrawn="1"/>
        </p:nvSpPr>
        <p:spPr>
          <a:xfrm>
            <a:off x="11528425" y="115888"/>
            <a:ext cx="492125" cy="369887"/>
          </a:xfrm>
          <a:prstGeom prst="rect">
            <a:avLst/>
          </a:prstGeom>
          <a:noFill/>
          <a:ln w="9525">
            <a:noFill/>
          </a:ln>
        </p:spPr>
        <p:txBody>
          <a:bodyPr wrap="none">
            <a:spAutoFit/>
          </a:bodyPr>
          <a:lstStyle/>
          <a:p>
            <a:pPr lvl="0" algn="ctr" eaLnBrk="1" hangingPunct="1"/>
            <a:fld id="{9A0DB2DC-4C9A-4742-B13C-FB6460FD3503}" type="slidenum">
              <a:rPr lang="zh-CN" altLang="en-US" dirty="0">
                <a:solidFill>
                  <a:schemeClr val="accent2"/>
                </a:solidFill>
                <a:latin typeface="微软雅黑" panose="020B0503020204020204" pitchFamily="2" charset="-122"/>
                <a:ea typeface="微软雅黑" panose="020B0503020204020204" pitchFamily="2" charset="-122"/>
              </a:rPr>
              <a:t>‹#›</a:t>
            </a:fld>
            <a:endParaRPr lang="zh-CN" altLang="en-US" dirty="0">
              <a:solidFill>
                <a:schemeClr val="accent2"/>
              </a:solidFill>
              <a:latin typeface="微软雅黑" panose="020B0503020204020204" pitchFamily="2" charset="-122"/>
              <a:ea typeface="微软雅黑" panose="020B0503020204020204" pitchFamily="2" charset="-122"/>
            </a:endParaRPr>
          </a:p>
        </p:txBody>
      </p:sp>
      <p:sp>
        <p:nvSpPr>
          <p:cNvPr id="3078" name="Rectangle 2"/>
          <p:cNvSpPr>
            <a:spLocks noGrp="1"/>
          </p:cNvSpPr>
          <p:nvPr>
            <p:ph type="title"/>
          </p:nvPr>
        </p:nvSpPr>
        <p:spPr>
          <a:xfrm>
            <a:off x="609600" y="908050"/>
            <a:ext cx="10977563" cy="635000"/>
          </a:xfrm>
          <a:prstGeom prst="rect">
            <a:avLst/>
          </a:prstGeom>
          <a:noFill/>
          <a:ln w="9525">
            <a:noFill/>
          </a:ln>
        </p:spPr>
        <p:txBody>
          <a:bodyPr anchor="ctr" anchorCtr="0"/>
          <a:lstStyle/>
          <a:p>
            <a:pPr lvl="0"/>
            <a:r>
              <a:rPr lang="zh-CN" altLang="en-US"/>
              <a:t>单击此处编辑母版标题样式</a:t>
            </a:r>
          </a:p>
        </p:txBody>
      </p:sp>
      <p:sp>
        <p:nvSpPr>
          <p:cNvPr id="3079" name="Rectangle 3"/>
          <p:cNvSpPr>
            <a:spLocks noGrp="1"/>
          </p:cNvSpPr>
          <p:nvPr>
            <p:ph type="body" idx="1"/>
          </p:nvPr>
        </p:nvSpPr>
        <p:spPr>
          <a:xfrm>
            <a:off x="609600" y="1600200"/>
            <a:ext cx="10977563" cy="4525963"/>
          </a:xfrm>
          <a:prstGeom prst="rect">
            <a:avLst/>
          </a:prstGeom>
          <a:noFill/>
          <a:ln w="9525">
            <a:noFill/>
          </a:ln>
        </p:spPr>
        <p:txBody>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300" fill="hold"/>
                                        <p:tgtEl>
                                          <p:spTgt spid="3074"/>
                                        </p:tgtEl>
                                        <p:attrNameLst>
                                          <p:attrName>ppt_x</p:attrName>
                                        </p:attrNameLst>
                                      </p:cBhvr>
                                      <p:tavLst>
                                        <p:tav tm="0">
                                          <p:val>
                                            <p:strVal val="0-#ppt_w/2"/>
                                          </p:val>
                                        </p:tav>
                                        <p:tav tm="100000">
                                          <p:val>
                                            <p:strVal val="#ppt_x"/>
                                          </p:val>
                                        </p:tav>
                                      </p:tavLst>
                                    </p:anim>
                                    <p:anim calcmode="lin" valueType="num">
                                      <p:cBhvr additive="base">
                                        <p:cTn id="8" dur="300" fill="hold"/>
                                        <p:tgtEl>
                                          <p:spTgt spid="30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wipe(left)">
                                      <p:cBhvr>
                                        <p:cTn id="12" dur="300"/>
                                        <p:tgtEl>
                                          <p:spTgt spid="3075"/>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076"/>
                                        </p:tgtEl>
                                        <p:attrNameLst>
                                          <p:attrName>style.visibility</p:attrName>
                                        </p:attrNameLst>
                                      </p:cBhvr>
                                      <p:to>
                                        <p:strVal val="visible"/>
                                      </p:to>
                                    </p:set>
                                    <p:anim calcmode="lin" valueType="num">
                                      <p:cBhvr additive="base">
                                        <p:cTn id="16" dur="300" fill="hold"/>
                                        <p:tgtEl>
                                          <p:spTgt spid="3076"/>
                                        </p:tgtEl>
                                        <p:attrNameLst>
                                          <p:attrName>ppt_x</p:attrName>
                                        </p:attrNameLst>
                                      </p:cBhvr>
                                      <p:tavLst>
                                        <p:tav tm="0">
                                          <p:val>
                                            <p:strVal val="1+#ppt_w/2"/>
                                          </p:val>
                                        </p:tav>
                                        <p:tav tm="100000">
                                          <p:val>
                                            <p:strVal val="#ppt_x"/>
                                          </p:val>
                                        </p:tav>
                                      </p:tavLst>
                                    </p:anim>
                                    <p:anim calcmode="lin" valueType="num">
                                      <p:cBhvr additive="base">
                                        <p:cTn id="17" dur="300" fill="hold"/>
                                        <p:tgtEl>
                                          <p:spTgt spid="30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chemeClr val="accent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4098" name="Rectangle 2"/>
          <p:cNvSpPr>
            <a:spLocks noGrp="1"/>
          </p:cNvSpPr>
          <p:nvPr>
            <p:ph type="title"/>
          </p:nvPr>
        </p:nvSpPr>
        <p:spPr>
          <a:xfrm>
            <a:off x="609600" y="908050"/>
            <a:ext cx="10977563" cy="635000"/>
          </a:xfrm>
          <a:prstGeom prst="rect">
            <a:avLst/>
          </a:prstGeom>
          <a:noFill/>
          <a:ln w="9525">
            <a:noFill/>
          </a:ln>
        </p:spPr>
        <p:txBody>
          <a:bodyPr anchor="ctr" anchorCtr="0"/>
          <a:lstStyle/>
          <a:p>
            <a:pPr lvl="0"/>
            <a:r>
              <a:rPr lang="zh-CN" altLang="en-US"/>
              <a:t>单击此处编辑母版标题样式</a:t>
            </a:r>
          </a:p>
        </p:txBody>
      </p:sp>
      <p:sp>
        <p:nvSpPr>
          <p:cNvPr id="4099" name="Rectangle 3"/>
          <p:cNvSpPr>
            <a:spLocks noGrp="1"/>
          </p:cNvSpPr>
          <p:nvPr>
            <p:ph type="body" idx="1"/>
          </p:nvPr>
        </p:nvSpPr>
        <p:spPr>
          <a:xfrm>
            <a:off x="609600" y="1600200"/>
            <a:ext cx="10977563" cy="4525963"/>
          </a:xfrm>
          <a:prstGeom prst="rect">
            <a:avLst/>
          </a:prstGeom>
          <a:noFill/>
          <a:ln w="9525">
            <a:noFill/>
          </a:ln>
        </p:spPr>
        <p:txBody>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chemeClr val="accent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pic>
        <p:nvPicPr>
          <p:cNvPr id="5122" name="Picture 2" descr="PPECLOGO-eff-0-1"/>
          <p:cNvPicPr>
            <a:picLocks noChangeAspect="1"/>
          </p:cNvPicPr>
          <p:nvPr userDrawn="1"/>
        </p:nvPicPr>
        <p:blipFill>
          <a:blip r:embed="rId14"/>
          <a:stretch>
            <a:fillRect/>
          </a:stretch>
        </p:blipFill>
        <p:spPr>
          <a:xfrm>
            <a:off x="4146550" y="2886075"/>
            <a:ext cx="1060450" cy="800100"/>
          </a:xfrm>
          <a:prstGeom prst="rect">
            <a:avLst/>
          </a:prstGeom>
          <a:noFill/>
          <a:ln w="9525">
            <a:noFill/>
          </a:ln>
        </p:spPr>
      </p:pic>
      <p:pic>
        <p:nvPicPr>
          <p:cNvPr id="5123" name="Picture 3" descr="PPECLOGO-eff-0-2"/>
          <p:cNvPicPr>
            <a:picLocks noChangeAspect="1"/>
          </p:cNvPicPr>
          <p:nvPr userDrawn="1"/>
        </p:nvPicPr>
        <p:blipFill>
          <a:blip r:embed="rId15"/>
          <a:stretch>
            <a:fillRect/>
          </a:stretch>
        </p:blipFill>
        <p:spPr>
          <a:xfrm>
            <a:off x="8431213" y="2757488"/>
            <a:ext cx="1095375" cy="839787"/>
          </a:xfrm>
          <a:prstGeom prst="rect">
            <a:avLst/>
          </a:prstGeom>
          <a:noFill/>
          <a:ln w="9525">
            <a:noFill/>
          </a:ln>
        </p:spPr>
      </p:pic>
      <p:pic>
        <p:nvPicPr>
          <p:cNvPr id="5124" name="Picture 4" descr="PPECLOGO-eff-0-3"/>
          <p:cNvPicPr>
            <a:picLocks noChangeAspect="1"/>
          </p:cNvPicPr>
          <p:nvPr userDrawn="1"/>
        </p:nvPicPr>
        <p:blipFill>
          <a:blip r:embed="rId16"/>
          <a:stretch>
            <a:fillRect/>
          </a:stretch>
        </p:blipFill>
        <p:spPr>
          <a:xfrm>
            <a:off x="1039813" y="1447800"/>
            <a:ext cx="3014662" cy="2376488"/>
          </a:xfrm>
          <a:prstGeom prst="rect">
            <a:avLst/>
          </a:prstGeom>
          <a:noFill/>
          <a:ln w="9525">
            <a:noFill/>
          </a:ln>
        </p:spPr>
      </p:pic>
      <p:pic>
        <p:nvPicPr>
          <p:cNvPr id="5125" name="Picture 5" descr="PPECLOGO-eff-0-1"/>
          <p:cNvPicPr>
            <a:picLocks noChangeAspect="1"/>
          </p:cNvPicPr>
          <p:nvPr userDrawn="1"/>
        </p:nvPicPr>
        <p:blipFill>
          <a:blip r:embed="rId17"/>
          <a:stretch>
            <a:fillRect/>
          </a:stretch>
        </p:blipFill>
        <p:spPr>
          <a:xfrm>
            <a:off x="4467225" y="3770313"/>
            <a:ext cx="523875" cy="396875"/>
          </a:xfrm>
          <a:prstGeom prst="rect">
            <a:avLst/>
          </a:prstGeom>
          <a:noFill/>
          <a:ln w="9525">
            <a:noFill/>
          </a:ln>
        </p:spPr>
      </p:pic>
      <p:pic>
        <p:nvPicPr>
          <p:cNvPr id="5126" name="Picture 6" descr="PPECLOGO-eff-0-1"/>
          <p:cNvPicPr>
            <a:picLocks noChangeAspect="1"/>
          </p:cNvPicPr>
          <p:nvPr userDrawn="1"/>
        </p:nvPicPr>
        <p:blipFill>
          <a:blip r:embed="rId18"/>
          <a:stretch>
            <a:fillRect/>
          </a:stretch>
        </p:blipFill>
        <p:spPr>
          <a:xfrm>
            <a:off x="7377113" y="2903538"/>
            <a:ext cx="400050" cy="303212"/>
          </a:xfrm>
          <a:prstGeom prst="rect">
            <a:avLst/>
          </a:prstGeom>
          <a:noFill/>
          <a:ln w="9525">
            <a:noFill/>
          </a:ln>
        </p:spPr>
      </p:pic>
      <p:pic>
        <p:nvPicPr>
          <p:cNvPr id="5127" name="Picture 8" descr="PPECLOGO-eff-0-2"/>
          <p:cNvPicPr>
            <a:picLocks noChangeAspect="1"/>
          </p:cNvPicPr>
          <p:nvPr userDrawn="1"/>
        </p:nvPicPr>
        <p:blipFill>
          <a:blip r:embed="rId19"/>
          <a:stretch>
            <a:fillRect/>
          </a:stretch>
        </p:blipFill>
        <p:spPr>
          <a:xfrm>
            <a:off x="5278438" y="2574925"/>
            <a:ext cx="981075" cy="750888"/>
          </a:xfrm>
          <a:prstGeom prst="rect">
            <a:avLst/>
          </a:prstGeom>
          <a:noFill/>
          <a:ln w="9525">
            <a:noFill/>
          </a:ln>
        </p:spPr>
      </p:pic>
      <p:pic>
        <p:nvPicPr>
          <p:cNvPr id="5128" name="Picture 9" descr="PPECLOGO-eff-5-4"/>
          <p:cNvPicPr>
            <a:picLocks noChangeAspect="1"/>
          </p:cNvPicPr>
          <p:nvPr userDrawn="1"/>
        </p:nvPicPr>
        <p:blipFill>
          <a:blip r:embed="rId20"/>
          <a:stretch>
            <a:fillRect/>
          </a:stretch>
        </p:blipFill>
        <p:spPr>
          <a:xfrm>
            <a:off x="3262313" y="3206750"/>
            <a:ext cx="1477962" cy="1123950"/>
          </a:xfrm>
          <a:prstGeom prst="rect">
            <a:avLst/>
          </a:prstGeom>
          <a:noFill/>
          <a:ln w="9525">
            <a:noFill/>
          </a:ln>
        </p:spPr>
      </p:pic>
      <p:pic>
        <p:nvPicPr>
          <p:cNvPr id="5129" name="Picture 10" descr="PPECLOGO-eff-5-2"/>
          <p:cNvPicPr>
            <a:picLocks noChangeAspect="1"/>
          </p:cNvPicPr>
          <p:nvPr userDrawn="1"/>
        </p:nvPicPr>
        <p:blipFill>
          <a:blip r:embed="rId21"/>
          <a:stretch>
            <a:fillRect/>
          </a:stretch>
        </p:blipFill>
        <p:spPr>
          <a:xfrm>
            <a:off x="5353050" y="3446463"/>
            <a:ext cx="1833563" cy="1435100"/>
          </a:xfrm>
          <a:prstGeom prst="rect">
            <a:avLst/>
          </a:prstGeom>
          <a:noFill/>
          <a:ln w="9525">
            <a:noFill/>
          </a:ln>
        </p:spPr>
      </p:pic>
      <p:pic>
        <p:nvPicPr>
          <p:cNvPr id="5130" name="Picture 11" descr="PPECLOGO-eff-5-4"/>
          <p:cNvPicPr>
            <a:picLocks noChangeAspect="1"/>
          </p:cNvPicPr>
          <p:nvPr userDrawn="1"/>
        </p:nvPicPr>
        <p:blipFill>
          <a:blip r:embed="rId22"/>
          <a:stretch>
            <a:fillRect/>
          </a:stretch>
        </p:blipFill>
        <p:spPr>
          <a:xfrm>
            <a:off x="9885363" y="2725738"/>
            <a:ext cx="1117600" cy="850900"/>
          </a:xfrm>
          <a:prstGeom prst="rect">
            <a:avLst/>
          </a:prstGeom>
          <a:noFill/>
          <a:ln w="9525">
            <a:noFill/>
          </a:ln>
        </p:spPr>
      </p:pic>
      <p:pic>
        <p:nvPicPr>
          <p:cNvPr id="5131" name="Picture 12" descr="PPECLOGO-eff-0-1"/>
          <p:cNvPicPr>
            <a:picLocks noChangeAspect="1"/>
          </p:cNvPicPr>
          <p:nvPr userDrawn="1"/>
        </p:nvPicPr>
        <p:blipFill>
          <a:blip r:embed="rId23"/>
          <a:stretch>
            <a:fillRect/>
          </a:stretch>
        </p:blipFill>
        <p:spPr>
          <a:xfrm>
            <a:off x="7942263" y="3624263"/>
            <a:ext cx="522287" cy="393700"/>
          </a:xfrm>
          <a:prstGeom prst="rect">
            <a:avLst/>
          </a:prstGeom>
          <a:noFill/>
          <a:ln w="9525">
            <a:noFill/>
          </a:ln>
        </p:spPr>
      </p:pic>
      <p:pic>
        <p:nvPicPr>
          <p:cNvPr id="5132" name="Picture 13" descr="PPECLOGO-eff-0-1"/>
          <p:cNvPicPr>
            <a:picLocks noChangeAspect="1"/>
          </p:cNvPicPr>
          <p:nvPr userDrawn="1"/>
        </p:nvPicPr>
        <p:blipFill>
          <a:blip r:embed="rId23"/>
          <a:stretch>
            <a:fillRect/>
          </a:stretch>
        </p:blipFill>
        <p:spPr>
          <a:xfrm>
            <a:off x="11255375" y="2365375"/>
            <a:ext cx="522288" cy="392113"/>
          </a:xfrm>
          <a:prstGeom prst="rect">
            <a:avLst/>
          </a:prstGeom>
          <a:noFill/>
          <a:ln w="9525">
            <a:noFill/>
          </a:ln>
        </p:spPr>
      </p:pic>
      <p:pic>
        <p:nvPicPr>
          <p:cNvPr id="5133" name="Picture 14" descr="PPECLOGO-eff2-1-2"/>
          <p:cNvPicPr>
            <a:picLocks noChangeAspect="1"/>
          </p:cNvPicPr>
          <p:nvPr userDrawn="1"/>
        </p:nvPicPr>
        <p:blipFill>
          <a:blip r:embed="rId24"/>
          <a:stretch>
            <a:fillRect/>
          </a:stretch>
        </p:blipFill>
        <p:spPr>
          <a:xfrm>
            <a:off x="2054225" y="2795588"/>
            <a:ext cx="1697038" cy="1428750"/>
          </a:xfrm>
          <a:prstGeom prst="rect">
            <a:avLst/>
          </a:prstGeom>
          <a:noFill/>
          <a:ln w="9525">
            <a:noFill/>
          </a:ln>
        </p:spPr>
      </p:pic>
      <p:pic>
        <p:nvPicPr>
          <p:cNvPr id="5134" name="Picture 15" descr="PPECLOGO-eff2-1-3"/>
          <p:cNvPicPr>
            <a:picLocks noChangeAspect="1"/>
          </p:cNvPicPr>
          <p:nvPr userDrawn="1"/>
        </p:nvPicPr>
        <p:blipFill>
          <a:blip r:embed="rId25"/>
          <a:stretch>
            <a:fillRect/>
          </a:stretch>
        </p:blipFill>
        <p:spPr>
          <a:xfrm>
            <a:off x="3983038" y="2786063"/>
            <a:ext cx="438150" cy="365125"/>
          </a:xfrm>
          <a:prstGeom prst="rect">
            <a:avLst/>
          </a:prstGeom>
          <a:noFill/>
          <a:ln w="9525">
            <a:noFill/>
          </a:ln>
        </p:spPr>
      </p:pic>
      <p:pic>
        <p:nvPicPr>
          <p:cNvPr id="5135" name="Picture 16" descr="PPECLOGO-eff2-1-4"/>
          <p:cNvPicPr>
            <a:picLocks noChangeAspect="1"/>
          </p:cNvPicPr>
          <p:nvPr userDrawn="1"/>
        </p:nvPicPr>
        <p:blipFill>
          <a:blip r:embed="rId26"/>
          <a:stretch>
            <a:fillRect/>
          </a:stretch>
        </p:blipFill>
        <p:spPr>
          <a:xfrm>
            <a:off x="8520113" y="3325813"/>
            <a:ext cx="703262" cy="585787"/>
          </a:xfrm>
          <a:prstGeom prst="rect">
            <a:avLst/>
          </a:prstGeom>
          <a:noFill/>
          <a:ln w="9525">
            <a:noFill/>
          </a:ln>
        </p:spPr>
      </p:pic>
      <p:pic>
        <p:nvPicPr>
          <p:cNvPr id="5136" name="Picture 17" descr="PPECLOGO-eff2-1-3"/>
          <p:cNvPicPr>
            <a:picLocks noChangeAspect="1"/>
          </p:cNvPicPr>
          <p:nvPr userDrawn="1"/>
        </p:nvPicPr>
        <p:blipFill>
          <a:blip r:embed="rId25"/>
          <a:stretch>
            <a:fillRect/>
          </a:stretch>
        </p:blipFill>
        <p:spPr>
          <a:xfrm>
            <a:off x="9239250" y="2909888"/>
            <a:ext cx="360363" cy="301625"/>
          </a:xfrm>
          <a:prstGeom prst="rect">
            <a:avLst/>
          </a:prstGeom>
          <a:noFill/>
          <a:ln w="9525">
            <a:noFill/>
          </a:ln>
        </p:spPr>
      </p:pic>
      <p:pic>
        <p:nvPicPr>
          <p:cNvPr id="5137" name="Picture 18" descr="PPECLOGO-eff2-1-3"/>
          <p:cNvPicPr>
            <a:picLocks noChangeAspect="1"/>
          </p:cNvPicPr>
          <p:nvPr userDrawn="1"/>
        </p:nvPicPr>
        <p:blipFill>
          <a:blip r:embed="rId25"/>
          <a:stretch>
            <a:fillRect/>
          </a:stretch>
        </p:blipFill>
        <p:spPr>
          <a:xfrm>
            <a:off x="9745663" y="3446463"/>
            <a:ext cx="280987" cy="236537"/>
          </a:xfrm>
          <a:prstGeom prst="rect">
            <a:avLst/>
          </a:prstGeom>
          <a:noFill/>
          <a:ln w="9525">
            <a:noFill/>
          </a:ln>
        </p:spPr>
      </p:pic>
      <p:sp>
        <p:nvSpPr>
          <p:cNvPr id="5138" name="Rectangle 2"/>
          <p:cNvSpPr>
            <a:spLocks noGrp="1"/>
          </p:cNvSpPr>
          <p:nvPr>
            <p:ph type="title"/>
          </p:nvPr>
        </p:nvSpPr>
        <p:spPr>
          <a:xfrm>
            <a:off x="609600" y="908050"/>
            <a:ext cx="10977563" cy="635000"/>
          </a:xfrm>
          <a:prstGeom prst="rect">
            <a:avLst/>
          </a:prstGeom>
          <a:noFill/>
          <a:ln w="9525">
            <a:noFill/>
          </a:ln>
        </p:spPr>
        <p:txBody>
          <a:bodyPr anchor="ctr" anchorCtr="0"/>
          <a:lstStyle/>
          <a:p>
            <a:pPr lvl="0"/>
            <a:r>
              <a:rPr lang="zh-CN" altLang="en-US"/>
              <a:t>单击此处编辑母版标题样式</a:t>
            </a:r>
          </a:p>
        </p:txBody>
      </p:sp>
      <p:sp>
        <p:nvSpPr>
          <p:cNvPr id="5139" name="Rectangle 3"/>
          <p:cNvSpPr>
            <a:spLocks noGrp="1"/>
          </p:cNvSpPr>
          <p:nvPr>
            <p:ph type="body" idx="1"/>
          </p:nvPr>
        </p:nvSpPr>
        <p:spPr>
          <a:xfrm>
            <a:off x="609600" y="1600200"/>
            <a:ext cx="10977563" cy="4525963"/>
          </a:xfrm>
          <a:prstGeom prst="rect">
            <a:avLst/>
          </a:prstGeom>
          <a:noFill/>
          <a:ln w="9525">
            <a:noFill/>
          </a:ln>
        </p:spPr>
        <p:txBody>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par>
                                <p:cTn id="8" presetID="10" presetClass="entr" presetSubtype="0" fill="hold" nodeType="withEffect">
                                  <p:stCondLst>
                                    <p:cond delay="0"/>
                                  </p:stCondLst>
                                  <p:childTnLst>
                                    <p:set>
                                      <p:cBhvr>
                                        <p:cTn id="9" dur="1" fill="hold">
                                          <p:stCondLst>
                                            <p:cond delay="0"/>
                                          </p:stCondLst>
                                        </p:cTn>
                                        <p:tgtEl>
                                          <p:spTgt spid="5125"/>
                                        </p:tgtEl>
                                        <p:attrNameLst>
                                          <p:attrName>style.visibility</p:attrName>
                                        </p:attrNameLst>
                                      </p:cBhvr>
                                      <p:to>
                                        <p:strVal val="visible"/>
                                      </p:to>
                                    </p:set>
                                    <p:animEffect transition="in" filter="fade">
                                      <p:cBhvr>
                                        <p:cTn id="10" dur="500"/>
                                        <p:tgtEl>
                                          <p:spTgt spid="5125"/>
                                        </p:tgtEl>
                                      </p:cBhvr>
                                    </p:animEffect>
                                  </p:childTnLst>
                                </p:cTn>
                              </p:par>
                              <p:par>
                                <p:cTn id="11" presetID="10" presetClass="entr" presetSubtype="0" fill="hold" nodeType="with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par>
                                <p:cTn id="14" presetID="10" presetClass="entr" presetSubtype="0" fill="hold" nodeType="with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par>
                                <p:cTn id="17" presetID="10" presetClass="entr" presetSubtype="0" fill="hold" nodeType="withEffect">
                                  <p:stCondLst>
                                    <p:cond delay="0"/>
                                  </p:stCondLst>
                                  <p:childTnLst>
                                    <p:set>
                                      <p:cBhvr>
                                        <p:cTn id="18" dur="1" fill="hold">
                                          <p:stCondLst>
                                            <p:cond delay="0"/>
                                          </p:stCondLst>
                                        </p:cTn>
                                        <p:tgtEl>
                                          <p:spTgt spid="5127"/>
                                        </p:tgtEl>
                                        <p:attrNameLst>
                                          <p:attrName>style.visibility</p:attrName>
                                        </p:attrNameLst>
                                      </p:cBhvr>
                                      <p:to>
                                        <p:strVal val="visible"/>
                                      </p:to>
                                    </p:set>
                                    <p:animEffect transition="in" filter="fade">
                                      <p:cBhvr>
                                        <p:cTn id="19" dur="500"/>
                                        <p:tgtEl>
                                          <p:spTgt spid="5127"/>
                                        </p:tgtEl>
                                      </p:cBhvr>
                                    </p:animEffect>
                                  </p:childTnLst>
                                </p:cTn>
                              </p:par>
                              <p:par>
                                <p:cTn id="20" presetID="10" presetClass="entr" presetSubtype="0" fill="hold" nodeType="withEffect">
                                  <p:stCondLst>
                                    <p:cond delay="0"/>
                                  </p:stCondLst>
                                  <p:childTnLst>
                                    <p:set>
                                      <p:cBhvr>
                                        <p:cTn id="21" dur="1" fill="hold">
                                          <p:stCondLst>
                                            <p:cond delay="0"/>
                                          </p:stCondLst>
                                        </p:cTn>
                                        <p:tgtEl>
                                          <p:spTgt spid="5129"/>
                                        </p:tgtEl>
                                        <p:attrNameLst>
                                          <p:attrName>style.visibility</p:attrName>
                                        </p:attrNameLst>
                                      </p:cBhvr>
                                      <p:to>
                                        <p:strVal val="visible"/>
                                      </p:to>
                                    </p:set>
                                    <p:animEffect transition="in" filter="fade">
                                      <p:cBhvr>
                                        <p:cTn id="22" dur="500"/>
                                        <p:tgtEl>
                                          <p:spTgt spid="5129"/>
                                        </p:tgtEl>
                                      </p:cBhvr>
                                    </p:animEffect>
                                  </p:childTnLst>
                                </p:cTn>
                              </p:par>
                              <p:par>
                                <p:cTn id="23" presetID="10" presetClass="entr" presetSubtype="0" fill="hold" nodeType="withEffect">
                                  <p:stCondLst>
                                    <p:cond delay="0"/>
                                  </p:stCondLst>
                                  <p:childTnLst>
                                    <p:set>
                                      <p:cBhvr>
                                        <p:cTn id="24" dur="1" fill="hold">
                                          <p:stCondLst>
                                            <p:cond delay="0"/>
                                          </p:stCondLst>
                                        </p:cTn>
                                        <p:tgtEl>
                                          <p:spTgt spid="5131"/>
                                        </p:tgtEl>
                                        <p:attrNameLst>
                                          <p:attrName>style.visibility</p:attrName>
                                        </p:attrNameLst>
                                      </p:cBhvr>
                                      <p:to>
                                        <p:strVal val="visible"/>
                                      </p:to>
                                    </p:set>
                                    <p:animEffect transition="in" filter="fade">
                                      <p:cBhvr>
                                        <p:cTn id="25" dur="500"/>
                                        <p:tgtEl>
                                          <p:spTgt spid="5131"/>
                                        </p:tgtEl>
                                      </p:cBhvr>
                                    </p:animEffect>
                                  </p:childTnLst>
                                </p:cTn>
                              </p:par>
                              <p:par>
                                <p:cTn id="26" presetID="10" presetClass="entr" presetSubtype="0" fill="hold" nodeType="withEffect">
                                  <p:stCondLst>
                                    <p:cond delay="0"/>
                                  </p:stCondLst>
                                  <p:childTnLst>
                                    <p:set>
                                      <p:cBhvr>
                                        <p:cTn id="27" dur="1" fill="hold">
                                          <p:stCondLst>
                                            <p:cond delay="0"/>
                                          </p:stCondLst>
                                        </p:cTn>
                                        <p:tgtEl>
                                          <p:spTgt spid="5123"/>
                                        </p:tgtEl>
                                        <p:attrNameLst>
                                          <p:attrName>style.visibility</p:attrName>
                                        </p:attrNameLst>
                                      </p:cBhvr>
                                      <p:to>
                                        <p:strVal val="visible"/>
                                      </p:to>
                                    </p:set>
                                    <p:animEffect transition="in" filter="fade">
                                      <p:cBhvr>
                                        <p:cTn id="28" dur="500"/>
                                        <p:tgtEl>
                                          <p:spTgt spid="5123"/>
                                        </p:tgtEl>
                                      </p:cBhvr>
                                    </p:animEffect>
                                  </p:childTnLst>
                                </p:cTn>
                              </p:par>
                              <p:par>
                                <p:cTn id="29" presetID="10" presetClass="entr" presetSubtype="0" fill="hold" nodeType="withEffect">
                                  <p:stCondLst>
                                    <p:cond delay="0"/>
                                  </p:stCondLst>
                                  <p:childTnLst>
                                    <p:set>
                                      <p:cBhvr>
                                        <p:cTn id="30" dur="1" fill="hold">
                                          <p:stCondLst>
                                            <p:cond delay="0"/>
                                          </p:stCondLst>
                                        </p:cTn>
                                        <p:tgtEl>
                                          <p:spTgt spid="5130"/>
                                        </p:tgtEl>
                                        <p:attrNameLst>
                                          <p:attrName>style.visibility</p:attrName>
                                        </p:attrNameLst>
                                      </p:cBhvr>
                                      <p:to>
                                        <p:strVal val="visible"/>
                                      </p:to>
                                    </p:set>
                                    <p:animEffect transition="in" filter="fade">
                                      <p:cBhvr>
                                        <p:cTn id="31" dur="500"/>
                                        <p:tgtEl>
                                          <p:spTgt spid="5130"/>
                                        </p:tgtEl>
                                      </p:cBhvr>
                                    </p:animEffect>
                                  </p:childTnLst>
                                </p:cTn>
                              </p:par>
                              <p:par>
                                <p:cTn id="32" presetID="10" presetClass="entr" presetSubtype="0" fill="hold" nodeType="withEffect">
                                  <p:stCondLst>
                                    <p:cond delay="0"/>
                                  </p:stCondLst>
                                  <p:childTnLst>
                                    <p:set>
                                      <p:cBhvr>
                                        <p:cTn id="33" dur="1" fill="hold">
                                          <p:stCondLst>
                                            <p:cond delay="0"/>
                                          </p:stCondLst>
                                        </p:cTn>
                                        <p:tgtEl>
                                          <p:spTgt spid="5126"/>
                                        </p:tgtEl>
                                        <p:attrNameLst>
                                          <p:attrName>style.visibility</p:attrName>
                                        </p:attrNameLst>
                                      </p:cBhvr>
                                      <p:to>
                                        <p:strVal val="visible"/>
                                      </p:to>
                                    </p:set>
                                    <p:animEffect transition="in" filter="fade">
                                      <p:cBhvr>
                                        <p:cTn id="34" dur="500"/>
                                        <p:tgtEl>
                                          <p:spTgt spid="5126"/>
                                        </p:tgtEl>
                                      </p:cBhvr>
                                    </p:animEffect>
                                  </p:childTnLst>
                                </p:cTn>
                              </p:par>
                              <p:par>
                                <p:cTn id="35" presetID="10" presetClass="entr" presetSubtype="0" fill="hold" nodeType="withEffect">
                                  <p:stCondLst>
                                    <p:cond delay="0"/>
                                  </p:stCondLst>
                                  <p:childTnLst>
                                    <p:set>
                                      <p:cBhvr>
                                        <p:cTn id="36" dur="1" fill="hold">
                                          <p:stCondLst>
                                            <p:cond delay="0"/>
                                          </p:stCondLst>
                                        </p:cTn>
                                        <p:tgtEl>
                                          <p:spTgt spid="5132"/>
                                        </p:tgtEl>
                                        <p:attrNameLst>
                                          <p:attrName>style.visibility</p:attrName>
                                        </p:attrNameLst>
                                      </p:cBhvr>
                                      <p:to>
                                        <p:strVal val="visible"/>
                                      </p:to>
                                    </p:set>
                                    <p:animEffect transition="in" filter="fade">
                                      <p:cBhvr>
                                        <p:cTn id="37" dur="500"/>
                                        <p:tgtEl>
                                          <p:spTgt spid="513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513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123"/>
                                        </p:tgtEl>
                                        <p:attrNameLst>
                                          <p:attrName>ppt_x</p:attrName>
                                          <p:attrName>ppt_y</p:attrName>
                                        </p:attrNameLst>
                                      </p:cBhvr>
                                      <p:rCtr x="-157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5126"/>
                                        </p:tgtEl>
                                        <p:attrNameLst>
                                          <p:attrName>ppt_x</p:attrName>
                                          <p:attrName>ppt_y</p:attrName>
                                        </p:attrNameLst>
                                      </p:cBhvr>
                                      <p:rCtr x="-235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5127"/>
                                        </p:tgtEl>
                                        <p:attrNameLst>
                                          <p:attrName>ppt_x</p:attrName>
                                          <p:attrName>ppt_y</p:attrName>
                                        </p:attrNameLst>
                                      </p:cBhvr>
                                      <p:rCtr x="-97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125"/>
                                        </p:tgtEl>
                                        <p:attrNameLst>
                                          <p:attrName>ppt_x</p:attrName>
                                          <p:attrName>ppt_y</p:attrName>
                                        </p:attrNameLst>
                                      </p:cBhvr>
                                      <p:rCtr x="-217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5122"/>
                                        </p:tgtEl>
                                        <p:attrNameLst>
                                          <p:attrName>ppt_x</p:attrName>
                                          <p:attrName>ppt_y</p:attrName>
                                        </p:attrNameLst>
                                      </p:cBhvr>
                                      <p:rCtr x="-167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5131"/>
                                        </p:tgtEl>
                                        <p:attrNameLst>
                                          <p:attrName>ppt_x</p:attrName>
                                          <p:attrName>ppt_y</p:attrName>
                                        </p:attrNameLst>
                                      </p:cBhvr>
                                      <p:rCtr x="-285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5132"/>
                                        </p:tgtEl>
                                        <p:attrNameLst>
                                          <p:attrName>ppt_x</p:attrName>
                                          <p:attrName>ppt_y</p:attrName>
                                        </p:attrNameLst>
                                      </p:cBhvr>
                                      <p:rCtr x="-285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5129"/>
                                        </p:tgtEl>
                                        <p:attrNameLst>
                                          <p:attrName>ppt_x</p:attrName>
                                          <p:attrName>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5128"/>
                                        </p:tgtEl>
                                        <p:attrNameLst>
                                          <p:attrName>ppt_x</p:attrName>
                                          <p:attrName>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5124"/>
                                        </p:tgtEl>
                                        <p:attrNameLst>
                                          <p:attrName>ppt_x</p:attrName>
                                          <p:attrName>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5128"/>
                                        </p:tgtEl>
                                      </p:cBhvr>
                                    </p:animEffect>
                                    <p:set>
                                      <p:cBhvr>
                                        <p:cTn id="62" dur="1" fill="hold">
                                          <p:stCondLst>
                                            <p:cond delay="499"/>
                                          </p:stCondLst>
                                        </p:cTn>
                                        <p:tgtEl>
                                          <p:spTgt spid="512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5129"/>
                                        </p:tgtEl>
                                      </p:cBhvr>
                                    </p:animEffect>
                                    <p:set>
                                      <p:cBhvr>
                                        <p:cTn id="65" dur="1" fill="hold">
                                          <p:stCondLst>
                                            <p:cond delay="499"/>
                                          </p:stCondLst>
                                        </p:cTn>
                                        <p:tgtEl>
                                          <p:spTgt spid="512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5131"/>
                                        </p:tgtEl>
                                      </p:cBhvr>
                                    </p:animEffect>
                                    <p:set>
                                      <p:cBhvr>
                                        <p:cTn id="68" dur="1" fill="hold">
                                          <p:stCondLst>
                                            <p:cond delay="499"/>
                                          </p:stCondLst>
                                        </p:cTn>
                                        <p:tgtEl>
                                          <p:spTgt spid="513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125"/>
                                        </p:tgtEl>
                                      </p:cBhvr>
                                    </p:animEffect>
                                    <p:set>
                                      <p:cBhvr>
                                        <p:cTn id="71" dur="1" fill="hold">
                                          <p:stCondLst>
                                            <p:cond delay="499"/>
                                          </p:stCondLst>
                                        </p:cTn>
                                        <p:tgtEl>
                                          <p:spTgt spid="512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5127"/>
                                        </p:tgtEl>
                                      </p:cBhvr>
                                    </p:animEffect>
                                    <p:set>
                                      <p:cBhvr>
                                        <p:cTn id="74" dur="1" fill="hold">
                                          <p:stCondLst>
                                            <p:cond delay="499"/>
                                          </p:stCondLst>
                                        </p:cTn>
                                        <p:tgtEl>
                                          <p:spTgt spid="512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123"/>
                                        </p:tgtEl>
                                      </p:cBhvr>
                                    </p:animEffect>
                                    <p:set>
                                      <p:cBhvr>
                                        <p:cTn id="77" dur="1" fill="hold">
                                          <p:stCondLst>
                                            <p:cond delay="499"/>
                                          </p:stCondLst>
                                        </p:cTn>
                                        <p:tgtEl>
                                          <p:spTgt spid="512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5130"/>
                                        </p:tgtEl>
                                      </p:cBhvr>
                                    </p:animEffect>
                                    <p:set>
                                      <p:cBhvr>
                                        <p:cTn id="80" dur="1" fill="hold">
                                          <p:stCondLst>
                                            <p:cond delay="499"/>
                                          </p:stCondLst>
                                        </p:cTn>
                                        <p:tgtEl>
                                          <p:spTgt spid="513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5132"/>
                                        </p:tgtEl>
                                      </p:cBhvr>
                                    </p:animEffect>
                                    <p:set>
                                      <p:cBhvr>
                                        <p:cTn id="83" dur="1" fill="hold">
                                          <p:stCondLst>
                                            <p:cond delay="499"/>
                                          </p:stCondLst>
                                        </p:cTn>
                                        <p:tgtEl>
                                          <p:spTgt spid="513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5124"/>
                                        </p:tgtEl>
                                      </p:cBhvr>
                                    </p:animEffect>
                                    <p:set>
                                      <p:cBhvr>
                                        <p:cTn id="86" dur="1" fill="hold">
                                          <p:stCondLst>
                                            <p:cond delay="499"/>
                                          </p:stCondLst>
                                        </p:cTn>
                                        <p:tgtEl>
                                          <p:spTgt spid="512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5122"/>
                                        </p:tgtEl>
                                      </p:cBhvr>
                                    </p:animEffect>
                                    <p:set>
                                      <p:cBhvr>
                                        <p:cTn id="89" dur="1" fill="hold">
                                          <p:stCondLst>
                                            <p:cond delay="499"/>
                                          </p:stCondLst>
                                        </p:cTn>
                                        <p:tgtEl>
                                          <p:spTgt spid="512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5126"/>
                                        </p:tgtEl>
                                      </p:cBhvr>
                                    </p:animEffect>
                                    <p:set>
                                      <p:cBhvr>
                                        <p:cTn id="92" dur="1" fill="hold">
                                          <p:stCondLst>
                                            <p:cond delay="499"/>
                                          </p:stCondLst>
                                        </p:cTn>
                                        <p:tgtEl>
                                          <p:spTgt spid="512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5133"/>
                                        </p:tgtEl>
                                        <p:attrNameLst>
                                          <p:attrName>style.visibility</p:attrName>
                                        </p:attrNameLst>
                                      </p:cBhvr>
                                      <p:to>
                                        <p:strVal val="visible"/>
                                      </p:to>
                                    </p:set>
                                    <p:animEffect transition="in" filter="fade">
                                      <p:cBhvr>
                                        <p:cTn id="95" dur="100"/>
                                        <p:tgtEl>
                                          <p:spTgt spid="5133"/>
                                        </p:tgtEl>
                                      </p:cBhvr>
                                    </p:animEffect>
                                  </p:childTnLst>
                                </p:cTn>
                              </p:par>
                              <p:par>
                                <p:cTn id="96" presetID="10" presetClass="entr" presetSubtype="0" fill="hold" nodeType="withEffect">
                                  <p:stCondLst>
                                    <p:cond delay="600"/>
                                  </p:stCondLst>
                                  <p:childTnLst>
                                    <p:set>
                                      <p:cBhvr>
                                        <p:cTn id="97" dur="1" fill="hold">
                                          <p:stCondLst>
                                            <p:cond delay="0"/>
                                          </p:stCondLst>
                                        </p:cTn>
                                        <p:tgtEl>
                                          <p:spTgt spid="5134"/>
                                        </p:tgtEl>
                                        <p:attrNameLst>
                                          <p:attrName>style.visibility</p:attrName>
                                        </p:attrNameLst>
                                      </p:cBhvr>
                                      <p:to>
                                        <p:strVal val="visible"/>
                                      </p:to>
                                    </p:set>
                                    <p:animEffect transition="in" filter="fade">
                                      <p:cBhvr>
                                        <p:cTn id="98" dur="100"/>
                                        <p:tgtEl>
                                          <p:spTgt spid="5134"/>
                                        </p:tgtEl>
                                      </p:cBhvr>
                                    </p:animEffect>
                                  </p:childTnLst>
                                </p:cTn>
                              </p:par>
                              <p:par>
                                <p:cTn id="99" presetID="10" presetClass="entr" presetSubtype="0" fill="hold" nodeType="withEffect">
                                  <p:stCondLst>
                                    <p:cond delay="200"/>
                                  </p:stCondLst>
                                  <p:childTnLst>
                                    <p:set>
                                      <p:cBhvr>
                                        <p:cTn id="100" dur="1" fill="hold">
                                          <p:stCondLst>
                                            <p:cond delay="0"/>
                                          </p:stCondLst>
                                        </p:cTn>
                                        <p:tgtEl>
                                          <p:spTgt spid="5135"/>
                                        </p:tgtEl>
                                        <p:attrNameLst>
                                          <p:attrName>style.visibility</p:attrName>
                                        </p:attrNameLst>
                                      </p:cBhvr>
                                      <p:to>
                                        <p:strVal val="visible"/>
                                      </p:to>
                                    </p:set>
                                    <p:animEffect transition="in" filter="fade">
                                      <p:cBhvr>
                                        <p:cTn id="101" dur="100"/>
                                        <p:tgtEl>
                                          <p:spTgt spid="513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5136"/>
                                        </p:tgtEl>
                                        <p:attrNameLst>
                                          <p:attrName>style.visibility</p:attrName>
                                        </p:attrNameLst>
                                      </p:cBhvr>
                                      <p:to>
                                        <p:strVal val="visible"/>
                                      </p:to>
                                    </p:set>
                                    <p:animEffect transition="in" filter="fade">
                                      <p:cBhvr>
                                        <p:cTn id="104" dur="100"/>
                                        <p:tgtEl>
                                          <p:spTgt spid="513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5137"/>
                                        </p:tgtEl>
                                        <p:attrNameLst>
                                          <p:attrName>style.visibility</p:attrName>
                                        </p:attrNameLst>
                                      </p:cBhvr>
                                      <p:to>
                                        <p:strVal val="visible"/>
                                      </p:to>
                                    </p:set>
                                    <p:animEffect transition="in" filter="fade">
                                      <p:cBhvr>
                                        <p:cTn id="107" dur="100"/>
                                        <p:tgtEl>
                                          <p:spTgt spid="5137"/>
                                        </p:tgtEl>
                                      </p:cBhvr>
                                    </p:animEffect>
                                  </p:childTnLst>
                                </p:cTn>
                              </p:par>
                              <p:par>
                                <p:cTn id="108" presetID="53" presetClass="exit" presetSubtype="16" fill="hold" nodeType="withEffect">
                                  <p:stCondLst>
                                    <p:cond delay="100"/>
                                  </p:stCondLst>
                                  <p:childTnLst>
                                    <p:anim calcmode="lin" valueType="num">
                                      <p:cBhvr>
                                        <p:cTn id="109" dur="1000"/>
                                        <p:tgtEl>
                                          <p:spTgt spid="5133"/>
                                        </p:tgtEl>
                                        <p:attrNameLst>
                                          <p:attrName>ppt_w</p:attrName>
                                        </p:attrNameLst>
                                      </p:cBhvr>
                                      <p:tavLst>
                                        <p:tav tm="0">
                                          <p:val>
                                            <p:strVal val="ppt_w"/>
                                          </p:val>
                                        </p:tav>
                                        <p:tav tm="100000">
                                          <p:val>
                                            <p:fltVal val="0"/>
                                          </p:val>
                                        </p:tav>
                                      </p:tavLst>
                                    </p:anim>
                                    <p:anim calcmode="lin" valueType="num">
                                      <p:cBhvr>
                                        <p:cTn id="110" dur="1000"/>
                                        <p:tgtEl>
                                          <p:spTgt spid="5133"/>
                                        </p:tgtEl>
                                        <p:attrNameLst>
                                          <p:attrName>ppt_h</p:attrName>
                                        </p:attrNameLst>
                                      </p:cBhvr>
                                      <p:tavLst>
                                        <p:tav tm="0">
                                          <p:val>
                                            <p:strVal val="ppt_h"/>
                                          </p:val>
                                        </p:tav>
                                        <p:tav tm="100000">
                                          <p:val>
                                            <p:fltVal val="0"/>
                                          </p:val>
                                        </p:tav>
                                      </p:tavLst>
                                    </p:anim>
                                    <p:animEffect transition="out" filter="fade">
                                      <p:cBhvr>
                                        <p:cTn id="111" dur="1000"/>
                                        <p:tgtEl>
                                          <p:spTgt spid="5133"/>
                                        </p:tgtEl>
                                      </p:cBhvr>
                                    </p:animEffect>
                                    <p:set>
                                      <p:cBhvr>
                                        <p:cTn id="112" dur="1" fill="hold">
                                          <p:stCondLst>
                                            <p:cond delay="999"/>
                                          </p:stCondLst>
                                        </p:cTn>
                                        <p:tgtEl>
                                          <p:spTgt spid="5133"/>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5134"/>
                                        </p:tgtEl>
                                        <p:attrNameLst>
                                          <p:attrName>ppt_w</p:attrName>
                                        </p:attrNameLst>
                                      </p:cBhvr>
                                      <p:tavLst>
                                        <p:tav tm="0">
                                          <p:val>
                                            <p:strVal val="ppt_w"/>
                                          </p:val>
                                        </p:tav>
                                        <p:tav tm="100000">
                                          <p:val>
                                            <p:fltVal val="0"/>
                                          </p:val>
                                        </p:tav>
                                      </p:tavLst>
                                    </p:anim>
                                    <p:anim calcmode="lin" valueType="num">
                                      <p:cBhvr>
                                        <p:cTn id="115" dur="500"/>
                                        <p:tgtEl>
                                          <p:spTgt spid="5134"/>
                                        </p:tgtEl>
                                        <p:attrNameLst>
                                          <p:attrName>ppt_h</p:attrName>
                                        </p:attrNameLst>
                                      </p:cBhvr>
                                      <p:tavLst>
                                        <p:tav tm="0">
                                          <p:val>
                                            <p:strVal val="ppt_h"/>
                                          </p:val>
                                        </p:tav>
                                        <p:tav tm="100000">
                                          <p:val>
                                            <p:fltVal val="0"/>
                                          </p:val>
                                        </p:tav>
                                      </p:tavLst>
                                    </p:anim>
                                    <p:animEffect transition="out" filter="fade">
                                      <p:cBhvr>
                                        <p:cTn id="116" dur="500"/>
                                        <p:tgtEl>
                                          <p:spTgt spid="5134"/>
                                        </p:tgtEl>
                                      </p:cBhvr>
                                    </p:animEffect>
                                    <p:set>
                                      <p:cBhvr>
                                        <p:cTn id="117" dur="1" fill="hold">
                                          <p:stCondLst>
                                            <p:cond delay="499"/>
                                          </p:stCondLst>
                                        </p:cTn>
                                        <p:tgtEl>
                                          <p:spTgt spid="5134"/>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5135"/>
                                        </p:tgtEl>
                                        <p:attrNameLst>
                                          <p:attrName>ppt_w</p:attrName>
                                        </p:attrNameLst>
                                      </p:cBhvr>
                                      <p:tavLst>
                                        <p:tav tm="0">
                                          <p:val>
                                            <p:strVal val="ppt_w"/>
                                          </p:val>
                                        </p:tav>
                                        <p:tav tm="100000">
                                          <p:val>
                                            <p:fltVal val="0"/>
                                          </p:val>
                                        </p:tav>
                                      </p:tavLst>
                                    </p:anim>
                                    <p:anim calcmode="lin" valueType="num">
                                      <p:cBhvr>
                                        <p:cTn id="120" dur="500"/>
                                        <p:tgtEl>
                                          <p:spTgt spid="5135"/>
                                        </p:tgtEl>
                                        <p:attrNameLst>
                                          <p:attrName>ppt_h</p:attrName>
                                        </p:attrNameLst>
                                      </p:cBhvr>
                                      <p:tavLst>
                                        <p:tav tm="0">
                                          <p:val>
                                            <p:strVal val="ppt_h"/>
                                          </p:val>
                                        </p:tav>
                                        <p:tav tm="100000">
                                          <p:val>
                                            <p:fltVal val="0"/>
                                          </p:val>
                                        </p:tav>
                                      </p:tavLst>
                                    </p:anim>
                                    <p:animEffect transition="out" filter="fade">
                                      <p:cBhvr>
                                        <p:cTn id="121" dur="500"/>
                                        <p:tgtEl>
                                          <p:spTgt spid="5135"/>
                                        </p:tgtEl>
                                      </p:cBhvr>
                                    </p:animEffect>
                                    <p:set>
                                      <p:cBhvr>
                                        <p:cTn id="122" dur="1" fill="hold">
                                          <p:stCondLst>
                                            <p:cond delay="499"/>
                                          </p:stCondLst>
                                        </p:cTn>
                                        <p:tgtEl>
                                          <p:spTgt spid="5135"/>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5136"/>
                                        </p:tgtEl>
                                        <p:attrNameLst>
                                          <p:attrName>ppt_w</p:attrName>
                                        </p:attrNameLst>
                                      </p:cBhvr>
                                      <p:tavLst>
                                        <p:tav tm="0">
                                          <p:val>
                                            <p:strVal val="ppt_w"/>
                                          </p:val>
                                        </p:tav>
                                        <p:tav tm="100000">
                                          <p:val>
                                            <p:fltVal val="0"/>
                                          </p:val>
                                        </p:tav>
                                      </p:tavLst>
                                    </p:anim>
                                    <p:anim calcmode="lin" valueType="num">
                                      <p:cBhvr>
                                        <p:cTn id="125" dur="500"/>
                                        <p:tgtEl>
                                          <p:spTgt spid="5136"/>
                                        </p:tgtEl>
                                        <p:attrNameLst>
                                          <p:attrName>ppt_h</p:attrName>
                                        </p:attrNameLst>
                                      </p:cBhvr>
                                      <p:tavLst>
                                        <p:tav tm="0">
                                          <p:val>
                                            <p:strVal val="ppt_h"/>
                                          </p:val>
                                        </p:tav>
                                        <p:tav tm="100000">
                                          <p:val>
                                            <p:fltVal val="0"/>
                                          </p:val>
                                        </p:tav>
                                      </p:tavLst>
                                    </p:anim>
                                    <p:animEffect transition="out" filter="fade">
                                      <p:cBhvr>
                                        <p:cTn id="126" dur="500"/>
                                        <p:tgtEl>
                                          <p:spTgt spid="5136"/>
                                        </p:tgtEl>
                                      </p:cBhvr>
                                    </p:animEffect>
                                    <p:set>
                                      <p:cBhvr>
                                        <p:cTn id="127" dur="1" fill="hold">
                                          <p:stCondLst>
                                            <p:cond delay="499"/>
                                          </p:stCondLst>
                                        </p:cTn>
                                        <p:tgtEl>
                                          <p:spTgt spid="5136"/>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5137"/>
                                        </p:tgtEl>
                                        <p:attrNameLst>
                                          <p:attrName>ppt_w</p:attrName>
                                        </p:attrNameLst>
                                      </p:cBhvr>
                                      <p:tavLst>
                                        <p:tav tm="0">
                                          <p:val>
                                            <p:strVal val="ppt_w"/>
                                          </p:val>
                                        </p:tav>
                                        <p:tav tm="100000">
                                          <p:val>
                                            <p:fltVal val="0"/>
                                          </p:val>
                                        </p:tav>
                                      </p:tavLst>
                                    </p:anim>
                                    <p:anim calcmode="lin" valueType="num">
                                      <p:cBhvr>
                                        <p:cTn id="130" dur="500"/>
                                        <p:tgtEl>
                                          <p:spTgt spid="5137"/>
                                        </p:tgtEl>
                                        <p:attrNameLst>
                                          <p:attrName>ppt_h</p:attrName>
                                        </p:attrNameLst>
                                      </p:cBhvr>
                                      <p:tavLst>
                                        <p:tav tm="0">
                                          <p:val>
                                            <p:strVal val="ppt_h"/>
                                          </p:val>
                                        </p:tav>
                                        <p:tav tm="100000">
                                          <p:val>
                                            <p:fltVal val="0"/>
                                          </p:val>
                                        </p:tav>
                                      </p:tavLst>
                                    </p:anim>
                                    <p:animEffect transition="out" filter="fade">
                                      <p:cBhvr>
                                        <p:cTn id="131" dur="500"/>
                                        <p:tgtEl>
                                          <p:spTgt spid="5137"/>
                                        </p:tgtEl>
                                      </p:cBhvr>
                                    </p:animEffect>
                                    <p:set>
                                      <p:cBhvr>
                                        <p:cTn id="132" dur="1" fill="hold">
                                          <p:stCondLst>
                                            <p:cond delay="499"/>
                                          </p:stCondLst>
                                        </p:cTn>
                                        <p:tgtEl>
                                          <p:spTgt spid="5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0" fontAlgn="base" latinLnBrk="0" hangingPunct="0">
        <a:lnSpc>
          <a:spcPct val="100000"/>
        </a:lnSpc>
        <a:spcBef>
          <a:spcPct val="0"/>
        </a:spcBef>
        <a:spcAft>
          <a:spcPct val="0"/>
        </a:spcAft>
        <a:buNone/>
        <a:defRPr sz="2400" b="0" i="0" u="none" kern="1200" baseline="0">
          <a:solidFill>
            <a:schemeClr val="accent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chemeClr val="accent1"/>
          </a:solidFill>
          <a:latin typeface="+mn-lt"/>
          <a:ea typeface="仿宋_GB2312" pitchFamily="1" charset="-122"/>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10.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image" Target="../media/image45.png"/><Relationship Id="rId3" Type="http://schemas.openxmlformats.org/officeDocument/2006/relationships/image" Target="../media/image35.emf"/><Relationship Id="rId7" Type="http://schemas.openxmlformats.org/officeDocument/2006/relationships/image" Target="../media/image39.emf"/><Relationship Id="rId12"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38.emf"/><Relationship Id="rId11" Type="http://schemas.openxmlformats.org/officeDocument/2006/relationships/image" Target="../media/image43.emf"/><Relationship Id="rId5" Type="http://schemas.openxmlformats.org/officeDocument/2006/relationships/image" Target="../media/image37.wmf"/><Relationship Id="rId10" Type="http://schemas.openxmlformats.org/officeDocument/2006/relationships/image" Target="../media/image42.emf"/><Relationship Id="rId4" Type="http://schemas.openxmlformats.org/officeDocument/2006/relationships/image" Target="../media/image36.emf"/><Relationship Id="rId9" Type="http://schemas.openxmlformats.org/officeDocument/2006/relationships/image" Target="../media/image41.emf"/><Relationship Id="rId1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9.xml"/><Relationship Id="rId1" Type="http://schemas.openxmlformats.org/officeDocument/2006/relationships/tags" Target="../tags/tag1.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58.png"/><Relationship Id="rId2" Type="http://schemas.openxmlformats.org/officeDocument/2006/relationships/slideLayout" Target="../slideLayouts/slideLayout29.xml"/><Relationship Id="rId16" Type="http://schemas.openxmlformats.org/officeDocument/2006/relationships/image" Target="../media/image50.wmf"/><Relationship Id="rId1" Type="http://schemas.openxmlformats.org/officeDocument/2006/relationships/vmlDrawing" Target="../drawings/vmlDrawing1.vml"/><Relationship Id="rId6" Type="http://schemas.openxmlformats.org/officeDocument/2006/relationships/image" Target="../media/image54.png"/><Relationship Id="rId11" Type="http://schemas.openxmlformats.org/officeDocument/2006/relationships/image" Target="../media/image49.wmf"/><Relationship Id="rId5" Type="http://schemas.openxmlformats.org/officeDocument/2006/relationships/image" Target="../media/image53.png"/><Relationship Id="rId15" Type="http://schemas.openxmlformats.org/officeDocument/2006/relationships/oleObject" Target="../embeddings/Microsoft_Visio_2003-2010___1.vsd"/><Relationship Id="rId10" Type="http://schemas.openxmlformats.org/officeDocument/2006/relationships/oleObject" Target="../embeddings/oleObject1.bin"/><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9.xml"/><Relationship Id="rId1" Type="http://schemas.openxmlformats.org/officeDocument/2006/relationships/vmlDrawing" Target="../drawings/vmlDrawing2.vml"/><Relationship Id="rId4" Type="http://schemas.openxmlformats.org/officeDocument/2006/relationships/image" Target="../media/image61.e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__2.vsdx"/><Relationship Id="rId2" Type="http://schemas.openxmlformats.org/officeDocument/2006/relationships/slideLayout" Target="../slideLayouts/slideLayout29.xml"/><Relationship Id="rId1" Type="http://schemas.openxmlformats.org/officeDocument/2006/relationships/vmlDrawing" Target="../drawings/vmlDrawing3.vml"/><Relationship Id="rId5" Type="http://schemas.openxmlformats.org/officeDocument/2006/relationships/image" Target="../media/image63.png"/><Relationship Id="rId4" Type="http://schemas.openxmlformats.org/officeDocument/2006/relationships/image" Target="../media/image62.emf"/></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__3.vsdx"/><Relationship Id="rId2" Type="http://schemas.openxmlformats.org/officeDocument/2006/relationships/slideLayout" Target="../slideLayouts/slideLayout29.xml"/><Relationship Id="rId1" Type="http://schemas.openxmlformats.org/officeDocument/2006/relationships/vmlDrawing" Target="../drawings/vmlDrawing4.vml"/><Relationship Id="rId4" Type="http://schemas.openxmlformats.org/officeDocument/2006/relationships/image" Target="../media/image64.emf"/></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70.png"/><Relationship Id="rId21" Type="http://schemas.openxmlformats.org/officeDocument/2006/relationships/image" Target="../media/image86.png"/><Relationship Id="rId7" Type="http://schemas.openxmlformats.org/officeDocument/2006/relationships/image" Target="../media/image74.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slideLayout" Target="../slideLayouts/slideLayout29.xml"/><Relationship Id="rId16" Type="http://schemas.openxmlformats.org/officeDocument/2006/relationships/image" Target="../media/image81.png"/><Relationship Id="rId20" Type="http://schemas.openxmlformats.org/officeDocument/2006/relationships/image" Target="../media/image85.wmf"/><Relationship Id="rId1" Type="http://schemas.openxmlformats.org/officeDocument/2006/relationships/vmlDrawing" Target="../drawings/vmlDrawing5.vml"/><Relationship Id="rId6" Type="http://schemas.openxmlformats.org/officeDocument/2006/relationships/image" Target="../media/image73.png"/><Relationship Id="rId11" Type="http://schemas.openxmlformats.org/officeDocument/2006/relationships/image" Target="../media/image68.png"/><Relationship Id="rId5" Type="http://schemas.openxmlformats.org/officeDocument/2006/relationships/image" Target="../media/image72.png"/><Relationship Id="rId15" Type="http://schemas.openxmlformats.org/officeDocument/2006/relationships/image" Target="../media/image80.wmf"/><Relationship Id="rId23" Type="http://schemas.openxmlformats.org/officeDocument/2006/relationships/image" Target="../media/image69.wmf"/><Relationship Id="rId10" Type="http://schemas.openxmlformats.org/officeDocument/2006/relationships/oleObject" Target="../embeddings/oleObject2.bin"/><Relationship Id="rId19" Type="http://schemas.openxmlformats.org/officeDocument/2006/relationships/image" Target="../media/image84.jpeg"/><Relationship Id="rId4" Type="http://schemas.openxmlformats.org/officeDocument/2006/relationships/image" Target="../media/image71.png"/><Relationship Id="rId9" Type="http://schemas.openxmlformats.org/officeDocument/2006/relationships/image" Target="../media/image76.emf"/><Relationship Id="rId14" Type="http://schemas.openxmlformats.org/officeDocument/2006/relationships/image" Target="../media/image79.png"/><Relationship Id="rId22"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9.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0.xml"/><Relationship Id="rId5" Type="http://schemas.openxmlformats.org/officeDocument/2006/relationships/image" Target="../media/image31.jpeg"/><Relationship Id="rId4" Type="http://schemas.openxmlformats.org/officeDocument/2006/relationships/image" Target="../media/image30.jpe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jpeg"/><Relationship Id="rId3" Type="http://schemas.openxmlformats.org/officeDocument/2006/relationships/image" Target="../media/image105.png"/><Relationship Id="rId7" Type="http://schemas.openxmlformats.org/officeDocument/2006/relationships/image" Target="../media/image109.jpeg"/><Relationship Id="rId12" Type="http://schemas.openxmlformats.org/officeDocument/2006/relationships/image" Target="../media/image114.jpeg"/><Relationship Id="rId2" Type="http://schemas.openxmlformats.org/officeDocument/2006/relationships/image" Target="../media/image104.png"/><Relationship Id="rId1" Type="http://schemas.openxmlformats.org/officeDocument/2006/relationships/slideLayout" Target="../slideLayouts/slideLayout29.xml"/><Relationship Id="rId6" Type="http://schemas.openxmlformats.org/officeDocument/2006/relationships/image" Target="../media/image108.jpe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jpeg"/><Relationship Id="rId14" Type="http://schemas.openxmlformats.org/officeDocument/2006/relationships/image" Target="../media/image116.png"/></Relationships>
</file>

<file path=ppt/slides/_rels/slide35.xml.rels><?xml version="1.0" encoding="UTF-8" standalone="yes"?>
<Relationships xmlns="http://schemas.openxmlformats.org/package/2006/relationships"><Relationship Id="rId8" Type="http://schemas.openxmlformats.org/officeDocument/2006/relationships/image" Target="../media/image123.jpeg"/><Relationship Id="rId13" Type="http://schemas.openxmlformats.org/officeDocument/2006/relationships/image" Target="../media/image128.jpeg"/><Relationship Id="rId18" Type="http://schemas.openxmlformats.org/officeDocument/2006/relationships/image" Target="../media/image133.png"/><Relationship Id="rId3" Type="http://schemas.openxmlformats.org/officeDocument/2006/relationships/image" Target="../media/image118.jpeg"/><Relationship Id="rId7" Type="http://schemas.openxmlformats.org/officeDocument/2006/relationships/image" Target="../media/image122.jpe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image" Target="../media/image117.jpeg"/><Relationship Id="rId16" Type="http://schemas.openxmlformats.org/officeDocument/2006/relationships/image" Target="../media/image131.png"/><Relationship Id="rId1" Type="http://schemas.openxmlformats.org/officeDocument/2006/relationships/slideLayout" Target="../slideLayouts/slideLayout29.xml"/><Relationship Id="rId6" Type="http://schemas.openxmlformats.org/officeDocument/2006/relationships/image" Target="../media/image121.jpeg"/><Relationship Id="rId11" Type="http://schemas.openxmlformats.org/officeDocument/2006/relationships/image" Target="../media/image126.png"/><Relationship Id="rId5" Type="http://schemas.openxmlformats.org/officeDocument/2006/relationships/image" Target="../media/image120.jpeg"/><Relationship Id="rId15" Type="http://schemas.openxmlformats.org/officeDocument/2006/relationships/image" Target="../media/image130.jpeg"/><Relationship Id="rId10" Type="http://schemas.openxmlformats.org/officeDocument/2006/relationships/image" Target="../media/image125.jpeg"/><Relationship Id="rId19" Type="http://schemas.openxmlformats.org/officeDocument/2006/relationships/image" Target="../media/image134.png"/><Relationship Id="rId4" Type="http://schemas.openxmlformats.org/officeDocument/2006/relationships/image" Target="../media/image119.jpeg"/><Relationship Id="rId9" Type="http://schemas.openxmlformats.org/officeDocument/2006/relationships/image" Target="../media/image124.jpeg"/><Relationship Id="rId14" Type="http://schemas.openxmlformats.org/officeDocument/2006/relationships/image" Target="../media/image129.png"/></Relationships>
</file>

<file path=ppt/slides/_rels/slide3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diagramLayout" Target="../diagrams/layout1.xml"/><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diagramData" Target="../diagrams/data1.xml"/><Relationship Id="rId16" Type="http://schemas.openxmlformats.org/officeDocument/2006/relationships/image" Target="../media/image144.png"/><Relationship Id="rId1" Type="http://schemas.openxmlformats.org/officeDocument/2006/relationships/slideLayout" Target="../slideLayouts/slideLayout29.xml"/><Relationship Id="rId6" Type="http://schemas.microsoft.com/office/2007/relationships/diagramDrawing" Target="../diagrams/drawing1.xml"/><Relationship Id="rId11" Type="http://schemas.openxmlformats.org/officeDocument/2006/relationships/image" Target="../media/image139.png"/><Relationship Id="rId5" Type="http://schemas.openxmlformats.org/officeDocument/2006/relationships/diagramColors" Target="../diagrams/colors1.xml"/><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diagramQuickStyle" Target="../diagrams/quickStyle1.xml"/><Relationship Id="rId9" Type="http://schemas.openxmlformats.org/officeDocument/2006/relationships/image" Target="../media/image137.png"/><Relationship Id="rId14" Type="http://schemas.openxmlformats.org/officeDocument/2006/relationships/image" Target="../media/image142.png"/></Relationships>
</file>

<file path=ppt/slides/_rels/slide3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9.xml"/><Relationship Id="rId6" Type="http://schemas.openxmlformats.org/officeDocument/2006/relationships/image" Target="../media/image151.jpeg"/><Relationship Id="rId5" Type="http://schemas.openxmlformats.org/officeDocument/2006/relationships/image" Target="../media/image150.png"/><Relationship Id="rId4" Type="http://schemas.openxmlformats.org/officeDocument/2006/relationships/image" Target="../media/image149.png"/></Relationships>
</file>

<file path=ppt/slides/_rels/slide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29.xml"/><Relationship Id="rId4" Type="http://schemas.openxmlformats.org/officeDocument/2006/relationships/image" Target="../media/image158.jpeg"/></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0.xml"/><Relationship Id="rId5" Type="http://schemas.openxmlformats.org/officeDocument/2006/relationships/image" Target="../media/image31.jpeg"/><Relationship Id="rId4" Type="http://schemas.openxmlformats.org/officeDocument/2006/relationships/image" Target="../media/image30.jpeg"/></Relationships>
</file>

<file path=ppt/slides/_rels/slide42.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0.xml"/><Relationship Id="rId5" Type="http://schemas.openxmlformats.org/officeDocument/2006/relationships/image" Target="../media/image31.jpeg"/><Relationship Id="rId4" Type="http://schemas.openxmlformats.org/officeDocument/2006/relationships/image" Target="../media/image30.jpeg"/></Relationships>
</file>

<file path=ppt/slides/_rels/slide4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0.xml"/><Relationship Id="rId5" Type="http://schemas.openxmlformats.org/officeDocument/2006/relationships/image" Target="../media/image31.jpe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7170" name="Rectangle 5"/>
          <p:cNvSpPr/>
          <p:nvPr/>
        </p:nvSpPr>
        <p:spPr>
          <a:xfrm>
            <a:off x="0" y="1270000"/>
            <a:ext cx="12195175" cy="3014663"/>
          </a:xfrm>
          <a:prstGeom prst="rect">
            <a:avLst/>
          </a:prstGeom>
          <a:solidFill>
            <a:srgbClr val="00B0F0"/>
          </a:solidFill>
          <a:ln w="9525">
            <a:noFill/>
          </a:ln>
        </p:spPr>
        <p:txBody>
          <a:bodyPr/>
          <a:lstStyle/>
          <a:p>
            <a:endParaRPr lang="zh-CN" altLang="en-US" dirty="0">
              <a:latin typeface="Arial" panose="020B0604020202020204" pitchFamily="34" charset="0"/>
              <a:ea typeface="宋体" panose="02010600030101010101" pitchFamily="2" charset="-122"/>
            </a:endParaRPr>
          </a:p>
        </p:txBody>
      </p:sp>
      <p:pic>
        <p:nvPicPr>
          <p:cNvPr id="7171" name="图片 24"/>
          <p:cNvPicPr>
            <a:picLocks noChangeAspect="1"/>
          </p:cNvPicPr>
          <p:nvPr/>
        </p:nvPicPr>
        <p:blipFill>
          <a:blip r:embed="rId3"/>
          <a:stretch>
            <a:fillRect/>
          </a:stretch>
        </p:blipFill>
        <p:spPr>
          <a:xfrm>
            <a:off x="0" y="1377950"/>
            <a:ext cx="12196763" cy="2906713"/>
          </a:xfrm>
          <a:prstGeom prst="rect">
            <a:avLst/>
          </a:prstGeom>
          <a:noFill/>
          <a:ln w="9525">
            <a:noFill/>
          </a:ln>
        </p:spPr>
      </p:pic>
      <p:grpSp>
        <p:nvGrpSpPr>
          <p:cNvPr id="7172" name="组合 25"/>
          <p:cNvGrpSpPr/>
          <p:nvPr/>
        </p:nvGrpSpPr>
        <p:grpSpPr>
          <a:xfrm>
            <a:off x="0" y="4356100"/>
            <a:ext cx="12196763" cy="80963"/>
            <a:chOff x="0" y="0"/>
            <a:chExt cx="12187234" cy="81716"/>
          </a:xfrm>
        </p:grpSpPr>
        <p:sp>
          <p:nvSpPr>
            <p:cNvPr id="7173" name="Rectangle 6"/>
            <p:cNvSpPr/>
            <p:nvPr/>
          </p:nvSpPr>
          <p:spPr>
            <a:xfrm>
              <a:off x="2313710" y="3581"/>
              <a:ext cx="9873524" cy="78134"/>
            </a:xfrm>
            <a:prstGeom prst="rect">
              <a:avLst/>
            </a:prstGeom>
            <a:solidFill>
              <a:schemeClr val="bg2"/>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7174" name="Rectangle 7"/>
            <p:cNvSpPr/>
            <p:nvPr/>
          </p:nvSpPr>
          <p:spPr>
            <a:xfrm>
              <a:off x="0" y="0"/>
              <a:ext cx="2419769" cy="81716"/>
            </a:xfrm>
            <a:prstGeom prst="rect">
              <a:avLst/>
            </a:prstGeom>
            <a:solidFill>
              <a:schemeClr val="tx1"/>
            </a:solidFill>
            <a:ln w="9525">
              <a:noFill/>
            </a:ln>
          </p:spPr>
          <p:txBody>
            <a:bodyPr/>
            <a:lstStyle/>
            <a:p>
              <a:endParaRPr lang="zh-CN" altLang="en-US" dirty="0">
                <a:latin typeface="Arial" panose="020B0604020202020204" pitchFamily="34" charset="0"/>
                <a:ea typeface="宋体" panose="02010600030101010101" pitchFamily="2" charset="-122"/>
              </a:endParaRPr>
            </a:p>
          </p:txBody>
        </p:sp>
      </p:grpSp>
      <p:sp>
        <p:nvSpPr>
          <p:cNvPr id="7175" name="Freeform 11"/>
          <p:cNvSpPr/>
          <p:nvPr/>
        </p:nvSpPr>
        <p:spPr>
          <a:xfrm>
            <a:off x="261938" y="2978150"/>
            <a:ext cx="1922462" cy="1169988"/>
          </a:xfrm>
          <a:custGeom>
            <a:avLst/>
            <a:gdLst/>
            <a:ahLst/>
            <a:cxnLst>
              <a:cxn ang="0">
                <a:pos x="316236" y="0"/>
              </a:cxn>
              <a:cxn ang="0">
                <a:pos x="1751821" y="0"/>
              </a:cxn>
              <a:cxn ang="0">
                <a:pos x="1909939" y="175261"/>
              </a:cxn>
              <a:cxn ang="0">
                <a:pos x="1808180" y="993937"/>
              </a:cxn>
              <a:cxn ang="0">
                <a:pos x="1605444" y="1169988"/>
              </a:cxn>
              <a:cxn ang="0">
                <a:pos x="170642" y="1169988"/>
              </a:cxn>
              <a:cxn ang="0">
                <a:pos x="12524" y="993937"/>
              </a:cxn>
              <a:cxn ang="0">
                <a:pos x="114283" y="175261"/>
              </a:cxn>
              <a:cxn ang="0">
                <a:pos x="316236" y="0"/>
              </a:cxn>
            </a:cxnLst>
            <a:rect l="0" t="0" r="0" b="0"/>
            <a:pathLst>
              <a:path w="2456" h="1482">
                <a:moveTo>
                  <a:pt x="404" y="0"/>
                </a:moveTo>
                <a:lnTo>
                  <a:pt x="2238" y="0"/>
                </a:lnTo>
                <a:cubicBezTo>
                  <a:pt x="2365" y="0"/>
                  <a:pt x="2456" y="100"/>
                  <a:pt x="2440" y="222"/>
                </a:cubicBezTo>
                <a:lnTo>
                  <a:pt x="2310" y="1259"/>
                </a:lnTo>
                <a:cubicBezTo>
                  <a:pt x="2294" y="1382"/>
                  <a:pt x="2178" y="1482"/>
                  <a:pt x="2051" y="1482"/>
                </a:cubicBezTo>
                <a:lnTo>
                  <a:pt x="218" y="1482"/>
                </a:lnTo>
                <a:cubicBezTo>
                  <a:pt x="91" y="1482"/>
                  <a:pt x="0" y="1382"/>
                  <a:pt x="16" y="1259"/>
                </a:cubicBezTo>
                <a:lnTo>
                  <a:pt x="146" y="222"/>
                </a:lnTo>
                <a:cubicBezTo>
                  <a:pt x="162" y="100"/>
                  <a:pt x="278" y="0"/>
                  <a:pt x="404" y="0"/>
                </a:cubicBezTo>
                <a:close/>
              </a:path>
            </a:pathLst>
          </a:custGeom>
          <a:blipFill rotWithShape="1">
            <a:blip r:embed="rId4"/>
            <a:stretch>
              <a:fillRect/>
            </a:stretch>
          </a:blipFill>
          <a:ln w="28575" cap="flat" cmpd="sng">
            <a:solidFill>
              <a:srgbClr val="FFFFFF"/>
            </a:solidFill>
            <a:prstDash val="solid"/>
            <a:headEnd type="none" w="med" len="med"/>
            <a:tailEnd type="none" w="med" len="med"/>
          </a:ln>
        </p:spPr>
        <p:txBody>
          <a:bodyPr/>
          <a:lstStyle/>
          <a:p>
            <a:endParaRPr lang="zh-CN" altLang="en-US"/>
          </a:p>
        </p:txBody>
      </p:sp>
      <p:sp>
        <p:nvSpPr>
          <p:cNvPr id="7176" name="Freeform 12"/>
          <p:cNvSpPr/>
          <p:nvPr/>
        </p:nvSpPr>
        <p:spPr>
          <a:xfrm>
            <a:off x="2208213" y="2978150"/>
            <a:ext cx="1922462" cy="1169988"/>
          </a:xfrm>
          <a:custGeom>
            <a:avLst/>
            <a:gdLst/>
            <a:ahLst/>
            <a:cxnLst>
              <a:cxn ang="0">
                <a:pos x="316236" y="0"/>
              </a:cxn>
              <a:cxn ang="0">
                <a:pos x="1751821" y="0"/>
              </a:cxn>
              <a:cxn ang="0">
                <a:pos x="1909939" y="175261"/>
              </a:cxn>
              <a:cxn ang="0">
                <a:pos x="1808180" y="993937"/>
              </a:cxn>
              <a:cxn ang="0">
                <a:pos x="1605444" y="1169988"/>
              </a:cxn>
              <a:cxn ang="0">
                <a:pos x="170642" y="1169988"/>
              </a:cxn>
              <a:cxn ang="0">
                <a:pos x="11741" y="993937"/>
              </a:cxn>
              <a:cxn ang="0">
                <a:pos x="114283" y="175261"/>
              </a:cxn>
              <a:cxn ang="0">
                <a:pos x="316236" y="0"/>
              </a:cxn>
            </a:cxnLst>
            <a:rect l="0" t="0" r="0" b="0"/>
            <a:pathLst>
              <a:path w="2456" h="1482">
                <a:moveTo>
                  <a:pt x="404" y="0"/>
                </a:moveTo>
                <a:lnTo>
                  <a:pt x="2238" y="0"/>
                </a:lnTo>
                <a:cubicBezTo>
                  <a:pt x="2364" y="0"/>
                  <a:pt x="2456" y="100"/>
                  <a:pt x="2440" y="222"/>
                </a:cubicBezTo>
                <a:lnTo>
                  <a:pt x="2310" y="1259"/>
                </a:lnTo>
                <a:cubicBezTo>
                  <a:pt x="2294" y="1382"/>
                  <a:pt x="2178" y="1482"/>
                  <a:pt x="2051" y="1482"/>
                </a:cubicBezTo>
                <a:lnTo>
                  <a:pt x="218" y="1482"/>
                </a:lnTo>
                <a:cubicBezTo>
                  <a:pt x="91" y="1482"/>
                  <a:pt x="0" y="1382"/>
                  <a:pt x="15" y="1259"/>
                </a:cubicBezTo>
                <a:lnTo>
                  <a:pt x="146" y="222"/>
                </a:lnTo>
                <a:cubicBezTo>
                  <a:pt x="161" y="100"/>
                  <a:pt x="278" y="0"/>
                  <a:pt x="404" y="0"/>
                </a:cubicBezTo>
                <a:close/>
              </a:path>
            </a:pathLst>
          </a:custGeom>
          <a:blipFill rotWithShape="1">
            <a:blip r:embed="rId5"/>
            <a:stretch>
              <a:fillRect/>
            </a:stretch>
          </a:blipFill>
          <a:ln w="28575" cap="flat" cmpd="sng">
            <a:solidFill>
              <a:srgbClr val="FFFFFF"/>
            </a:solidFill>
            <a:prstDash val="solid"/>
            <a:headEnd type="none" w="med" len="med"/>
            <a:tailEnd type="none" w="med" len="med"/>
          </a:ln>
        </p:spPr>
        <p:txBody>
          <a:bodyPr/>
          <a:lstStyle/>
          <a:p>
            <a:endParaRPr lang="zh-CN" altLang="en-US"/>
          </a:p>
        </p:txBody>
      </p:sp>
      <p:sp>
        <p:nvSpPr>
          <p:cNvPr id="7177" name="Freeform 13"/>
          <p:cNvSpPr/>
          <p:nvPr/>
        </p:nvSpPr>
        <p:spPr>
          <a:xfrm>
            <a:off x="6556375" y="1614488"/>
            <a:ext cx="1801813" cy="1098550"/>
          </a:xfrm>
          <a:custGeom>
            <a:avLst/>
            <a:gdLst/>
            <a:ahLst/>
            <a:cxnLst>
              <a:cxn ang="0">
                <a:pos x="296521" y="0"/>
              </a:cxn>
              <a:cxn ang="0">
                <a:pos x="1642208" y="0"/>
              </a:cxn>
              <a:cxn ang="0">
                <a:pos x="1790860" y="164387"/>
              </a:cxn>
              <a:cxn ang="0">
                <a:pos x="1694627" y="933372"/>
              </a:cxn>
              <a:cxn ang="0">
                <a:pos x="1505292" y="1098550"/>
              </a:cxn>
              <a:cxn ang="0">
                <a:pos x="159605" y="1098550"/>
              </a:cxn>
              <a:cxn ang="0">
                <a:pos x="10953" y="933372"/>
              </a:cxn>
              <a:cxn ang="0">
                <a:pos x="107186" y="164387"/>
              </a:cxn>
              <a:cxn ang="0">
                <a:pos x="296521" y="0"/>
              </a:cxn>
            </a:cxnLst>
            <a:rect l="0" t="0" r="0" b="0"/>
            <a:pathLst>
              <a:path w="2303" h="1390">
                <a:moveTo>
                  <a:pt x="379" y="0"/>
                </a:moveTo>
                <a:lnTo>
                  <a:pt x="2099" y="0"/>
                </a:lnTo>
                <a:cubicBezTo>
                  <a:pt x="2218" y="0"/>
                  <a:pt x="2303" y="94"/>
                  <a:pt x="2289" y="208"/>
                </a:cubicBezTo>
                <a:lnTo>
                  <a:pt x="2166" y="1181"/>
                </a:lnTo>
                <a:cubicBezTo>
                  <a:pt x="2152" y="1296"/>
                  <a:pt x="2043" y="1390"/>
                  <a:pt x="1924" y="1390"/>
                </a:cubicBezTo>
                <a:lnTo>
                  <a:pt x="204" y="1390"/>
                </a:lnTo>
                <a:cubicBezTo>
                  <a:pt x="85" y="1390"/>
                  <a:pt x="0" y="1296"/>
                  <a:pt x="14" y="1181"/>
                </a:cubicBezTo>
                <a:lnTo>
                  <a:pt x="137" y="208"/>
                </a:lnTo>
                <a:cubicBezTo>
                  <a:pt x="151" y="94"/>
                  <a:pt x="260" y="0"/>
                  <a:pt x="379" y="0"/>
                </a:cubicBezTo>
                <a:close/>
              </a:path>
            </a:pathLst>
          </a:custGeom>
          <a:blipFill rotWithShape="1">
            <a:blip r:embed="rId6"/>
            <a:stretch>
              <a:fillRect/>
            </a:stretch>
          </a:blipFill>
          <a:ln w="28575" cap="flat" cmpd="sng">
            <a:solidFill>
              <a:srgbClr val="FFFFFF"/>
            </a:solidFill>
            <a:prstDash val="solid"/>
            <a:headEnd type="none" w="med" len="med"/>
            <a:tailEnd type="none" w="med" len="med"/>
          </a:ln>
        </p:spPr>
        <p:txBody>
          <a:bodyPr/>
          <a:lstStyle/>
          <a:p>
            <a:endParaRPr lang="zh-CN" altLang="en-US"/>
          </a:p>
        </p:txBody>
      </p:sp>
      <p:sp>
        <p:nvSpPr>
          <p:cNvPr id="7178" name="Freeform 14"/>
          <p:cNvSpPr/>
          <p:nvPr/>
        </p:nvSpPr>
        <p:spPr>
          <a:xfrm>
            <a:off x="1677988" y="2322513"/>
            <a:ext cx="835025" cy="527050"/>
          </a:xfrm>
          <a:custGeom>
            <a:avLst/>
            <a:gdLst/>
            <a:ahLst/>
            <a:cxnLst>
              <a:cxn ang="0">
                <a:pos x="137736" y="0"/>
              </a:cxn>
              <a:cxn ang="0">
                <a:pos x="760679" y="0"/>
              </a:cxn>
              <a:cxn ang="0">
                <a:pos x="829547" y="79018"/>
              </a:cxn>
              <a:cxn ang="0">
                <a:pos x="785722" y="448032"/>
              </a:cxn>
              <a:cxn ang="0">
                <a:pos x="697289" y="527050"/>
              </a:cxn>
              <a:cxn ang="0">
                <a:pos x="74346" y="527050"/>
              </a:cxn>
              <a:cxn ang="0">
                <a:pos x="5478" y="448032"/>
              </a:cxn>
              <a:cxn ang="0">
                <a:pos x="50086" y="79018"/>
              </a:cxn>
              <a:cxn ang="0">
                <a:pos x="137736" y="0"/>
              </a:cxn>
            </a:cxnLst>
            <a:rect l="0" t="0" r="0" b="0"/>
            <a:pathLst>
              <a:path w="1067" h="667">
                <a:moveTo>
                  <a:pt x="176" y="0"/>
                </a:moveTo>
                <a:lnTo>
                  <a:pt x="972" y="0"/>
                </a:lnTo>
                <a:cubicBezTo>
                  <a:pt x="1027" y="0"/>
                  <a:pt x="1067" y="45"/>
                  <a:pt x="1060" y="100"/>
                </a:cubicBezTo>
                <a:lnTo>
                  <a:pt x="1004" y="567"/>
                </a:lnTo>
                <a:cubicBezTo>
                  <a:pt x="997" y="622"/>
                  <a:pt x="946" y="667"/>
                  <a:pt x="891" y="667"/>
                </a:cubicBezTo>
                <a:lnTo>
                  <a:pt x="95" y="667"/>
                </a:lnTo>
                <a:cubicBezTo>
                  <a:pt x="40" y="667"/>
                  <a:pt x="0" y="622"/>
                  <a:pt x="7" y="567"/>
                </a:cubicBezTo>
                <a:lnTo>
                  <a:pt x="64" y="100"/>
                </a:lnTo>
                <a:cubicBezTo>
                  <a:pt x="71" y="45"/>
                  <a:pt x="121" y="0"/>
                  <a:pt x="176" y="0"/>
                </a:cubicBezTo>
                <a:close/>
              </a:path>
            </a:pathLst>
          </a:custGeom>
          <a:blipFill rotWithShape="1">
            <a:blip r:embed="rId7"/>
            <a:stretch>
              <a:fillRect/>
            </a:stretch>
          </a:blipFill>
          <a:ln w="28575" cap="flat" cmpd="sng">
            <a:solidFill>
              <a:srgbClr val="FFFFFF"/>
            </a:solidFill>
            <a:prstDash val="solid"/>
            <a:headEnd type="none" w="med" len="med"/>
            <a:tailEnd type="none" w="med" len="med"/>
          </a:ln>
        </p:spPr>
        <p:txBody>
          <a:bodyPr/>
          <a:lstStyle/>
          <a:p>
            <a:endParaRPr lang="zh-CN" altLang="en-US"/>
          </a:p>
        </p:txBody>
      </p:sp>
      <p:sp>
        <p:nvSpPr>
          <p:cNvPr id="7179" name="Freeform 15"/>
          <p:cNvSpPr/>
          <p:nvPr/>
        </p:nvSpPr>
        <p:spPr>
          <a:xfrm>
            <a:off x="2892425" y="1598613"/>
            <a:ext cx="1803400" cy="1098550"/>
          </a:xfrm>
          <a:custGeom>
            <a:avLst/>
            <a:gdLst/>
            <a:ahLst/>
            <a:cxnLst>
              <a:cxn ang="0">
                <a:pos x="296782" y="0"/>
              </a:cxn>
              <a:cxn ang="0">
                <a:pos x="1643655" y="0"/>
              </a:cxn>
              <a:cxn ang="0">
                <a:pos x="1792437" y="164387"/>
              </a:cxn>
              <a:cxn ang="0">
                <a:pos x="1696903" y="933372"/>
              </a:cxn>
              <a:cxn ang="0">
                <a:pos x="1506618" y="1098550"/>
              </a:cxn>
              <a:cxn ang="0">
                <a:pos x="159745" y="1098550"/>
              </a:cxn>
              <a:cxn ang="0">
                <a:pos x="10963" y="933372"/>
              </a:cxn>
              <a:cxn ang="0">
                <a:pos x="107280" y="164387"/>
              </a:cxn>
              <a:cxn ang="0">
                <a:pos x="296782" y="0"/>
              </a:cxn>
            </a:cxnLst>
            <a:rect l="0" t="0" r="0" b="0"/>
            <a:pathLst>
              <a:path w="2303" h="1390">
                <a:moveTo>
                  <a:pt x="379" y="0"/>
                </a:moveTo>
                <a:lnTo>
                  <a:pt x="2099" y="0"/>
                </a:lnTo>
                <a:cubicBezTo>
                  <a:pt x="2218" y="0"/>
                  <a:pt x="2303" y="94"/>
                  <a:pt x="2289" y="208"/>
                </a:cubicBezTo>
                <a:lnTo>
                  <a:pt x="2167" y="1181"/>
                </a:lnTo>
                <a:cubicBezTo>
                  <a:pt x="2152" y="1296"/>
                  <a:pt x="2043" y="1390"/>
                  <a:pt x="1924" y="1390"/>
                </a:cubicBezTo>
                <a:lnTo>
                  <a:pt x="204" y="1390"/>
                </a:lnTo>
                <a:cubicBezTo>
                  <a:pt x="85" y="1390"/>
                  <a:pt x="0" y="1296"/>
                  <a:pt x="14" y="1181"/>
                </a:cubicBezTo>
                <a:lnTo>
                  <a:pt x="137" y="208"/>
                </a:lnTo>
                <a:cubicBezTo>
                  <a:pt x="151" y="94"/>
                  <a:pt x="260" y="0"/>
                  <a:pt x="379" y="0"/>
                </a:cubicBezTo>
                <a:close/>
              </a:path>
            </a:pathLst>
          </a:custGeom>
          <a:blipFill rotWithShape="1">
            <a:blip r:embed="rId8"/>
            <a:stretch>
              <a:fillRect/>
            </a:stretch>
          </a:blipFill>
          <a:ln w="28575" cap="flat" cmpd="sng">
            <a:solidFill>
              <a:srgbClr val="FFFFFF"/>
            </a:solidFill>
            <a:prstDash val="solid"/>
            <a:headEnd type="none" w="med" len="med"/>
            <a:tailEnd type="none" w="med" len="med"/>
          </a:ln>
        </p:spPr>
        <p:txBody>
          <a:bodyPr/>
          <a:lstStyle/>
          <a:p>
            <a:endParaRPr lang="zh-CN" altLang="en-US"/>
          </a:p>
        </p:txBody>
      </p:sp>
      <p:sp>
        <p:nvSpPr>
          <p:cNvPr id="7180" name="Freeform 16"/>
          <p:cNvSpPr/>
          <p:nvPr/>
        </p:nvSpPr>
        <p:spPr>
          <a:xfrm>
            <a:off x="4724400" y="1598613"/>
            <a:ext cx="1803400" cy="1098550"/>
          </a:xfrm>
          <a:custGeom>
            <a:avLst/>
            <a:gdLst/>
            <a:ahLst/>
            <a:cxnLst>
              <a:cxn ang="0">
                <a:pos x="297436" y="0"/>
              </a:cxn>
              <a:cxn ang="0">
                <a:pos x="1643724" y="0"/>
              </a:cxn>
              <a:cxn ang="0">
                <a:pos x="1791659" y="164387"/>
              </a:cxn>
              <a:cxn ang="0">
                <a:pos x="1696167" y="933372"/>
              </a:cxn>
              <a:cxn ang="0">
                <a:pos x="1506747" y="1098550"/>
              </a:cxn>
              <a:cxn ang="0">
                <a:pos x="160459" y="1098550"/>
              </a:cxn>
              <a:cxn ang="0">
                <a:pos x="11741" y="933372"/>
              </a:cxn>
              <a:cxn ang="0">
                <a:pos x="107233" y="164387"/>
              </a:cxn>
              <a:cxn ang="0">
                <a:pos x="297436" y="0"/>
              </a:cxn>
            </a:cxnLst>
            <a:rect l="0" t="0" r="0" b="0"/>
            <a:pathLst>
              <a:path w="2304" h="1390">
                <a:moveTo>
                  <a:pt x="380" y="0"/>
                </a:moveTo>
                <a:lnTo>
                  <a:pt x="2100" y="0"/>
                </a:lnTo>
                <a:cubicBezTo>
                  <a:pt x="2218" y="0"/>
                  <a:pt x="2304" y="94"/>
                  <a:pt x="2289" y="208"/>
                </a:cubicBezTo>
                <a:lnTo>
                  <a:pt x="2167" y="1181"/>
                </a:lnTo>
                <a:cubicBezTo>
                  <a:pt x="2152" y="1296"/>
                  <a:pt x="2043" y="1390"/>
                  <a:pt x="1925" y="1390"/>
                </a:cubicBezTo>
                <a:lnTo>
                  <a:pt x="205" y="1390"/>
                </a:lnTo>
                <a:cubicBezTo>
                  <a:pt x="86" y="1390"/>
                  <a:pt x="0" y="1296"/>
                  <a:pt x="15" y="1181"/>
                </a:cubicBezTo>
                <a:lnTo>
                  <a:pt x="137" y="208"/>
                </a:lnTo>
                <a:cubicBezTo>
                  <a:pt x="152" y="94"/>
                  <a:pt x="261" y="0"/>
                  <a:pt x="380" y="0"/>
                </a:cubicBezTo>
                <a:close/>
              </a:path>
            </a:pathLst>
          </a:custGeom>
          <a:blipFill rotWithShape="1">
            <a:blip r:embed="rId9"/>
            <a:stretch>
              <a:fillRect/>
            </a:stretch>
          </a:blipFill>
          <a:ln w="28575" cap="flat" cmpd="sng">
            <a:solidFill>
              <a:srgbClr val="FFFFFF"/>
            </a:solidFill>
            <a:prstDash val="solid"/>
            <a:headEnd type="none" w="med" len="med"/>
            <a:tailEnd type="none" w="med" len="med"/>
          </a:ln>
        </p:spPr>
        <p:txBody>
          <a:bodyPr/>
          <a:lstStyle/>
          <a:p>
            <a:endParaRPr lang="zh-CN" altLang="en-US"/>
          </a:p>
        </p:txBody>
      </p:sp>
      <p:sp>
        <p:nvSpPr>
          <p:cNvPr id="7181" name="Freeform 17"/>
          <p:cNvSpPr/>
          <p:nvPr/>
        </p:nvSpPr>
        <p:spPr>
          <a:xfrm>
            <a:off x="8386763" y="1598613"/>
            <a:ext cx="1803400" cy="1098550"/>
          </a:xfrm>
          <a:custGeom>
            <a:avLst/>
            <a:gdLst/>
            <a:ahLst/>
            <a:cxnLst>
              <a:cxn ang="0">
                <a:pos x="296653" y="0"/>
              </a:cxn>
              <a:cxn ang="0">
                <a:pos x="1642941" y="0"/>
              </a:cxn>
              <a:cxn ang="0">
                <a:pos x="1791659" y="164387"/>
              </a:cxn>
              <a:cxn ang="0">
                <a:pos x="1696167" y="933372"/>
              </a:cxn>
              <a:cxn ang="0">
                <a:pos x="1505964" y="1098550"/>
              </a:cxn>
              <a:cxn ang="0">
                <a:pos x="159676" y="1098550"/>
              </a:cxn>
              <a:cxn ang="0">
                <a:pos x="11741" y="933372"/>
              </a:cxn>
              <a:cxn ang="0">
                <a:pos x="107233" y="164387"/>
              </a:cxn>
              <a:cxn ang="0">
                <a:pos x="296653" y="0"/>
              </a:cxn>
            </a:cxnLst>
            <a:rect l="0" t="0" r="0" b="0"/>
            <a:pathLst>
              <a:path w="2304" h="1390">
                <a:moveTo>
                  <a:pt x="379" y="0"/>
                </a:moveTo>
                <a:lnTo>
                  <a:pt x="2099" y="0"/>
                </a:lnTo>
                <a:cubicBezTo>
                  <a:pt x="2218" y="0"/>
                  <a:pt x="2304" y="94"/>
                  <a:pt x="2289" y="208"/>
                </a:cubicBezTo>
                <a:lnTo>
                  <a:pt x="2167" y="1181"/>
                </a:lnTo>
                <a:cubicBezTo>
                  <a:pt x="2152" y="1296"/>
                  <a:pt x="2043" y="1390"/>
                  <a:pt x="1924" y="1390"/>
                </a:cubicBezTo>
                <a:lnTo>
                  <a:pt x="204" y="1390"/>
                </a:lnTo>
                <a:cubicBezTo>
                  <a:pt x="86" y="1390"/>
                  <a:pt x="0" y="1296"/>
                  <a:pt x="15" y="1181"/>
                </a:cubicBezTo>
                <a:lnTo>
                  <a:pt x="137" y="208"/>
                </a:lnTo>
                <a:cubicBezTo>
                  <a:pt x="151" y="94"/>
                  <a:pt x="261" y="0"/>
                  <a:pt x="379" y="0"/>
                </a:cubicBezTo>
                <a:close/>
              </a:path>
            </a:pathLst>
          </a:custGeom>
          <a:solidFill>
            <a:srgbClr val="FDC800">
              <a:alpha val="100000"/>
            </a:srgbClr>
          </a:solidFill>
          <a:ln w="28575" cap="flat" cmpd="sng">
            <a:solidFill>
              <a:srgbClr val="FFFFFF"/>
            </a:solidFill>
            <a:prstDash val="solid"/>
            <a:headEnd type="none" w="med" len="med"/>
            <a:tailEnd type="none" w="med" len="med"/>
          </a:ln>
        </p:spPr>
        <p:txBody>
          <a:bodyPr/>
          <a:lstStyle/>
          <a:p>
            <a:endParaRPr lang="zh-CN" altLang="en-US"/>
          </a:p>
        </p:txBody>
      </p:sp>
      <p:sp>
        <p:nvSpPr>
          <p:cNvPr id="7182" name="TextBox 35"/>
          <p:cNvSpPr txBox="1"/>
          <p:nvPr/>
        </p:nvSpPr>
        <p:spPr>
          <a:xfrm>
            <a:off x="824865" y="451168"/>
            <a:ext cx="931863" cy="400050"/>
          </a:xfrm>
          <a:prstGeom prst="rect">
            <a:avLst/>
          </a:prstGeom>
          <a:noFill/>
          <a:ln w="9525">
            <a:noFill/>
          </a:ln>
        </p:spPr>
        <p:txBody>
          <a:bodyPr>
            <a:spAutoFit/>
          </a:bodyPr>
          <a:lstStyle/>
          <a:p>
            <a:r>
              <a:rPr lang="zh-CN" altLang="en-US" sz="2000" dirty="0">
                <a:latin typeface="微软雅黑" panose="020B0503020204020204" pitchFamily="2" charset="-122"/>
                <a:ea typeface="微软雅黑" panose="020B0503020204020204" pitchFamily="2" charset="-122"/>
              </a:rPr>
              <a:t>专业</a:t>
            </a:r>
          </a:p>
        </p:txBody>
      </p:sp>
      <p:sp>
        <p:nvSpPr>
          <p:cNvPr id="7183" name="TextBox 36"/>
          <p:cNvSpPr txBox="1"/>
          <p:nvPr/>
        </p:nvSpPr>
        <p:spPr>
          <a:xfrm>
            <a:off x="2174240" y="451168"/>
            <a:ext cx="1027113" cy="400050"/>
          </a:xfrm>
          <a:prstGeom prst="rect">
            <a:avLst/>
          </a:prstGeom>
          <a:noFill/>
          <a:ln w="9525">
            <a:noFill/>
          </a:ln>
        </p:spPr>
        <p:txBody>
          <a:bodyPr>
            <a:spAutoFit/>
          </a:bodyPr>
          <a:lstStyle/>
          <a:p>
            <a:r>
              <a:rPr lang="zh-CN" altLang="en-US" sz="2000" dirty="0">
                <a:latin typeface="微软雅黑" panose="020B0503020204020204" pitchFamily="2" charset="-122"/>
                <a:ea typeface="微软雅黑" panose="020B0503020204020204" pitchFamily="2" charset="-122"/>
              </a:rPr>
              <a:t>专注</a:t>
            </a:r>
          </a:p>
        </p:txBody>
      </p:sp>
      <p:sp>
        <p:nvSpPr>
          <p:cNvPr id="7184" name="TextBox 37"/>
          <p:cNvSpPr txBox="1"/>
          <p:nvPr/>
        </p:nvSpPr>
        <p:spPr>
          <a:xfrm>
            <a:off x="3483928" y="451168"/>
            <a:ext cx="903287" cy="400050"/>
          </a:xfrm>
          <a:prstGeom prst="rect">
            <a:avLst/>
          </a:prstGeom>
          <a:noFill/>
          <a:ln w="9525">
            <a:noFill/>
          </a:ln>
        </p:spPr>
        <p:txBody>
          <a:bodyPr>
            <a:spAutoFit/>
          </a:bodyPr>
          <a:lstStyle/>
          <a:p>
            <a:r>
              <a:rPr lang="zh-CN" altLang="en-US" sz="2000" dirty="0">
                <a:latin typeface="微软雅黑" panose="020B0503020204020204" pitchFamily="2" charset="-122"/>
                <a:ea typeface="微软雅黑" panose="020B0503020204020204" pitchFamily="2" charset="-122"/>
              </a:rPr>
              <a:t>专心</a:t>
            </a:r>
          </a:p>
        </p:txBody>
      </p:sp>
      <p:sp>
        <p:nvSpPr>
          <p:cNvPr id="7186" name="Rectangle 3"/>
          <p:cNvSpPr txBox="1"/>
          <p:nvPr/>
        </p:nvSpPr>
        <p:spPr>
          <a:xfrm>
            <a:off x="1699260" y="4441825"/>
            <a:ext cx="9895840" cy="862330"/>
          </a:xfrm>
          <a:prstGeom prst="rect">
            <a:avLst/>
          </a:prstGeom>
          <a:noFill/>
          <a:ln w="9525">
            <a:noFill/>
          </a:ln>
        </p:spPr>
        <p:txBody>
          <a:bodyPr anchor="ctr" anchorCtr="0"/>
          <a:lstStyle/>
          <a:p>
            <a:pPr algn="r"/>
            <a:r>
              <a:rPr lang="zh-CN" altLang="en-US" sz="6000" b="1" dirty="0">
                <a:latin typeface="Arial" panose="020B0604020202020204" pitchFamily="34" charset="0"/>
                <a:ea typeface="微软雅黑" panose="020B0503020204020204" pitchFamily="2" charset="-122"/>
              </a:rPr>
              <a:t>智慧物流园区整体解决方案</a:t>
            </a:r>
          </a:p>
        </p:txBody>
      </p:sp>
      <p:sp>
        <p:nvSpPr>
          <p:cNvPr id="7187" name="Rectangle 4"/>
          <p:cNvSpPr txBox="1"/>
          <p:nvPr/>
        </p:nvSpPr>
        <p:spPr>
          <a:xfrm>
            <a:off x="2420938" y="5267325"/>
            <a:ext cx="9066212" cy="504825"/>
          </a:xfrm>
          <a:prstGeom prst="rect">
            <a:avLst/>
          </a:prstGeom>
          <a:noFill/>
          <a:ln w="9525">
            <a:noFill/>
          </a:ln>
        </p:spPr>
        <p:txBody>
          <a:bodyPr anchor="ctr" anchorCtr="0"/>
          <a:lstStyle/>
          <a:p>
            <a:pPr algn="r"/>
            <a:r>
              <a:rPr sz="2000" dirty="0">
                <a:solidFill>
                  <a:schemeClr val="accent1"/>
                </a:solidFill>
                <a:latin typeface="微软雅黑" panose="020B0503020204020204" pitchFamily="2" charset="-122"/>
                <a:ea typeface="微软雅黑" panose="020B0503020204020204" pitchFamily="2" charset="-122"/>
              </a:rPr>
              <a:t>更高效、更智能</a:t>
            </a:r>
            <a:r>
              <a:rPr lang="zh-CN" sz="2000" dirty="0">
                <a:solidFill>
                  <a:schemeClr val="accent1"/>
                </a:solidFill>
                <a:latin typeface="微软雅黑" panose="020B0503020204020204" pitchFamily="2" charset="-122"/>
                <a:ea typeface="微软雅黑" panose="020B0503020204020204" pitchFamily="2" charset="-122"/>
              </a:rPr>
              <a:t>、</a:t>
            </a:r>
            <a:r>
              <a:rPr sz="2000" dirty="0">
                <a:solidFill>
                  <a:schemeClr val="accent1"/>
                </a:solidFill>
                <a:latin typeface="微软雅黑" panose="020B0503020204020204" pitchFamily="2" charset="-122"/>
                <a:ea typeface="微软雅黑" panose="020B0503020204020204" pitchFamily="2" charset="-122"/>
              </a:rPr>
              <a:t>整体信息化的</a:t>
            </a:r>
            <a:r>
              <a:rPr lang="zh-CN" sz="2000" dirty="0">
                <a:solidFill>
                  <a:schemeClr val="accent1"/>
                </a:solidFill>
                <a:latin typeface="微软雅黑" panose="020B0503020204020204" pitchFamily="2" charset="-122"/>
                <a:ea typeface="微软雅黑" panose="020B0503020204020204" pitchFamily="2" charset="-122"/>
              </a:rPr>
              <a:t>物流园区</a:t>
            </a:r>
            <a:r>
              <a:rPr sz="2000" dirty="0">
                <a:solidFill>
                  <a:schemeClr val="accent1"/>
                </a:solidFill>
                <a:latin typeface="微软雅黑" panose="020B0503020204020204" pitchFamily="2" charset="-122"/>
                <a:ea typeface="微软雅黑" panose="020B0503020204020204" pitchFamily="2" charset="-122"/>
              </a:rPr>
              <a:t>改造与提升</a:t>
            </a:r>
            <a:r>
              <a:rPr lang="zh-CN" sz="2000" dirty="0">
                <a:solidFill>
                  <a:schemeClr val="accent1"/>
                </a:solidFill>
                <a:latin typeface="微软雅黑" panose="020B0503020204020204" pitchFamily="2" charset="-122"/>
                <a:ea typeface="微软雅黑" panose="020B0503020204020204" pitchFamily="2" charset="-122"/>
              </a:rPr>
              <a:t>解决方案</a:t>
            </a:r>
            <a:r>
              <a:rPr sz="2000" dirty="0">
                <a:solidFill>
                  <a:schemeClr val="accent1"/>
                </a:solidFill>
                <a:latin typeface="微软雅黑" panose="020B0503020204020204" pitchFamily="2" charset="-122"/>
                <a:ea typeface="微软雅黑" panose="020B0503020204020204" pitchFamily="2" charset="-122"/>
              </a:rPr>
              <a:t>。</a:t>
            </a:r>
          </a:p>
        </p:txBody>
      </p:sp>
      <p:sp>
        <p:nvSpPr>
          <p:cNvPr id="7188" name="矩形 41"/>
          <p:cNvSpPr/>
          <p:nvPr/>
        </p:nvSpPr>
        <p:spPr>
          <a:xfrm>
            <a:off x="5643880" y="3154680"/>
            <a:ext cx="5900420" cy="1198880"/>
          </a:xfrm>
          <a:prstGeom prst="rect">
            <a:avLst/>
          </a:prstGeom>
          <a:noFill/>
          <a:ln w="9525">
            <a:noFill/>
          </a:ln>
        </p:spPr>
        <p:txBody>
          <a:bodyPr wrap="square">
            <a:spAutoFit/>
          </a:bodyPr>
          <a:lstStyle/>
          <a:p>
            <a:pPr algn="dist"/>
            <a:r>
              <a:rPr lang="zh-CN" altLang="en-US" sz="7200" dirty="0">
                <a:solidFill>
                  <a:schemeClr val="accent2"/>
                </a:solidFill>
                <a:latin typeface="方正粗雅宋_GBK" pitchFamily="2" charset="-122"/>
                <a:ea typeface="方正粗雅宋_GBK" pitchFamily="2" charset="-122"/>
              </a:rPr>
              <a:t>物流仓储</a:t>
            </a:r>
          </a:p>
        </p:txBody>
      </p:sp>
      <p:sp>
        <p:nvSpPr>
          <p:cNvPr id="7189" name="Freeform 8"/>
          <p:cNvSpPr>
            <a:spLocks noChangeAspect="1" noEditPoints="1"/>
          </p:cNvSpPr>
          <p:nvPr/>
        </p:nvSpPr>
        <p:spPr>
          <a:xfrm>
            <a:off x="7212013" y="6007318"/>
            <a:ext cx="355600" cy="360362"/>
          </a:xfrm>
          <a:custGeom>
            <a:avLst/>
            <a:gdLst/>
            <a:ahLst/>
            <a:cxnLst>
              <a:cxn ang="0">
                <a:pos x="149963767" y="0"/>
              </a:cxn>
              <a:cxn ang="0">
                <a:pos x="299927534" y="153707660"/>
              </a:cxn>
              <a:cxn ang="0">
                <a:pos x="149963767" y="308148029"/>
              </a:cxn>
              <a:cxn ang="0">
                <a:pos x="0" y="153707660"/>
              </a:cxn>
              <a:cxn ang="0">
                <a:pos x="149963767" y="0"/>
              </a:cxn>
              <a:cxn ang="0">
                <a:pos x="266523043" y="156635923"/>
              </a:cxn>
              <a:cxn ang="0">
                <a:pos x="260837656" y="161027888"/>
              </a:cxn>
              <a:cxn ang="0">
                <a:pos x="240936696" y="161027888"/>
              </a:cxn>
              <a:cxn ang="0">
                <a:pos x="235961666" y="158831477"/>
              </a:cxn>
              <a:cxn ang="0">
                <a:pos x="149963767" y="65875201"/>
              </a:cxn>
              <a:cxn ang="0">
                <a:pos x="63254667" y="158831477"/>
              </a:cxn>
              <a:cxn ang="0">
                <a:pos x="58990838" y="161027888"/>
              </a:cxn>
              <a:cxn ang="0">
                <a:pos x="38379520" y="161027888"/>
              </a:cxn>
              <a:cxn ang="0">
                <a:pos x="32693291" y="156635923"/>
              </a:cxn>
              <a:cxn ang="0">
                <a:pos x="34114848" y="150048403"/>
              </a:cxn>
              <a:cxn ang="0">
                <a:pos x="144277537" y="32205749"/>
              </a:cxn>
              <a:cxn ang="0">
                <a:pos x="149963767" y="30009338"/>
              </a:cxn>
              <a:cxn ang="0">
                <a:pos x="154938796" y="32205749"/>
              </a:cxn>
              <a:cxn ang="0">
                <a:pos x="265101485" y="150048403"/>
              </a:cxn>
              <a:cxn ang="0">
                <a:pos x="266523043" y="156635923"/>
              </a:cxn>
              <a:cxn ang="0">
                <a:pos x="69651254" y="167614552"/>
              </a:cxn>
              <a:cxn ang="0">
                <a:pos x="69651254" y="167614552"/>
              </a:cxn>
              <a:cxn ang="0">
                <a:pos x="69651254" y="238613570"/>
              </a:cxn>
              <a:cxn ang="0">
                <a:pos x="78890955" y="250324907"/>
              </a:cxn>
              <a:cxn ang="0">
                <a:pos x="123667063" y="250324907"/>
              </a:cxn>
              <a:cxn ang="0">
                <a:pos x="123667063" y="173470221"/>
              </a:cxn>
              <a:cxn ang="0">
                <a:pos x="135038679" y="161759740"/>
              </a:cxn>
              <a:cxn ang="0">
                <a:pos x="164178498" y="161759740"/>
              </a:cxn>
              <a:cxn ang="0">
                <a:pos x="175550114" y="173470221"/>
              </a:cxn>
              <a:cxn ang="0">
                <a:pos x="175550114" y="250324907"/>
              </a:cxn>
              <a:cxn ang="0">
                <a:pos x="221036578" y="250324907"/>
              </a:cxn>
              <a:cxn ang="0">
                <a:pos x="230276280" y="238613570"/>
              </a:cxn>
              <a:cxn ang="0">
                <a:pos x="230276280" y="168347260"/>
              </a:cxn>
              <a:cxn ang="0">
                <a:pos x="149963767" y="81245796"/>
              </a:cxn>
              <a:cxn ang="0">
                <a:pos x="69651254" y="167614552"/>
              </a:cxn>
            </a:cxnLst>
            <a:rect l="0" t="0" r="0" b="0"/>
            <a:pathLst>
              <a:path w="422" h="421">
                <a:moveTo>
                  <a:pt x="211" y="0"/>
                </a:moveTo>
                <a:cubicBezTo>
                  <a:pt x="327" y="0"/>
                  <a:pt x="422" y="94"/>
                  <a:pt x="422" y="210"/>
                </a:cubicBezTo>
                <a:cubicBezTo>
                  <a:pt x="422" y="327"/>
                  <a:pt x="327" y="421"/>
                  <a:pt x="211" y="421"/>
                </a:cubicBezTo>
                <a:cubicBezTo>
                  <a:pt x="94" y="421"/>
                  <a:pt x="0" y="327"/>
                  <a:pt x="0" y="210"/>
                </a:cubicBezTo>
                <a:cubicBezTo>
                  <a:pt x="0" y="94"/>
                  <a:pt x="94" y="0"/>
                  <a:pt x="211" y="0"/>
                </a:cubicBezTo>
                <a:close/>
                <a:moveTo>
                  <a:pt x="375" y="214"/>
                </a:moveTo>
                <a:cubicBezTo>
                  <a:pt x="374" y="218"/>
                  <a:pt x="371" y="220"/>
                  <a:pt x="367" y="220"/>
                </a:cubicBezTo>
                <a:lnTo>
                  <a:pt x="339" y="220"/>
                </a:lnTo>
                <a:cubicBezTo>
                  <a:pt x="336" y="220"/>
                  <a:pt x="334" y="219"/>
                  <a:pt x="332" y="217"/>
                </a:cubicBezTo>
                <a:lnTo>
                  <a:pt x="211" y="90"/>
                </a:lnTo>
                <a:lnTo>
                  <a:pt x="89" y="217"/>
                </a:lnTo>
                <a:cubicBezTo>
                  <a:pt x="88" y="219"/>
                  <a:pt x="85" y="220"/>
                  <a:pt x="83" y="220"/>
                </a:cubicBezTo>
                <a:lnTo>
                  <a:pt x="54" y="220"/>
                </a:lnTo>
                <a:cubicBezTo>
                  <a:pt x="51" y="220"/>
                  <a:pt x="48" y="218"/>
                  <a:pt x="46" y="214"/>
                </a:cubicBezTo>
                <a:cubicBezTo>
                  <a:pt x="45" y="211"/>
                  <a:pt x="46" y="207"/>
                  <a:pt x="48" y="205"/>
                </a:cubicBezTo>
                <a:lnTo>
                  <a:pt x="203" y="44"/>
                </a:lnTo>
                <a:cubicBezTo>
                  <a:pt x="205" y="42"/>
                  <a:pt x="208" y="41"/>
                  <a:pt x="211" y="41"/>
                </a:cubicBezTo>
                <a:cubicBezTo>
                  <a:pt x="214" y="41"/>
                  <a:pt x="216" y="42"/>
                  <a:pt x="218" y="44"/>
                </a:cubicBezTo>
                <a:lnTo>
                  <a:pt x="373" y="205"/>
                </a:lnTo>
                <a:cubicBezTo>
                  <a:pt x="376" y="207"/>
                  <a:pt x="376" y="211"/>
                  <a:pt x="375" y="214"/>
                </a:cubicBezTo>
                <a:close/>
                <a:moveTo>
                  <a:pt x="98" y="229"/>
                </a:moveTo>
                <a:lnTo>
                  <a:pt x="98" y="229"/>
                </a:lnTo>
                <a:lnTo>
                  <a:pt x="98" y="326"/>
                </a:lnTo>
                <a:cubicBezTo>
                  <a:pt x="98" y="334"/>
                  <a:pt x="104" y="342"/>
                  <a:pt x="111" y="342"/>
                </a:cubicBezTo>
                <a:lnTo>
                  <a:pt x="174" y="342"/>
                </a:lnTo>
                <a:lnTo>
                  <a:pt x="174" y="237"/>
                </a:lnTo>
                <a:cubicBezTo>
                  <a:pt x="174" y="228"/>
                  <a:pt x="181" y="221"/>
                  <a:pt x="190" y="221"/>
                </a:cubicBezTo>
                <a:lnTo>
                  <a:pt x="231" y="221"/>
                </a:lnTo>
                <a:cubicBezTo>
                  <a:pt x="240" y="221"/>
                  <a:pt x="247" y="228"/>
                  <a:pt x="247" y="237"/>
                </a:cubicBezTo>
                <a:lnTo>
                  <a:pt x="247" y="342"/>
                </a:lnTo>
                <a:lnTo>
                  <a:pt x="311" y="342"/>
                </a:lnTo>
                <a:cubicBezTo>
                  <a:pt x="318" y="342"/>
                  <a:pt x="324" y="334"/>
                  <a:pt x="324" y="326"/>
                </a:cubicBezTo>
                <a:lnTo>
                  <a:pt x="324" y="230"/>
                </a:lnTo>
                <a:lnTo>
                  <a:pt x="211" y="111"/>
                </a:lnTo>
                <a:lnTo>
                  <a:pt x="98" y="229"/>
                </a:lnTo>
                <a:close/>
              </a:path>
            </a:pathLst>
          </a:custGeom>
          <a:solidFill>
            <a:schemeClr val="tx1">
              <a:alpha val="100000"/>
            </a:schemeClr>
          </a:solidFill>
          <a:ln w="9525">
            <a:noFill/>
          </a:ln>
        </p:spPr>
        <p:txBody>
          <a:bodyPr/>
          <a:lstStyle/>
          <a:p>
            <a:endParaRPr lang="zh-CN" altLang="en-US"/>
          </a:p>
        </p:txBody>
      </p:sp>
      <p:sp>
        <p:nvSpPr>
          <p:cNvPr id="7190" name="Rectangle 4"/>
          <p:cNvSpPr txBox="1"/>
          <p:nvPr/>
        </p:nvSpPr>
        <p:spPr>
          <a:xfrm>
            <a:off x="7283450" y="5940698"/>
            <a:ext cx="4264025" cy="728662"/>
          </a:xfrm>
          <a:prstGeom prst="rect">
            <a:avLst/>
          </a:prstGeom>
          <a:noFill/>
          <a:ln w="9525">
            <a:noFill/>
          </a:ln>
        </p:spPr>
        <p:txBody>
          <a:bodyPr anchor="ctr" anchorCtr="0"/>
          <a:lstStyle/>
          <a:p>
            <a:pPr algn="ctr"/>
            <a:r>
              <a:rPr lang="zh-CN" altLang="en-US" sz="2600" dirty="0" smtClean="0">
                <a:latin typeface="Arial" panose="020B0604020202020204" pitchFamily="34" charset="0"/>
                <a:ea typeface="微软雅黑" panose="020B0503020204020204" pitchFamily="2" charset="-122"/>
              </a:rPr>
              <a:t>河北微草科技有限公司</a:t>
            </a:r>
            <a:endParaRPr lang="en-US" altLang="zh-CN" sz="2600" dirty="0" smtClean="0">
              <a:latin typeface="Arial" panose="020B0604020202020204" pitchFamily="34" charset="0"/>
              <a:ea typeface="微软雅黑" panose="020B0503020204020204" pitchFamily="2" charset="-122"/>
            </a:endParaRPr>
          </a:p>
          <a:p>
            <a:pPr algn="ctr"/>
            <a:r>
              <a:rPr lang="zh-CN" altLang="en-US" dirty="0">
                <a:ea typeface="微软雅黑" panose="020B0503020204020204" pitchFamily="2" charset="-122"/>
              </a:rPr>
              <a:t>李兴</a:t>
            </a:r>
            <a:r>
              <a:rPr lang="zh-CN" altLang="en-US" dirty="0" smtClean="0">
                <a:ea typeface="微软雅黑" panose="020B0503020204020204" pitchFamily="2" charset="-122"/>
              </a:rPr>
              <a:t>龙 </a:t>
            </a:r>
            <a:r>
              <a:rPr lang="en-US" altLang="zh-CN" dirty="0" smtClean="0">
                <a:ea typeface="微软雅黑" panose="020B0503020204020204" pitchFamily="2" charset="-122"/>
              </a:rPr>
              <a:t>13926528463</a:t>
            </a:r>
            <a:endParaRPr lang="zh-CN" altLang="en-US" dirty="0">
              <a:ea typeface="微软雅黑" panose="020B0503020204020204" pitchFamily="2" charset="-122"/>
            </a:endParaRPr>
          </a:p>
        </p:txBody>
      </p:sp>
      <p:grpSp>
        <p:nvGrpSpPr>
          <p:cNvPr id="7191" name="组合 2"/>
          <p:cNvGrpSpPr/>
          <p:nvPr/>
        </p:nvGrpSpPr>
        <p:grpSpPr>
          <a:xfrm>
            <a:off x="1818640" y="451168"/>
            <a:ext cx="423863" cy="442912"/>
            <a:chOff x="0" y="0"/>
            <a:chExt cx="423842" cy="442819"/>
          </a:xfrm>
        </p:grpSpPr>
        <p:sp>
          <p:nvSpPr>
            <p:cNvPr id="7192" name="Oval 6"/>
            <p:cNvSpPr/>
            <p:nvPr/>
          </p:nvSpPr>
          <p:spPr>
            <a:xfrm>
              <a:off x="0" y="0"/>
              <a:ext cx="423842" cy="442819"/>
            </a:xfrm>
            <a:prstGeom prst="ellipse">
              <a:avLst/>
            </a:prstGeom>
            <a:solidFill>
              <a:schemeClr val="bg2"/>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7193" name="Freeform 8"/>
            <p:cNvSpPr>
              <a:spLocks noEditPoints="1"/>
            </p:cNvSpPr>
            <p:nvPr/>
          </p:nvSpPr>
          <p:spPr>
            <a:xfrm>
              <a:off x="64526" y="75912"/>
              <a:ext cx="289731" cy="301117"/>
            </a:xfrm>
            <a:custGeom>
              <a:avLst/>
              <a:gdLst/>
              <a:ahLst/>
              <a:cxnLst>
                <a:cxn ang="0">
                  <a:pos x="145063" y="108156"/>
                </a:cxn>
                <a:cxn ang="0">
                  <a:pos x="104067" y="150354"/>
                </a:cxn>
                <a:cxn ang="0">
                  <a:pos x="145063" y="192961"/>
                </a:cxn>
                <a:cxn ang="0">
                  <a:pos x="185664" y="150354"/>
                </a:cxn>
                <a:cxn ang="0">
                  <a:pos x="179357" y="127821"/>
                </a:cxn>
                <a:cxn ang="0">
                  <a:pos x="225872" y="79888"/>
                </a:cxn>
                <a:cxn ang="0">
                  <a:pos x="251494" y="79888"/>
                </a:cxn>
                <a:cxn ang="0">
                  <a:pos x="289731" y="39739"/>
                </a:cxn>
                <a:cxn ang="0">
                  <a:pos x="252677" y="38510"/>
                </a:cxn>
                <a:cxn ang="0">
                  <a:pos x="251494" y="0"/>
                </a:cxn>
                <a:cxn ang="0">
                  <a:pos x="212864" y="39739"/>
                </a:cxn>
                <a:cxn ang="0">
                  <a:pos x="212864" y="66369"/>
                </a:cxn>
                <a:cxn ang="0">
                  <a:pos x="166743" y="114711"/>
                </a:cxn>
                <a:cxn ang="0">
                  <a:pos x="145063" y="108156"/>
                </a:cxn>
                <a:cxn ang="0">
                  <a:pos x="210498" y="150354"/>
                </a:cxn>
                <a:cxn ang="0">
                  <a:pos x="145063" y="218771"/>
                </a:cxn>
                <a:cxn ang="0">
                  <a:pos x="79233" y="150354"/>
                </a:cxn>
                <a:cxn ang="0">
                  <a:pos x="145063" y="82346"/>
                </a:cxn>
                <a:cxn ang="0">
                  <a:pos x="167926" y="86443"/>
                </a:cxn>
                <a:cxn ang="0">
                  <a:pos x="186847" y="67188"/>
                </a:cxn>
                <a:cxn ang="0">
                  <a:pos x="145063" y="56536"/>
                </a:cxn>
                <a:cxn ang="0">
                  <a:pos x="54398" y="150354"/>
                </a:cxn>
                <a:cxn ang="0">
                  <a:pos x="145063" y="244581"/>
                </a:cxn>
                <a:cxn ang="0">
                  <a:pos x="235333" y="150354"/>
                </a:cxn>
                <a:cxn ang="0">
                  <a:pos x="225084" y="106927"/>
                </a:cxn>
                <a:cxn ang="0">
                  <a:pos x="206557" y="126592"/>
                </a:cxn>
                <a:cxn ang="0">
                  <a:pos x="210498" y="150354"/>
                </a:cxn>
                <a:cxn ang="0">
                  <a:pos x="251494" y="98734"/>
                </a:cxn>
                <a:cxn ang="0">
                  <a:pos x="262532" y="150354"/>
                </a:cxn>
                <a:cxn ang="0">
                  <a:pos x="145063" y="272849"/>
                </a:cxn>
                <a:cxn ang="0">
                  <a:pos x="27199" y="150354"/>
                </a:cxn>
                <a:cxn ang="0">
                  <a:pos x="145063" y="28268"/>
                </a:cxn>
                <a:cxn ang="0">
                  <a:pos x="194731" y="39739"/>
                </a:cxn>
                <a:cxn ang="0">
                  <a:pos x="200249" y="26629"/>
                </a:cxn>
                <a:cxn ang="0">
                  <a:pos x="210104" y="15978"/>
                </a:cxn>
                <a:cxn ang="0">
                  <a:pos x="145063" y="0"/>
                </a:cxn>
                <a:cxn ang="0">
                  <a:pos x="0" y="150354"/>
                </a:cxn>
                <a:cxn ang="0">
                  <a:pos x="145063" y="301117"/>
                </a:cxn>
                <a:cxn ang="0">
                  <a:pos x="289731" y="150354"/>
                </a:cxn>
                <a:cxn ang="0">
                  <a:pos x="274358" y="82756"/>
                </a:cxn>
                <a:cxn ang="0">
                  <a:pos x="264109" y="92998"/>
                </a:cxn>
                <a:cxn ang="0">
                  <a:pos x="251494" y="98734"/>
                </a:cxn>
              </a:cxnLst>
              <a:rect l="0" t="0" r="0" b="0"/>
              <a:pathLst>
                <a:path w="735" h="735">
                  <a:moveTo>
                    <a:pt x="368" y="264"/>
                  </a:moveTo>
                  <a:cubicBezTo>
                    <a:pt x="311" y="264"/>
                    <a:pt x="264" y="310"/>
                    <a:pt x="264" y="367"/>
                  </a:cubicBezTo>
                  <a:cubicBezTo>
                    <a:pt x="264" y="424"/>
                    <a:pt x="311" y="471"/>
                    <a:pt x="368" y="471"/>
                  </a:cubicBezTo>
                  <a:cubicBezTo>
                    <a:pt x="425" y="471"/>
                    <a:pt x="471" y="424"/>
                    <a:pt x="471" y="367"/>
                  </a:cubicBezTo>
                  <a:cubicBezTo>
                    <a:pt x="471" y="347"/>
                    <a:pt x="465" y="328"/>
                    <a:pt x="455" y="312"/>
                  </a:cubicBezTo>
                  <a:lnTo>
                    <a:pt x="573" y="195"/>
                  </a:lnTo>
                  <a:lnTo>
                    <a:pt x="638" y="195"/>
                  </a:lnTo>
                  <a:lnTo>
                    <a:pt x="735" y="97"/>
                  </a:lnTo>
                  <a:lnTo>
                    <a:pt x="641" y="94"/>
                  </a:lnTo>
                  <a:lnTo>
                    <a:pt x="638" y="0"/>
                  </a:lnTo>
                  <a:lnTo>
                    <a:pt x="540" y="97"/>
                  </a:lnTo>
                  <a:lnTo>
                    <a:pt x="540" y="162"/>
                  </a:lnTo>
                  <a:lnTo>
                    <a:pt x="423" y="280"/>
                  </a:lnTo>
                  <a:cubicBezTo>
                    <a:pt x="407" y="270"/>
                    <a:pt x="388" y="264"/>
                    <a:pt x="368" y="264"/>
                  </a:cubicBezTo>
                  <a:close/>
                  <a:moveTo>
                    <a:pt x="534" y="367"/>
                  </a:moveTo>
                  <a:cubicBezTo>
                    <a:pt x="534" y="459"/>
                    <a:pt x="459" y="534"/>
                    <a:pt x="368" y="534"/>
                  </a:cubicBezTo>
                  <a:cubicBezTo>
                    <a:pt x="276" y="534"/>
                    <a:pt x="201" y="459"/>
                    <a:pt x="201" y="367"/>
                  </a:cubicBezTo>
                  <a:cubicBezTo>
                    <a:pt x="201" y="275"/>
                    <a:pt x="276" y="201"/>
                    <a:pt x="368" y="201"/>
                  </a:cubicBezTo>
                  <a:cubicBezTo>
                    <a:pt x="388" y="201"/>
                    <a:pt x="408" y="205"/>
                    <a:pt x="426" y="211"/>
                  </a:cubicBezTo>
                  <a:lnTo>
                    <a:pt x="474" y="164"/>
                  </a:lnTo>
                  <a:cubicBezTo>
                    <a:pt x="442" y="147"/>
                    <a:pt x="406" y="138"/>
                    <a:pt x="368" y="138"/>
                  </a:cubicBezTo>
                  <a:cubicBezTo>
                    <a:pt x="241" y="138"/>
                    <a:pt x="138" y="240"/>
                    <a:pt x="138" y="367"/>
                  </a:cubicBezTo>
                  <a:cubicBezTo>
                    <a:pt x="138" y="494"/>
                    <a:pt x="241" y="597"/>
                    <a:pt x="368" y="597"/>
                  </a:cubicBezTo>
                  <a:cubicBezTo>
                    <a:pt x="495" y="597"/>
                    <a:pt x="597" y="494"/>
                    <a:pt x="597" y="367"/>
                  </a:cubicBezTo>
                  <a:cubicBezTo>
                    <a:pt x="597" y="329"/>
                    <a:pt x="588" y="293"/>
                    <a:pt x="571" y="261"/>
                  </a:cubicBezTo>
                  <a:lnTo>
                    <a:pt x="524" y="309"/>
                  </a:lnTo>
                  <a:cubicBezTo>
                    <a:pt x="530" y="327"/>
                    <a:pt x="534" y="347"/>
                    <a:pt x="534" y="367"/>
                  </a:cubicBezTo>
                  <a:close/>
                  <a:moveTo>
                    <a:pt x="638" y="241"/>
                  </a:moveTo>
                  <a:cubicBezTo>
                    <a:pt x="656" y="279"/>
                    <a:pt x="666" y="322"/>
                    <a:pt x="666" y="367"/>
                  </a:cubicBezTo>
                  <a:cubicBezTo>
                    <a:pt x="666" y="532"/>
                    <a:pt x="532" y="666"/>
                    <a:pt x="368" y="666"/>
                  </a:cubicBezTo>
                  <a:cubicBezTo>
                    <a:pt x="203" y="666"/>
                    <a:pt x="69" y="532"/>
                    <a:pt x="69" y="367"/>
                  </a:cubicBezTo>
                  <a:cubicBezTo>
                    <a:pt x="69" y="203"/>
                    <a:pt x="203" y="69"/>
                    <a:pt x="368" y="69"/>
                  </a:cubicBezTo>
                  <a:cubicBezTo>
                    <a:pt x="413" y="69"/>
                    <a:pt x="456" y="79"/>
                    <a:pt x="494" y="97"/>
                  </a:cubicBezTo>
                  <a:cubicBezTo>
                    <a:pt x="494" y="85"/>
                    <a:pt x="499" y="73"/>
                    <a:pt x="508" y="65"/>
                  </a:cubicBezTo>
                  <a:lnTo>
                    <a:pt x="533" y="39"/>
                  </a:lnTo>
                  <a:cubicBezTo>
                    <a:pt x="484" y="14"/>
                    <a:pt x="427" y="0"/>
                    <a:pt x="368" y="0"/>
                  </a:cubicBezTo>
                  <a:cubicBezTo>
                    <a:pt x="165" y="0"/>
                    <a:pt x="0" y="164"/>
                    <a:pt x="0" y="367"/>
                  </a:cubicBezTo>
                  <a:cubicBezTo>
                    <a:pt x="0" y="570"/>
                    <a:pt x="165" y="735"/>
                    <a:pt x="368" y="735"/>
                  </a:cubicBezTo>
                  <a:cubicBezTo>
                    <a:pt x="571" y="735"/>
                    <a:pt x="735" y="570"/>
                    <a:pt x="735" y="367"/>
                  </a:cubicBezTo>
                  <a:cubicBezTo>
                    <a:pt x="735" y="308"/>
                    <a:pt x="721" y="251"/>
                    <a:pt x="696" y="202"/>
                  </a:cubicBezTo>
                  <a:lnTo>
                    <a:pt x="670" y="227"/>
                  </a:lnTo>
                  <a:cubicBezTo>
                    <a:pt x="662" y="236"/>
                    <a:pt x="650" y="241"/>
                    <a:pt x="638" y="241"/>
                  </a:cubicBezTo>
                  <a:close/>
                </a:path>
              </a:pathLst>
            </a:custGeom>
            <a:solidFill>
              <a:srgbClr val="FFFFFF">
                <a:alpha val="100000"/>
              </a:srgbClr>
            </a:solidFill>
            <a:ln w="9525">
              <a:noFill/>
            </a:ln>
          </p:spPr>
          <p:txBody>
            <a:bodyPr/>
            <a:lstStyle/>
            <a:p>
              <a:endParaRPr lang="zh-CN" altLang="en-US"/>
            </a:p>
          </p:txBody>
        </p:sp>
      </p:grpSp>
      <p:grpSp>
        <p:nvGrpSpPr>
          <p:cNvPr id="7194" name="组合 1"/>
          <p:cNvGrpSpPr/>
          <p:nvPr/>
        </p:nvGrpSpPr>
        <p:grpSpPr>
          <a:xfrm>
            <a:off x="431165" y="451168"/>
            <a:ext cx="423863" cy="442912"/>
            <a:chOff x="0" y="0"/>
            <a:chExt cx="423842" cy="442819"/>
          </a:xfrm>
        </p:grpSpPr>
        <p:sp>
          <p:nvSpPr>
            <p:cNvPr id="7195" name="Oval 5"/>
            <p:cNvSpPr/>
            <p:nvPr/>
          </p:nvSpPr>
          <p:spPr>
            <a:xfrm>
              <a:off x="0" y="0"/>
              <a:ext cx="423842" cy="442819"/>
            </a:xfrm>
            <a:prstGeom prst="ellipse">
              <a:avLst/>
            </a:prstGeom>
            <a:solidFill>
              <a:schemeClr val="bg2"/>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7196" name="Freeform 9"/>
            <p:cNvSpPr>
              <a:spLocks noEditPoints="1"/>
            </p:cNvSpPr>
            <p:nvPr/>
          </p:nvSpPr>
          <p:spPr>
            <a:xfrm>
              <a:off x="50608" y="97420"/>
              <a:ext cx="335278" cy="288465"/>
            </a:xfrm>
            <a:custGeom>
              <a:avLst/>
              <a:gdLst/>
              <a:ahLst/>
              <a:cxnLst>
                <a:cxn ang="0">
                  <a:pos x="178448" y="217477"/>
                </a:cxn>
                <a:cxn ang="0">
                  <a:pos x="12578" y="194498"/>
                </a:cxn>
                <a:cxn ang="0">
                  <a:pos x="284967" y="201474"/>
                </a:cxn>
                <a:cxn ang="0">
                  <a:pos x="281036" y="196140"/>
                </a:cxn>
                <a:cxn ang="0">
                  <a:pos x="177269" y="206808"/>
                </a:cxn>
                <a:cxn ang="0">
                  <a:pos x="14150" y="124331"/>
                </a:cxn>
                <a:cxn ang="0">
                  <a:pos x="180413" y="212553"/>
                </a:cxn>
                <a:cxn ang="0">
                  <a:pos x="284574" y="159210"/>
                </a:cxn>
                <a:cxn ang="0">
                  <a:pos x="177269" y="206808"/>
                </a:cxn>
                <a:cxn ang="0">
                  <a:pos x="246447" y="148541"/>
                </a:cxn>
                <a:cxn ang="0">
                  <a:pos x="243696" y="113252"/>
                </a:cxn>
                <a:cxn ang="0">
                  <a:pos x="69964" y="110790"/>
                </a:cxn>
                <a:cxn ang="0">
                  <a:pos x="17295" y="122690"/>
                </a:cxn>
                <a:cxn ang="0">
                  <a:pos x="176876" y="282720"/>
                </a:cxn>
                <a:cxn ang="0">
                  <a:pos x="14150" y="200243"/>
                </a:cxn>
                <a:cxn ang="0">
                  <a:pos x="180413" y="288465"/>
                </a:cxn>
                <a:cxn ang="0">
                  <a:pos x="284574" y="235122"/>
                </a:cxn>
                <a:cxn ang="0">
                  <a:pos x="176876" y="282720"/>
                </a:cxn>
                <a:cxn ang="0">
                  <a:pos x="262169" y="88222"/>
                </a:cxn>
                <a:cxn ang="0">
                  <a:pos x="259811" y="94377"/>
                </a:cxn>
                <a:cxn ang="0">
                  <a:pos x="261383" y="103815"/>
                </a:cxn>
                <a:cxn ang="0">
                  <a:pos x="254308" y="144438"/>
                </a:cxn>
                <a:cxn ang="0">
                  <a:pos x="273961" y="108328"/>
                </a:cxn>
                <a:cxn ang="0">
                  <a:pos x="271996" y="99711"/>
                </a:cxn>
                <a:cxn ang="0">
                  <a:pos x="273961" y="90274"/>
                </a:cxn>
                <a:cxn ang="0">
                  <a:pos x="271603" y="58267"/>
                </a:cxn>
                <a:cxn ang="0">
                  <a:pos x="333706" y="44726"/>
                </a:cxn>
                <a:cxn ang="0">
                  <a:pos x="190240" y="821"/>
                </a:cxn>
                <a:cxn ang="0">
                  <a:pos x="101802" y="7386"/>
                </a:cxn>
                <a:cxn ang="0">
                  <a:pos x="2751" y="19696"/>
                </a:cxn>
                <a:cxn ang="0">
                  <a:pos x="117917" y="82888"/>
                </a:cxn>
                <a:cxn ang="0">
                  <a:pos x="255487" y="61140"/>
                </a:cxn>
                <a:cxn ang="0">
                  <a:pos x="154472" y="41444"/>
                </a:cxn>
                <a:cxn ang="0">
                  <a:pos x="259025" y="52523"/>
                </a:cxn>
                <a:cxn ang="0">
                  <a:pos x="236228" y="72219"/>
                </a:cxn>
                <a:cxn ang="0">
                  <a:pos x="77432" y="110790"/>
                </a:cxn>
                <a:cxn ang="0">
                  <a:pos x="114773" y="89863"/>
                </a:cxn>
                <a:cxn ang="0">
                  <a:pos x="236228" y="72219"/>
                </a:cxn>
              </a:cxnLst>
              <a:rect l="0" t="0" r="0" b="0"/>
              <a:pathLst>
                <a:path w="853" h="703">
                  <a:moveTo>
                    <a:pt x="449" y="596"/>
                  </a:moveTo>
                  <a:cubicBezTo>
                    <a:pt x="443" y="574"/>
                    <a:pt x="442" y="551"/>
                    <a:pt x="454" y="530"/>
                  </a:cubicBezTo>
                  <a:lnTo>
                    <a:pt x="34" y="395"/>
                  </a:lnTo>
                  <a:cubicBezTo>
                    <a:pt x="18" y="416"/>
                    <a:pt x="14" y="444"/>
                    <a:pt x="32" y="474"/>
                  </a:cubicBezTo>
                  <a:lnTo>
                    <a:pt x="457" y="610"/>
                  </a:lnTo>
                  <a:lnTo>
                    <a:pt x="725" y="491"/>
                  </a:lnTo>
                  <a:cubicBezTo>
                    <a:pt x="732" y="488"/>
                    <a:pt x="731" y="483"/>
                    <a:pt x="722" y="481"/>
                  </a:cubicBezTo>
                  <a:lnTo>
                    <a:pt x="715" y="478"/>
                  </a:lnTo>
                  <a:lnTo>
                    <a:pt x="449" y="596"/>
                  </a:lnTo>
                  <a:close/>
                  <a:moveTo>
                    <a:pt x="451" y="504"/>
                  </a:moveTo>
                  <a:cubicBezTo>
                    <a:pt x="445" y="482"/>
                    <a:pt x="444" y="459"/>
                    <a:pt x="456" y="438"/>
                  </a:cubicBezTo>
                  <a:lnTo>
                    <a:pt x="36" y="303"/>
                  </a:lnTo>
                  <a:cubicBezTo>
                    <a:pt x="19" y="324"/>
                    <a:pt x="16" y="352"/>
                    <a:pt x="34" y="381"/>
                  </a:cubicBezTo>
                  <a:lnTo>
                    <a:pt x="459" y="518"/>
                  </a:lnTo>
                  <a:lnTo>
                    <a:pt x="727" y="399"/>
                  </a:lnTo>
                  <a:cubicBezTo>
                    <a:pt x="734" y="396"/>
                    <a:pt x="733" y="391"/>
                    <a:pt x="724" y="388"/>
                  </a:cubicBezTo>
                  <a:lnTo>
                    <a:pt x="717" y="386"/>
                  </a:lnTo>
                  <a:lnTo>
                    <a:pt x="451" y="504"/>
                  </a:lnTo>
                  <a:close/>
                  <a:moveTo>
                    <a:pt x="465" y="434"/>
                  </a:moveTo>
                  <a:lnTo>
                    <a:pt x="627" y="362"/>
                  </a:lnTo>
                  <a:lnTo>
                    <a:pt x="639" y="282"/>
                  </a:lnTo>
                  <a:lnTo>
                    <a:pt x="620" y="276"/>
                  </a:lnTo>
                  <a:cubicBezTo>
                    <a:pt x="611" y="343"/>
                    <a:pt x="445" y="348"/>
                    <a:pt x="399" y="348"/>
                  </a:cubicBezTo>
                  <a:cubicBezTo>
                    <a:pt x="352" y="348"/>
                    <a:pt x="178" y="343"/>
                    <a:pt x="178" y="270"/>
                  </a:cubicBezTo>
                  <a:lnTo>
                    <a:pt x="178" y="240"/>
                  </a:lnTo>
                  <a:lnTo>
                    <a:pt x="44" y="299"/>
                  </a:lnTo>
                  <a:lnTo>
                    <a:pt x="465" y="434"/>
                  </a:lnTo>
                  <a:close/>
                  <a:moveTo>
                    <a:pt x="450" y="689"/>
                  </a:moveTo>
                  <a:cubicBezTo>
                    <a:pt x="445" y="667"/>
                    <a:pt x="444" y="644"/>
                    <a:pt x="456" y="623"/>
                  </a:cubicBezTo>
                  <a:lnTo>
                    <a:pt x="36" y="488"/>
                  </a:lnTo>
                  <a:cubicBezTo>
                    <a:pt x="19" y="509"/>
                    <a:pt x="15" y="537"/>
                    <a:pt x="34" y="566"/>
                  </a:cubicBezTo>
                  <a:lnTo>
                    <a:pt x="459" y="703"/>
                  </a:lnTo>
                  <a:lnTo>
                    <a:pt x="727" y="584"/>
                  </a:lnTo>
                  <a:cubicBezTo>
                    <a:pt x="734" y="581"/>
                    <a:pt x="733" y="576"/>
                    <a:pt x="724" y="573"/>
                  </a:cubicBezTo>
                  <a:lnTo>
                    <a:pt x="717" y="571"/>
                  </a:lnTo>
                  <a:lnTo>
                    <a:pt x="450" y="689"/>
                  </a:lnTo>
                  <a:close/>
                  <a:moveTo>
                    <a:pt x="667" y="137"/>
                  </a:moveTo>
                  <a:lnTo>
                    <a:pt x="667" y="215"/>
                  </a:lnTo>
                  <a:cubicBezTo>
                    <a:pt x="665" y="216"/>
                    <a:pt x="662" y="217"/>
                    <a:pt x="662" y="220"/>
                  </a:cubicBezTo>
                  <a:lnTo>
                    <a:pt x="661" y="230"/>
                  </a:lnTo>
                  <a:cubicBezTo>
                    <a:pt x="661" y="236"/>
                    <a:pt x="666" y="239"/>
                    <a:pt x="666" y="243"/>
                  </a:cubicBezTo>
                  <a:lnTo>
                    <a:pt x="665" y="253"/>
                  </a:lnTo>
                  <a:cubicBezTo>
                    <a:pt x="665" y="256"/>
                    <a:pt x="661" y="259"/>
                    <a:pt x="661" y="264"/>
                  </a:cubicBezTo>
                  <a:lnTo>
                    <a:pt x="647" y="352"/>
                  </a:lnTo>
                  <a:cubicBezTo>
                    <a:pt x="653" y="362"/>
                    <a:pt x="705" y="362"/>
                    <a:pt x="711" y="352"/>
                  </a:cubicBezTo>
                  <a:lnTo>
                    <a:pt x="697" y="264"/>
                  </a:lnTo>
                  <a:cubicBezTo>
                    <a:pt x="697" y="259"/>
                    <a:pt x="693" y="257"/>
                    <a:pt x="693" y="253"/>
                  </a:cubicBezTo>
                  <a:lnTo>
                    <a:pt x="692" y="243"/>
                  </a:lnTo>
                  <a:cubicBezTo>
                    <a:pt x="692" y="238"/>
                    <a:pt x="698" y="237"/>
                    <a:pt x="698" y="231"/>
                  </a:cubicBezTo>
                  <a:lnTo>
                    <a:pt x="697" y="220"/>
                  </a:lnTo>
                  <a:cubicBezTo>
                    <a:pt x="697" y="217"/>
                    <a:pt x="694" y="215"/>
                    <a:pt x="691" y="215"/>
                  </a:cubicBezTo>
                  <a:cubicBezTo>
                    <a:pt x="691" y="136"/>
                    <a:pt x="691" y="226"/>
                    <a:pt x="691" y="142"/>
                  </a:cubicBezTo>
                  <a:lnTo>
                    <a:pt x="848" y="114"/>
                  </a:lnTo>
                  <a:cubicBezTo>
                    <a:pt x="852" y="114"/>
                    <a:pt x="853" y="111"/>
                    <a:pt x="849" y="109"/>
                  </a:cubicBezTo>
                  <a:cubicBezTo>
                    <a:pt x="773" y="87"/>
                    <a:pt x="704" y="67"/>
                    <a:pt x="641" y="48"/>
                  </a:cubicBezTo>
                  <a:cubicBezTo>
                    <a:pt x="584" y="32"/>
                    <a:pt x="532" y="17"/>
                    <a:pt x="484" y="2"/>
                  </a:cubicBezTo>
                  <a:cubicBezTo>
                    <a:pt x="475" y="0"/>
                    <a:pt x="469" y="0"/>
                    <a:pt x="460" y="1"/>
                  </a:cubicBezTo>
                  <a:cubicBezTo>
                    <a:pt x="397" y="6"/>
                    <a:pt x="330" y="12"/>
                    <a:pt x="259" y="18"/>
                  </a:cubicBezTo>
                  <a:cubicBezTo>
                    <a:pt x="181" y="24"/>
                    <a:pt x="97" y="31"/>
                    <a:pt x="8" y="39"/>
                  </a:cubicBezTo>
                  <a:cubicBezTo>
                    <a:pt x="0" y="40"/>
                    <a:pt x="2" y="46"/>
                    <a:pt x="7" y="48"/>
                  </a:cubicBezTo>
                  <a:cubicBezTo>
                    <a:pt x="43" y="66"/>
                    <a:pt x="82" y="87"/>
                    <a:pt x="124" y="110"/>
                  </a:cubicBezTo>
                  <a:cubicBezTo>
                    <a:pt x="176" y="137"/>
                    <a:pt x="234" y="168"/>
                    <a:pt x="300" y="202"/>
                  </a:cubicBezTo>
                  <a:cubicBezTo>
                    <a:pt x="306" y="205"/>
                    <a:pt x="318" y="206"/>
                    <a:pt x="327" y="205"/>
                  </a:cubicBezTo>
                  <a:cubicBezTo>
                    <a:pt x="435" y="186"/>
                    <a:pt x="542" y="167"/>
                    <a:pt x="650" y="149"/>
                  </a:cubicBezTo>
                  <a:cubicBezTo>
                    <a:pt x="649" y="145"/>
                    <a:pt x="648" y="143"/>
                    <a:pt x="644" y="142"/>
                  </a:cubicBezTo>
                  <a:lnTo>
                    <a:pt x="393" y="101"/>
                  </a:lnTo>
                  <a:cubicBezTo>
                    <a:pt x="371" y="97"/>
                    <a:pt x="375" y="82"/>
                    <a:pt x="388" y="84"/>
                  </a:cubicBezTo>
                  <a:lnTo>
                    <a:pt x="659" y="128"/>
                  </a:lnTo>
                  <a:cubicBezTo>
                    <a:pt x="664" y="129"/>
                    <a:pt x="667" y="132"/>
                    <a:pt x="667" y="137"/>
                  </a:cubicBezTo>
                  <a:close/>
                  <a:moveTo>
                    <a:pt x="601" y="176"/>
                  </a:moveTo>
                  <a:lnTo>
                    <a:pt x="601" y="270"/>
                  </a:lnTo>
                  <a:cubicBezTo>
                    <a:pt x="601" y="348"/>
                    <a:pt x="197" y="348"/>
                    <a:pt x="197" y="270"/>
                  </a:cubicBezTo>
                  <a:lnTo>
                    <a:pt x="197" y="169"/>
                  </a:lnTo>
                  <a:cubicBezTo>
                    <a:pt x="229" y="185"/>
                    <a:pt x="260" y="202"/>
                    <a:pt x="292" y="219"/>
                  </a:cubicBezTo>
                  <a:cubicBezTo>
                    <a:pt x="302" y="224"/>
                    <a:pt x="319" y="225"/>
                    <a:pt x="331" y="223"/>
                  </a:cubicBezTo>
                  <a:cubicBezTo>
                    <a:pt x="421" y="207"/>
                    <a:pt x="511" y="192"/>
                    <a:pt x="601" y="176"/>
                  </a:cubicBezTo>
                  <a:close/>
                </a:path>
              </a:pathLst>
            </a:custGeom>
            <a:solidFill>
              <a:srgbClr val="FFFFFF">
                <a:alpha val="100000"/>
              </a:srgbClr>
            </a:solidFill>
            <a:ln w="9525">
              <a:noFill/>
            </a:ln>
          </p:spPr>
          <p:txBody>
            <a:bodyPr/>
            <a:lstStyle/>
            <a:p>
              <a:endParaRPr lang="zh-CN" altLang="en-US"/>
            </a:p>
          </p:txBody>
        </p:sp>
      </p:grpSp>
      <p:grpSp>
        <p:nvGrpSpPr>
          <p:cNvPr id="7197" name="组合 3"/>
          <p:cNvGrpSpPr/>
          <p:nvPr/>
        </p:nvGrpSpPr>
        <p:grpSpPr>
          <a:xfrm>
            <a:off x="3101340" y="451168"/>
            <a:ext cx="423863" cy="442912"/>
            <a:chOff x="0" y="0"/>
            <a:chExt cx="423842" cy="442819"/>
          </a:xfrm>
        </p:grpSpPr>
        <p:sp>
          <p:nvSpPr>
            <p:cNvPr id="7198" name="Oval 7"/>
            <p:cNvSpPr/>
            <p:nvPr/>
          </p:nvSpPr>
          <p:spPr>
            <a:xfrm>
              <a:off x="0" y="0"/>
              <a:ext cx="423842" cy="442819"/>
            </a:xfrm>
            <a:prstGeom prst="ellipse">
              <a:avLst/>
            </a:prstGeom>
            <a:solidFill>
              <a:schemeClr val="bg2"/>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7199" name="Freeform 10"/>
            <p:cNvSpPr>
              <a:spLocks noEditPoints="1"/>
            </p:cNvSpPr>
            <p:nvPr/>
          </p:nvSpPr>
          <p:spPr>
            <a:xfrm>
              <a:off x="46812" y="75912"/>
              <a:ext cx="336543" cy="297321"/>
            </a:xfrm>
            <a:custGeom>
              <a:avLst/>
              <a:gdLst/>
              <a:ahLst/>
              <a:cxnLst>
                <a:cxn ang="0">
                  <a:pos x="236405" y="184799"/>
                </a:cxn>
                <a:cxn ang="0">
                  <a:pos x="186532" y="184799"/>
                </a:cxn>
                <a:cxn ang="0">
                  <a:pos x="186532" y="236543"/>
                </a:cxn>
                <a:cxn ang="0">
                  <a:pos x="150011" y="236543"/>
                </a:cxn>
                <a:cxn ang="0">
                  <a:pos x="150011" y="184799"/>
                </a:cxn>
                <a:cxn ang="0">
                  <a:pos x="100531" y="184799"/>
                </a:cxn>
                <a:cxn ang="0">
                  <a:pos x="100531" y="146607"/>
                </a:cxn>
                <a:cxn ang="0">
                  <a:pos x="150011" y="146607"/>
                </a:cxn>
                <a:cxn ang="0">
                  <a:pos x="150011" y="94453"/>
                </a:cxn>
                <a:cxn ang="0">
                  <a:pos x="186532" y="94453"/>
                </a:cxn>
                <a:cxn ang="0">
                  <a:pos x="186532" y="146607"/>
                </a:cxn>
                <a:cxn ang="0">
                  <a:pos x="236405" y="146607"/>
                </a:cxn>
                <a:cxn ang="0">
                  <a:pos x="236405" y="184799"/>
                </a:cxn>
                <a:cxn ang="0">
                  <a:pos x="309054" y="95685"/>
                </a:cxn>
                <a:cxn ang="0">
                  <a:pos x="168075" y="71045"/>
                </a:cxn>
                <a:cxn ang="0">
                  <a:pos x="27882" y="95685"/>
                </a:cxn>
                <a:cxn ang="0">
                  <a:pos x="168468" y="297321"/>
                </a:cxn>
                <a:cxn ang="0">
                  <a:pos x="309054" y="95685"/>
                </a:cxn>
              </a:cxnLst>
              <a:rect l="0" t="0" r="0" b="0"/>
              <a:pathLst>
                <a:path w="857" h="724">
                  <a:moveTo>
                    <a:pt x="602" y="450"/>
                  </a:moveTo>
                  <a:lnTo>
                    <a:pt x="475" y="450"/>
                  </a:lnTo>
                  <a:lnTo>
                    <a:pt x="475" y="576"/>
                  </a:lnTo>
                  <a:lnTo>
                    <a:pt x="382" y="576"/>
                  </a:lnTo>
                  <a:lnTo>
                    <a:pt x="382" y="450"/>
                  </a:lnTo>
                  <a:lnTo>
                    <a:pt x="256" y="450"/>
                  </a:lnTo>
                  <a:lnTo>
                    <a:pt x="256" y="357"/>
                  </a:lnTo>
                  <a:lnTo>
                    <a:pt x="382" y="357"/>
                  </a:lnTo>
                  <a:lnTo>
                    <a:pt x="382" y="230"/>
                  </a:lnTo>
                  <a:lnTo>
                    <a:pt x="475" y="230"/>
                  </a:lnTo>
                  <a:lnTo>
                    <a:pt x="475" y="357"/>
                  </a:lnTo>
                  <a:lnTo>
                    <a:pt x="602" y="357"/>
                  </a:lnTo>
                  <a:lnTo>
                    <a:pt x="602" y="450"/>
                  </a:lnTo>
                  <a:close/>
                  <a:moveTo>
                    <a:pt x="787" y="233"/>
                  </a:moveTo>
                  <a:cubicBezTo>
                    <a:pt x="726" y="0"/>
                    <a:pt x="470" y="147"/>
                    <a:pt x="428" y="173"/>
                  </a:cubicBezTo>
                  <a:cubicBezTo>
                    <a:pt x="385" y="146"/>
                    <a:pt x="132" y="2"/>
                    <a:pt x="71" y="233"/>
                  </a:cubicBezTo>
                  <a:cubicBezTo>
                    <a:pt x="0" y="501"/>
                    <a:pt x="427" y="722"/>
                    <a:pt x="429" y="724"/>
                  </a:cubicBezTo>
                  <a:cubicBezTo>
                    <a:pt x="429" y="724"/>
                    <a:pt x="857" y="497"/>
                    <a:pt x="787" y="233"/>
                  </a:cubicBezTo>
                  <a:close/>
                </a:path>
              </a:pathLst>
            </a:custGeom>
            <a:solidFill>
              <a:srgbClr val="FFFFFF">
                <a:alpha val="100000"/>
              </a:srgbClr>
            </a:solidFill>
            <a:ln w="9525">
              <a:noFill/>
            </a:ln>
          </p:spPr>
          <p:txBody>
            <a:bodyPr/>
            <a:lstStyle/>
            <a:p>
              <a:endParaRPr lang="zh-CN" altLang="en-US"/>
            </a:p>
          </p:txBody>
        </p:sp>
      </p:grpSp>
    </p:spTree>
  </p:cSld>
  <p:clrMapOvr>
    <a:masterClrMapping/>
  </p:clrMapOvr>
  <p:transition spd="slow" advTm="7871">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171"/>
                                        </p:tgtEl>
                                        <p:attrNameLst>
                                          <p:attrName>style.visibility</p:attrName>
                                        </p:attrNameLst>
                                      </p:cBhvr>
                                      <p:to>
                                        <p:strVal val="visible"/>
                                      </p:to>
                                    </p:set>
                                    <p:animEffect transition="in" filter="wipe(right)">
                                      <p:cBhvr>
                                        <p:cTn id="11" dur="500"/>
                                        <p:tgtEl>
                                          <p:spTgt spid="717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172"/>
                                        </p:tgtEl>
                                        <p:attrNameLst>
                                          <p:attrName>style.visibility</p:attrName>
                                        </p:attrNameLst>
                                      </p:cBhvr>
                                      <p:to>
                                        <p:strVal val="visible"/>
                                      </p:to>
                                    </p:set>
                                    <p:animEffect transition="in" filter="wipe(left)">
                                      <p:cBhvr>
                                        <p:cTn id="15" dur="500"/>
                                        <p:tgtEl>
                                          <p:spTgt spid="7172"/>
                                        </p:tgtEl>
                                      </p:cBhvr>
                                    </p:animEffect>
                                  </p:childTnLst>
                                </p:cTn>
                              </p:par>
                            </p:childTnLst>
                          </p:cTn>
                        </p:par>
                        <p:par>
                          <p:cTn id="16" fill="hold">
                            <p:stCondLst>
                              <p:cond delay="1500"/>
                            </p:stCondLst>
                            <p:childTnLst>
                              <p:par>
                                <p:cTn id="17" presetID="2" presetClass="entr" presetSubtype="6" fill="hold" nodeType="afterEffect">
                                  <p:stCondLst>
                                    <p:cond delay="300"/>
                                  </p:stCondLst>
                                  <p:childTnLst>
                                    <p:set>
                                      <p:cBhvr>
                                        <p:cTn id="18" dur="1" fill="hold">
                                          <p:stCondLst>
                                            <p:cond delay="0"/>
                                          </p:stCondLst>
                                        </p:cTn>
                                        <p:tgtEl>
                                          <p:spTgt spid="7179"/>
                                        </p:tgtEl>
                                        <p:attrNameLst>
                                          <p:attrName>style.visibility</p:attrName>
                                        </p:attrNameLst>
                                      </p:cBhvr>
                                      <p:to>
                                        <p:strVal val="visible"/>
                                      </p:to>
                                    </p:set>
                                    <p:anim calcmode="lin" valueType="num">
                                      <p:cBhvr additive="base">
                                        <p:cTn id="19" dur="500" fill="hold"/>
                                        <p:tgtEl>
                                          <p:spTgt spid="7179"/>
                                        </p:tgtEl>
                                        <p:attrNameLst>
                                          <p:attrName>ppt_x</p:attrName>
                                        </p:attrNameLst>
                                      </p:cBhvr>
                                      <p:tavLst>
                                        <p:tav tm="0">
                                          <p:val>
                                            <p:strVal val="1+#ppt_w/2"/>
                                          </p:val>
                                        </p:tav>
                                        <p:tav tm="100000">
                                          <p:val>
                                            <p:strVal val="#ppt_x"/>
                                          </p:val>
                                        </p:tav>
                                      </p:tavLst>
                                    </p:anim>
                                    <p:anim calcmode="lin" valueType="num">
                                      <p:cBhvr additive="base">
                                        <p:cTn id="20" dur="500" fill="hold"/>
                                        <p:tgtEl>
                                          <p:spTgt spid="7179"/>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400"/>
                                  </p:stCondLst>
                                  <p:childTnLst>
                                    <p:set>
                                      <p:cBhvr>
                                        <p:cTn id="22" dur="1" fill="hold">
                                          <p:stCondLst>
                                            <p:cond delay="0"/>
                                          </p:stCondLst>
                                        </p:cTn>
                                        <p:tgtEl>
                                          <p:spTgt spid="7180"/>
                                        </p:tgtEl>
                                        <p:attrNameLst>
                                          <p:attrName>style.visibility</p:attrName>
                                        </p:attrNameLst>
                                      </p:cBhvr>
                                      <p:to>
                                        <p:strVal val="visible"/>
                                      </p:to>
                                    </p:set>
                                    <p:anim calcmode="lin" valueType="num">
                                      <p:cBhvr additive="base">
                                        <p:cTn id="23" dur="500" fill="hold"/>
                                        <p:tgtEl>
                                          <p:spTgt spid="7180"/>
                                        </p:tgtEl>
                                        <p:attrNameLst>
                                          <p:attrName>ppt_x</p:attrName>
                                        </p:attrNameLst>
                                      </p:cBhvr>
                                      <p:tavLst>
                                        <p:tav tm="0">
                                          <p:val>
                                            <p:strVal val="1+#ppt_w/2"/>
                                          </p:val>
                                        </p:tav>
                                        <p:tav tm="100000">
                                          <p:val>
                                            <p:strVal val="#ppt_x"/>
                                          </p:val>
                                        </p:tav>
                                      </p:tavLst>
                                    </p:anim>
                                    <p:anim calcmode="lin" valueType="num">
                                      <p:cBhvr additive="base">
                                        <p:cTn id="24" dur="500" fill="hold"/>
                                        <p:tgtEl>
                                          <p:spTgt spid="7180"/>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300"/>
                                  </p:stCondLst>
                                  <p:childTnLst>
                                    <p:set>
                                      <p:cBhvr>
                                        <p:cTn id="26" dur="1" fill="hold">
                                          <p:stCondLst>
                                            <p:cond delay="0"/>
                                          </p:stCondLst>
                                        </p:cTn>
                                        <p:tgtEl>
                                          <p:spTgt spid="7177"/>
                                        </p:tgtEl>
                                        <p:attrNameLst>
                                          <p:attrName>style.visibility</p:attrName>
                                        </p:attrNameLst>
                                      </p:cBhvr>
                                      <p:to>
                                        <p:strVal val="visible"/>
                                      </p:to>
                                    </p:set>
                                    <p:anim calcmode="lin" valueType="num">
                                      <p:cBhvr additive="base">
                                        <p:cTn id="27" dur="500" fill="hold"/>
                                        <p:tgtEl>
                                          <p:spTgt spid="7177"/>
                                        </p:tgtEl>
                                        <p:attrNameLst>
                                          <p:attrName>ppt_x</p:attrName>
                                        </p:attrNameLst>
                                      </p:cBhvr>
                                      <p:tavLst>
                                        <p:tav tm="0">
                                          <p:val>
                                            <p:strVal val="1+#ppt_w/2"/>
                                          </p:val>
                                        </p:tav>
                                        <p:tav tm="100000">
                                          <p:val>
                                            <p:strVal val="#ppt_x"/>
                                          </p:val>
                                        </p:tav>
                                      </p:tavLst>
                                    </p:anim>
                                    <p:anim calcmode="lin" valueType="num">
                                      <p:cBhvr additive="base">
                                        <p:cTn id="28" dur="500" fill="hold"/>
                                        <p:tgtEl>
                                          <p:spTgt spid="7177"/>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300"/>
                                  </p:stCondLst>
                                  <p:childTnLst>
                                    <p:set>
                                      <p:cBhvr>
                                        <p:cTn id="30" dur="1" fill="hold">
                                          <p:stCondLst>
                                            <p:cond delay="0"/>
                                          </p:stCondLst>
                                        </p:cTn>
                                        <p:tgtEl>
                                          <p:spTgt spid="7181"/>
                                        </p:tgtEl>
                                        <p:attrNameLst>
                                          <p:attrName>style.visibility</p:attrName>
                                        </p:attrNameLst>
                                      </p:cBhvr>
                                      <p:to>
                                        <p:strVal val="visible"/>
                                      </p:to>
                                    </p:set>
                                    <p:anim calcmode="lin" valueType="num">
                                      <p:cBhvr additive="base">
                                        <p:cTn id="31" dur="500" fill="hold"/>
                                        <p:tgtEl>
                                          <p:spTgt spid="7181"/>
                                        </p:tgtEl>
                                        <p:attrNameLst>
                                          <p:attrName>ppt_x</p:attrName>
                                        </p:attrNameLst>
                                      </p:cBhvr>
                                      <p:tavLst>
                                        <p:tav tm="0">
                                          <p:val>
                                            <p:strVal val="1+#ppt_w/2"/>
                                          </p:val>
                                        </p:tav>
                                        <p:tav tm="100000">
                                          <p:val>
                                            <p:strVal val="#ppt_x"/>
                                          </p:val>
                                        </p:tav>
                                      </p:tavLst>
                                    </p:anim>
                                    <p:anim calcmode="lin" valueType="num">
                                      <p:cBhvr additive="base">
                                        <p:cTn id="32" dur="500" fill="hold"/>
                                        <p:tgtEl>
                                          <p:spTgt spid="7181"/>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400"/>
                                  </p:stCondLst>
                                  <p:childTnLst>
                                    <p:set>
                                      <p:cBhvr>
                                        <p:cTn id="34" dur="1" fill="hold">
                                          <p:stCondLst>
                                            <p:cond delay="0"/>
                                          </p:stCondLst>
                                        </p:cTn>
                                        <p:tgtEl>
                                          <p:spTgt spid="7178"/>
                                        </p:tgtEl>
                                        <p:attrNameLst>
                                          <p:attrName>style.visibility</p:attrName>
                                        </p:attrNameLst>
                                      </p:cBhvr>
                                      <p:to>
                                        <p:strVal val="visible"/>
                                      </p:to>
                                    </p:set>
                                    <p:anim calcmode="lin" valueType="num">
                                      <p:cBhvr additive="base">
                                        <p:cTn id="35" dur="500" fill="hold"/>
                                        <p:tgtEl>
                                          <p:spTgt spid="7178"/>
                                        </p:tgtEl>
                                        <p:attrNameLst>
                                          <p:attrName>ppt_x</p:attrName>
                                        </p:attrNameLst>
                                      </p:cBhvr>
                                      <p:tavLst>
                                        <p:tav tm="0">
                                          <p:val>
                                            <p:strVal val="1+#ppt_w/2"/>
                                          </p:val>
                                        </p:tav>
                                        <p:tav tm="100000">
                                          <p:val>
                                            <p:strVal val="#ppt_x"/>
                                          </p:val>
                                        </p:tav>
                                      </p:tavLst>
                                    </p:anim>
                                    <p:anim calcmode="lin" valueType="num">
                                      <p:cBhvr additive="base">
                                        <p:cTn id="36" dur="500" fill="hold"/>
                                        <p:tgtEl>
                                          <p:spTgt spid="7178"/>
                                        </p:tgtEl>
                                        <p:attrNameLst>
                                          <p:attrName>ppt_y</p:attrName>
                                        </p:attrNameLst>
                                      </p:cBhvr>
                                      <p:tavLst>
                                        <p:tav tm="0">
                                          <p:val>
                                            <p:strVal val="1+#ppt_h/2"/>
                                          </p:val>
                                        </p:tav>
                                        <p:tav tm="100000">
                                          <p:val>
                                            <p:strVal val="#ppt_y"/>
                                          </p:val>
                                        </p:tav>
                                      </p:tavLst>
                                    </p:anim>
                                  </p:childTnLst>
                                </p:cTn>
                              </p:par>
                              <p:par>
                                <p:cTn id="37" presetID="2" presetClass="entr" presetSubtype="6" fill="hold" nodeType="withEffect">
                                  <p:stCondLst>
                                    <p:cond delay="300"/>
                                  </p:stCondLst>
                                  <p:childTnLst>
                                    <p:set>
                                      <p:cBhvr>
                                        <p:cTn id="38" dur="1" fill="hold">
                                          <p:stCondLst>
                                            <p:cond delay="0"/>
                                          </p:stCondLst>
                                        </p:cTn>
                                        <p:tgtEl>
                                          <p:spTgt spid="7175"/>
                                        </p:tgtEl>
                                        <p:attrNameLst>
                                          <p:attrName>style.visibility</p:attrName>
                                        </p:attrNameLst>
                                      </p:cBhvr>
                                      <p:to>
                                        <p:strVal val="visible"/>
                                      </p:to>
                                    </p:set>
                                    <p:anim calcmode="lin" valueType="num">
                                      <p:cBhvr additive="base">
                                        <p:cTn id="39" dur="500" fill="hold"/>
                                        <p:tgtEl>
                                          <p:spTgt spid="7175"/>
                                        </p:tgtEl>
                                        <p:attrNameLst>
                                          <p:attrName>ppt_x</p:attrName>
                                        </p:attrNameLst>
                                      </p:cBhvr>
                                      <p:tavLst>
                                        <p:tav tm="0">
                                          <p:val>
                                            <p:strVal val="1+#ppt_w/2"/>
                                          </p:val>
                                        </p:tav>
                                        <p:tav tm="100000">
                                          <p:val>
                                            <p:strVal val="#ppt_x"/>
                                          </p:val>
                                        </p:tav>
                                      </p:tavLst>
                                    </p:anim>
                                    <p:anim calcmode="lin" valueType="num">
                                      <p:cBhvr additive="base">
                                        <p:cTn id="40" dur="500" fill="hold"/>
                                        <p:tgtEl>
                                          <p:spTgt spid="7175"/>
                                        </p:tgtEl>
                                        <p:attrNameLst>
                                          <p:attrName>ppt_y</p:attrName>
                                        </p:attrNameLst>
                                      </p:cBhvr>
                                      <p:tavLst>
                                        <p:tav tm="0">
                                          <p:val>
                                            <p:strVal val="1+#ppt_h/2"/>
                                          </p:val>
                                        </p:tav>
                                        <p:tav tm="100000">
                                          <p:val>
                                            <p:strVal val="#ppt_y"/>
                                          </p:val>
                                        </p:tav>
                                      </p:tavLst>
                                    </p:anim>
                                  </p:childTnLst>
                                </p:cTn>
                              </p:par>
                              <p:par>
                                <p:cTn id="41" presetID="2" presetClass="entr" presetSubtype="6" fill="hold" nodeType="withEffect">
                                  <p:stCondLst>
                                    <p:cond delay="400"/>
                                  </p:stCondLst>
                                  <p:childTnLst>
                                    <p:set>
                                      <p:cBhvr>
                                        <p:cTn id="42" dur="1" fill="hold">
                                          <p:stCondLst>
                                            <p:cond delay="0"/>
                                          </p:stCondLst>
                                        </p:cTn>
                                        <p:tgtEl>
                                          <p:spTgt spid="7176"/>
                                        </p:tgtEl>
                                        <p:attrNameLst>
                                          <p:attrName>style.visibility</p:attrName>
                                        </p:attrNameLst>
                                      </p:cBhvr>
                                      <p:to>
                                        <p:strVal val="visible"/>
                                      </p:to>
                                    </p:set>
                                    <p:anim calcmode="lin" valueType="num">
                                      <p:cBhvr additive="base">
                                        <p:cTn id="43" dur="500" fill="hold"/>
                                        <p:tgtEl>
                                          <p:spTgt spid="7176"/>
                                        </p:tgtEl>
                                        <p:attrNameLst>
                                          <p:attrName>ppt_x</p:attrName>
                                        </p:attrNameLst>
                                      </p:cBhvr>
                                      <p:tavLst>
                                        <p:tav tm="0">
                                          <p:val>
                                            <p:strVal val="1+#ppt_w/2"/>
                                          </p:val>
                                        </p:tav>
                                        <p:tav tm="100000">
                                          <p:val>
                                            <p:strVal val="#ppt_x"/>
                                          </p:val>
                                        </p:tav>
                                      </p:tavLst>
                                    </p:anim>
                                    <p:anim calcmode="lin" valueType="num">
                                      <p:cBhvr additive="base">
                                        <p:cTn id="44" dur="500" fill="hold"/>
                                        <p:tgtEl>
                                          <p:spTgt spid="7176"/>
                                        </p:tgtEl>
                                        <p:attrNameLst>
                                          <p:attrName>ppt_y</p:attrName>
                                        </p:attrNameLst>
                                      </p:cBhvr>
                                      <p:tavLst>
                                        <p:tav tm="0">
                                          <p:val>
                                            <p:strVal val="1+#ppt_h/2"/>
                                          </p:val>
                                        </p:tav>
                                        <p:tav tm="100000">
                                          <p:val>
                                            <p:strVal val="#ppt_y"/>
                                          </p:val>
                                        </p:tav>
                                      </p:tavLst>
                                    </p:anim>
                                  </p:childTnLst>
                                </p:cTn>
                              </p:par>
                            </p:childTnLst>
                          </p:cTn>
                        </p:par>
                        <p:par>
                          <p:cTn id="45" fill="hold">
                            <p:stCondLst>
                              <p:cond delay="2300"/>
                            </p:stCondLst>
                            <p:childTnLst>
                              <p:par>
                                <p:cTn id="46" presetID="31" presetClass="entr" presetSubtype="0" fill="hold" grpId="0" nodeType="afterEffect">
                                  <p:stCondLst>
                                    <p:cond delay="0"/>
                                  </p:stCondLst>
                                  <p:childTnLst>
                                    <p:set>
                                      <p:cBhvr>
                                        <p:cTn id="47" dur="500" fill="hold">
                                          <p:stCondLst>
                                            <p:cond delay="0"/>
                                          </p:stCondLst>
                                        </p:cTn>
                                        <p:tgtEl>
                                          <p:spTgt spid="7188"/>
                                        </p:tgtEl>
                                        <p:attrNameLst>
                                          <p:attrName>style.visibility</p:attrName>
                                        </p:attrNameLst>
                                      </p:cBhvr>
                                      <p:to>
                                        <p:strVal val="visible"/>
                                      </p:to>
                                    </p:set>
                                    <p:anim calcmode="lin" valueType="num">
                                      <p:cBhvr>
                                        <p:cTn id="48" dur="500" fill="hold"/>
                                        <p:tgtEl>
                                          <p:spTgt spid="7188"/>
                                        </p:tgtEl>
                                        <p:attrNameLst>
                                          <p:attrName>ppt_w</p:attrName>
                                        </p:attrNameLst>
                                      </p:cBhvr>
                                      <p:tavLst>
                                        <p:tav tm="0">
                                          <p:val>
                                            <p:fltVal val="0"/>
                                          </p:val>
                                        </p:tav>
                                        <p:tav tm="100000">
                                          <p:val>
                                            <p:strVal val="#ppt_w"/>
                                          </p:val>
                                        </p:tav>
                                      </p:tavLst>
                                    </p:anim>
                                    <p:anim calcmode="lin" valueType="num">
                                      <p:cBhvr>
                                        <p:cTn id="49" dur="500" fill="hold"/>
                                        <p:tgtEl>
                                          <p:spTgt spid="7188"/>
                                        </p:tgtEl>
                                        <p:attrNameLst>
                                          <p:attrName>ppt_h</p:attrName>
                                        </p:attrNameLst>
                                      </p:cBhvr>
                                      <p:tavLst>
                                        <p:tav tm="0">
                                          <p:val>
                                            <p:fltVal val="0"/>
                                          </p:val>
                                        </p:tav>
                                        <p:tav tm="100000">
                                          <p:val>
                                            <p:strVal val="#ppt_h"/>
                                          </p:val>
                                        </p:tav>
                                      </p:tavLst>
                                    </p:anim>
                                    <p:anim calcmode="lin" valueType="num">
                                      <p:cBhvr>
                                        <p:cTn id="50" dur="500" fill="hold"/>
                                        <p:tgtEl>
                                          <p:spTgt spid="7188"/>
                                        </p:tgtEl>
                                        <p:attrNameLst>
                                          <p:attrName>style.rotation</p:attrName>
                                        </p:attrNameLst>
                                      </p:cBhvr>
                                      <p:tavLst>
                                        <p:tav tm="0">
                                          <p:val>
                                            <p:fltVal val="90"/>
                                          </p:val>
                                        </p:tav>
                                        <p:tav tm="100000">
                                          <p:val>
                                            <p:fltVal val="0"/>
                                          </p:val>
                                        </p:tav>
                                      </p:tavLst>
                                    </p:anim>
                                    <p:animEffect transition="in" filter="fade">
                                      <p:cBhvr>
                                        <p:cTn id="51" dur="500"/>
                                        <p:tgtEl>
                                          <p:spTgt spid="7188"/>
                                        </p:tgtEl>
                                      </p:cBhvr>
                                    </p:animEffect>
                                  </p:childTnLst>
                                </p:cTn>
                              </p:par>
                            </p:childTnLst>
                          </p:cTn>
                        </p:par>
                        <p:par>
                          <p:cTn id="52" fill="hold">
                            <p:stCondLst>
                              <p:cond delay="2800"/>
                            </p:stCondLst>
                            <p:childTnLst>
                              <p:par>
                                <p:cTn id="53" presetID="56" presetClass="entr" presetSubtype="0" fill="hold" grpId="0" nodeType="afterEffect">
                                  <p:stCondLst>
                                    <p:cond delay="0"/>
                                  </p:stCondLst>
                                  <p:iterate type="lt">
                                    <p:tmPct val="10000"/>
                                  </p:iterate>
                                  <p:childTnLst>
                                    <p:set>
                                      <p:cBhvr>
                                        <p:cTn id="54" dur="500" fill="hold">
                                          <p:stCondLst>
                                            <p:cond delay="0"/>
                                          </p:stCondLst>
                                        </p:cTn>
                                        <p:tgtEl>
                                          <p:spTgt spid="7186"/>
                                        </p:tgtEl>
                                        <p:attrNameLst>
                                          <p:attrName>style.visibility</p:attrName>
                                        </p:attrNameLst>
                                      </p:cBhvr>
                                      <p:to>
                                        <p:strVal val="visible"/>
                                      </p:to>
                                    </p:set>
                                    <p:anim by="(-#ppt_w*2)" calcmode="lin" valueType="num">
                                      <p:cBhvr rctx="PPT">
                                        <p:cTn id="55" dur="500" autoRev="1" fill="hold">
                                          <p:stCondLst>
                                            <p:cond delay="0"/>
                                          </p:stCondLst>
                                        </p:cTn>
                                        <p:tgtEl>
                                          <p:spTgt spid="7186"/>
                                        </p:tgtEl>
                                        <p:attrNameLst>
                                          <p:attrName>ppt_w</p:attrName>
                                        </p:attrNameLst>
                                      </p:cBhvr>
                                    </p:anim>
                                    <p:anim by="(#ppt_w*0.50)" calcmode="lin" valueType="num">
                                      <p:cBhvr>
                                        <p:cTn id="56" dur="500" decel="50000" autoRev="1" fill="hold">
                                          <p:stCondLst>
                                            <p:cond delay="0"/>
                                          </p:stCondLst>
                                        </p:cTn>
                                        <p:tgtEl>
                                          <p:spTgt spid="7186"/>
                                        </p:tgtEl>
                                        <p:attrNameLst>
                                          <p:attrName>ppt_x</p:attrName>
                                        </p:attrNameLst>
                                      </p:cBhvr>
                                    </p:anim>
                                    <p:anim from="(-#ppt_h/2)" to="(#ppt_y)" calcmode="lin" valueType="num">
                                      <p:cBhvr>
                                        <p:cTn id="57" dur="500" fill="hold">
                                          <p:stCondLst>
                                            <p:cond delay="0"/>
                                          </p:stCondLst>
                                        </p:cTn>
                                        <p:tgtEl>
                                          <p:spTgt spid="7186"/>
                                        </p:tgtEl>
                                        <p:attrNameLst>
                                          <p:attrName>ppt_y</p:attrName>
                                        </p:attrNameLst>
                                      </p:cBhvr>
                                    </p:anim>
                                    <p:animRot by="21600000">
                                      <p:cBhvr>
                                        <p:cTn id="58" dur="500" fill="hold">
                                          <p:stCondLst>
                                            <p:cond delay="0"/>
                                          </p:stCondLst>
                                        </p:cTn>
                                        <p:tgtEl>
                                          <p:spTgt spid="7186"/>
                                        </p:tgtEl>
                                        <p:attrNameLst>
                                          <p:attrName>r</p:attrName>
                                        </p:attrNameLst>
                                      </p:cBhvr>
                                    </p:animRot>
                                  </p:childTnLst>
                                </p:cTn>
                              </p:par>
                            </p:childTnLst>
                          </p:cTn>
                        </p:par>
                        <p:par>
                          <p:cTn id="59" fill="hold">
                            <p:stCondLst>
                              <p:cond delay="3949"/>
                            </p:stCondLst>
                            <p:childTnLst>
                              <p:par>
                                <p:cTn id="60" presetID="22" presetClass="entr" presetSubtype="8" fill="hold" grpId="0" nodeType="afterEffect">
                                  <p:stCondLst>
                                    <p:cond delay="0"/>
                                  </p:stCondLst>
                                  <p:childTnLst>
                                    <p:set>
                                      <p:cBhvr>
                                        <p:cTn id="61" dur="1" fill="hold">
                                          <p:stCondLst>
                                            <p:cond delay="0"/>
                                          </p:stCondLst>
                                        </p:cTn>
                                        <p:tgtEl>
                                          <p:spTgt spid="7187"/>
                                        </p:tgtEl>
                                        <p:attrNameLst>
                                          <p:attrName>style.visibility</p:attrName>
                                        </p:attrNameLst>
                                      </p:cBhvr>
                                      <p:to>
                                        <p:strVal val="visible"/>
                                      </p:to>
                                    </p:set>
                                    <p:animEffect transition="in" filter="wipe(left)">
                                      <p:cBhvr>
                                        <p:cTn id="62" dur="500"/>
                                        <p:tgtEl>
                                          <p:spTgt spid="7187"/>
                                        </p:tgtEl>
                                      </p:cBhvr>
                                    </p:animEffect>
                                  </p:childTnLst>
                                </p:cTn>
                              </p:par>
                            </p:childTnLst>
                          </p:cTn>
                        </p:par>
                        <p:par>
                          <p:cTn id="63" fill="hold">
                            <p:stCondLst>
                              <p:cond delay="4449"/>
                            </p:stCondLst>
                            <p:childTnLst>
                              <p:par>
                                <p:cTn id="64" presetID="2" presetClass="entr" presetSubtype="3" fill="hold" nodeType="afterEffect">
                                  <p:stCondLst>
                                    <p:cond delay="0"/>
                                  </p:stCondLst>
                                  <p:childTnLst>
                                    <p:set>
                                      <p:cBhvr>
                                        <p:cTn id="65" dur="1" fill="hold">
                                          <p:stCondLst>
                                            <p:cond delay="0"/>
                                          </p:stCondLst>
                                        </p:cTn>
                                        <p:tgtEl>
                                          <p:spTgt spid="7189"/>
                                        </p:tgtEl>
                                        <p:attrNameLst>
                                          <p:attrName>style.visibility</p:attrName>
                                        </p:attrNameLst>
                                      </p:cBhvr>
                                      <p:to>
                                        <p:strVal val="visible"/>
                                      </p:to>
                                    </p:set>
                                    <p:anim calcmode="lin" valueType="num">
                                      <p:cBhvr additive="base">
                                        <p:cTn id="66" dur="500" fill="hold"/>
                                        <p:tgtEl>
                                          <p:spTgt spid="7189"/>
                                        </p:tgtEl>
                                        <p:attrNameLst>
                                          <p:attrName>ppt_x</p:attrName>
                                        </p:attrNameLst>
                                      </p:cBhvr>
                                      <p:tavLst>
                                        <p:tav tm="0">
                                          <p:val>
                                            <p:strVal val="1+#ppt_w/2"/>
                                          </p:val>
                                        </p:tav>
                                        <p:tav tm="100000">
                                          <p:val>
                                            <p:strVal val="#ppt_x"/>
                                          </p:val>
                                        </p:tav>
                                      </p:tavLst>
                                    </p:anim>
                                    <p:anim calcmode="lin" valueType="num">
                                      <p:cBhvr additive="base">
                                        <p:cTn id="67" dur="500" fill="hold"/>
                                        <p:tgtEl>
                                          <p:spTgt spid="7189"/>
                                        </p:tgtEl>
                                        <p:attrNameLst>
                                          <p:attrName>ppt_y</p:attrName>
                                        </p:attrNameLst>
                                      </p:cBhvr>
                                      <p:tavLst>
                                        <p:tav tm="0">
                                          <p:val>
                                            <p:strVal val="0-#ppt_h/2"/>
                                          </p:val>
                                        </p:tav>
                                        <p:tav tm="100000">
                                          <p:val>
                                            <p:strVal val="#ppt_y"/>
                                          </p:val>
                                        </p:tav>
                                      </p:tavLst>
                                    </p:anim>
                                  </p:childTnLst>
                                </p:cTn>
                              </p:par>
                            </p:childTnLst>
                          </p:cTn>
                        </p:par>
                        <p:par>
                          <p:cTn id="68" fill="hold">
                            <p:stCondLst>
                              <p:cond delay="4949"/>
                            </p:stCondLst>
                            <p:childTnLst>
                              <p:par>
                                <p:cTn id="69" presetID="22" presetClass="entr" presetSubtype="8" fill="hold" grpId="0" nodeType="afterEffect">
                                  <p:stCondLst>
                                    <p:cond delay="0"/>
                                  </p:stCondLst>
                                  <p:childTnLst>
                                    <p:set>
                                      <p:cBhvr>
                                        <p:cTn id="70" dur="1" fill="hold">
                                          <p:stCondLst>
                                            <p:cond delay="0"/>
                                          </p:stCondLst>
                                        </p:cTn>
                                        <p:tgtEl>
                                          <p:spTgt spid="7190"/>
                                        </p:tgtEl>
                                        <p:attrNameLst>
                                          <p:attrName>style.visibility</p:attrName>
                                        </p:attrNameLst>
                                      </p:cBhvr>
                                      <p:to>
                                        <p:strVal val="visible"/>
                                      </p:to>
                                    </p:set>
                                    <p:animEffect transition="in" filter="wipe(left)">
                                      <p:cBhvr>
                                        <p:cTn id="71" dur="500"/>
                                        <p:tgtEl>
                                          <p:spTgt spid="7190"/>
                                        </p:tgtEl>
                                      </p:cBhvr>
                                    </p:animEffect>
                                  </p:childTnLst>
                                </p:cTn>
                              </p:par>
                            </p:childTnLst>
                          </p:cTn>
                        </p:par>
                        <p:par>
                          <p:cTn id="72" fill="hold">
                            <p:stCondLst>
                              <p:cond delay="5449"/>
                            </p:stCondLst>
                            <p:childTnLst>
                              <p:par>
                                <p:cTn id="73" presetID="10" presetClass="entr" presetSubtype="0" fill="hold" nodeType="afterEffect">
                                  <p:stCondLst>
                                    <p:cond delay="0"/>
                                  </p:stCondLst>
                                  <p:childTnLst>
                                    <p:set>
                                      <p:cBhvr>
                                        <p:cTn id="74" dur="1" fill="hold">
                                          <p:stCondLst>
                                            <p:cond delay="0"/>
                                          </p:stCondLst>
                                        </p:cTn>
                                        <p:tgtEl>
                                          <p:spTgt spid="7194"/>
                                        </p:tgtEl>
                                        <p:attrNameLst>
                                          <p:attrName>style.visibility</p:attrName>
                                        </p:attrNameLst>
                                      </p:cBhvr>
                                      <p:to>
                                        <p:strVal val="visible"/>
                                      </p:to>
                                    </p:set>
                                    <p:anim calcmode="lin" valueType="num">
                                      <p:cBhvr>
                                        <p:cTn id="75" dur="500" fill="hold"/>
                                        <p:tgtEl>
                                          <p:spTgt spid="7194"/>
                                        </p:tgtEl>
                                        <p:attrNameLst>
                                          <p:attrName>ppt_w</p:attrName>
                                        </p:attrNameLst>
                                      </p:cBhvr>
                                      <p:tavLst>
                                        <p:tav tm="0">
                                          <p:val>
                                            <p:fltVal val="0"/>
                                          </p:val>
                                        </p:tav>
                                        <p:tav tm="100000">
                                          <p:val>
                                            <p:strVal val="#ppt_w"/>
                                          </p:val>
                                        </p:tav>
                                      </p:tavLst>
                                    </p:anim>
                                    <p:anim calcmode="lin" valueType="num">
                                      <p:cBhvr>
                                        <p:cTn id="76" dur="500" fill="hold"/>
                                        <p:tgtEl>
                                          <p:spTgt spid="7194"/>
                                        </p:tgtEl>
                                        <p:attrNameLst>
                                          <p:attrName>ppt_h</p:attrName>
                                        </p:attrNameLst>
                                      </p:cBhvr>
                                      <p:tavLst>
                                        <p:tav tm="0">
                                          <p:val>
                                            <p:fltVal val="0"/>
                                          </p:val>
                                        </p:tav>
                                        <p:tav tm="100000">
                                          <p:val>
                                            <p:strVal val="#ppt_h"/>
                                          </p:val>
                                        </p:tav>
                                      </p:tavLst>
                                    </p:anim>
                                    <p:animEffect transition="in" filter="fade">
                                      <p:cBhvr>
                                        <p:cTn id="77" dur="500"/>
                                        <p:tgtEl>
                                          <p:spTgt spid="7194"/>
                                        </p:tgtEl>
                                      </p:cBhvr>
                                    </p:animEffect>
                                  </p:childTnLst>
                                </p:cTn>
                              </p:par>
                              <p:par>
                                <p:cTn id="78" presetID="10" presetClass="entr" presetSubtype="0" fill="hold" nodeType="withEffect">
                                  <p:stCondLst>
                                    <p:cond delay="0"/>
                                  </p:stCondLst>
                                  <p:childTnLst>
                                    <p:set>
                                      <p:cBhvr>
                                        <p:cTn id="79" dur="1" fill="hold">
                                          <p:stCondLst>
                                            <p:cond delay="0"/>
                                          </p:stCondLst>
                                        </p:cTn>
                                        <p:tgtEl>
                                          <p:spTgt spid="7191"/>
                                        </p:tgtEl>
                                        <p:attrNameLst>
                                          <p:attrName>style.visibility</p:attrName>
                                        </p:attrNameLst>
                                      </p:cBhvr>
                                      <p:to>
                                        <p:strVal val="visible"/>
                                      </p:to>
                                    </p:set>
                                    <p:anim calcmode="lin" valueType="num">
                                      <p:cBhvr>
                                        <p:cTn id="80" dur="500" fill="hold"/>
                                        <p:tgtEl>
                                          <p:spTgt spid="7191"/>
                                        </p:tgtEl>
                                        <p:attrNameLst>
                                          <p:attrName>ppt_w</p:attrName>
                                        </p:attrNameLst>
                                      </p:cBhvr>
                                      <p:tavLst>
                                        <p:tav tm="0">
                                          <p:val>
                                            <p:fltVal val="0"/>
                                          </p:val>
                                        </p:tav>
                                        <p:tav tm="100000">
                                          <p:val>
                                            <p:strVal val="#ppt_w"/>
                                          </p:val>
                                        </p:tav>
                                      </p:tavLst>
                                    </p:anim>
                                    <p:anim calcmode="lin" valueType="num">
                                      <p:cBhvr>
                                        <p:cTn id="81" dur="500" fill="hold"/>
                                        <p:tgtEl>
                                          <p:spTgt spid="7191"/>
                                        </p:tgtEl>
                                        <p:attrNameLst>
                                          <p:attrName>ppt_h</p:attrName>
                                        </p:attrNameLst>
                                      </p:cBhvr>
                                      <p:tavLst>
                                        <p:tav tm="0">
                                          <p:val>
                                            <p:fltVal val="0"/>
                                          </p:val>
                                        </p:tav>
                                        <p:tav tm="100000">
                                          <p:val>
                                            <p:strVal val="#ppt_h"/>
                                          </p:val>
                                        </p:tav>
                                      </p:tavLst>
                                    </p:anim>
                                    <p:animEffect transition="in" filter="fade">
                                      <p:cBhvr>
                                        <p:cTn id="82" dur="500"/>
                                        <p:tgtEl>
                                          <p:spTgt spid="7191"/>
                                        </p:tgtEl>
                                      </p:cBhvr>
                                    </p:animEffect>
                                  </p:childTnLst>
                                </p:cTn>
                              </p:par>
                              <p:par>
                                <p:cTn id="83" presetID="10" presetClass="entr" presetSubtype="0" fill="hold" nodeType="withEffect">
                                  <p:stCondLst>
                                    <p:cond delay="0"/>
                                  </p:stCondLst>
                                  <p:childTnLst>
                                    <p:set>
                                      <p:cBhvr>
                                        <p:cTn id="84" dur="1" fill="hold">
                                          <p:stCondLst>
                                            <p:cond delay="0"/>
                                          </p:stCondLst>
                                        </p:cTn>
                                        <p:tgtEl>
                                          <p:spTgt spid="7197"/>
                                        </p:tgtEl>
                                        <p:attrNameLst>
                                          <p:attrName>style.visibility</p:attrName>
                                        </p:attrNameLst>
                                      </p:cBhvr>
                                      <p:to>
                                        <p:strVal val="visible"/>
                                      </p:to>
                                    </p:set>
                                    <p:anim calcmode="lin" valueType="num">
                                      <p:cBhvr>
                                        <p:cTn id="85" dur="500" fill="hold"/>
                                        <p:tgtEl>
                                          <p:spTgt spid="7197"/>
                                        </p:tgtEl>
                                        <p:attrNameLst>
                                          <p:attrName>ppt_w</p:attrName>
                                        </p:attrNameLst>
                                      </p:cBhvr>
                                      <p:tavLst>
                                        <p:tav tm="0">
                                          <p:val>
                                            <p:fltVal val="0"/>
                                          </p:val>
                                        </p:tav>
                                        <p:tav tm="100000">
                                          <p:val>
                                            <p:strVal val="#ppt_w"/>
                                          </p:val>
                                        </p:tav>
                                      </p:tavLst>
                                    </p:anim>
                                    <p:anim calcmode="lin" valueType="num">
                                      <p:cBhvr>
                                        <p:cTn id="86" dur="500" fill="hold"/>
                                        <p:tgtEl>
                                          <p:spTgt spid="7197"/>
                                        </p:tgtEl>
                                        <p:attrNameLst>
                                          <p:attrName>ppt_h</p:attrName>
                                        </p:attrNameLst>
                                      </p:cBhvr>
                                      <p:tavLst>
                                        <p:tav tm="0">
                                          <p:val>
                                            <p:fltVal val="0"/>
                                          </p:val>
                                        </p:tav>
                                        <p:tav tm="100000">
                                          <p:val>
                                            <p:strVal val="#ppt_h"/>
                                          </p:val>
                                        </p:tav>
                                      </p:tavLst>
                                    </p:anim>
                                    <p:animEffect transition="in" filter="fade">
                                      <p:cBhvr>
                                        <p:cTn id="87" dur="500"/>
                                        <p:tgtEl>
                                          <p:spTgt spid="7197"/>
                                        </p:tgtEl>
                                      </p:cBhvr>
                                    </p:animEffect>
                                  </p:childTnLst>
                                </p:cTn>
                              </p:par>
                            </p:childTnLst>
                          </p:cTn>
                        </p:par>
                        <p:par>
                          <p:cTn id="88" fill="hold">
                            <p:stCondLst>
                              <p:cond delay="5949"/>
                            </p:stCondLst>
                            <p:childTnLst>
                              <p:par>
                                <p:cTn id="89" presetID="22" presetClass="entr" presetSubtype="8" fill="hold" grpId="0" nodeType="afterEffect">
                                  <p:stCondLst>
                                    <p:cond delay="0"/>
                                  </p:stCondLst>
                                  <p:childTnLst>
                                    <p:set>
                                      <p:cBhvr>
                                        <p:cTn id="90" dur="1" fill="hold">
                                          <p:stCondLst>
                                            <p:cond delay="0"/>
                                          </p:stCondLst>
                                        </p:cTn>
                                        <p:tgtEl>
                                          <p:spTgt spid="7182"/>
                                        </p:tgtEl>
                                        <p:attrNameLst>
                                          <p:attrName>style.visibility</p:attrName>
                                        </p:attrNameLst>
                                      </p:cBhvr>
                                      <p:to>
                                        <p:strVal val="visible"/>
                                      </p:to>
                                    </p:set>
                                    <p:animEffect transition="in" filter="wipe(left)">
                                      <p:cBhvr>
                                        <p:cTn id="91" dur="500"/>
                                        <p:tgtEl>
                                          <p:spTgt spid="7182"/>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7183"/>
                                        </p:tgtEl>
                                        <p:attrNameLst>
                                          <p:attrName>style.visibility</p:attrName>
                                        </p:attrNameLst>
                                      </p:cBhvr>
                                      <p:to>
                                        <p:strVal val="visible"/>
                                      </p:to>
                                    </p:set>
                                    <p:animEffect transition="in" filter="wipe(left)">
                                      <p:cBhvr>
                                        <p:cTn id="94" dur="500"/>
                                        <p:tgtEl>
                                          <p:spTgt spid="7183"/>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7184"/>
                                        </p:tgtEl>
                                        <p:attrNameLst>
                                          <p:attrName>style.visibility</p:attrName>
                                        </p:attrNameLst>
                                      </p:cBhvr>
                                      <p:to>
                                        <p:strVal val="visible"/>
                                      </p:to>
                                    </p:set>
                                    <p:animEffect transition="in" filter="wipe(left)">
                                      <p:cBhvr>
                                        <p:cTn id="97" dur="500"/>
                                        <p:tgtEl>
                                          <p:spTgt spid="7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p:bldP spid="7182" grpId="0"/>
      <p:bldP spid="7183" grpId="0"/>
      <p:bldP spid="7184" grpId="0"/>
      <p:bldP spid="7186" grpId="0"/>
      <p:bldP spid="7187" grpId="0"/>
      <p:bldP spid="7188" grpId="0"/>
      <p:bldP spid="71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p:nvPr/>
        </p:nvSpPr>
        <p:spPr>
          <a:xfrm>
            <a:off x="1330325" y="44450"/>
            <a:ext cx="5915660" cy="521970"/>
          </a:xfrm>
          <a:prstGeom prst="rect">
            <a:avLst/>
          </a:prstGeom>
          <a:noFill/>
          <a:ln w="9525">
            <a:noFill/>
          </a:ln>
        </p:spPr>
        <p:txBody>
          <a:bodyPr wrap="square">
            <a:spAutoFit/>
          </a:bodyPr>
          <a:lstStyle/>
          <a:p>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总体方案：物流园区用户结构分析</a:t>
            </a:r>
          </a:p>
        </p:txBody>
      </p:sp>
      <p:sp>
        <p:nvSpPr>
          <p:cNvPr id="31747"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grpSp>
        <p:nvGrpSpPr>
          <p:cNvPr id="368" name="组合 367"/>
          <p:cNvGrpSpPr/>
          <p:nvPr/>
        </p:nvGrpSpPr>
        <p:grpSpPr>
          <a:xfrm>
            <a:off x="170815" y="908050"/>
            <a:ext cx="12159615" cy="5420995"/>
            <a:chOff x="269" y="1430"/>
            <a:chExt cx="19149" cy="8537"/>
          </a:xfrm>
        </p:grpSpPr>
        <p:sp>
          <p:nvSpPr>
            <p:cNvPr id="970" name="Rounded Rectangle 8"/>
            <p:cNvSpPr>
              <a:spLocks noChangeArrowheads="1"/>
            </p:cNvSpPr>
            <p:nvPr/>
          </p:nvSpPr>
          <p:spPr bwMode="auto">
            <a:xfrm>
              <a:off x="16240" y="6533"/>
              <a:ext cx="3178" cy="907"/>
            </a:xfrm>
            <a:prstGeom prst="roundRect">
              <a:avLst>
                <a:gd name="adj" fmla="val 10995"/>
              </a:avLst>
            </a:prstGeom>
            <a:noFill/>
            <a:ln w="9525">
              <a:noFill/>
              <a:round/>
            </a:ln>
            <a:effectLst>
              <a:outerShdw blurRad="63500" dist="23000" dir="5400000" rotWithShape="0">
                <a:srgbClr val="000000">
                  <a:alpha val="34999"/>
                </a:srgbClr>
              </a:outerShdw>
            </a:effectLst>
          </p:spPr>
          <p:txBody>
            <a:bodyPr anchor="ctr"/>
            <a:lstStyle/>
            <a:p>
              <a:pPr defTabSz="802005">
                <a:spcBef>
                  <a:spcPct val="20000"/>
                </a:spcBef>
                <a:defRPr/>
              </a:pPr>
              <a:r>
                <a:rPr lang="zh-CN" altLang="en-US" sz="1600" b="1" noProof="1">
                  <a:solidFill>
                    <a:srgbClr val="000000"/>
                  </a:solidFill>
                  <a:latin typeface="幼圆" panose="02010509060101010101" pitchFamily="49" charset="-122"/>
                  <a:ea typeface="幼圆" panose="02010509060101010101" pitchFamily="49" charset="-122"/>
                  <a:cs typeface="幼圆" panose="02010509060101010101" pitchFamily="49" charset="-122"/>
                </a:rPr>
                <a:t>电子商务</a:t>
              </a:r>
              <a:endParaRPr lang="zh-CN" sz="1600" b="1" noProof="1">
                <a:solidFill>
                  <a:srgbClr val="000000"/>
                </a:solidFill>
                <a:latin typeface="幼圆" panose="02010509060101010101" pitchFamily="49" charset="-122"/>
                <a:ea typeface="幼圆" panose="02010509060101010101" pitchFamily="49" charset="-122"/>
                <a:cs typeface="幼圆" panose="02010509060101010101" pitchFamily="49" charset="-122"/>
              </a:endParaRPr>
            </a:p>
          </p:txBody>
        </p:sp>
        <p:sp>
          <p:nvSpPr>
            <p:cNvPr id="971" name="Rounded Rectangle 8"/>
            <p:cNvSpPr>
              <a:spLocks noChangeArrowheads="1"/>
            </p:cNvSpPr>
            <p:nvPr/>
          </p:nvSpPr>
          <p:spPr bwMode="auto">
            <a:xfrm>
              <a:off x="16240" y="7215"/>
              <a:ext cx="3178" cy="908"/>
            </a:xfrm>
            <a:prstGeom prst="roundRect">
              <a:avLst>
                <a:gd name="adj" fmla="val 10995"/>
              </a:avLst>
            </a:prstGeom>
            <a:noFill/>
            <a:ln w="9525">
              <a:noFill/>
              <a:round/>
            </a:ln>
            <a:effectLst>
              <a:outerShdw blurRad="63500" dist="23000" dir="5400000" rotWithShape="0">
                <a:srgbClr val="000000">
                  <a:alpha val="34999"/>
                </a:srgbClr>
              </a:outerShdw>
            </a:effectLst>
          </p:spPr>
          <p:txBody>
            <a:bodyPr anchor="ctr"/>
            <a:lstStyle/>
            <a:p>
              <a:pPr defTabSz="802005">
                <a:spcBef>
                  <a:spcPct val="20000"/>
                </a:spcBef>
                <a:defRPr/>
              </a:pPr>
              <a:r>
                <a:rPr lang="zh-CN" altLang="en-US" sz="1600" b="1" noProof="1">
                  <a:solidFill>
                    <a:srgbClr val="000000"/>
                  </a:solidFill>
                  <a:latin typeface="幼圆" panose="02010509060101010101" pitchFamily="49" charset="-122"/>
                  <a:ea typeface="幼圆" panose="02010509060101010101" pitchFamily="49" charset="-122"/>
                  <a:cs typeface="幼圆" panose="02010509060101010101" pitchFamily="49" charset="-122"/>
                </a:rPr>
                <a:t>物流行业组织</a:t>
              </a:r>
              <a:endParaRPr lang="zh-CN" sz="1600" b="1" noProof="1">
                <a:solidFill>
                  <a:srgbClr val="000000"/>
                </a:solidFill>
                <a:latin typeface="幼圆" panose="02010509060101010101" pitchFamily="49" charset="-122"/>
                <a:ea typeface="幼圆" panose="02010509060101010101" pitchFamily="49" charset="-122"/>
                <a:cs typeface="幼圆" panose="02010509060101010101" pitchFamily="49" charset="-122"/>
              </a:endParaRPr>
            </a:p>
          </p:txBody>
        </p:sp>
        <p:sp>
          <p:nvSpPr>
            <p:cNvPr id="972" name="Rounded Rectangle 8"/>
            <p:cNvSpPr>
              <a:spLocks noChangeArrowheads="1"/>
            </p:cNvSpPr>
            <p:nvPr/>
          </p:nvSpPr>
          <p:spPr bwMode="auto">
            <a:xfrm>
              <a:off x="16240" y="7895"/>
              <a:ext cx="3178" cy="908"/>
            </a:xfrm>
            <a:prstGeom prst="roundRect">
              <a:avLst>
                <a:gd name="adj" fmla="val 10995"/>
              </a:avLst>
            </a:prstGeom>
            <a:noFill/>
            <a:ln w="9525">
              <a:noFill/>
              <a:round/>
            </a:ln>
            <a:effectLst>
              <a:outerShdw blurRad="63500" dist="23000" dir="5400000" rotWithShape="0">
                <a:srgbClr val="000000">
                  <a:alpha val="34999"/>
                </a:srgbClr>
              </a:outerShdw>
            </a:effectLst>
          </p:spPr>
          <p:txBody>
            <a:bodyPr anchor="ctr"/>
            <a:lstStyle/>
            <a:p>
              <a:pPr defTabSz="802005">
                <a:spcBef>
                  <a:spcPct val="20000"/>
                </a:spcBef>
                <a:defRPr/>
              </a:pPr>
              <a:r>
                <a:rPr lang="zh-CN" altLang="en-US" sz="1600" b="1" noProof="1">
                  <a:solidFill>
                    <a:srgbClr val="000000"/>
                  </a:solidFill>
                  <a:latin typeface="幼圆" panose="02010509060101010101" pitchFamily="49" charset="-122"/>
                  <a:ea typeface="幼圆" panose="02010509060101010101" pitchFamily="49" charset="-122"/>
                  <a:cs typeface="幼圆" panose="02010509060101010101" pitchFamily="49" charset="-122"/>
                </a:rPr>
                <a:t>专业论坛</a:t>
              </a:r>
              <a:endParaRPr lang="zh-CN" sz="1600" b="1" noProof="1">
                <a:solidFill>
                  <a:srgbClr val="000000"/>
                </a:solidFill>
                <a:latin typeface="幼圆" panose="02010509060101010101" pitchFamily="49" charset="-122"/>
                <a:ea typeface="幼圆" panose="02010509060101010101" pitchFamily="49" charset="-122"/>
                <a:cs typeface="幼圆" panose="02010509060101010101" pitchFamily="49" charset="-122"/>
              </a:endParaRPr>
            </a:p>
          </p:txBody>
        </p:sp>
        <p:sp>
          <p:nvSpPr>
            <p:cNvPr id="973" name="Rounded Rectangle 8"/>
            <p:cNvSpPr>
              <a:spLocks noChangeArrowheads="1"/>
            </p:cNvSpPr>
            <p:nvPr/>
          </p:nvSpPr>
          <p:spPr bwMode="auto">
            <a:xfrm>
              <a:off x="16240" y="8688"/>
              <a:ext cx="3178" cy="907"/>
            </a:xfrm>
            <a:prstGeom prst="roundRect">
              <a:avLst>
                <a:gd name="adj" fmla="val 10995"/>
              </a:avLst>
            </a:prstGeom>
            <a:noFill/>
            <a:ln w="9525">
              <a:noFill/>
              <a:round/>
            </a:ln>
            <a:effectLst>
              <a:outerShdw blurRad="63500" dist="23000" dir="5400000" rotWithShape="0">
                <a:srgbClr val="000000">
                  <a:alpha val="34999"/>
                </a:srgbClr>
              </a:outerShdw>
            </a:effectLst>
          </p:spPr>
          <p:txBody>
            <a:bodyPr anchor="ctr"/>
            <a:lstStyle/>
            <a:p>
              <a:pPr defTabSz="802005">
                <a:spcBef>
                  <a:spcPct val="20000"/>
                </a:spcBef>
                <a:defRPr/>
              </a:pPr>
              <a:r>
                <a:rPr lang="zh-CN" altLang="en-US" sz="1600" b="1" noProof="1">
                  <a:solidFill>
                    <a:srgbClr val="000000"/>
                  </a:solidFill>
                  <a:latin typeface="幼圆" panose="02010509060101010101" pitchFamily="49" charset="-122"/>
                  <a:ea typeface="幼圆" panose="02010509060101010101" pitchFamily="49" charset="-122"/>
                  <a:cs typeface="幼圆" panose="02010509060101010101" pitchFamily="49" charset="-122"/>
                </a:rPr>
                <a:t>资讯信息</a:t>
              </a:r>
              <a:endParaRPr lang="zh-CN" sz="1600" b="1" noProof="1">
                <a:solidFill>
                  <a:srgbClr val="000000"/>
                </a:solidFill>
                <a:latin typeface="幼圆" panose="02010509060101010101" pitchFamily="49" charset="-122"/>
                <a:ea typeface="幼圆" panose="02010509060101010101" pitchFamily="49" charset="-122"/>
                <a:cs typeface="幼圆" panose="02010509060101010101" pitchFamily="49" charset="-122"/>
              </a:endParaRPr>
            </a:p>
          </p:txBody>
        </p:sp>
        <p:sp>
          <p:nvSpPr>
            <p:cNvPr id="5" name="Line 3"/>
            <p:cNvSpPr>
              <a:spLocks noChangeShapeType="1"/>
            </p:cNvSpPr>
            <p:nvPr/>
          </p:nvSpPr>
          <p:spPr bwMode="auto">
            <a:xfrm flipV="1">
              <a:off x="11163" y="2710"/>
              <a:ext cx="1900" cy="910"/>
            </a:xfrm>
            <a:prstGeom prst="line">
              <a:avLst/>
            </a:prstGeom>
            <a:noFill/>
            <a:ln w="7938">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 name="Line 4"/>
            <p:cNvSpPr>
              <a:spLocks noChangeShapeType="1"/>
            </p:cNvSpPr>
            <p:nvPr/>
          </p:nvSpPr>
          <p:spPr bwMode="auto">
            <a:xfrm flipV="1">
              <a:off x="8708" y="8165"/>
              <a:ext cx="1252" cy="988"/>
            </a:xfrm>
            <a:prstGeom prst="line">
              <a:avLst/>
            </a:prstGeom>
            <a:noFill/>
            <a:ln w="7938">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 name="Line 5"/>
            <p:cNvSpPr>
              <a:spLocks noChangeShapeType="1"/>
            </p:cNvSpPr>
            <p:nvPr/>
          </p:nvSpPr>
          <p:spPr bwMode="auto">
            <a:xfrm>
              <a:off x="10433" y="8345"/>
              <a:ext cx="895" cy="828"/>
            </a:xfrm>
            <a:prstGeom prst="line">
              <a:avLst/>
            </a:prstGeom>
            <a:noFill/>
            <a:ln w="7938">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nvGrpSpPr>
            <p:cNvPr id="2" name="Group 10"/>
            <p:cNvGrpSpPr>
              <a:grpSpLocks noChangeAspect="1"/>
            </p:cNvGrpSpPr>
            <p:nvPr/>
          </p:nvGrpSpPr>
          <p:grpSpPr bwMode="auto">
            <a:xfrm>
              <a:off x="15800" y="3008"/>
              <a:ext cx="1548" cy="785"/>
              <a:chOff x="0" y="0"/>
              <a:chExt cx="358" cy="248"/>
            </a:xfrm>
          </p:grpSpPr>
          <p:pic>
            <p:nvPicPr>
              <p:cNvPr id="89206" name="Picture 11"/>
              <p:cNvPicPr>
                <a:picLocks noChangeAspect="1" noChangeArrowheads="1"/>
              </p:cNvPicPr>
              <p:nvPr/>
            </p:nvPicPr>
            <p:blipFill>
              <a:blip r:embed="rId3"/>
              <a:srcRect/>
              <a:stretch>
                <a:fillRect/>
              </a:stretch>
            </p:blipFill>
            <p:spPr bwMode="auto">
              <a:xfrm>
                <a:off x="0" y="0"/>
                <a:ext cx="358" cy="248"/>
              </a:xfrm>
              <a:prstGeom prst="rect">
                <a:avLst/>
              </a:prstGeom>
              <a:noFill/>
              <a:ln w="9525">
                <a:noFill/>
                <a:miter lim="800000"/>
                <a:headEnd/>
                <a:tailEnd/>
              </a:ln>
            </p:spPr>
          </p:pic>
          <p:pic>
            <p:nvPicPr>
              <p:cNvPr id="89207" name="Picture 12"/>
              <p:cNvPicPr>
                <a:picLocks noChangeAspect="1" noChangeArrowheads="1"/>
              </p:cNvPicPr>
              <p:nvPr/>
            </p:nvPicPr>
            <p:blipFill>
              <a:blip r:embed="rId4"/>
              <a:srcRect/>
              <a:stretch>
                <a:fillRect/>
              </a:stretch>
            </p:blipFill>
            <p:spPr bwMode="auto">
              <a:xfrm>
                <a:off x="0" y="0"/>
                <a:ext cx="358" cy="248"/>
              </a:xfrm>
              <a:prstGeom prst="rect">
                <a:avLst/>
              </a:prstGeom>
              <a:noFill/>
              <a:ln w="9525">
                <a:noFill/>
                <a:miter lim="800000"/>
                <a:headEnd/>
                <a:tailEnd/>
              </a:ln>
            </p:spPr>
          </p:pic>
        </p:grpSp>
        <p:sp>
          <p:nvSpPr>
            <p:cNvPr id="12" name="Rectangle 14"/>
            <p:cNvSpPr>
              <a:spLocks noChangeArrowheads="1"/>
            </p:cNvSpPr>
            <p:nvPr/>
          </p:nvSpPr>
          <p:spPr bwMode="auto">
            <a:xfrm>
              <a:off x="17450" y="3038"/>
              <a:ext cx="1320" cy="390"/>
            </a:xfrm>
            <a:prstGeom prst="rect">
              <a:avLst/>
            </a:prstGeom>
            <a:noFill/>
            <a:ln>
              <a:noFill/>
            </a:ln>
            <a:effectLst/>
          </p:spPr>
          <p:txBody>
            <a:bodyPr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银行</a:t>
              </a:r>
            </a:p>
          </p:txBody>
        </p:sp>
        <p:sp>
          <p:nvSpPr>
            <p:cNvPr id="13" name="Rectangle 16"/>
            <p:cNvSpPr>
              <a:spLocks noChangeArrowheads="1"/>
            </p:cNvSpPr>
            <p:nvPr/>
          </p:nvSpPr>
          <p:spPr bwMode="auto">
            <a:xfrm>
              <a:off x="10658" y="1463"/>
              <a:ext cx="1222" cy="390"/>
            </a:xfrm>
            <a:prstGeom prst="rect">
              <a:avLst/>
            </a:prstGeom>
            <a:noFill/>
            <a:ln>
              <a:noFill/>
            </a:ln>
            <a:effectLst/>
          </p:spPr>
          <p:txBody>
            <a:bodyPr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税收</a:t>
              </a:r>
            </a:p>
          </p:txBody>
        </p:sp>
        <p:grpSp>
          <p:nvGrpSpPr>
            <p:cNvPr id="3" name="Group 18"/>
            <p:cNvGrpSpPr/>
            <p:nvPr/>
          </p:nvGrpSpPr>
          <p:grpSpPr bwMode="auto">
            <a:xfrm>
              <a:off x="10453" y="8830"/>
              <a:ext cx="1867" cy="790"/>
              <a:chOff x="0" y="0"/>
              <a:chExt cx="518" cy="334"/>
            </a:xfrm>
          </p:grpSpPr>
          <p:grpSp>
            <p:nvGrpSpPr>
              <p:cNvPr id="4" name="Group 19"/>
              <p:cNvGrpSpPr/>
              <p:nvPr/>
            </p:nvGrpSpPr>
            <p:grpSpPr bwMode="auto">
              <a:xfrm>
                <a:off x="0" y="0"/>
                <a:ext cx="517" cy="332"/>
                <a:chOff x="0" y="0"/>
                <a:chExt cx="517" cy="341"/>
              </a:xfrm>
            </p:grpSpPr>
            <p:sp>
              <p:nvSpPr>
                <p:cNvPr id="214" name="未知"/>
                <p:cNvSpPr/>
                <p:nvPr/>
              </p:nvSpPr>
              <p:spPr bwMode="auto">
                <a:xfrm>
                  <a:off x="168" y="129"/>
                  <a:ext cx="79" cy="34"/>
                </a:xfrm>
                <a:custGeom>
                  <a:avLst/>
                  <a:gdLst>
                    <a:gd name="T0" fmla="*/ 0 w 157"/>
                    <a:gd name="T1" fmla="*/ 34 h 66"/>
                    <a:gd name="T2" fmla="*/ 0 w 157"/>
                    <a:gd name="T3" fmla="*/ 13 h 66"/>
                    <a:gd name="T4" fmla="*/ 79 w 157"/>
                    <a:gd name="T5" fmla="*/ 0 h 66"/>
                    <a:gd name="T6" fmla="*/ 79 w 157"/>
                    <a:gd name="T7" fmla="*/ 24 h 66"/>
                    <a:gd name="T8" fmla="*/ 0 w 157"/>
                    <a:gd name="T9" fmla="*/ 34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66">
                      <a:moveTo>
                        <a:pt x="0" y="66"/>
                      </a:moveTo>
                      <a:lnTo>
                        <a:pt x="0" y="26"/>
                      </a:lnTo>
                      <a:lnTo>
                        <a:pt x="157" y="0"/>
                      </a:lnTo>
                      <a:lnTo>
                        <a:pt x="157" y="46"/>
                      </a:lnTo>
                      <a:lnTo>
                        <a:pt x="0" y="66"/>
                      </a:lnTo>
                      <a:close/>
                    </a:path>
                  </a:pathLst>
                </a:custGeom>
                <a:solidFill>
                  <a:srgbClr val="606060"/>
                </a:solidFill>
                <a:ln w="1588" cap="flat" cmpd="sng">
                  <a:solidFill>
                    <a:srgbClr val="60606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5" name="未知"/>
                <p:cNvSpPr/>
                <p:nvPr/>
              </p:nvSpPr>
              <p:spPr bwMode="auto">
                <a:xfrm>
                  <a:off x="247" y="129"/>
                  <a:ext cx="37" cy="24"/>
                </a:xfrm>
                <a:custGeom>
                  <a:avLst/>
                  <a:gdLst>
                    <a:gd name="T0" fmla="*/ 0 w 75"/>
                    <a:gd name="T1" fmla="*/ 0 h 46"/>
                    <a:gd name="T2" fmla="*/ 0 w 75"/>
                    <a:gd name="T3" fmla="*/ 24 h 46"/>
                    <a:gd name="T4" fmla="*/ 37 w 75"/>
                    <a:gd name="T5" fmla="*/ 24 h 46"/>
                    <a:gd name="T6" fmla="*/ 37 w 75"/>
                    <a:gd name="T7" fmla="*/ 7 h 46"/>
                    <a:gd name="T8" fmla="*/ 0 w 75"/>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46">
                      <a:moveTo>
                        <a:pt x="0" y="0"/>
                      </a:moveTo>
                      <a:lnTo>
                        <a:pt x="0" y="46"/>
                      </a:lnTo>
                      <a:lnTo>
                        <a:pt x="75" y="46"/>
                      </a:lnTo>
                      <a:lnTo>
                        <a:pt x="75" y="13"/>
                      </a:lnTo>
                      <a:lnTo>
                        <a:pt x="0" y="0"/>
                      </a:lnTo>
                      <a:close/>
                    </a:path>
                  </a:pathLst>
                </a:custGeom>
                <a:solidFill>
                  <a:srgbClr val="40404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6" name="未知"/>
                <p:cNvSpPr/>
                <p:nvPr/>
              </p:nvSpPr>
              <p:spPr bwMode="auto">
                <a:xfrm>
                  <a:off x="270" y="0"/>
                  <a:ext cx="28" cy="186"/>
                </a:xfrm>
                <a:custGeom>
                  <a:avLst/>
                  <a:gdLst>
                    <a:gd name="T0" fmla="*/ 0 w 57"/>
                    <a:gd name="T1" fmla="*/ 186 h 372"/>
                    <a:gd name="T2" fmla="*/ 7 w 57"/>
                    <a:gd name="T3" fmla="*/ 0 h 372"/>
                    <a:gd name="T4" fmla="*/ 20 w 57"/>
                    <a:gd name="T5" fmla="*/ 0 h 372"/>
                    <a:gd name="T6" fmla="*/ 28 w 57"/>
                    <a:gd name="T7" fmla="*/ 186 h 372"/>
                    <a:gd name="T8" fmla="*/ 0 w 57"/>
                    <a:gd name="T9" fmla="*/ 186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372">
                      <a:moveTo>
                        <a:pt x="0" y="372"/>
                      </a:moveTo>
                      <a:lnTo>
                        <a:pt x="15" y="0"/>
                      </a:lnTo>
                      <a:lnTo>
                        <a:pt x="40" y="0"/>
                      </a:lnTo>
                      <a:lnTo>
                        <a:pt x="57"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7" name="未知"/>
                <p:cNvSpPr/>
                <p:nvPr/>
              </p:nvSpPr>
              <p:spPr bwMode="auto">
                <a:xfrm>
                  <a:off x="317" y="3"/>
                  <a:ext cx="28" cy="180"/>
                </a:xfrm>
                <a:custGeom>
                  <a:avLst/>
                  <a:gdLst>
                    <a:gd name="T0" fmla="*/ 0 w 54"/>
                    <a:gd name="T1" fmla="*/ 184 h 369"/>
                    <a:gd name="T2" fmla="*/ 7 w 54"/>
                    <a:gd name="T3" fmla="*/ 0 h 369"/>
                    <a:gd name="T4" fmla="*/ 21 w 54"/>
                    <a:gd name="T5" fmla="*/ 0 h 369"/>
                    <a:gd name="T6" fmla="*/ 28 w 54"/>
                    <a:gd name="T7" fmla="*/ 184 h 369"/>
                    <a:gd name="T8" fmla="*/ 0 w 54"/>
                    <a:gd name="T9" fmla="*/ 184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369">
                      <a:moveTo>
                        <a:pt x="0" y="369"/>
                      </a:moveTo>
                      <a:lnTo>
                        <a:pt x="13" y="0"/>
                      </a:lnTo>
                      <a:lnTo>
                        <a:pt x="41" y="0"/>
                      </a:lnTo>
                      <a:lnTo>
                        <a:pt x="54" y="369"/>
                      </a:lnTo>
                      <a:lnTo>
                        <a:pt x="0" y="369"/>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8" name="未知"/>
                <p:cNvSpPr/>
                <p:nvPr/>
              </p:nvSpPr>
              <p:spPr bwMode="auto">
                <a:xfrm>
                  <a:off x="369" y="10"/>
                  <a:ext cx="27" cy="187"/>
                </a:xfrm>
                <a:custGeom>
                  <a:avLst/>
                  <a:gdLst>
                    <a:gd name="T0" fmla="*/ 0 w 55"/>
                    <a:gd name="T1" fmla="*/ 187 h 372"/>
                    <a:gd name="T2" fmla="*/ 7 w 55"/>
                    <a:gd name="T3" fmla="*/ 0 h 372"/>
                    <a:gd name="T4" fmla="*/ 20 w 55"/>
                    <a:gd name="T5" fmla="*/ 0 h 372"/>
                    <a:gd name="T6" fmla="*/ 27 w 55"/>
                    <a:gd name="T7" fmla="*/ 187 h 372"/>
                    <a:gd name="T8" fmla="*/ 0 w 55"/>
                    <a:gd name="T9" fmla="*/ 187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72">
                      <a:moveTo>
                        <a:pt x="0" y="372"/>
                      </a:moveTo>
                      <a:lnTo>
                        <a:pt x="14" y="0"/>
                      </a:lnTo>
                      <a:lnTo>
                        <a:pt x="40" y="0"/>
                      </a:lnTo>
                      <a:lnTo>
                        <a:pt x="55"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9" name="未知"/>
                <p:cNvSpPr/>
                <p:nvPr/>
              </p:nvSpPr>
              <p:spPr bwMode="auto">
                <a:xfrm>
                  <a:off x="0" y="232"/>
                  <a:ext cx="517" cy="109"/>
                </a:xfrm>
                <a:custGeom>
                  <a:avLst/>
                  <a:gdLst>
                    <a:gd name="T0" fmla="*/ 4 w 1033"/>
                    <a:gd name="T1" fmla="*/ 8 h 217"/>
                    <a:gd name="T2" fmla="*/ 7 w 1033"/>
                    <a:gd name="T3" fmla="*/ 28 h 217"/>
                    <a:gd name="T4" fmla="*/ 27 w 1033"/>
                    <a:gd name="T5" fmla="*/ 38 h 217"/>
                    <a:gd name="T6" fmla="*/ 58 w 1033"/>
                    <a:gd name="T7" fmla="*/ 38 h 217"/>
                    <a:gd name="T8" fmla="*/ 82 w 1033"/>
                    <a:gd name="T9" fmla="*/ 46 h 217"/>
                    <a:gd name="T10" fmla="*/ 100 w 1033"/>
                    <a:gd name="T11" fmla="*/ 62 h 217"/>
                    <a:gd name="T12" fmla="*/ 117 w 1033"/>
                    <a:gd name="T13" fmla="*/ 79 h 217"/>
                    <a:gd name="T14" fmla="*/ 150 w 1033"/>
                    <a:gd name="T15" fmla="*/ 88 h 217"/>
                    <a:gd name="T16" fmla="*/ 157 w 1033"/>
                    <a:gd name="T17" fmla="*/ 90 h 217"/>
                    <a:gd name="T18" fmla="*/ 161 w 1033"/>
                    <a:gd name="T19" fmla="*/ 90 h 217"/>
                    <a:gd name="T20" fmla="*/ 164 w 1033"/>
                    <a:gd name="T21" fmla="*/ 90 h 217"/>
                    <a:gd name="T22" fmla="*/ 185 w 1033"/>
                    <a:gd name="T23" fmla="*/ 90 h 217"/>
                    <a:gd name="T24" fmla="*/ 197 w 1033"/>
                    <a:gd name="T25" fmla="*/ 90 h 217"/>
                    <a:gd name="T26" fmla="*/ 200 w 1033"/>
                    <a:gd name="T27" fmla="*/ 90 h 217"/>
                    <a:gd name="T28" fmla="*/ 202 w 1033"/>
                    <a:gd name="T29" fmla="*/ 90 h 217"/>
                    <a:gd name="T30" fmla="*/ 206 w 1033"/>
                    <a:gd name="T31" fmla="*/ 91 h 217"/>
                    <a:gd name="T32" fmla="*/ 210 w 1033"/>
                    <a:gd name="T33" fmla="*/ 91 h 217"/>
                    <a:gd name="T34" fmla="*/ 231 w 1033"/>
                    <a:gd name="T35" fmla="*/ 95 h 217"/>
                    <a:gd name="T36" fmla="*/ 247 w 1033"/>
                    <a:gd name="T37" fmla="*/ 102 h 217"/>
                    <a:gd name="T38" fmla="*/ 282 w 1033"/>
                    <a:gd name="T39" fmla="*/ 109 h 217"/>
                    <a:gd name="T40" fmla="*/ 303 w 1033"/>
                    <a:gd name="T41" fmla="*/ 97 h 217"/>
                    <a:gd name="T42" fmla="*/ 325 w 1033"/>
                    <a:gd name="T43" fmla="*/ 90 h 217"/>
                    <a:gd name="T44" fmla="*/ 354 w 1033"/>
                    <a:gd name="T45" fmla="*/ 67 h 217"/>
                    <a:gd name="T46" fmla="*/ 373 w 1033"/>
                    <a:gd name="T47" fmla="*/ 64 h 217"/>
                    <a:gd name="T48" fmla="*/ 378 w 1033"/>
                    <a:gd name="T49" fmla="*/ 66 h 217"/>
                    <a:gd name="T50" fmla="*/ 383 w 1033"/>
                    <a:gd name="T51" fmla="*/ 66 h 217"/>
                    <a:gd name="T52" fmla="*/ 388 w 1033"/>
                    <a:gd name="T53" fmla="*/ 67 h 217"/>
                    <a:gd name="T54" fmla="*/ 392 w 1033"/>
                    <a:gd name="T55" fmla="*/ 67 h 217"/>
                    <a:gd name="T56" fmla="*/ 396 w 1033"/>
                    <a:gd name="T57" fmla="*/ 67 h 217"/>
                    <a:gd name="T58" fmla="*/ 408 w 1033"/>
                    <a:gd name="T59" fmla="*/ 70 h 217"/>
                    <a:gd name="T60" fmla="*/ 440 w 1033"/>
                    <a:gd name="T61" fmla="*/ 56 h 217"/>
                    <a:gd name="T62" fmla="*/ 460 w 1033"/>
                    <a:gd name="T63" fmla="*/ 38 h 217"/>
                    <a:gd name="T64" fmla="*/ 489 w 1033"/>
                    <a:gd name="T65" fmla="*/ 36 h 217"/>
                    <a:gd name="T66" fmla="*/ 517 w 1033"/>
                    <a:gd name="T67" fmla="*/ 19 h 217"/>
                    <a:gd name="T68" fmla="*/ 503 w 1033"/>
                    <a:gd name="T69" fmla="*/ 0 h 2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33" h="217">
                      <a:moveTo>
                        <a:pt x="41" y="12"/>
                      </a:moveTo>
                      <a:lnTo>
                        <a:pt x="8" y="15"/>
                      </a:lnTo>
                      <a:lnTo>
                        <a:pt x="0" y="37"/>
                      </a:lnTo>
                      <a:lnTo>
                        <a:pt x="13" y="56"/>
                      </a:lnTo>
                      <a:lnTo>
                        <a:pt x="23" y="75"/>
                      </a:lnTo>
                      <a:lnTo>
                        <a:pt x="53" y="76"/>
                      </a:lnTo>
                      <a:lnTo>
                        <a:pt x="81" y="71"/>
                      </a:lnTo>
                      <a:lnTo>
                        <a:pt x="116" y="75"/>
                      </a:lnTo>
                      <a:lnTo>
                        <a:pt x="132" y="76"/>
                      </a:lnTo>
                      <a:lnTo>
                        <a:pt x="164" y="91"/>
                      </a:lnTo>
                      <a:lnTo>
                        <a:pt x="184" y="104"/>
                      </a:lnTo>
                      <a:lnTo>
                        <a:pt x="200" y="123"/>
                      </a:lnTo>
                      <a:lnTo>
                        <a:pt x="217" y="139"/>
                      </a:lnTo>
                      <a:lnTo>
                        <a:pt x="233" y="157"/>
                      </a:lnTo>
                      <a:lnTo>
                        <a:pt x="275" y="174"/>
                      </a:lnTo>
                      <a:lnTo>
                        <a:pt x="299" y="176"/>
                      </a:lnTo>
                      <a:lnTo>
                        <a:pt x="309" y="179"/>
                      </a:lnTo>
                      <a:lnTo>
                        <a:pt x="314" y="179"/>
                      </a:lnTo>
                      <a:lnTo>
                        <a:pt x="316" y="179"/>
                      </a:lnTo>
                      <a:lnTo>
                        <a:pt x="321" y="179"/>
                      </a:lnTo>
                      <a:lnTo>
                        <a:pt x="323" y="179"/>
                      </a:lnTo>
                      <a:lnTo>
                        <a:pt x="328" y="179"/>
                      </a:lnTo>
                      <a:lnTo>
                        <a:pt x="341" y="179"/>
                      </a:lnTo>
                      <a:lnTo>
                        <a:pt x="369" y="179"/>
                      </a:lnTo>
                      <a:lnTo>
                        <a:pt x="390" y="179"/>
                      </a:lnTo>
                      <a:lnTo>
                        <a:pt x="394" y="179"/>
                      </a:lnTo>
                      <a:lnTo>
                        <a:pt x="395" y="179"/>
                      </a:lnTo>
                      <a:lnTo>
                        <a:pt x="400" y="179"/>
                      </a:lnTo>
                      <a:lnTo>
                        <a:pt x="404" y="179"/>
                      </a:lnTo>
                      <a:lnTo>
                        <a:pt x="409" y="181"/>
                      </a:lnTo>
                      <a:lnTo>
                        <a:pt x="412" y="181"/>
                      </a:lnTo>
                      <a:lnTo>
                        <a:pt x="417" y="181"/>
                      </a:lnTo>
                      <a:lnTo>
                        <a:pt x="420" y="181"/>
                      </a:lnTo>
                      <a:lnTo>
                        <a:pt x="422" y="181"/>
                      </a:lnTo>
                      <a:lnTo>
                        <a:pt x="462" y="189"/>
                      </a:lnTo>
                      <a:lnTo>
                        <a:pt x="472" y="194"/>
                      </a:lnTo>
                      <a:lnTo>
                        <a:pt x="493" y="204"/>
                      </a:lnTo>
                      <a:lnTo>
                        <a:pt x="501" y="210"/>
                      </a:lnTo>
                      <a:lnTo>
                        <a:pt x="564" y="217"/>
                      </a:lnTo>
                      <a:lnTo>
                        <a:pt x="587" y="209"/>
                      </a:lnTo>
                      <a:lnTo>
                        <a:pt x="606" y="194"/>
                      </a:lnTo>
                      <a:lnTo>
                        <a:pt x="634" y="181"/>
                      </a:lnTo>
                      <a:lnTo>
                        <a:pt x="650" y="179"/>
                      </a:lnTo>
                      <a:lnTo>
                        <a:pt x="675" y="174"/>
                      </a:lnTo>
                      <a:lnTo>
                        <a:pt x="707" y="134"/>
                      </a:lnTo>
                      <a:lnTo>
                        <a:pt x="736" y="128"/>
                      </a:lnTo>
                      <a:lnTo>
                        <a:pt x="745" y="128"/>
                      </a:lnTo>
                      <a:lnTo>
                        <a:pt x="750" y="128"/>
                      </a:lnTo>
                      <a:lnTo>
                        <a:pt x="755" y="131"/>
                      </a:lnTo>
                      <a:lnTo>
                        <a:pt x="763" y="131"/>
                      </a:lnTo>
                      <a:lnTo>
                        <a:pt x="766" y="131"/>
                      </a:lnTo>
                      <a:lnTo>
                        <a:pt x="771" y="131"/>
                      </a:lnTo>
                      <a:lnTo>
                        <a:pt x="776" y="133"/>
                      </a:lnTo>
                      <a:lnTo>
                        <a:pt x="781" y="133"/>
                      </a:lnTo>
                      <a:lnTo>
                        <a:pt x="784" y="134"/>
                      </a:lnTo>
                      <a:lnTo>
                        <a:pt x="789" y="134"/>
                      </a:lnTo>
                      <a:lnTo>
                        <a:pt x="791" y="134"/>
                      </a:lnTo>
                      <a:lnTo>
                        <a:pt x="794" y="138"/>
                      </a:lnTo>
                      <a:lnTo>
                        <a:pt x="816" y="139"/>
                      </a:lnTo>
                      <a:lnTo>
                        <a:pt x="852" y="138"/>
                      </a:lnTo>
                      <a:lnTo>
                        <a:pt x="879" y="111"/>
                      </a:lnTo>
                      <a:lnTo>
                        <a:pt x="900" y="90"/>
                      </a:lnTo>
                      <a:lnTo>
                        <a:pt x="919" y="76"/>
                      </a:lnTo>
                      <a:lnTo>
                        <a:pt x="947" y="85"/>
                      </a:lnTo>
                      <a:lnTo>
                        <a:pt x="978" y="71"/>
                      </a:lnTo>
                      <a:lnTo>
                        <a:pt x="988" y="48"/>
                      </a:lnTo>
                      <a:lnTo>
                        <a:pt x="1033" y="37"/>
                      </a:lnTo>
                      <a:lnTo>
                        <a:pt x="1033" y="12"/>
                      </a:lnTo>
                      <a:lnTo>
                        <a:pt x="1006" y="0"/>
                      </a:lnTo>
                      <a:lnTo>
                        <a:pt x="41" y="12"/>
                      </a:lnTo>
                      <a:close/>
                    </a:path>
                  </a:pathLst>
                </a:custGeom>
                <a:solidFill>
                  <a:srgbClr val="006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0" name="未知"/>
                <p:cNvSpPr/>
                <p:nvPr/>
              </p:nvSpPr>
              <p:spPr bwMode="auto">
                <a:xfrm>
                  <a:off x="427" y="254"/>
                  <a:ext cx="39" cy="10"/>
                </a:xfrm>
                <a:custGeom>
                  <a:avLst/>
                  <a:gdLst>
                    <a:gd name="T0" fmla="*/ 0 w 80"/>
                    <a:gd name="T1" fmla="*/ 8 h 22"/>
                    <a:gd name="T2" fmla="*/ 30 w 80"/>
                    <a:gd name="T3" fmla="*/ 0 h 22"/>
                    <a:gd name="T4" fmla="*/ 39 w 80"/>
                    <a:gd name="T5" fmla="*/ 2 h 22"/>
                    <a:gd name="T6" fmla="*/ 8 w 80"/>
                    <a:gd name="T7" fmla="*/ 10 h 22"/>
                    <a:gd name="T8" fmla="*/ 0 w 80"/>
                    <a:gd name="T9" fmla="*/ 8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2">
                      <a:moveTo>
                        <a:pt x="0" y="17"/>
                      </a:moveTo>
                      <a:lnTo>
                        <a:pt x="62" y="0"/>
                      </a:lnTo>
                      <a:lnTo>
                        <a:pt x="80" y="5"/>
                      </a:lnTo>
                      <a:lnTo>
                        <a:pt x="17" y="22"/>
                      </a:lnTo>
                      <a:lnTo>
                        <a:pt x="0" y="17"/>
                      </a:lnTo>
                      <a:close/>
                    </a:path>
                  </a:pathLst>
                </a:custGeom>
                <a:solidFill>
                  <a:srgbClr val="5B5B5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1" name="未知"/>
                <p:cNvSpPr/>
                <p:nvPr/>
              </p:nvSpPr>
              <p:spPr bwMode="auto">
                <a:xfrm>
                  <a:off x="427" y="261"/>
                  <a:ext cx="6" cy="11"/>
                </a:xfrm>
                <a:custGeom>
                  <a:avLst/>
                  <a:gdLst>
                    <a:gd name="T0" fmla="*/ 0 w 17"/>
                    <a:gd name="T1" fmla="*/ 0 h 17"/>
                    <a:gd name="T2" fmla="*/ 8 w 17"/>
                    <a:gd name="T3" fmla="*/ 2 h 17"/>
                    <a:gd name="T4" fmla="*/ 8 w 17"/>
                    <a:gd name="T5" fmla="*/ 8 h 17"/>
                    <a:gd name="T6" fmla="*/ 0 w 17"/>
                    <a:gd name="T7" fmla="*/ 5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17" y="5"/>
                      </a:lnTo>
                      <a:lnTo>
                        <a:pt x="17" y="17"/>
                      </a:lnTo>
                      <a:lnTo>
                        <a:pt x="0" y="10"/>
                      </a:lnTo>
                      <a:lnTo>
                        <a:pt x="0" y="0"/>
                      </a:lnTo>
                      <a:close/>
                    </a:path>
                  </a:pathLst>
                </a:custGeom>
                <a:solidFill>
                  <a:srgbClr val="6C6C6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2" name="未知"/>
                <p:cNvSpPr/>
                <p:nvPr/>
              </p:nvSpPr>
              <p:spPr bwMode="auto">
                <a:xfrm>
                  <a:off x="427" y="213"/>
                  <a:ext cx="29" cy="3"/>
                </a:xfrm>
                <a:custGeom>
                  <a:avLst/>
                  <a:gdLst>
                    <a:gd name="T0" fmla="*/ 0 w 60"/>
                    <a:gd name="T1" fmla="*/ 1 h 7"/>
                    <a:gd name="T2" fmla="*/ 29 w 60"/>
                    <a:gd name="T3" fmla="*/ 0 h 7"/>
                    <a:gd name="T4" fmla="*/ 27 w 60"/>
                    <a:gd name="T5" fmla="*/ 1 h 7"/>
                    <a:gd name="T6" fmla="*/ 0 w 60"/>
                    <a:gd name="T7" fmla="*/ 3 h 7"/>
                    <a:gd name="T8" fmla="*/ 0 w 60"/>
                    <a:gd name="T9" fmla="*/ 1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7">
                      <a:moveTo>
                        <a:pt x="0" y="2"/>
                      </a:moveTo>
                      <a:lnTo>
                        <a:pt x="60" y="0"/>
                      </a:lnTo>
                      <a:lnTo>
                        <a:pt x="55" y="2"/>
                      </a:lnTo>
                      <a:lnTo>
                        <a:pt x="0" y="7"/>
                      </a:lnTo>
                      <a:lnTo>
                        <a:pt x="0" y="2"/>
                      </a:lnTo>
                      <a:close/>
                    </a:path>
                  </a:pathLst>
                </a:custGeom>
                <a:solidFill>
                  <a:srgbClr val="2F1D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3" name="未知"/>
                <p:cNvSpPr/>
                <p:nvPr/>
              </p:nvSpPr>
              <p:spPr bwMode="auto">
                <a:xfrm>
                  <a:off x="427" y="252"/>
                  <a:ext cx="29" cy="9"/>
                </a:xfrm>
                <a:custGeom>
                  <a:avLst/>
                  <a:gdLst>
                    <a:gd name="T0" fmla="*/ 0 w 60"/>
                    <a:gd name="T1" fmla="*/ 9 h 18"/>
                    <a:gd name="T2" fmla="*/ 29 w 60"/>
                    <a:gd name="T3" fmla="*/ 2 h 18"/>
                    <a:gd name="T4" fmla="*/ 27 w 60"/>
                    <a:gd name="T5" fmla="*/ 0 h 18"/>
                    <a:gd name="T6" fmla="*/ 0 w 60"/>
                    <a:gd name="T7" fmla="*/ 8 h 18"/>
                    <a:gd name="T8" fmla="*/ 0 w 60"/>
                    <a:gd name="T9" fmla="*/ 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8">
                      <a:moveTo>
                        <a:pt x="0" y="18"/>
                      </a:moveTo>
                      <a:lnTo>
                        <a:pt x="60" y="3"/>
                      </a:lnTo>
                      <a:lnTo>
                        <a:pt x="55" y="0"/>
                      </a:lnTo>
                      <a:lnTo>
                        <a:pt x="0" y="15"/>
                      </a:lnTo>
                      <a:lnTo>
                        <a:pt x="0" y="18"/>
                      </a:lnTo>
                      <a:close/>
                    </a:path>
                  </a:pathLst>
                </a:custGeom>
                <a:solidFill>
                  <a:srgbClr val="5635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4" name="未知"/>
                <p:cNvSpPr/>
                <p:nvPr/>
              </p:nvSpPr>
              <p:spPr bwMode="auto">
                <a:xfrm>
                  <a:off x="13" y="150"/>
                  <a:ext cx="249" cy="158"/>
                </a:xfrm>
                <a:custGeom>
                  <a:avLst/>
                  <a:gdLst>
                    <a:gd name="T0" fmla="*/ 249 w 498"/>
                    <a:gd name="T1" fmla="*/ 0 h 316"/>
                    <a:gd name="T2" fmla="*/ 249 w 498"/>
                    <a:gd name="T3" fmla="*/ 158 h 316"/>
                    <a:gd name="T4" fmla="*/ 0 w 498"/>
                    <a:gd name="T5" fmla="*/ 92 h 316"/>
                    <a:gd name="T6" fmla="*/ 0 w 498"/>
                    <a:gd name="T7" fmla="*/ 29 h 316"/>
                    <a:gd name="T8" fmla="*/ 249 w 498"/>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8" h="316">
                      <a:moveTo>
                        <a:pt x="498" y="0"/>
                      </a:moveTo>
                      <a:lnTo>
                        <a:pt x="498" y="316"/>
                      </a:lnTo>
                      <a:lnTo>
                        <a:pt x="0" y="184"/>
                      </a:lnTo>
                      <a:lnTo>
                        <a:pt x="0" y="57"/>
                      </a:lnTo>
                      <a:lnTo>
                        <a:pt x="498" y="0"/>
                      </a:lnTo>
                      <a:close/>
                    </a:path>
                  </a:pathLst>
                </a:custGeom>
                <a:solidFill>
                  <a:srgbClr val="6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5" name="未知"/>
                <p:cNvSpPr/>
                <p:nvPr/>
              </p:nvSpPr>
              <p:spPr bwMode="auto">
                <a:xfrm>
                  <a:off x="20" y="167"/>
                  <a:ext cx="225" cy="104"/>
                </a:xfrm>
                <a:custGeom>
                  <a:avLst/>
                  <a:gdLst>
                    <a:gd name="T0" fmla="*/ 0 w 448"/>
                    <a:gd name="T1" fmla="*/ 17 h 209"/>
                    <a:gd name="T2" fmla="*/ 0 w 448"/>
                    <a:gd name="T3" fmla="*/ 63 h 209"/>
                    <a:gd name="T4" fmla="*/ 225 w 448"/>
                    <a:gd name="T5" fmla="*/ 104 h 209"/>
                    <a:gd name="T6" fmla="*/ 225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6" name="Line 32"/>
                <p:cNvSpPr>
                  <a:spLocks noChangeShapeType="1"/>
                </p:cNvSpPr>
                <p:nvPr/>
              </p:nvSpPr>
              <p:spPr bwMode="auto">
                <a:xfrm flipH="1">
                  <a:off x="20" y="186"/>
                  <a:ext cx="225" cy="1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7" name="Line 33"/>
                <p:cNvSpPr>
                  <a:spLocks noChangeShapeType="1"/>
                </p:cNvSpPr>
                <p:nvPr/>
              </p:nvSpPr>
              <p:spPr bwMode="auto">
                <a:xfrm flipH="1" flipV="1">
                  <a:off x="20" y="200"/>
                  <a:ext cx="225"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8" name="Line 34"/>
                <p:cNvSpPr>
                  <a:spLocks noChangeShapeType="1"/>
                </p:cNvSpPr>
                <p:nvPr/>
              </p:nvSpPr>
              <p:spPr bwMode="auto">
                <a:xfrm flipH="1" flipV="1">
                  <a:off x="20" y="207"/>
                  <a:ext cx="225" cy="1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9" name="Line 35"/>
                <p:cNvSpPr>
                  <a:spLocks noChangeShapeType="1"/>
                </p:cNvSpPr>
                <p:nvPr/>
              </p:nvSpPr>
              <p:spPr bwMode="auto">
                <a:xfrm flipH="1" flipV="1">
                  <a:off x="20" y="215"/>
                  <a:ext cx="225" cy="2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0" name="Line 36"/>
                <p:cNvSpPr>
                  <a:spLocks noChangeShapeType="1"/>
                </p:cNvSpPr>
                <p:nvPr/>
              </p:nvSpPr>
              <p:spPr bwMode="auto">
                <a:xfrm flipH="1" flipV="1">
                  <a:off x="20" y="223"/>
                  <a:ext cx="225" cy="29"/>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1" name="Line 37"/>
                <p:cNvSpPr>
                  <a:spLocks noChangeShapeType="1"/>
                </p:cNvSpPr>
                <p:nvPr/>
              </p:nvSpPr>
              <p:spPr bwMode="auto">
                <a:xfrm>
                  <a:off x="224" y="170"/>
                  <a:ext cx="2" cy="8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2" name="Line 38"/>
                <p:cNvSpPr>
                  <a:spLocks noChangeShapeType="1"/>
                </p:cNvSpPr>
                <p:nvPr/>
              </p:nvSpPr>
              <p:spPr bwMode="auto">
                <a:xfrm>
                  <a:off x="205" y="172"/>
                  <a:ext cx="1" cy="9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3" name="Line 39"/>
                <p:cNvSpPr>
                  <a:spLocks noChangeShapeType="1"/>
                </p:cNvSpPr>
                <p:nvPr/>
              </p:nvSpPr>
              <p:spPr bwMode="auto">
                <a:xfrm>
                  <a:off x="190" y="172"/>
                  <a:ext cx="6" cy="8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4" name="Line 40"/>
                <p:cNvSpPr>
                  <a:spLocks noChangeShapeType="1"/>
                </p:cNvSpPr>
                <p:nvPr/>
              </p:nvSpPr>
              <p:spPr bwMode="auto">
                <a:xfrm>
                  <a:off x="175" y="173"/>
                  <a:ext cx="1" cy="8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5" name="Line 41"/>
                <p:cNvSpPr>
                  <a:spLocks noChangeShapeType="1"/>
                </p:cNvSpPr>
                <p:nvPr/>
              </p:nvSpPr>
              <p:spPr bwMode="auto">
                <a:xfrm>
                  <a:off x="160" y="173"/>
                  <a:ext cx="1" cy="8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6" name="Line 42"/>
                <p:cNvSpPr>
                  <a:spLocks noChangeShapeType="1"/>
                </p:cNvSpPr>
                <p:nvPr/>
              </p:nvSpPr>
              <p:spPr bwMode="auto">
                <a:xfrm>
                  <a:off x="149" y="175"/>
                  <a:ext cx="1" cy="7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7" name="Line 43"/>
                <p:cNvSpPr>
                  <a:spLocks noChangeShapeType="1"/>
                </p:cNvSpPr>
                <p:nvPr/>
              </p:nvSpPr>
              <p:spPr bwMode="auto">
                <a:xfrm>
                  <a:off x="136" y="175"/>
                  <a:ext cx="1" cy="7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8" name="Line 44"/>
                <p:cNvSpPr>
                  <a:spLocks noChangeShapeType="1"/>
                </p:cNvSpPr>
                <p:nvPr/>
              </p:nvSpPr>
              <p:spPr bwMode="auto">
                <a:xfrm>
                  <a:off x="126" y="176"/>
                  <a:ext cx="1" cy="7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9" name="Line 45"/>
                <p:cNvSpPr>
                  <a:spLocks noChangeShapeType="1"/>
                </p:cNvSpPr>
                <p:nvPr/>
              </p:nvSpPr>
              <p:spPr bwMode="auto">
                <a:xfrm>
                  <a:off x="116" y="177"/>
                  <a:ext cx="6" cy="69"/>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0" name="Line 46"/>
                <p:cNvSpPr>
                  <a:spLocks noChangeShapeType="1"/>
                </p:cNvSpPr>
                <p:nvPr/>
              </p:nvSpPr>
              <p:spPr bwMode="auto">
                <a:xfrm>
                  <a:off x="105" y="177"/>
                  <a:ext cx="1" cy="6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1" name="Line 47"/>
                <p:cNvSpPr>
                  <a:spLocks noChangeShapeType="1"/>
                </p:cNvSpPr>
                <p:nvPr/>
              </p:nvSpPr>
              <p:spPr bwMode="auto">
                <a:xfrm>
                  <a:off x="95" y="179"/>
                  <a:ext cx="1" cy="6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2" name="Line 48"/>
                <p:cNvSpPr>
                  <a:spLocks noChangeShapeType="1"/>
                </p:cNvSpPr>
                <p:nvPr/>
              </p:nvSpPr>
              <p:spPr bwMode="auto">
                <a:xfrm>
                  <a:off x="86" y="179"/>
                  <a:ext cx="1" cy="6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3" name="Line 49"/>
                <p:cNvSpPr>
                  <a:spLocks noChangeShapeType="1"/>
                </p:cNvSpPr>
                <p:nvPr/>
              </p:nvSpPr>
              <p:spPr bwMode="auto">
                <a:xfrm>
                  <a:off x="66" y="181"/>
                  <a:ext cx="1" cy="5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4" name="Line 50"/>
                <p:cNvSpPr>
                  <a:spLocks noChangeShapeType="1"/>
                </p:cNvSpPr>
                <p:nvPr/>
              </p:nvSpPr>
              <p:spPr bwMode="auto">
                <a:xfrm>
                  <a:off x="59" y="181"/>
                  <a:ext cx="2" cy="5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5" name="Line 51"/>
                <p:cNvSpPr>
                  <a:spLocks noChangeShapeType="1"/>
                </p:cNvSpPr>
                <p:nvPr/>
              </p:nvSpPr>
              <p:spPr bwMode="auto">
                <a:xfrm>
                  <a:off x="51" y="181"/>
                  <a:ext cx="1" cy="5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6" name="Line 52"/>
                <p:cNvSpPr>
                  <a:spLocks noChangeShapeType="1"/>
                </p:cNvSpPr>
                <p:nvPr/>
              </p:nvSpPr>
              <p:spPr bwMode="auto">
                <a:xfrm>
                  <a:off x="43" y="182"/>
                  <a:ext cx="6" cy="5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7" name="Line 53"/>
                <p:cNvSpPr>
                  <a:spLocks noChangeShapeType="1"/>
                </p:cNvSpPr>
                <p:nvPr/>
              </p:nvSpPr>
              <p:spPr bwMode="auto">
                <a:xfrm>
                  <a:off x="34" y="182"/>
                  <a:ext cx="2" cy="5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8" name="Line 54"/>
                <p:cNvSpPr>
                  <a:spLocks noChangeShapeType="1"/>
                </p:cNvSpPr>
                <p:nvPr/>
              </p:nvSpPr>
              <p:spPr bwMode="auto">
                <a:xfrm>
                  <a:off x="28" y="183"/>
                  <a:ext cx="1" cy="4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9" name="未知"/>
                <p:cNvSpPr/>
                <p:nvPr/>
              </p:nvSpPr>
              <p:spPr bwMode="auto">
                <a:xfrm>
                  <a:off x="20" y="167"/>
                  <a:ext cx="225" cy="104"/>
                </a:xfrm>
                <a:custGeom>
                  <a:avLst/>
                  <a:gdLst>
                    <a:gd name="T0" fmla="*/ 0 w 448"/>
                    <a:gd name="T1" fmla="*/ 17 h 209"/>
                    <a:gd name="T2" fmla="*/ 0 w 448"/>
                    <a:gd name="T3" fmla="*/ 63 h 209"/>
                    <a:gd name="T4" fmla="*/ 225 w 448"/>
                    <a:gd name="T5" fmla="*/ 104 h 209"/>
                    <a:gd name="T6" fmla="*/ 225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path>
                  </a:pathLst>
                </a:custGeom>
                <a:noFill/>
                <a:ln w="1588" cap="flat" cmpd="sng">
                  <a:solidFill>
                    <a:srgbClr val="20202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0" name="Line 56"/>
                <p:cNvSpPr>
                  <a:spLocks noChangeShapeType="1"/>
                </p:cNvSpPr>
                <p:nvPr/>
              </p:nvSpPr>
              <p:spPr bwMode="auto">
                <a:xfrm flipV="1">
                  <a:off x="30" y="198"/>
                  <a:ext cx="8" cy="1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1" name="Line 57"/>
                <p:cNvSpPr>
                  <a:spLocks noChangeShapeType="1"/>
                </p:cNvSpPr>
                <p:nvPr/>
              </p:nvSpPr>
              <p:spPr bwMode="auto">
                <a:xfrm flipV="1">
                  <a:off x="41" y="188"/>
                  <a:ext cx="12"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2" name="Line 58"/>
                <p:cNvSpPr>
                  <a:spLocks noChangeShapeType="1"/>
                </p:cNvSpPr>
                <p:nvPr/>
              </p:nvSpPr>
              <p:spPr bwMode="auto">
                <a:xfrm flipV="1">
                  <a:off x="32" y="208"/>
                  <a:ext cx="6" cy="1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3" name="Line 59"/>
                <p:cNvSpPr>
                  <a:spLocks noChangeShapeType="1"/>
                </p:cNvSpPr>
                <p:nvPr/>
              </p:nvSpPr>
              <p:spPr bwMode="auto">
                <a:xfrm flipV="1">
                  <a:off x="42" y="204"/>
                  <a:ext cx="9" cy="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4" name="Line 60"/>
                <p:cNvSpPr>
                  <a:spLocks noChangeShapeType="1"/>
                </p:cNvSpPr>
                <p:nvPr/>
              </p:nvSpPr>
              <p:spPr bwMode="auto">
                <a:xfrm flipV="1">
                  <a:off x="75" y="186"/>
                  <a:ext cx="20"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5" name="Line 61"/>
                <p:cNvSpPr>
                  <a:spLocks noChangeShapeType="1"/>
                </p:cNvSpPr>
                <p:nvPr/>
              </p:nvSpPr>
              <p:spPr bwMode="auto">
                <a:xfrm flipV="1">
                  <a:off x="62" y="200"/>
                  <a:ext cx="26" cy="2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6" name="Line 62"/>
                <p:cNvSpPr>
                  <a:spLocks noChangeShapeType="1"/>
                </p:cNvSpPr>
                <p:nvPr/>
              </p:nvSpPr>
              <p:spPr bwMode="auto">
                <a:xfrm flipV="1">
                  <a:off x="80" y="193"/>
                  <a:ext cx="18" cy="15"/>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7" name="Line 63"/>
                <p:cNvSpPr>
                  <a:spLocks noChangeShapeType="1"/>
                </p:cNvSpPr>
                <p:nvPr/>
              </p:nvSpPr>
              <p:spPr bwMode="auto">
                <a:xfrm flipV="1">
                  <a:off x="52" y="207"/>
                  <a:ext cx="10" cy="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8" name="Line 64"/>
                <p:cNvSpPr>
                  <a:spLocks noChangeShapeType="1"/>
                </p:cNvSpPr>
                <p:nvPr/>
              </p:nvSpPr>
              <p:spPr bwMode="auto">
                <a:xfrm flipV="1">
                  <a:off x="114" y="179"/>
                  <a:ext cx="18"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9" name="Line 65"/>
                <p:cNvSpPr>
                  <a:spLocks noChangeShapeType="1"/>
                </p:cNvSpPr>
                <p:nvPr/>
              </p:nvSpPr>
              <p:spPr bwMode="auto">
                <a:xfrm flipV="1">
                  <a:off x="92" y="207"/>
                  <a:ext cx="18"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0" name="Line 66"/>
                <p:cNvSpPr>
                  <a:spLocks noChangeShapeType="1"/>
                </p:cNvSpPr>
                <p:nvPr/>
              </p:nvSpPr>
              <p:spPr bwMode="auto">
                <a:xfrm flipV="1">
                  <a:off x="107" y="193"/>
                  <a:ext cx="18" cy="2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1" name="Line 67"/>
                <p:cNvSpPr>
                  <a:spLocks noChangeShapeType="1"/>
                </p:cNvSpPr>
                <p:nvPr/>
              </p:nvSpPr>
              <p:spPr bwMode="auto">
                <a:xfrm flipV="1">
                  <a:off x="111" y="218"/>
                  <a:ext cx="13" cy="1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2" name="Line 68"/>
                <p:cNvSpPr>
                  <a:spLocks noChangeShapeType="1"/>
                </p:cNvSpPr>
                <p:nvPr/>
              </p:nvSpPr>
              <p:spPr bwMode="auto">
                <a:xfrm flipV="1">
                  <a:off x="129" y="198"/>
                  <a:ext cx="22" cy="2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3" name="Line 69"/>
                <p:cNvSpPr>
                  <a:spLocks noChangeShapeType="1"/>
                </p:cNvSpPr>
                <p:nvPr/>
              </p:nvSpPr>
              <p:spPr bwMode="auto">
                <a:xfrm flipV="1">
                  <a:off x="151" y="183"/>
                  <a:ext cx="19" cy="12"/>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4" name="Line 70"/>
                <p:cNvSpPr>
                  <a:spLocks noChangeShapeType="1"/>
                </p:cNvSpPr>
                <p:nvPr/>
              </p:nvSpPr>
              <p:spPr bwMode="auto">
                <a:xfrm flipV="1">
                  <a:off x="134" y="190"/>
                  <a:ext cx="18"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5" name="Line 71"/>
                <p:cNvSpPr>
                  <a:spLocks noChangeShapeType="1"/>
                </p:cNvSpPr>
                <p:nvPr/>
              </p:nvSpPr>
              <p:spPr bwMode="auto">
                <a:xfrm flipV="1">
                  <a:off x="122" y="215"/>
                  <a:ext cx="18" cy="17"/>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6" name="Line 72"/>
                <p:cNvSpPr>
                  <a:spLocks noChangeShapeType="1"/>
                </p:cNvSpPr>
                <p:nvPr/>
              </p:nvSpPr>
              <p:spPr bwMode="auto">
                <a:xfrm flipV="1">
                  <a:off x="168" y="179"/>
                  <a:ext cx="18" cy="2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7" name="Line 73"/>
                <p:cNvSpPr>
                  <a:spLocks noChangeShapeType="1"/>
                </p:cNvSpPr>
                <p:nvPr/>
              </p:nvSpPr>
              <p:spPr bwMode="auto">
                <a:xfrm flipV="1">
                  <a:off x="156" y="195"/>
                  <a:ext cx="26" cy="2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8" name="Line 74"/>
                <p:cNvSpPr>
                  <a:spLocks noChangeShapeType="1"/>
                </p:cNvSpPr>
                <p:nvPr/>
              </p:nvSpPr>
              <p:spPr bwMode="auto">
                <a:xfrm flipV="1">
                  <a:off x="151" y="218"/>
                  <a:ext cx="22" cy="22"/>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9" name="Line 75"/>
                <p:cNvSpPr>
                  <a:spLocks noChangeShapeType="1"/>
                </p:cNvSpPr>
                <p:nvPr/>
              </p:nvSpPr>
              <p:spPr bwMode="auto">
                <a:xfrm flipV="1">
                  <a:off x="171" y="204"/>
                  <a:ext cx="18" cy="2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0" name="Line 76"/>
                <p:cNvSpPr>
                  <a:spLocks noChangeShapeType="1"/>
                </p:cNvSpPr>
                <p:nvPr/>
              </p:nvSpPr>
              <p:spPr bwMode="auto">
                <a:xfrm flipV="1">
                  <a:off x="202" y="192"/>
                  <a:ext cx="18"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1" name="Line 77"/>
                <p:cNvSpPr>
                  <a:spLocks noChangeShapeType="1"/>
                </p:cNvSpPr>
                <p:nvPr/>
              </p:nvSpPr>
              <p:spPr bwMode="auto">
                <a:xfrm flipV="1">
                  <a:off x="197" y="223"/>
                  <a:ext cx="14"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2" name="Line 78"/>
                <p:cNvSpPr>
                  <a:spLocks noChangeShapeType="1"/>
                </p:cNvSpPr>
                <p:nvPr/>
              </p:nvSpPr>
              <p:spPr bwMode="auto">
                <a:xfrm flipV="1">
                  <a:off x="214" y="208"/>
                  <a:ext cx="19"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3" name="Line 79"/>
                <p:cNvSpPr>
                  <a:spLocks noChangeShapeType="1"/>
                </p:cNvSpPr>
                <p:nvPr/>
              </p:nvSpPr>
              <p:spPr bwMode="auto">
                <a:xfrm>
                  <a:off x="76" y="179"/>
                  <a:ext cx="1" cy="6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4" name="未知"/>
                <p:cNvSpPr/>
                <p:nvPr/>
              </p:nvSpPr>
              <p:spPr bwMode="auto">
                <a:xfrm>
                  <a:off x="262" y="150"/>
                  <a:ext cx="247" cy="158"/>
                </a:xfrm>
                <a:custGeom>
                  <a:avLst/>
                  <a:gdLst>
                    <a:gd name="T0" fmla="*/ 0 w 495"/>
                    <a:gd name="T1" fmla="*/ 0 h 316"/>
                    <a:gd name="T2" fmla="*/ 0 w 495"/>
                    <a:gd name="T3" fmla="*/ 158 h 316"/>
                    <a:gd name="T4" fmla="*/ 247 w 495"/>
                    <a:gd name="T5" fmla="*/ 92 h 316"/>
                    <a:gd name="T6" fmla="*/ 247 w 495"/>
                    <a:gd name="T7" fmla="*/ 29 h 316"/>
                    <a:gd name="T8" fmla="*/ 0 w 495"/>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5" h="316">
                      <a:moveTo>
                        <a:pt x="0" y="0"/>
                      </a:moveTo>
                      <a:lnTo>
                        <a:pt x="0" y="316"/>
                      </a:lnTo>
                      <a:lnTo>
                        <a:pt x="495" y="184"/>
                      </a:lnTo>
                      <a:lnTo>
                        <a:pt x="495" y="57"/>
                      </a:lnTo>
                      <a:lnTo>
                        <a:pt x="0" y="0"/>
                      </a:lnTo>
                      <a:close/>
                    </a:path>
                  </a:pathLst>
                </a:custGeom>
                <a:solidFill>
                  <a:srgbClr val="4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5" name="未知"/>
                <p:cNvSpPr/>
                <p:nvPr/>
              </p:nvSpPr>
              <p:spPr bwMode="auto">
                <a:xfrm>
                  <a:off x="427" y="213"/>
                  <a:ext cx="29" cy="48"/>
                </a:xfrm>
                <a:custGeom>
                  <a:avLst/>
                  <a:gdLst>
                    <a:gd name="T0" fmla="*/ 0 w 60"/>
                    <a:gd name="T1" fmla="*/ 48 h 96"/>
                    <a:gd name="T2" fmla="*/ 0 w 60"/>
                    <a:gd name="T3" fmla="*/ 1 h 96"/>
                    <a:gd name="T4" fmla="*/ 29 w 60"/>
                    <a:gd name="T5" fmla="*/ 0 h 96"/>
                    <a:gd name="T6" fmla="*/ 29 w 60"/>
                    <a:gd name="T7" fmla="*/ 41 h 96"/>
                    <a:gd name="T8" fmla="*/ 0 w 60"/>
                    <a:gd name="T9" fmla="*/ 48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96">
                      <a:moveTo>
                        <a:pt x="0" y="96"/>
                      </a:moveTo>
                      <a:lnTo>
                        <a:pt x="0" y="2"/>
                      </a:lnTo>
                      <a:lnTo>
                        <a:pt x="60" y="0"/>
                      </a:lnTo>
                      <a:lnTo>
                        <a:pt x="60" y="81"/>
                      </a:lnTo>
                      <a:lnTo>
                        <a:pt x="0" y="96"/>
                      </a:lnTo>
                      <a:close/>
                    </a:path>
                  </a:pathLst>
                </a:custGeom>
                <a:solidFill>
                  <a:srgbClr val="472C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6" name="未知"/>
                <p:cNvSpPr/>
                <p:nvPr/>
              </p:nvSpPr>
              <p:spPr bwMode="auto">
                <a:xfrm>
                  <a:off x="468" y="187"/>
                  <a:ext cx="15" cy="35"/>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close/>
                    </a:path>
                  </a:pathLst>
                </a:custGeom>
                <a:solidFill>
                  <a:srgbClr val="4D556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7" name="Line 83"/>
                <p:cNvSpPr>
                  <a:spLocks noChangeShapeType="1"/>
                </p:cNvSpPr>
                <p:nvPr/>
              </p:nvSpPr>
              <p:spPr bwMode="auto">
                <a:xfrm flipV="1">
                  <a:off x="472" y="201"/>
                  <a:ext cx="6" cy="8"/>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8" name="Line 84"/>
                <p:cNvSpPr>
                  <a:spLocks noChangeShapeType="1"/>
                </p:cNvSpPr>
                <p:nvPr/>
              </p:nvSpPr>
              <p:spPr bwMode="auto">
                <a:xfrm flipV="1">
                  <a:off x="472" y="207"/>
                  <a:ext cx="6" cy="1"/>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9" name="Line 85"/>
                <p:cNvSpPr>
                  <a:spLocks noChangeShapeType="1"/>
                </p:cNvSpPr>
                <p:nvPr/>
              </p:nvSpPr>
              <p:spPr bwMode="auto">
                <a:xfrm flipV="1">
                  <a:off x="476" y="201"/>
                  <a:ext cx="4" cy="5"/>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0" name="Line 86"/>
                <p:cNvSpPr>
                  <a:spLocks noChangeShapeType="1"/>
                </p:cNvSpPr>
                <p:nvPr/>
              </p:nvSpPr>
              <p:spPr bwMode="auto">
                <a:xfrm>
                  <a:off x="468" y="200"/>
                  <a:ext cx="15" cy="1"/>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1" name="Line 87"/>
                <p:cNvSpPr>
                  <a:spLocks noChangeShapeType="1"/>
                </p:cNvSpPr>
                <p:nvPr/>
              </p:nvSpPr>
              <p:spPr bwMode="auto">
                <a:xfrm>
                  <a:off x="468" y="208"/>
                  <a:ext cx="15" cy="0"/>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2" name="Line 88"/>
                <p:cNvSpPr>
                  <a:spLocks noChangeShapeType="1"/>
                </p:cNvSpPr>
                <p:nvPr/>
              </p:nvSpPr>
              <p:spPr bwMode="auto">
                <a:xfrm>
                  <a:off x="476" y="188"/>
                  <a:ext cx="1" cy="34"/>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3" name="未知"/>
                <p:cNvSpPr/>
                <p:nvPr/>
              </p:nvSpPr>
              <p:spPr bwMode="auto">
                <a:xfrm>
                  <a:off x="468" y="187"/>
                  <a:ext cx="15" cy="35"/>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4" name="未知"/>
                <p:cNvSpPr/>
                <p:nvPr/>
              </p:nvSpPr>
              <p:spPr bwMode="auto">
                <a:xfrm>
                  <a:off x="274" y="167"/>
                  <a:ext cx="137" cy="104"/>
                </a:xfrm>
                <a:custGeom>
                  <a:avLst/>
                  <a:gdLst>
                    <a:gd name="T0" fmla="*/ 136 w 271"/>
                    <a:gd name="T1" fmla="*/ 7 h 209"/>
                    <a:gd name="T2" fmla="*/ 136 w 271"/>
                    <a:gd name="T3" fmla="*/ 79 h 209"/>
                    <a:gd name="T4" fmla="*/ 0 w 271"/>
                    <a:gd name="T5" fmla="*/ 104 h 209"/>
                    <a:gd name="T6" fmla="*/ 0 w 271"/>
                    <a:gd name="T7" fmla="*/ 0 h 209"/>
                    <a:gd name="T8" fmla="*/ 136 w 271"/>
                    <a:gd name="T9" fmla="*/ 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 h="209">
                      <a:moveTo>
                        <a:pt x="271" y="15"/>
                      </a:moveTo>
                      <a:lnTo>
                        <a:pt x="271" y="158"/>
                      </a:lnTo>
                      <a:lnTo>
                        <a:pt x="0" y="209"/>
                      </a:lnTo>
                      <a:lnTo>
                        <a:pt x="0" y="0"/>
                      </a:lnTo>
                      <a:lnTo>
                        <a:pt x="271" y="15"/>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5" name="Line 91"/>
                <p:cNvSpPr>
                  <a:spLocks noChangeShapeType="1"/>
                </p:cNvSpPr>
                <p:nvPr/>
              </p:nvSpPr>
              <p:spPr bwMode="auto">
                <a:xfrm>
                  <a:off x="330" y="172"/>
                  <a:ext cx="1" cy="88"/>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6" name="Line 92"/>
                <p:cNvSpPr>
                  <a:spLocks noChangeShapeType="1"/>
                </p:cNvSpPr>
                <p:nvPr/>
              </p:nvSpPr>
              <p:spPr bwMode="auto">
                <a:xfrm>
                  <a:off x="345" y="173"/>
                  <a:ext cx="1" cy="86"/>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7" name="Line 93"/>
                <p:cNvSpPr>
                  <a:spLocks noChangeShapeType="1"/>
                </p:cNvSpPr>
                <p:nvPr/>
              </p:nvSpPr>
              <p:spPr bwMode="auto">
                <a:xfrm>
                  <a:off x="360" y="173"/>
                  <a:ext cx="1" cy="86"/>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8" name="未知"/>
                <p:cNvSpPr/>
                <p:nvPr/>
              </p:nvSpPr>
              <p:spPr bwMode="auto">
                <a:xfrm>
                  <a:off x="277" y="167"/>
                  <a:ext cx="129" cy="104"/>
                </a:xfrm>
                <a:custGeom>
                  <a:avLst/>
                  <a:gdLst>
                    <a:gd name="T0" fmla="*/ 0 w 266"/>
                    <a:gd name="T1" fmla="*/ 0 h 209"/>
                    <a:gd name="T2" fmla="*/ 0 w 266"/>
                    <a:gd name="T3" fmla="*/ 104 h 209"/>
                    <a:gd name="T4" fmla="*/ 133 w 266"/>
                    <a:gd name="T5" fmla="*/ 79 h 209"/>
                    <a:gd name="T6" fmla="*/ 133 w 266"/>
                    <a:gd name="T7" fmla="*/ 7 h 209"/>
                    <a:gd name="T8" fmla="*/ 0 w 266"/>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 h="209">
                      <a:moveTo>
                        <a:pt x="0" y="0"/>
                      </a:moveTo>
                      <a:lnTo>
                        <a:pt x="0" y="209"/>
                      </a:lnTo>
                      <a:lnTo>
                        <a:pt x="266" y="158"/>
                      </a:lnTo>
                      <a:lnTo>
                        <a:pt x="266" y="15"/>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9" name="Line 95"/>
                <p:cNvSpPr>
                  <a:spLocks noChangeShapeType="1"/>
                </p:cNvSpPr>
                <p:nvPr/>
              </p:nvSpPr>
              <p:spPr bwMode="auto">
                <a:xfrm>
                  <a:off x="296" y="170"/>
                  <a:ext cx="1" cy="8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0" name="Line 96"/>
                <p:cNvSpPr>
                  <a:spLocks noChangeShapeType="1"/>
                </p:cNvSpPr>
                <p:nvPr/>
              </p:nvSpPr>
              <p:spPr bwMode="auto">
                <a:xfrm>
                  <a:off x="330" y="172"/>
                  <a:ext cx="1" cy="8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1" name="Line 97"/>
                <p:cNvSpPr>
                  <a:spLocks noChangeShapeType="1"/>
                </p:cNvSpPr>
                <p:nvPr/>
              </p:nvSpPr>
              <p:spPr bwMode="auto">
                <a:xfrm>
                  <a:off x="345" y="173"/>
                  <a:ext cx="1" cy="8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2" name="Line 98"/>
                <p:cNvSpPr>
                  <a:spLocks noChangeShapeType="1"/>
                </p:cNvSpPr>
                <p:nvPr/>
              </p:nvSpPr>
              <p:spPr bwMode="auto">
                <a:xfrm>
                  <a:off x="371" y="175"/>
                  <a:ext cx="1" cy="7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3" name="Line 99"/>
                <p:cNvSpPr>
                  <a:spLocks noChangeShapeType="1"/>
                </p:cNvSpPr>
                <p:nvPr/>
              </p:nvSpPr>
              <p:spPr bwMode="auto">
                <a:xfrm>
                  <a:off x="384" y="175"/>
                  <a:ext cx="1" cy="7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4" name="Line 100"/>
                <p:cNvSpPr>
                  <a:spLocks noChangeShapeType="1"/>
                </p:cNvSpPr>
                <p:nvPr/>
              </p:nvSpPr>
              <p:spPr bwMode="auto">
                <a:xfrm>
                  <a:off x="393" y="176"/>
                  <a:ext cx="1" cy="7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5" name="Line 101"/>
                <p:cNvSpPr>
                  <a:spLocks noChangeShapeType="1"/>
                </p:cNvSpPr>
                <p:nvPr/>
              </p:nvSpPr>
              <p:spPr bwMode="auto">
                <a:xfrm>
                  <a:off x="404" y="177"/>
                  <a:ext cx="1" cy="69"/>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6" name="Line 102"/>
                <p:cNvSpPr>
                  <a:spLocks noChangeShapeType="1"/>
                </p:cNvSpPr>
                <p:nvPr/>
              </p:nvSpPr>
              <p:spPr bwMode="auto">
                <a:xfrm flipH="1" flipV="1">
                  <a:off x="389" y="179"/>
                  <a:ext cx="17" cy="14"/>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7" name="Line 103"/>
                <p:cNvSpPr>
                  <a:spLocks noChangeShapeType="1"/>
                </p:cNvSpPr>
                <p:nvPr/>
              </p:nvSpPr>
              <p:spPr bwMode="auto">
                <a:xfrm flipH="1" flipV="1">
                  <a:off x="395" y="218"/>
                  <a:ext cx="13" cy="11"/>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8" name="Line 104"/>
                <p:cNvSpPr>
                  <a:spLocks noChangeShapeType="1"/>
                </p:cNvSpPr>
                <p:nvPr/>
              </p:nvSpPr>
              <p:spPr bwMode="auto">
                <a:xfrm flipH="1" flipV="1">
                  <a:off x="369" y="198"/>
                  <a:ext cx="21" cy="24"/>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9" name="Line 105"/>
                <p:cNvSpPr>
                  <a:spLocks noChangeShapeType="1"/>
                </p:cNvSpPr>
                <p:nvPr/>
              </p:nvSpPr>
              <p:spPr bwMode="auto">
                <a:xfrm flipH="1" flipV="1">
                  <a:off x="288" y="186"/>
                  <a:ext cx="19"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0" name="Line 106"/>
                <p:cNvSpPr>
                  <a:spLocks noChangeShapeType="1"/>
                </p:cNvSpPr>
                <p:nvPr/>
              </p:nvSpPr>
              <p:spPr bwMode="auto">
                <a:xfrm flipH="1" flipV="1">
                  <a:off x="366" y="190"/>
                  <a:ext cx="18"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1" name="Line 107"/>
                <p:cNvSpPr>
                  <a:spLocks noChangeShapeType="1"/>
                </p:cNvSpPr>
                <p:nvPr/>
              </p:nvSpPr>
              <p:spPr bwMode="auto">
                <a:xfrm flipH="1" flipV="1">
                  <a:off x="379" y="215"/>
                  <a:ext cx="17" cy="17"/>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2" name="Line 108"/>
                <p:cNvSpPr>
                  <a:spLocks noChangeShapeType="1"/>
                </p:cNvSpPr>
                <p:nvPr/>
              </p:nvSpPr>
              <p:spPr bwMode="auto">
                <a:xfrm flipH="1" flipV="1">
                  <a:off x="331" y="179"/>
                  <a:ext cx="21" cy="23"/>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3" name="Line 109"/>
                <p:cNvSpPr>
                  <a:spLocks noChangeShapeType="1"/>
                </p:cNvSpPr>
                <p:nvPr/>
              </p:nvSpPr>
              <p:spPr bwMode="auto">
                <a:xfrm flipH="1" flipV="1">
                  <a:off x="337" y="195"/>
                  <a:ext cx="25" cy="26"/>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4" name="Line 110"/>
                <p:cNvSpPr>
                  <a:spLocks noChangeShapeType="1"/>
                </p:cNvSpPr>
                <p:nvPr/>
              </p:nvSpPr>
              <p:spPr bwMode="auto">
                <a:xfrm flipH="1" flipV="1">
                  <a:off x="311" y="195"/>
                  <a:ext cx="21" cy="21"/>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5" name="Line 111"/>
                <p:cNvSpPr>
                  <a:spLocks noChangeShapeType="1"/>
                </p:cNvSpPr>
                <p:nvPr/>
              </p:nvSpPr>
              <p:spPr bwMode="auto">
                <a:xfrm flipH="1" flipV="1">
                  <a:off x="321" y="229"/>
                  <a:ext cx="19" cy="17"/>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6" name="Line 112"/>
                <p:cNvSpPr>
                  <a:spLocks noChangeShapeType="1"/>
                </p:cNvSpPr>
                <p:nvPr/>
              </p:nvSpPr>
              <p:spPr bwMode="auto">
                <a:xfrm flipH="1" flipV="1">
                  <a:off x="287" y="208"/>
                  <a:ext cx="18" cy="13"/>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7" name="Line 113"/>
                <p:cNvSpPr>
                  <a:spLocks noChangeShapeType="1"/>
                </p:cNvSpPr>
                <p:nvPr/>
              </p:nvSpPr>
              <p:spPr bwMode="auto">
                <a:xfrm>
                  <a:off x="312" y="173"/>
                  <a:ext cx="1" cy="8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8" name="Line 114"/>
                <p:cNvSpPr>
                  <a:spLocks noChangeShapeType="1"/>
                </p:cNvSpPr>
                <p:nvPr/>
              </p:nvSpPr>
              <p:spPr bwMode="auto">
                <a:xfrm>
                  <a:off x="275" y="182"/>
                  <a:ext cx="133"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9" name="Line 115"/>
                <p:cNvSpPr>
                  <a:spLocks noChangeShapeType="1"/>
                </p:cNvSpPr>
                <p:nvPr/>
              </p:nvSpPr>
              <p:spPr bwMode="auto">
                <a:xfrm>
                  <a:off x="277" y="201"/>
                  <a:ext cx="129"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0" name="Line 116"/>
                <p:cNvSpPr>
                  <a:spLocks noChangeShapeType="1"/>
                </p:cNvSpPr>
                <p:nvPr/>
              </p:nvSpPr>
              <p:spPr bwMode="auto">
                <a:xfrm flipV="1">
                  <a:off x="279" y="213"/>
                  <a:ext cx="129" cy="9"/>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1" name="Line 117"/>
                <p:cNvSpPr>
                  <a:spLocks noChangeShapeType="1"/>
                </p:cNvSpPr>
                <p:nvPr/>
              </p:nvSpPr>
              <p:spPr bwMode="auto">
                <a:xfrm flipV="1">
                  <a:off x="277" y="237"/>
                  <a:ext cx="129" cy="1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2" name="Line 118"/>
                <p:cNvSpPr>
                  <a:spLocks noChangeShapeType="1"/>
                </p:cNvSpPr>
                <p:nvPr/>
              </p:nvSpPr>
              <p:spPr bwMode="auto">
                <a:xfrm flipV="1">
                  <a:off x="279" y="225"/>
                  <a:ext cx="129" cy="1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16" name="未知"/>
              <p:cNvSpPr/>
              <p:nvPr/>
            </p:nvSpPr>
            <p:spPr bwMode="auto">
              <a:xfrm>
                <a:off x="168" y="126"/>
                <a:ext cx="80" cy="34"/>
              </a:xfrm>
              <a:custGeom>
                <a:avLst/>
                <a:gdLst>
                  <a:gd name="T0" fmla="*/ 0 w 157"/>
                  <a:gd name="T1" fmla="*/ 34 h 66"/>
                  <a:gd name="T2" fmla="*/ 0 w 157"/>
                  <a:gd name="T3" fmla="*/ 13 h 66"/>
                  <a:gd name="T4" fmla="*/ 80 w 157"/>
                  <a:gd name="T5" fmla="*/ 0 h 66"/>
                  <a:gd name="T6" fmla="*/ 80 w 157"/>
                  <a:gd name="T7" fmla="*/ 24 h 66"/>
                  <a:gd name="T8" fmla="*/ 0 w 157"/>
                  <a:gd name="T9" fmla="*/ 34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66">
                    <a:moveTo>
                      <a:pt x="0" y="66"/>
                    </a:moveTo>
                    <a:lnTo>
                      <a:pt x="0" y="26"/>
                    </a:lnTo>
                    <a:lnTo>
                      <a:pt x="157" y="0"/>
                    </a:lnTo>
                    <a:lnTo>
                      <a:pt x="157" y="46"/>
                    </a:lnTo>
                    <a:lnTo>
                      <a:pt x="0" y="66"/>
                    </a:lnTo>
                    <a:close/>
                  </a:path>
                </a:pathLst>
              </a:custGeom>
              <a:solidFill>
                <a:srgbClr val="606060"/>
              </a:solidFill>
              <a:ln w="1588" cap="flat" cmpd="sng">
                <a:solidFill>
                  <a:srgbClr val="60606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 name="未知"/>
              <p:cNvSpPr/>
              <p:nvPr/>
            </p:nvSpPr>
            <p:spPr bwMode="auto">
              <a:xfrm>
                <a:off x="248" y="126"/>
                <a:ext cx="36" cy="24"/>
              </a:xfrm>
              <a:custGeom>
                <a:avLst/>
                <a:gdLst>
                  <a:gd name="T0" fmla="*/ 0 w 75"/>
                  <a:gd name="T1" fmla="*/ 0 h 46"/>
                  <a:gd name="T2" fmla="*/ 0 w 75"/>
                  <a:gd name="T3" fmla="*/ 24 h 46"/>
                  <a:gd name="T4" fmla="*/ 36 w 75"/>
                  <a:gd name="T5" fmla="*/ 24 h 46"/>
                  <a:gd name="T6" fmla="*/ 36 w 75"/>
                  <a:gd name="T7" fmla="*/ 7 h 46"/>
                  <a:gd name="T8" fmla="*/ 0 w 75"/>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46">
                    <a:moveTo>
                      <a:pt x="0" y="0"/>
                    </a:moveTo>
                    <a:lnTo>
                      <a:pt x="0" y="46"/>
                    </a:lnTo>
                    <a:lnTo>
                      <a:pt x="75" y="46"/>
                    </a:lnTo>
                    <a:lnTo>
                      <a:pt x="75" y="13"/>
                    </a:lnTo>
                    <a:lnTo>
                      <a:pt x="0" y="0"/>
                    </a:lnTo>
                    <a:close/>
                  </a:path>
                </a:pathLst>
              </a:custGeom>
              <a:solidFill>
                <a:srgbClr val="40404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 name="未知"/>
              <p:cNvSpPr/>
              <p:nvPr/>
            </p:nvSpPr>
            <p:spPr bwMode="auto">
              <a:xfrm>
                <a:off x="270" y="0"/>
                <a:ext cx="28" cy="182"/>
              </a:xfrm>
              <a:custGeom>
                <a:avLst/>
                <a:gdLst>
                  <a:gd name="T0" fmla="*/ 0 w 57"/>
                  <a:gd name="T1" fmla="*/ 182 h 372"/>
                  <a:gd name="T2" fmla="*/ 7 w 57"/>
                  <a:gd name="T3" fmla="*/ 0 h 372"/>
                  <a:gd name="T4" fmla="*/ 20 w 57"/>
                  <a:gd name="T5" fmla="*/ 0 h 372"/>
                  <a:gd name="T6" fmla="*/ 28 w 57"/>
                  <a:gd name="T7" fmla="*/ 182 h 372"/>
                  <a:gd name="T8" fmla="*/ 0 w 57"/>
                  <a:gd name="T9" fmla="*/ 182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372">
                    <a:moveTo>
                      <a:pt x="0" y="372"/>
                    </a:moveTo>
                    <a:lnTo>
                      <a:pt x="15" y="0"/>
                    </a:lnTo>
                    <a:lnTo>
                      <a:pt x="40" y="0"/>
                    </a:lnTo>
                    <a:lnTo>
                      <a:pt x="57"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 name="未知"/>
              <p:cNvSpPr/>
              <p:nvPr/>
            </p:nvSpPr>
            <p:spPr bwMode="auto">
              <a:xfrm>
                <a:off x="318" y="3"/>
                <a:ext cx="28" cy="180"/>
              </a:xfrm>
              <a:custGeom>
                <a:avLst/>
                <a:gdLst>
                  <a:gd name="T0" fmla="*/ 0 w 54"/>
                  <a:gd name="T1" fmla="*/ 180 h 369"/>
                  <a:gd name="T2" fmla="*/ 7 w 54"/>
                  <a:gd name="T3" fmla="*/ 0 h 369"/>
                  <a:gd name="T4" fmla="*/ 21 w 54"/>
                  <a:gd name="T5" fmla="*/ 0 h 369"/>
                  <a:gd name="T6" fmla="*/ 28 w 54"/>
                  <a:gd name="T7" fmla="*/ 180 h 369"/>
                  <a:gd name="T8" fmla="*/ 0 w 54"/>
                  <a:gd name="T9" fmla="*/ 180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369">
                    <a:moveTo>
                      <a:pt x="0" y="369"/>
                    </a:moveTo>
                    <a:lnTo>
                      <a:pt x="13" y="0"/>
                    </a:lnTo>
                    <a:lnTo>
                      <a:pt x="41" y="0"/>
                    </a:lnTo>
                    <a:lnTo>
                      <a:pt x="54" y="369"/>
                    </a:lnTo>
                    <a:lnTo>
                      <a:pt x="0" y="369"/>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 name="未知"/>
              <p:cNvSpPr/>
              <p:nvPr/>
            </p:nvSpPr>
            <p:spPr bwMode="auto">
              <a:xfrm>
                <a:off x="370" y="10"/>
                <a:ext cx="27" cy="185"/>
              </a:xfrm>
              <a:custGeom>
                <a:avLst/>
                <a:gdLst>
                  <a:gd name="T0" fmla="*/ 0 w 55"/>
                  <a:gd name="T1" fmla="*/ 184 h 372"/>
                  <a:gd name="T2" fmla="*/ 7 w 55"/>
                  <a:gd name="T3" fmla="*/ 0 h 372"/>
                  <a:gd name="T4" fmla="*/ 20 w 55"/>
                  <a:gd name="T5" fmla="*/ 0 h 372"/>
                  <a:gd name="T6" fmla="*/ 27 w 55"/>
                  <a:gd name="T7" fmla="*/ 184 h 372"/>
                  <a:gd name="T8" fmla="*/ 0 w 55"/>
                  <a:gd name="T9" fmla="*/ 18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72">
                    <a:moveTo>
                      <a:pt x="0" y="372"/>
                    </a:moveTo>
                    <a:lnTo>
                      <a:pt x="14" y="0"/>
                    </a:lnTo>
                    <a:lnTo>
                      <a:pt x="40" y="0"/>
                    </a:lnTo>
                    <a:lnTo>
                      <a:pt x="55"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 name="未知"/>
              <p:cNvSpPr/>
              <p:nvPr/>
            </p:nvSpPr>
            <p:spPr bwMode="auto">
              <a:xfrm>
                <a:off x="0" y="228"/>
                <a:ext cx="518" cy="106"/>
              </a:xfrm>
              <a:custGeom>
                <a:avLst/>
                <a:gdLst>
                  <a:gd name="T0" fmla="*/ 4 w 1033"/>
                  <a:gd name="T1" fmla="*/ 7 h 217"/>
                  <a:gd name="T2" fmla="*/ 7 w 1033"/>
                  <a:gd name="T3" fmla="*/ 27 h 217"/>
                  <a:gd name="T4" fmla="*/ 27 w 1033"/>
                  <a:gd name="T5" fmla="*/ 37 h 217"/>
                  <a:gd name="T6" fmla="*/ 58 w 1033"/>
                  <a:gd name="T7" fmla="*/ 37 h 217"/>
                  <a:gd name="T8" fmla="*/ 82 w 1033"/>
                  <a:gd name="T9" fmla="*/ 44 h 217"/>
                  <a:gd name="T10" fmla="*/ 100 w 1033"/>
                  <a:gd name="T11" fmla="*/ 60 h 217"/>
                  <a:gd name="T12" fmla="*/ 117 w 1033"/>
                  <a:gd name="T13" fmla="*/ 77 h 217"/>
                  <a:gd name="T14" fmla="*/ 150 w 1033"/>
                  <a:gd name="T15" fmla="*/ 86 h 217"/>
                  <a:gd name="T16" fmla="*/ 157 w 1033"/>
                  <a:gd name="T17" fmla="*/ 87 h 217"/>
                  <a:gd name="T18" fmla="*/ 161 w 1033"/>
                  <a:gd name="T19" fmla="*/ 87 h 217"/>
                  <a:gd name="T20" fmla="*/ 164 w 1033"/>
                  <a:gd name="T21" fmla="*/ 87 h 217"/>
                  <a:gd name="T22" fmla="*/ 185 w 1033"/>
                  <a:gd name="T23" fmla="*/ 87 h 217"/>
                  <a:gd name="T24" fmla="*/ 198 w 1033"/>
                  <a:gd name="T25" fmla="*/ 87 h 217"/>
                  <a:gd name="T26" fmla="*/ 201 w 1033"/>
                  <a:gd name="T27" fmla="*/ 87 h 217"/>
                  <a:gd name="T28" fmla="*/ 203 w 1033"/>
                  <a:gd name="T29" fmla="*/ 87 h 217"/>
                  <a:gd name="T30" fmla="*/ 207 w 1033"/>
                  <a:gd name="T31" fmla="*/ 88 h 217"/>
                  <a:gd name="T32" fmla="*/ 211 w 1033"/>
                  <a:gd name="T33" fmla="*/ 88 h 217"/>
                  <a:gd name="T34" fmla="*/ 232 w 1033"/>
                  <a:gd name="T35" fmla="*/ 92 h 217"/>
                  <a:gd name="T36" fmla="*/ 247 w 1033"/>
                  <a:gd name="T37" fmla="*/ 100 h 217"/>
                  <a:gd name="T38" fmla="*/ 283 w 1033"/>
                  <a:gd name="T39" fmla="*/ 106 h 217"/>
                  <a:gd name="T40" fmla="*/ 304 w 1033"/>
                  <a:gd name="T41" fmla="*/ 95 h 217"/>
                  <a:gd name="T42" fmla="*/ 326 w 1033"/>
                  <a:gd name="T43" fmla="*/ 87 h 217"/>
                  <a:gd name="T44" fmla="*/ 355 w 1033"/>
                  <a:gd name="T45" fmla="*/ 65 h 217"/>
                  <a:gd name="T46" fmla="*/ 374 w 1033"/>
                  <a:gd name="T47" fmla="*/ 63 h 217"/>
                  <a:gd name="T48" fmla="*/ 379 w 1033"/>
                  <a:gd name="T49" fmla="*/ 64 h 217"/>
                  <a:gd name="T50" fmla="*/ 384 w 1033"/>
                  <a:gd name="T51" fmla="*/ 64 h 217"/>
                  <a:gd name="T52" fmla="*/ 389 w 1033"/>
                  <a:gd name="T53" fmla="*/ 65 h 217"/>
                  <a:gd name="T54" fmla="*/ 393 w 1033"/>
                  <a:gd name="T55" fmla="*/ 65 h 217"/>
                  <a:gd name="T56" fmla="*/ 397 w 1033"/>
                  <a:gd name="T57" fmla="*/ 65 h 217"/>
                  <a:gd name="T58" fmla="*/ 409 w 1033"/>
                  <a:gd name="T59" fmla="*/ 68 h 217"/>
                  <a:gd name="T60" fmla="*/ 441 w 1033"/>
                  <a:gd name="T61" fmla="*/ 54 h 217"/>
                  <a:gd name="T62" fmla="*/ 461 w 1033"/>
                  <a:gd name="T63" fmla="*/ 37 h 217"/>
                  <a:gd name="T64" fmla="*/ 490 w 1033"/>
                  <a:gd name="T65" fmla="*/ 35 h 217"/>
                  <a:gd name="T66" fmla="*/ 518 w 1033"/>
                  <a:gd name="T67" fmla="*/ 18 h 217"/>
                  <a:gd name="T68" fmla="*/ 504 w 1033"/>
                  <a:gd name="T69" fmla="*/ 0 h 2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33" h="217">
                    <a:moveTo>
                      <a:pt x="41" y="12"/>
                    </a:moveTo>
                    <a:lnTo>
                      <a:pt x="8" y="15"/>
                    </a:lnTo>
                    <a:lnTo>
                      <a:pt x="0" y="37"/>
                    </a:lnTo>
                    <a:lnTo>
                      <a:pt x="13" y="56"/>
                    </a:lnTo>
                    <a:lnTo>
                      <a:pt x="23" y="75"/>
                    </a:lnTo>
                    <a:lnTo>
                      <a:pt x="53" y="76"/>
                    </a:lnTo>
                    <a:lnTo>
                      <a:pt x="81" y="71"/>
                    </a:lnTo>
                    <a:lnTo>
                      <a:pt x="116" y="75"/>
                    </a:lnTo>
                    <a:lnTo>
                      <a:pt x="132" y="76"/>
                    </a:lnTo>
                    <a:lnTo>
                      <a:pt x="164" y="91"/>
                    </a:lnTo>
                    <a:lnTo>
                      <a:pt x="184" y="104"/>
                    </a:lnTo>
                    <a:lnTo>
                      <a:pt x="200" y="123"/>
                    </a:lnTo>
                    <a:lnTo>
                      <a:pt x="217" y="139"/>
                    </a:lnTo>
                    <a:lnTo>
                      <a:pt x="233" y="157"/>
                    </a:lnTo>
                    <a:lnTo>
                      <a:pt x="275" y="174"/>
                    </a:lnTo>
                    <a:lnTo>
                      <a:pt x="299" y="176"/>
                    </a:lnTo>
                    <a:lnTo>
                      <a:pt x="309" y="179"/>
                    </a:lnTo>
                    <a:lnTo>
                      <a:pt x="314" y="179"/>
                    </a:lnTo>
                    <a:lnTo>
                      <a:pt x="316" y="179"/>
                    </a:lnTo>
                    <a:lnTo>
                      <a:pt x="321" y="179"/>
                    </a:lnTo>
                    <a:lnTo>
                      <a:pt x="323" y="179"/>
                    </a:lnTo>
                    <a:lnTo>
                      <a:pt x="328" y="179"/>
                    </a:lnTo>
                    <a:lnTo>
                      <a:pt x="341" y="179"/>
                    </a:lnTo>
                    <a:lnTo>
                      <a:pt x="369" y="179"/>
                    </a:lnTo>
                    <a:lnTo>
                      <a:pt x="390" y="179"/>
                    </a:lnTo>
                    <a:lnTo>
                      <a:pt x="394" y="179"/>
                    </a:lnTo>
                    <a:lnTo>
                      <a:pt x="395" y="179"/>
                    </a:lnTo>
                    <a:lnTo>
                      <a:pt x="400" y="179"/>
                    </a:lnTo>
                    <a:lnTo>
                      <a:pt x="404" y="179"/>
                    </a:lnTo>
                    <a:lnTo>
                      <a:pt x="409" y="181"/>
                    </a:lnTo>
                    <a:lnTo>
                      <a:pt x="412" y="181"/>
                    </a:lnTo>
                    <a:lnTo>
                      <a:pt x="417" y="181"/>
                    </a:lnTo>
                    <a:lnTo>
                      <a:pt x="420" y="181"/>
                    </a:lnTo>
                    <a:lnTo>
                      <a:pt x="422" y="181"/>
                    </a:lnTo>
                    <a:lnTo>
                      <a:pt x="462" y="189"/>
                    </a:lnTo>
                    <a:lnTo>
                      <a:pt x="472" y="194"/>
                    </a:lnTo>
                    <a:lnTo>
                      <a:pt x="493" y="204"/>
                    </a:lnTo>
                    <a:lnTo>
                      <a:pt x="501" y="210"/>
                    </a:lnTo>
                    <a:lnTo>
                      <a:pt x="564" y="217"/>
                    </a:lnTo>
                    <a:lnTo>
                      <a:pt x="587" y="209"/>
                    </a:lnTo>
                    <a:lnTo>
                      <a:pt x="606" y="194"/>
                    </a:lnTo>
                    <a:lnTo>
                      <a:pt x="634" y="181"/>
                    </a:lnTo>
                    <a:lnTo>
                      <a:pt x="650" y="179"/>
                    </a:lnTo>
                    <a:lnTo>
                      <a:pt x="675" y="174"/>
                    </a:lnTo>
                    <a:lnTo>
                      <a:pt x="707" y="134"/>
                    </a:lnTo>
                    <a:lnTo>
                      <a:pt x="736" y="128"/>
                    </a:lnTo>
                    <a:lnTo>
                      <a:pt x="745" y="128"/>
                    </a:lnTo>
                    <a:lnTo>
                      <a:pt x="750" y="128"/>
                    </a:lnTo>
                    <a:lnTo>
                      <a:pt x="755" y="131"/>
                    </a:lnTo>
                    <a:lnTo>
                      <a:pt x="763" y="131"/>
                    </a:lnTo>
                    <a:lnTo>
                      <a:pt x="766" y="131"/>
                    </a:lnTo>
                    <a:lnTo>
                      <a:pt x="771" y="131"/>
                    </a:lnTo>
                    <a:lnTo>
                      <a:pt x="776" y="133"/>
                    </a:lnTo>
                    <a:lnTo>
                      <a:pt x="781" y="133"/>
                    </a:lnTo>
                    <a:lnTo>
                      <a:pt x="784" y="134"/>
                    </a:lnTo>
                    <a:lnTo>
                      <a:pt x="789" y="134"/>
                    </a:lnTo>
                    <a:lnTo>
                      <a:pt x="791" y="134"/>
                    </a:lnTo>
                    <a:lnTo>
                      <a:pt x="794" y="138"/>
                    </a:lnTo>
                    <a:lnTo>
                      <a:pt x="816" y="139"/>
                    </a:lnTo>
                    <a:lnTo>
                      <a:pt x="852" y="138"/>
                    </a:lnTo>
                    <a:lnTo>
                      <a:pt x="879" y="111"/>
                    </a:lnTo>
                    <a:lnTo>
                      <a:pt x="900" y="90"/>
                    </a:lnTo>
                    <a:lnTo>
                      <a:pt x="919" y="76"/>
                    </a:lnTo>
                    <a:lnTo>
                      <a:pt x="947" y="85"/>
                    </a:lnTo>
                    <a:lnTo>
                      <a:pt x="978" y="71"/>
                    </a:lnTo>
                    <a:lnTo>
                      <a:pt x="988" y="48"/>
                    </a:lnTo>
                    <a:lnTo>
                      <a:pt x="1033" y="37"/>
                    </a:lnTo>
                    <a:lnTo>
                      <a:pt x="1033" y="12"/>
                    </a:lnTo>
                    <a:lnTo>
                      <a:pt x="1006" y="0"/>
                    </a:lnTo>
                    <a:lnTo>
                      <a:pt x="41" y="12"/>
                    </a:lnTo>
                    <a:close/>
                  </a:path>
                </a:pathLst>
              </a:custGeom>
              <a:solidFill>
                <a:srgbClr val="006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2" name="未知"/>
              <p:cNvSpPr/>
              <p:nvPr/>
            </p:nvSpPr>
            <p:spPr bwMode="auto">
              <a:xfrm>
                <a:off x="429" y="249"/>
                <a:ext cx="37" cy="10"/>
              </a:xfrm>
              <a:custGeom>
                <a:avLst/>
                <a:gdLst>
                  <a:gd name="T0" fmla="*/ 0 w 80"/>
                  <a:gd name="T1" fmla="*/ 8 h 22"/>
                  <a:gd name="T2" fmla="*/ 29 w 80"/>
                  <a:gd name="T3" fmla="*/ 0 h 22"/>
                  <a:gd name="T4" fmla="*/ 38 w 80"/>
                  <a:gd name="T5" fmla="*/ 2 h 22"/>
                  <a:gd name="T6" fmla="*/ 8 w 80"/>
                  <a:gd name="T7" fmla="*/ 10 h 22"/>
                  <a:gd name="T8" fmla="*/ 0 w 80"/>
                  <a:gd name="T9" fmla="*/ 8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2">
                    <a:moveTo>
                      <a:pt x="0" y="17"/>
                    </a:moveTo>
                    <a:lnTo>
                      <a:pt x="62" y="0"/>
                    </a:lnTo>
                    <a:lnTo>
                      <a:pt x="80" y="5"/>
                    </a:lnTo>
                    <a:lnTo>
                      <a:pt x="17" y="22"/>
                    </a:lnTo>
                    <a:lnTo>
                      <a:pt x="0" y="17"/>
                    </a:lnTo>
                    <a:close/>
                  </a:path>
                </a:pathLst>
              </a:custGeom>
              <a:solidFill>
                <a:srgbClr val="5B5B5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3" name="未知"/>
              <p:cNvSpPr/>
              <p:nvPr/>
            </p:nvSpPr>
            <p:spPr bwMode="auto">
              <a:xfrm>
                <a:off x="429" y="256"/>
                <a:ext cx="6" cy="7"/>
              </a:xfrm>
              <a:custGeom>
                <a:avLst/>
                <a:gdLst>
                  <a:gd name="T0" fmla="*/ 0 w 17"/>
                  <a:gd name="T1" fmla="*/ 0 h 17"/>
                  <a:gd name="T2" fmla="*/ 8 w 17"/>
                  <a:gd name="T3" fmla="*/ 2 h 17"/>
                  <a:gd name="T4" fmla="*/ 8 w 17"/>
                  <a:gd name="T5" fmla="*/ 7 h 17"/>
                  <a:gd name="T6" fmla="*/ 0 w 17"/>
                  <a:gd name="T7" fmla="*/ 4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17" y="5"/>
                    </a:lnTo>
                    <a:lnTo>
                      <a:pt x="17" y="17"/>
                    </a:lnTo>
                    <a:lnTo>
                      <a:pt x="0" y="10"/>
                    </a:lnTo>
                    <a:lnTo>
                      <a:pt x="0" y="0"/>
                    </a:lnTo>
                    <a:close/>
                  </a:path>
                </a:pathLst>
              </a:custGeom>
              <a:solidFill>
                <a:srgbClr val="6C6C6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4" name="未知"/>
              <p:cNvSpPr/>
              <p:nvPr/>
            </p:nvSpPr>
            <p:spPr bwMode="auto">
              <a:xfrm>
                <a:off x="429" y="209"/>
                <a:ext cx="28" cy="3"/>
              </a:xfrm>
              <a:custGeom>
                <a:avLst/>
                <a:gdLst>
                  <a:gd name="T0" fmla="*/ 0 w 60"/>
                  <a:gd name="T1" fmla="*/ 1 h 7"/>
                  <a:gd name="T2" fmla="*/ 28 w 60"/>
                  <a:gd name="T3" fmla="*/ 0 h 7"/>
                  <a:gd name="T4" fmla="*/ 26 w 60"/>
                  <a:gd name="T5" fmla="*/ 1 h 7"/>
                  <a:gd name="T6" fmla="*/ 0 w 60"/>
                  <a:gd name="T7" fmla="*/ 3 h 7"/>
                  <a:gd name="T8" fmla="*/ 0 w 60"/>
                  <a:gd name="T9" fmla="*/ 1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7">
                    <a:moveTo>
                      <a:pt x="0" y="2"/>
                    </a:moveTo>
                    <a:lnTo>
                      <a:pt x="60" y="0"/>
                    </a:lnTo>
                    <a:lnTo>
                      <a:pt x="55" y="2"/>
                    </a:lnTo>
                    <a:lnTo>
                      <a:pt x="0" y="7"/>
                    </a:lnTo>
                    <a:lnTo>
                      <a:pt x="0" y="2"/>
                    </a:lnTo>
                    <a:close/>
                  </a:path>
                </a:pathLst>
              </a:custGeom>
              <a:solidFill>
                <a:srgbClr val="2F1D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5" name="未知"/>
              <p:cNvSpPr/>
              <p:nvPr/>
            </p:nvSpPr>
            <p:spPr bwMode="auto">
              <a:xfrm>
                <a:off x="429" y="247"/>
                <a:ext cx="28" cy="3"/>
              </a:xfrm>
              <a:custGeom>
                <a:avLst/>
                <a:gdLst>
                  <a:gd name="T0" fmla="*/ 0 w 60"/>
                  <a:gd name="T1" fmla="*/ 9 h 18"/>
                  <a:gd name="T2" fmla="*/ 28 w 60"/>
                  <a:gd name="T3" fmla="*/ 2 h 18"/>
                  <a:gd name="T4" fmla="*/ 26 w 60"/>
                  <a:gd name="T5" fmla="*/ 0 h 18"/>
                  <a:gd name="T6" fmla="*/ 0 w 60"/>
                  <a:gd name="T7" fmla="*/ 8 h 18"/>
                  <a:gd name="T8" fmla="*/ 0 w 60"/>
                  <a:gd name="T9" fmla="*/ 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8">
                    <a:moveTo>
                      <a:pt x="0" y="18"/>
                    </a:moveTo>
                    <a:lnTo>
                      <a:pt x="60" y="3"/>
                    </a:lnTo>
                    <a:lnTo>
                      <a:pt x="55" y="0"/>
                    </a:lnTo>
                    <a:lnTo>
                      <a:pt x="0" y="15"/>
                    </a:lnTo>
                    <a:lnTo>
                      <a:pt x="0" y="18"/>
                    </a:lnTo>
                    <a:close/>
                  </a:path>
                </a:pathLst>
              </a:custGeom>
              <a:solidFill>
                <a:srgbClr val="5635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6" name="未知"/>
              <p:cNvSpPr/>
              <p:nvPr/>
            </p:nvSpPr>
            <p:spPr bwMode="auto">
              <a:xfrm>
                <a:off x="13" y="147"/>
                <a:ext cx="249" cy="155"/>
              </a:xfrm>
              <a:custGeom>
                <a:avLst/>
                <a:gdLst>
                  <a:gd name="T0" fmla="*/ 249 w 498"/>
                  <a:gd name="T1" fmla="*/ 0 h 316"/>
                  <a:gd name="T2" fmla="*/ 249 w 498"/>
                  <a:gd name="T3" fmla="*/ 155 h 316"/>
                  <a:gd name="T4" fmla="*/ 0 w 498"/>
                  <a:gd name="T5" fmla="*/ 90 h 316"/>
                  <a:gd name="T6" fmla="*/ 0 w 498"/>
                  <a:gd name="T7" fmla="*/ 28 h 316"/>
                  <a:gd name="T8" fmla="*/ 249 w 498"/>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8" h="316">
                    <a:moveTo>
                      <a:pt x="498" y="0"/>
                    </a:moveTo>
                    <a:lnTo>
                      <a:pt x="498" y="316"/>
                    </a:lnTo>
                    <a:lnTo>
                      <a:pt x="0" y="184"/>
                    </a:lnTo>
                    <a:lnTo>
                      <a:pt x="0" y="57"/>
                    </a:lnTo>
                    <a:lnTo>
                      <a:pt x="498" y="0"/>
                    </a:lnTo>
                    <a:close/>
                  </a:path>
                </a:pathLst>
              </a:custGeom>
              <a:solidFill>
                <a:srgbClr val="6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7" name="未知"/>
              <p:cNvSpPr/>
              <p:nvPr/>
            </p:nvSpPr>
            <p:spPr bwMode="auto">
              <a:xfrm>
                <a:off x="20" y="163"/>
                <a:ext cx="226" cy="107"/>
              </a:xfrm>
              <a:custGeom>
                <a:avLst/>
                <a:gdLst>
                  <a:gd name="T0" fmla="*/ 0 w 448"/>
                  <a:gd name="T1" fmla="*/ 17 h 209"/>
                  <a:gd name="T2" fmla="*/ 0 w 448"/>
                  <a:gd name="T3" fmla="*/ 61 h 209"/>
                  <a:gd name="T4" fmla="*/ 226 w 448"/>
                  <a:gd name="T5" fmla="*/ 102 h 209"/>
                  <a:gd name="T6" fmla="*/ 226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8" name="Line 131"/>
              <p:cNvSpPr>
                <a:spLocks noChangeShapeType="1"/>
              </p:cNvSpPr>
              <p:nvPr/>
            </p:nvSpPr>
            <p:spPr bwMode="auto">
              <a:xfrm flipH="1">
                <a:off x="20" y="182"/>
                <a:ext cx="226" cy="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9" name="Line 132"/>
              <p:cNvSpPr>
                <a:spLocks noChangeShapeType="1"/>
              </p:cNvSpPr>
              <p:nvPr/>
            </p:nvSpPr>
            <p:spPr bwMode="auto">
              <a:xfrm flipH="1" flipV="1">
                <a:off x="20" y="196"/>
                <a:ext cx="226"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0" name="Line 133"/>
              <p:cNvSpPr>
                <a:spLocks noChangeShapeType="1"/>
              </p:cNvSpPr>
              <p:nvPr/>
            </p:nvSpPr>
            <p:spPr bwMode="auto">
              <a:xfrm flipH="1" flipV="1">
                <a:off x="20" y="203"/>
                <a:ext cx="226" cy="1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 name="Line 134"/>
              <p:cNvSpPr>
                <a:spLocks noChangeShapeType="1"/>
              </p:cNvSpPr>
              <p:nvPr/>
            </p:nvSpPr>
            <p:spPr bwMode="auto">
              <a:xfrm flipH="1" flipV="1">
                <a:off x="20" y="211"/>
                <a:ext cx="226" cy="2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 name="Line 135"/>
              <p:cNvSpPr>
                <a:spLocks noChangeShapeType="1"/>
              </p:cNvSpPr>
              <p:nvPr/>
            </p:nvSpPr>
            <p:spPr bwMode="auto">
              <a:xfrm flipH="1" flipV="1">
                <a:off x="20" y="219"/>
                <a:ext cx="226" cy="3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 name="Line 136"/>
              <p:cNvSpPr>
                <a:spLocks noChangeShapeType="1"/>
              </p:cNvSpPr>
              <p:nvPr/>
            </p:nvSpPr>
            <p:spPr bwMode="auto">
              <a:xfrm>
                <a:off x="225" y="166"/>
                <a:ext cx="2" cy="9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 name="Line 137"/>
              <p:cNvSpPr>
                <a:spLocks noChangeShapeType="1"/>
              </p:cNvSpPr>
              <p:nvPr/>
            </p:nvSpPr>
            <p:spPr bwMode="auto">
              <a:xfrm>
                <a:off x="206" y="168"/>
                <a:ext cx="1" cy="9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 name="Line 138"/>
              <p:cNvSpPr>
                <a:spLocks noChangeShapeType="1"/>
              </p:cNvSpPr>
              <p:nvPr/>
            </p:nvSpPr>
            <p:spPr bwMode="auto">
              <a:xfrm>
                <a:off x="190" y="168"/>
                <a:ext cx="6"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 name="Line 139"/>
              <p:cNvSpPr>
                <a:spLocks noChangeShapeType="1"/>
              </p:cNvSpPr>
              <p:nvPr/>
            </p:nvSpPr>
            <p:spPr bwMode="auto">
              <a:xfrm>
                <a:off x="175" y="169"/>
                <a:ext cx="2" cy="8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 name="Line 140"/>
              <p:cNvSpPr>
                <a:spLocks noChangeShapeType="1"/>
              </p:cNvSpPr>
              <p:nvPr/>
            </p:nvSpPr>
            <p:spPr bwMode="auto">
              <a:xfrm>
                <a:off x="160" y="169"/>
                <a:ext cx="1" cy="8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 name="Line 141"/>
              <p:cNvSpPr>
                <a:spLocks noChangeShapeType="1"/>
              </p:cNvSpPr>
              <p:nvPr/>
            </p:nvSpPr>
            <p:spPr bwMode="auto">
              <a:xfrm>
                <a:off x="149" y="171"/>
                <a:ext cx="1" cy="7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 name="Line 142"/>
              <p:cNvSpPr>
                <a:spLocks noChangeShapeType="1"/>
              </p:cNvSpPr>
              <p:nvPr/>
            </p:nvSpPr>
            <p:spPr bwMode="auto">
              <a:xfrm>
                <a:off x="136" y="171"/>
                <a:ext cx="1" cy="7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 name="Line 143"/>
              <p:cNvSpPr>
                <a:spLocks noChangeShapeType="1"/>
              </p:cNvSpPr>
              <p:nvPr/>
            </p:nvSpPr>
            <p:spPr bwMode="auto">
              <a:xfrm>
                <a:off x="126" y="172"/>
                <a:ext cx="1" cy="7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1" name="Line 144"/>
              <p:cNvSpPr>
                <a:spLocks noChangeShapeType="1"/>
              </p:cNvSpPr>
              <p:nvPr/>
            </p:nvSpPr>
            <p:spPr bwMode="auto">
              <a:xfrm>
                <a:off x="116" y="173"/>
                <a:ext cx="1" cy="6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2" name="Line 145"/>
              <p:cNvSpPr>
                <a:spLocks noChangeShapeType="1"/>
              </p:cNvSpPr>
              <p:nvPr/>
            </p:nvSpPr>
            <p:spPr bwMode="auto">
              <a:xfrm>
                <a:off x="105" y="173"/>
                <a:ext cx="1" cy="6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 name="Line 146"/>
              <p:cNvSpPr>
                <a:spLocks noChangeShapeType="1"/>
              </p:cNvSpPr>
              <p:nvPr/>
            </p:nvSpPr>
            <p:spPr bwMode="auto">
              <a:xfrm>
                <a:off x="9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 name="Line 147"/>
              <p:cNvSpPr>
                <a:spLocks noChangeShapeType="1"/>
              </p:cNvSpPr>
              <p:nvPr/>
            </p:nvSpPr>
            <p:spPr bwMode="auto">
              <a:xfrm>
                <a:off x="8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 name="Line 148"/>
              <p:cNvSpPr>
                <a:spLocks noChangeShapeType="1"/>
              </p:cNvSpPr>
              <p:nvPr/>
            </p:nvSpPr>
            <p:spPr bwMode="auto">
              <a:xfrm>
                <a:off x="66" y="177"/>
                <a:ext cx="1"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 name="Line 149"/>
              <p:cNvSpPr>
                <a:spLocks noChangeShapeType="1"/>
              </p:cNvSpPr>
              <p:nvPr/>
            </p:nvSpPr>
            <p:spPr bwMode="auto">
              <a:xfrm>
                <a:off x="59" y="177"/>
                <a:ext cx="2"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 name="Line 150"/>
              <p:cNvSpPr>
                <a:spLocks noChangeShapeType="1"/>
              </p:cNvSpPr>
              <p:nvPr/>
            </p:nvSpPr>
            <p:spPr bwMode="auto">
              <a:xfrm>
                <a:off x="51" y="177"/>
                <a:ext cx="1"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 name="Line 151"/>
              <p:cNvSpPr>
                <a:spLocks noChangeShapeType="1"/>
              </p:cNvSpPr>
              <p:nvPr/>
            </p:nvSpPr>
            <p:spPr bwMode="auto">
              <a:xfrm>
                <a:off x="43" y="178"/>
                <a:ext cx="6" cy="5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 name="Line 152"/>
              <p:cNvSpPr>
                <a:spLocks noChangeShapeType="1"/>
              </p:cNvSpPr>
              <p:nvPr/>
            </p:nvSpPr>
            <p:spPr bwMode="auto">
              <a:xfrm>
                <a:off x="34" y="178"/>
                <a:ext cx="2" cy="5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 name="Line 153"/>
              <p:cNvSpPr>
                <a:spLocks noChangeShapeType="1"/>
              </p:cNvSpPr>
              <p:nvPr/>
            </p:nvSpPr>
            <p:spPr bwMode="auto">
              <a:xfrm>
                <a:off x="28" y="180"/>
                <a:ext cx="1" cy="5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 name="未知"/>
              <p:cNvSpPr/>
              <p:nvPr/>
            </p:nvSpPr>
            <p:spPr bwMode="auto">
              <a:xfrm>
                <a:off x="20" y="163"/>
                <a:ext cx="226" cy="107"/>
              </a:xfrm>
              <a:custGeom>
                <a:avLst/>
                <a:gdLst>
                  <a:gd name="T0" fmla="*/ 0 w 448"/>
                  <a:gd name="T1" fmla="*/ 17 h 209"/>
                  <a:gd name="T2" fmla="*/ 0 w 448"/>
                  <a:gd name="T3" fmla="*/ 61 h 209"/>
                  <a:gd name="T4" fmla="*/ 226 w 448"/>
                  <a:gd name="T5" fmla="*/ 102 h 209"/>
                  <a:gd name="T6" fmla="*/ 226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path>
                </a:pathLst>
              </a:custGeom>
              <a:noFill/>
              <a:ln w="1588" cap="flat" cmpd="sng">
                <a:solidFill>
                  <a:srgbClr val="20202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 name="Line 155"/>
              <p:cNvSpPr>
                <a:spLocks noChangeShapeType="1"/>
              </p:cNvSpPr>
              <p:nvPr/>
            </p:nvSpPr>
            <p:spPr bwMode="auto">
              <a:xfrm flipV="1">
                <a:off x="30" y="194"/>
                <a:ext cx="8" cy="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 name="Line 156"/>
              <p:cNvSpPr>
                <a:spLocks noChangeShapeType="1"/>
              </p:cNvSpPr>
              <p:nvPr/>
            </p:nvSpPr>
            <p:spPr bwMode="auto">
              <a:xfrm flipV="1">
                <a:off x="41" y="184"/>
                <a:ext cx="12"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 name="Line 157"/>
              <p:cNvSpPr>
                <a:spLocks noChangeShapeType="1"/>
              </p:cNvSpPr>
              <p:nvPr/>
            </p:nvSpPr>
            <p:spPr bwMode="auto">
              <a:xfrm flipV="1">
                <a:off x="32" y="205"/>
                <a:ext cx="6" cy="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 name="Line 158"/>
              <p:cNvSpPr>
                <a:spLocks noChangeShapeType="1"/>
              </p:cNvSpPr>
              <p:nvPr/>
            </p:nvSpPr>
            <p:spPr bwMode="auto">
              <a:xfrm flipV="1">
                <a:off x="42" y="200"/>
                <a:ext cx="9"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 name="Line 159"/>
              <p:cNvSpPr>
                <a:spLocks noChangeShapeType="1"/>
              </p:cNvSpPr>
              <p:nvPr/>
            </p:nvSpPr>
            <p:spPr bwMode="auto">
              <a:xfrm flipV="1">
                <a:off x="74" y="182"/>
                <a:ext cx="21"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 name="Line 160"/>
              <p:cNvSpPr>
                <a:spLocks noChangeShapeType="1"/>
              </p:cNvSpPr>
              <p:nvPr/>
            </p:nvSpPr>
            <p:spPr bwMode="auto">
              <a:xfrm flipV="1">
                <a:off x="62" y="196"/>
                <a:ext cx="25" cy="2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 name="Line 161"/>
              <p:cNvSpPr>
                <a:spLocks noChangeShapeType="1"/>
              </p:cNvSpPr>
              <p:nvPr/>
            </p:nvSpPr>
            <p:spPr bwMode="auto">
              <a:xfrm flipV="1">
                <a:off x="79" y="189"/>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 name="Line 162"/>
              <p:cNvSpPr>
                <a:spLocks noChangeShapeType="1"/>
              </p:cNvSpPr>
              <p:nvPr/>
            </p:nvSpPr>
            <p:spPr bwMode="auto">
              <a:xfrm flipV="1">
                <a:off x="52" y="203"/>
                <a:ext cx="10" cy="1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 name="Line 163"/>
              <p:cNvSpPr>
                <a:spLocks noChangeShapeType="1"/>
              </p:cNvSpPr>
              <p:nvPr/>
            </p:nvSpPr>
            <p:spPr bwMode="auto">
              <a:xfrm flipV="1">
                <a:off x="114" y="175"/>
                <a:ext cx="19"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 name="Line 164"/>
              <p:cNvSpPr>
                <a:spLocks noChangeShapeType="1"/>
              </p:cNvSpPr>
              <p:nvPr/>
            </p:nvSpPr>
            <p:spPr bwMode="auto">
              <a:xfrm flipV="1">
                <a:off x="92" y="203"/>
                <a:ext cx="19"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 name="Line 165"/>
              <p:cNvSpPr>
                <a:spLocks noChangeShapeType="1"/>
              </p:cNvSpPr>
              <p:nvPr/>
            </p:nvSpPr>
            <p:spPr bwMode="auto">
              <a:xfrm flipV="1">
                <a:off x="107" y="189"/>
                <a:ext cx="19" cy="2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 name="Line 166"/>
              <p:cNvSpPr>
                <a:spLocks noChangeShapeType="1"/>
              </p:cNvSpPr>
              <p:nvPr/>
            </p:nvSpPr>
            <p:spPr bwMode="auto">
              <a:xfrm flipV="1">
                <a:off x="111" y="214"/>
                <a:ext cx="13"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 name="Line 167"/>
              <p:cNvSpPr>
                <a:spLocks noChangeShapeType="1"/>
              </p:cNvSpPr>
              <p:nvPr/>
            </p:nvSpPr>
            <p:spPr bwMode="auto">
              <a:xfrm flipV="1">
                <a:off x="129" y="194"/>
                <a:ext cx="22"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 name="Line 168"/>
              <p:cNvSpPr>
                <a:spLocks noChangeShapeType="1"/>
              </p:cNvSpPr>
              <p:nvPr/>
            </p:nvSpPr>
            <p:spPr bwMode="auto">
              <a:xfrm flipV="1">
                <a:off x="151" y="180"/>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 name="Line 169"/>
              <p:cNvSpPr>
                <a:spLocks noChangeShapeType="1"/>
              </p:cNvSpPr>
              <p:nvPr/>
            </p:nvSpPr>
            <p:spPr bwMode="auto">
              <a:xfrm flipV="1">
                <a:off x="134" y="186"/>
                <a:ext cx="19"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 name="Line 170"/>
              <p:cNvSpPr>
                <a:spLocks noChangeShapeType="1"/>
              </p:cNvSpPr>
              <p:nvPr/>
            </p:nvSpPr>
            <p:spPr bwMode="auto">
              <a:xfrm flipV="1">
                <a:off x="122" y="211"/>
                <a:ext cx="19" cy="17"/>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 name="Line 171"/>
              <p:cNvSpPr>
                <a:spLocks noChangeShapeType="1"/>
              </p:cNvSpPr>
              <p:nvPr/>
            </p:nvSpPr>
            <p:spPr bwMode="auto">
              <a:xfrm flipV="1">
                <a:off x="168" y="175"/>
                <a:ext cx="19"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 name="Line 172"/>
              <p:cNvSpPr>
                <a:spLocks noChangeShapeType="1"/>
              </p:cNvSpPr>
              <p:nvPr/>
            </p:nvSpPr>
            <p:spPr bwMode="auto">
              <a:xfrm flipV="1">
                <a:off x="156" y="194"/>
                <a:ext cx="26"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 name="Line 173"/>
              <p:cNvSpPr>
                <a:spLocks noChangeShapeType="1"/>
              </p:cNvSpPr>
              <p:nvPr/>
            </p:nvSpPr>
            <p:spPr bwMode="auto">
              <a:xfrm flipV="1">
                <a:off x="151" y="214"/>
                <a:ext cx="21" cy="2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 name="Line 174"/>
              <p:cNvSpPr>
                <a:spLocks noChangeShapeType="1"/>
              </p:cNvSpPr>
              <p:nvPr/>
            </p:nvSpPr>
            <p:spPr bwMode="auto">
              <a:xfrm flipV="1">
                <a:off x="171" y="200"/>
                <a:ext cx="19" cy="2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2" name="Line 175"/>
              <p:cNvSpPr>
                <a:spLocks noChangeShapeType="1"/>
              </p:cNvSpPr>
              <p:nvPr/>
            </p:nvSpPr>
            <p:spPr bwMode="auto">
              <a:xfrm flipV="1">
                <a:off x="203" y="188"/>
                <a:ext cx="19" cy="17"/>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3" name="Line 176"/>
              <p:cNvSpPr>
                <a:spLocks noChangeShapeType="1"/>
              </p:cNvSpPr>
              <p:nvPr/>
            </p:nvSpPr>
            <p:spPr bwMode="auto">
              <a:xfrm flipV="1">
                <a:off x="197" y="219"/>
                <a:ext cx="15"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 name="Line 177"/>
              <p:cNvSpPr>
                <a:spLocks noChangeShapeType="1"/>
              </p:cNvSpPr>
              <p:nvPr/>
            </p:nvSpPr>
            <p:spPr bwMode="auto">
              <a:xfrm flipV="1">
                <a:off x="215" y="205"/>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 name="Line 178"/>
              <p:cNvSpPr>
                <a:spLocks noChangeShapeType="1"/>
              </p:cNvSpPr>
              <p:nvPr/>
            </p:nvSpPr>
            <p:spPr bwMode="auto">
              <a:xfrm>
                <a:off x="7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 name="未知"/>
              <p:cNvSpPr/>
              <p:nvPr/>
            </p:nvSpPr>
            <p:spPr bwMode="auto">
              <a:xfrm>
                <a:off x="262" y="147"/>
                <a:ext cx="248" cy="155"/>
              </a:xfrm>
              <a:custGeom>
                <a:avLst/>
                <a:gdLst>
                  <a:gd name="T0" fmla="*/ 0 w 495"/>
                  <a:gd name="T1" fmla="*/ 0 h 316"/>
                  <a:gd name="T2" fmla="*/ 0 w 495"/>
                  <a:gd name="T3" fmla="*/ 155 h 316"/>
                  <a:gd name="T4" fmla="*/ 248 w 495"/>
                  <a:gd name="T5" fmla="*/ 90 h 316"/>
                  <a:gd name="T6" fmla="*/ 248 w 495"/>
                  <a:gd name="T7" fmla="*/ 28 h 316"/>
                  <a:gd name="T8" fmla="*/ 0 w 495"/>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5" h="316">
                    <a:moveTo>
                      <a:pt x="0" y="0"/>
                    </a:moveTo>
                    <a:lnTo>
                      <a:pt x="0" y="316"/>
                    </a:lnTo>
                    <a:lnTo>
                      <a:pt x="495" y="184"/>
                    </a:lnTo>
                    <a:lnTo>
                      <a:pt x="495" y="57"/>
                    </a:lnTo>
                    <a:lnTo>
                      <a:pt x="0" y="0"/>
                    </a:lnTo>
                    <a:close/>
                  </a:path>
                </a:pathLst>
              </a:custGeom>
              <a:solidFill>
                <a:srgbClr val="4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 name="未知"/>
              <p:cNvSpPr/>
              <p:nvPr/>
            </p:nvSpPr>
            <p:spPr bwMode="auto">
              <a:xfrm>
                <a:off x="429" y="209"/>
                <a:ext cx="28" cy="47"/>
              </a:xfrm>
              <a:custGeom>
                <a:avLst/>
                <a:gdLst>
                  <a:gd name="T0" fmla="*/ 0 w 60"/>
                  <a:gd name="T1" fmla="*/ 47 h 96"/>
                  <a:gd name="T2" fmla="*/ 0 w 60"/>
                  <a:gd name="T3" fmla="*/ 1 h 96"/>
                  <a:gd name="T4" fmla="*/ 28 w 60"/>
                  <a:gd name="T5" fmla="*/ 0 h 96"/>
                  <a:gd name="T6" fmla="*/ 28 w 60"/>
                  <a:gd name="T7" fmla="*/ 40 h 96"/>
                  <a:gd name="T8" fmla="*/ 0 w 60"/>
                  <a:gd name="T9" fmla="*/ 4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96">
                    <a:moveTo>
                      <a:pt x="0" y="96"/>
                    </a:moveTo>
                    <a:lnTo>
                      <a:pt x="0" y="2"/>
                    </a:lnTo>
                    <a:lnTo>
                      <a:pt x="60" y="0"/>
                    </a:lnTo>
                    <a:lnTo>
                      <a:pt x="60" y="81"/>
                    </a:lnTo>
                    <a:lnTo>
                      <a:pt x="0" y="96"/>
                    </a:lnTo>
                    <a:close/>
                  </a:path>
                </a:pathLst>
              </a:custGeom>
              <a:solidFill>
                <a:srgbClr val="472C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 name="未知"/>
              <p:cNvSpPr/>
              <p:nvPr/>
            </p:nvSpPr>
            <p:spPr bwMode="auto">
              <a:xfrm>
                <a:off x="469" y="183"/>
                <a:ext cx="15" cy="34"/>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close/>
                  </a:path>
                </a:pathLst>
              </a:custGeom>
              <a:solidFill>
                <a:srgbClr val="4D556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 name="Line 182"/>
              <p:cNvSpPr>
                <a:spLocks noChangeShapeType="1"/>
              </p:cNvSpPr>
              <p:nvPr/>
            </p:nvSpPr>
            <p:spPr bwMode="auto">
              <a:xfrm flipV="1">
                <a:off x="472" y="197"/>
                <a:ext cx="6" cy="8"/>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 name="Line 183"/>
              <p:cNvSpPr>
                <a:spLocks noChangeShapeType="1"/>
              </p:cNvSpPr>
              <p:nvPr/>
            </p:nvSpPr>
            <p:spPr bwMode="auto">
              <a:xfrm flipV="1">
                <a:off x="472" y="203"/>
                <a:ext cx="6" cy="6"/>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 name="Line 184"/>
              <p:cNvSpPr>
                <a:spLocks noChangeShapeType="1"/>
              </p:cNvSpPr>
              <p:nvPr/>
            </p:nvSpPr>
            <p:spPr bwMode="auto">
              <a:xfrm flipV="1">
                <a:off x="477" y="197"/>
                <a:ext cx="4" cy="5"/>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 name="Line 185"/>
              <p:cNvSpPr>
                <a:spLocks noChangeShapeType="1"/>
              </p:cNvSpPr>
              <p:nvPr/>
            </p:nvSpPr>
            <p:spPr bwMode="auto">
              <a:xfrm>
                <a:off x="469" y="196"/>
                <a:ext cx="15" cy="1"/>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 name="Line 186"/>
              <p:cNvSpPr>
                <a:spLocks noChangeShapeType="1"/>
              </p:cNvSpPr>
              <p:nvPr/>
            </p:nvSpPr>
            <p:spPr bwMode="auto">
              <a:xfrm>
                <a:off x="469" y="205"/>
                <a:ext cx="15" cy="2"/>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 name="Line 187"/>
              <p:cNvSpPr>
                <a:spLocks noChangeShapeType="1"/>
              </p:cNvSpPr>
              <p:nvPr/>
            </p:nvSpPr>
            <p:spPr bwMode="auto">
              <a:xfrm>
                <a:off x="477" y="184"/>
                <a:ext cx="1" cy="33"/>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 name="未知"/>
              <p:cNvSpPr/>
              <p:nvPr/>
            </p:nvSpPr>
            <p:spPr bwMode="auto">
              <a:xfrm>
                <a:off x="469" y="183"/>
                <a:ext cx="15" cy="34"/>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 name="未知"/>
              <p:cNvSpPr/>
              <p:nvPr/>
            </p:nvSpPr>
            <p:spPr bwMode="auto">
              <a:xfrm>
                <a:off x="274" y="163"/>
                <a:ext cx="137" cy="107"/>
              </a:xfrm>
              <a:custGeom>
                <a:avLst/>
                <a:gdLst>
                  <a:gd name="T0" fmla="*/ 137 w 271"/>
                  <a:gd name="T1" fmla="*/ 7 h 209"/>
                  <a:gd name="T2" fmla="*/ 137 w 271"/>
                  <a:gd name="T3" fmla="*/ 77 h 209"/>
                  <a:gd name="T4" fmla="*/ 0 w 271"/>
                  <a:gd name="T5" fmla="*/ 102 h 209"/>
                  <a:gd name="T6" fmla="*/ 0 w 271"/>
                  <a:gd name="T7" fmla="*/ 0 h 209"/>
                  <a:gd name="T8" fmla="*/ 137 w 271"/>
                  <a:gd name="T9" fmla="*/ 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 h="209">
                    <a:moveTo>
                      <a:pt x="271" y="15"/>
                    </a:moveTo>
                    <a:lnTo>
                      <a:pt x="271" y="158"/>
                    </a:lnTo>
                    <a:lnTo>
                      <a:pt x="0" y="209"/>
                    </a:lnTo>
                    <a:lnTo>
                      <a:pt x="0" y="0"/>
                    </a:lnTo>
                    <a:lnTo>
                      <a:pt x="271" y="15"/>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 name="Line 190"/>
              <p:cNvSpPr>
                <a:spLocks noChangeShapeType="1"/>
              </p:cNvSpPr>
              <p:nvPr/>
            </p:nvSpPr>
            <p:spPr bwMode="auto">
              <a:xfrm>
                <a:off x="331" y="168"/>
                <a:ext cx="1" cy="87"/>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 name="Line 191"/>
              <p:cNvSpPr>
                <a:spLocks noChangeShapeType="1"/>
              </p:cNvSpPr>
              <p:nvPr/>
            </p:nvSpPr>
            <p:spPr bwMode="auto">
              <a:xfrm>
                <a:off x="346" y="169"/>
                <a:ext cx="1" cy="85"/>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 name="Line 192"/>
              <p:cNvSpPr>
                <a:spLocks noChangeShapeType="1"/>
              </p:cNvSpPr>
              <p:nvPr/>
            </p:nvSpPr>
            <p:spPr bwMode="auto">
              <a:xfrm>
                <a:off x="361" y="169"/>
                <a:ext cx="1" cy="81"/>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 name="未知"/>
              <p:cNvSpPr/>
              <p:nvPr/>
            </p:nvSpPr>
            <p:spPr bwMode="auto">
              <a:xfrm>
                <a:off x="277" y="163"/>
                <a:ext cx="135" cy="107"/>
              </a:xfrm>
              <a:custGeom>
                <a:avLst/>
                <a:gdLst>
                  <a:gd name="T0" fmla="*/ 0 w 266"/>
                  <a:gd name="T1" fmla="*/ 0 h 209"/>
                  <a:gd name="T2" fmla="*/ 0 w 266"/>
                  <a:gd name="T3" fmla="*/ 102 h 209"/>
                  <a:gd name="T4" fmla="*/ 134 w 266"/>
                  <a:gd name="T5" fmla="*/ 77 h 209"/>
                  <a:gd name="T6" fmla="*/ 134 w 266"/>
                  <a:gd name="T7" fmla="*/ 7 h 209"/>
                  <a:gd name="T8" fmla="*/ 0 w 266"/>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 h="209">
                    <a:moveTo>
                      <a:pt x="0" y="0"/>
                    </a:moveTo>
                    <a:lnTo>
                      <a:pt x="0" y="209"/>
                    </a:lnTo>
                    <a:lnTo>
                      <a:pt x="266" y="158"/>
                    </a:lnTo>
                    <a:lnTo>
                      <a:pt x="266" y="15"/>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 name="Line 194"/>
              <p:cNvSpPr>
                <a:spLocks noChangeShapeType="1"/>
              </p:cNvSpPr>
              <p:nvPr/>
            </p:nvSpPr>
            <p:spPr bwMode="auto">
              <a:xfrm>
                <a:off x="296" y="166"/>
                <a:ext cx="1" cy="9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 name="Line 195"/>
              <p:cNvSpPr>
                <a:spLocks noChangeShapeType="1"/>
              </p:cNvSpPr>
              <p:nvPr/>
            </p:nvSpPr>
            <p:spPr bwMode="auto">
              <a:xfrm>
                <a:off x="331" y="168"/>
                <a:ext cx="1"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3" name="Line 196"/>
              <p:cNvSpPr>
                <a:spLocks noChangeShapeType="1"/>
              </p:cNvSpPr>
              <p:nvPr/>
            </p:nvSpPr>
            <p:spPr bwMode="auto">
              <a:xfrm>
                <a:off x="346" y="169"/>
                <a:ext cx="1" cy="8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 name="Line 197"/>
              <p:cNvSpPr>
                <a:spLocks noChangeShapeType="1"/>
              </p:cNvSpPr>
              <p:nvPr/>
            </p:nvSpPr>
            <p:spPr bwMode="auto">
              <a:xfrm>
                <a:off x="372" y="171"/>
                <a:ext cx="1" cy="7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5" name="Line 198"/>
              <p:cNvSpPr>
                <a:spLocks noChangeShapeType="1"/>
              </p:cNvSpPr>
              <p:nvPr/>
            </p:nvSpPr>
            <p:spPr bwMode="auto">
              <a:xfrm>
                <a:off x="385" y="171"/>
                <a:ext cx="1" cy="7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6" name="Line 199"/>
              <p:cNvSpPr>
                <a:spLocks noChangeShapeType="1"/>
              </p:cNvSpPr>
              <p:nvPr/>
            </p:nvSpPr>
            <p:spPr bwMode="auto">
              <a:xfrm>
                <a:off x="394" y="172"/>
                <a:ext cx="1" cy="7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7" name="Line 200"/>
              <p:cNvSpPr>
                <a:spLocks noChangeShapeType="1"/>
              </p:cNvSpPr>
              <p:nvPr/>
            </p:nvSpPr>
            <p:spPr bwMode="auto">
              <a:xfrm>
                <a:off x="404" y="173"/>
                <a:ext cx="1" cy="6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 name="Line 201"/>
              <p:cNvSpPr>
                <a:spLocks noChangeShapeType="1"/>
              </p:cNvSpPr>
              <p:nvPr/>
            </p:nvSpPr>
            <p:spPr bwMode="auto">
              <a:xfrm flipH="1" flipV="1">
                <a:off x="390" y="175"/>
                <a:ext cx="17" cy="14"/>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 name="Line 202"/>
              <p:cNvSpPr>
                <a:spLocks noChangeShapeType="1"/>
              </p:cNvSpPr>
              <p:nvPr/>
            </p:nvSpPr>
            <p:spPr bwMode="auto">
              <a:xfrm flipH="1" flipV="1">
                <a:off x="396" y="214"/>
                <a:ext cx="13"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 name="Line 203"/>
              <p:cNvSpPr>
                <a:spLocks noChangeShapeType="1"/>
              </p:cNvSpPr>
              <p:nvPr/>
            </p:nvSpPr>
            <p:spPr bwMode="auto">
              <a:xfrm flipH="1" flipV="1">
                <a:off x="370" y="194"/>
                <a:ext cx="21"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 name="Line 204"/>
              <p:cNvSpPr>
                <a:spLocks noChangeShapeType="1"/>
              </p:cNvSpPr>
              <p:nvPr/>
            </p:nvSpPr>
            <p:spPr bwMode="auto">
              <a:xfrm flipH="1" flipV="1">
                <a:off x="288" y="182"/>
                <a:ext cx="20"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 name="Line 205"/>
              <p:cNvSpPr>
                <a:spLocks noChangeShapeType="1"/>
              </p:cNvSpPr>
              <p:nvPr/>
            </p:nvSpPr>
            <p:spPr bwMode="auto">
              <a:xfrm flipH="1" flipV="1">
                <a:off x="367" y="186"/>
                <a:ext cx="19"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 name="Line 206"/>
              <p:cNvSpPr>
                <a:spLocks noChangeShapeType="1"/>
              </p:cNvSpPr>
              <p:nvPr/>
            </p:nvSpPr>
            <p:spPr bwMode="auto">
              <a:xfrm flipH="1" flipV="1">
                <a:off x="380" y="211"/>
                <a:ext cx="17" cy="17"/>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 name="Line 207"/>
              <p:cNvSpPr>
                <a:spLocks noChangeShapeType="1"/>
              </p:cNvSpPr>
              <p:nvPr/>
            </p:nvSpPr>
            <p:spPr bwMode="auto">
              <a:xfrm flipH="1" flipV="1">
                <a:off x="332" y="175"/>
                <a:ext cx="21"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 name="Line 208"/>
              <p:cNvSpPr>
                <a:spLocks noChangeShapeType="1"/>
              </p:cNvSpPr>
              <p:nvPr/>
            </p:nvSpPr>
            <p:spPr bwMode="auto">
              <a:xfrm flipH="1" flipV="1">
                <a:off x="338" y="194"/>
                <a:ext cx="25"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 name="Line 209"/>
              <p:cNvSpPr>
                <a:spLocks noChangeShapeType="1"/>
              </p:cNvSpPr>
              <p:nvPr/>
            </p:nvSpPr>
            <p:spPr bwMode="auto">
              <a:xfrm flipH="1" flipV="1">
                <a:off x="312" y="192"/>
                <a:ext cx="22" cy="20"/>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 name="Line 210"/>
              <p:cNvSpPr>
                <a:spLocks noChangeShapeType="1"/>
              </p:cNvSpPr>
              <p:nvPr/>
            </p:nvSpPr>
            <p:spPr bwMode="auto">
              <a:xfrm flipH="1" flipV="1">
                <a:off x="322" y="225"/>
                <a:ext cx="19"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 name="Line 211"/>
              <p:cNvSpPr>
                <a:spLocks noChangeShapeType="1"/>
              </p:cNvSpPr>
              <p:nvPr/>
            </p:nvSpPr>
            <p:spPr bwMode="auto">
              <a:xfrm flipH="1" flipV="1">
                <a:off x="287" y="205"/>
                <a:ext cx="19"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 name="Line 212"/>
              <p:cNvSpPr>
                <a:spLocks noChangeShapeType="1"/>
              </p:cNvSpPr>
              <p:nvPr/>
            </p:nvSpPr>
            <p:spPr bwMode="auto">
              <a:xfrm>
                <a:off x="313" y="169"/>
                <a:ext cx="1"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 name="Line 213"/>
              <p:cNvSpPr>
                <a:spLocks noChangeShapeType="1"/>
              </p:cNvSpPr>
              <p:nvPr/>
            </p:nvSpPr>
            <p:spPr bwMode="auto">
              <a:xfrm>
                <a:off x="275" y="178"/>
                <a:ext cx="134" cy="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 name="Line 214"/>
              <p:cNvSpPr>
                <a:spLocks noChangeShapeType="1"/>
              </p:cNvSpPr>
              <p:nvPr/>
            </p:nvSpPr>
            <p:spPr bwMode="auto">
              <a:xfrm>
                <a:off x="277" y="197"/>
                <a:ext cx="132"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 name="Line 215"/>
              <p:cNvSpPr>
                <a:spLocks noChangeShapeType="1"/>
              </p:cNvSpPr>
              <p:nvPr/>
            </p:nvSpPr>
            <p:spPr bwMode="auto">
              <a:xfrm flipV="1">
                <a:off x="279" y="209"/>
                <a:ext cx="130" cy="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 name="Line 216"/>
              <p:cNvSpPr>
                <a:spLocks noChangeShapeType="1"/>
              </p:cNvSpPr>
              <p:nvPr/>
            </p:nvSpPr>
            <p:spPr bwMode="auto">
              <a:xfrm flipV="1">
                <a:off x="277" y="231"/>
                <a:ext cx="135" cy="1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 name="Line 217"/>
              <p:cNvSpPr>
                <a:spLocks noChangeShapeType="1"/>
              </p:cNvSpPr>
              <p:nvPr/>
            </p:nvSpPr>
            <p:spPr bwMode="auto">
              <a:xfrm flipV="1">
                <a:off x="279" y="221"/>
                <a:ext cx="130" cy="1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 name="未知"/>
              <p:cNvSpPr/>
              <p:nvPr/>
            </p:nvSpPr>
            <p:spPr bwMode="auto">
              <a:xfrm>
                <a:off x="168" y="126"/>
                <a:ext cx="80" cy="34"/>
              </a:xfrm>
              <a:custGeom>
                <a:avLst/>
                <a:gdLst>
                  <a:gd name="T0" fmla="*/ 0 w 157"/>
                  <a:gd name="T1" fmla="*/ 34 h 66"/>
                  <a:gd name="T2" fmla="*/ 0 w 157"/>
                  <a:gd name="T3" fmla="*/ 13 h 66"/>
                  <a:gd name="T4" fmla="*/ 80 w 157"/>
                  <a:gd name="T5" fmla="*/ 0 h 66"/>
                  <a:gd name="T6" fmla="*/ 80 w 157"/>
                  <a:gd name="T7" fmla="*/ 24 h 66"/>
                  <a:gd name="T8" fmla="*/ 0 w 157"/>
                  <a:gd name="T9" fmla="*/ 34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66">
                    <a:moveTo>
                      <a:pt x="0" y="66"/>
                    </a:moveTo>
                    <a:lnTo>
                      <a:pt x="0" y="26"/>
                    </a:lnTo>
                    <a:lnTo>
                      <a:pt x="157" y="0"/>
                    </a:lnTo>
                    <a:lnTo>
                      <a:pt x="157" y="46"/>
                    </a:lnTo>
                    <a:lnTo>
                      <a:pt x="0" y="66"/>
                    </a:lnTo>
                    <a:close/>
                  </a:path>
                </a:pathLst>
              </a:custGeom>
              <a:solidFill>
                <a:srgbClr val="606060"/>
              </a:solidFill>
              <a:ln w="1588" cap="flat" cmpd="sng">
                <a:solidFill>
                  <a:srgbClr val="60606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6" name="未知"/>
              <p:cNvSpPr/>
              <p:nvPr/>
            </p:nvSpPr>
            <p:spPr bwMode="auto">
              <a:xfrm>
                <a:off x="248" y="126"/>
                <a:ext cx="36" cy="24"/>
              </a:xfrm>
              <a:custGeom>
                <a:avLst/>
                <a:gdLst>
                  <a:gd name="T0" fmla="*/ 0 w 75"/>
                  <a:gd name="T1" fmla="*/ 0 h 46"/>
                  <a:gd name="T2" fmla="*/ 0 w 75"/>
                  <a:gd name="T3" fmla="*/ 24 h 46"/>
                  <a:gd name="T4" fmla="*/ 36 w 75"/>
                  <a:gd name="T5" fmla="*/ 24 h 46"/>
                  <a:gd name="T6" fmla="*/ 36 w 75"/>
                  <a:gd name="T7" fmla="*/ 7 h 46"/>
                  <a:gd name="T8" fmla="*/ 0 w 75"/>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46">
                    <a:moveTo>
                      <a:pt x="0" y="0"/>
                    </a:moveTo>
                    <a:lnTo>
                      <a:pt x="0" y="46"/>
                    </a:lnTo>
                    <a:lnTo>
                      <a:pt x="75" y="46"/>
                    </a:lnTo>
                    <a:lnTo>
                      <a:pt x="75" y="13"/>
                    </a:lnTo>
                    <a:lnTo>
                      <a:pt x="0" y="0"/>
                    </a:lnTo>
                    <a:close/>
                  </a:path>
                </a:pathLst>
              </a:custGeom>
              <a:solidFill>
                <a:srgbClr val="40404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7" name="未知"/>
              <p:cNvSpPr/>
              <p:nvPr/>
            </p:nvSpPr>
            <p:spPr bwMode="auto">
              <a:xfrm>
                <a:off x="270" y="0"/>
                <a:ext cx="28" cy="182"/>
              </a:xfrm>
              <a:custGeom>
                <a:avLst/>
                <a:gdLst>
                  <a:gd name="T0" fmla="*/ 0 w 57"/>
                  <a:gd name="T1" fmla="*/ 182 h 372"/>
                  <a:gd name="T2" fmla="*/ 7 w 57"/>
                  <a:gd name="T3" fmla="*/ 0 h 372"/>
                  <a:gd name="T4" fmla="*/ 20 w 57"/>
                  <a:gd name="T5" fmla="*/ 0 h 372"/>
                  <a:gd name="T6" fmla="*/ 28 w 57"/>
                  <a:gd name="T7" fmla="*/ 182 h 372"/>
                  <a:gd name="T8" fmla="*/ 0 w 57"/>
                  <a:gd name="T9" fmla="*/ 182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372">
                    <a:moveTo>
                      <a:pt x="0" y="372"/>
                    </a:moveTo>
                    <a:lnTo>
                      <a:pt x="15" y="0"/>
                    </a:lnTo>
                    <a:lnTo>
                      <a:pt x="40" y="0"/>
                    </a:lnTo>
                    <a:lnTo>
                      <a:pt x="57"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8" name="未知"/>
              <p:cNvSpPr/>
              <p:nvPr/>
            </p:nvSpPr>
            <p:spPr bwMode="auto">
              <a:xfrm>
                <a:off x="318" y="3"/>
                <a:ext cx="28" cy="180"/>
              </a:xfrm>
              <a:custGeom>
                <a:avLst/>
                <a:gdLst>
                  <a:gd name="T0" fmla="*/ 0 w 54"/>
                  <a:gd name="T1" fmla="*/ 180 h 369"/>
                  <a:gd name="T2" fmla="*/ 7 w 54"/>
                  <a:gd name="T3" fmla="*/ 0 h 369"/>
                  <a:gd name="T4" fmla="*/ 21 w 54"/>
                  <a:gd name="T5" fmla="*/ 0 h 369"/>
                  <a:gd name="T6" fmla="*/ 28 w 54"/>
                  <a:gd name="T7" fmla="*/ 180 h 369"/>
                  <a:gd name="T8" fmla="*/ 0 w 54"/>
                  <a:gd name="T9" fmla="*/ 180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369">
                    <a:moveTo>
                      <a:pt x="0" y="369"/>
                    </a:moveTo>
                    <a:lnTo>
                      <a:pt x="13" y="0"/>
                    </a:lnTo>
                    <a:lnTo>
                      <a:pt x="41" y="0"/>
                    </a:lnTo>
                    <a:lnTo>
                      <a:pt x="54" y="369"/>
                    </a:lnTo>
                    <a:lnTo>
                      <a:pt x="0" y="369"/>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9" name="未知"/>
              <p:cNvSpPr/>
              <p:nvPr/>
            </p:nvSpPr>
            <p:spPr bwMode="auto">
              <a:xfrm>
                <a:off x="370" y="10"/>
                <a:ext cx="27" cy="185"/>
              </a:xfrm>
              <a:custGeom>
                <a:avLst/>
                <a:gdLst>
                  <a:gd name="T0" fmla="*/ 0 w 55"/>
                  <a:gd name="T1" fmla="*/ 184 h 372"/>
                  <a:gd name="T2" fmla="*/ 7 w 55"/>
                  <a:gd name="T3" fmla="*/ 0 h 372"/>
                  <a:gd name="T4" fmla="*/ 20 w 55"/>
                  <a:gd name="T5" fmla="*/ 0 h 372"/>
                  <a:gd name="T6" fmla="*/ 27 w 55"/>
                  <a:gd name="T7" fmla="*/ 184 h 372"/>
                  <a:gd name="T8" fmla="*/ 0 w 55"/>
                  <a:gd name="T9" fmla="*/ 18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72">
                    <a:moveTo>
                      <a:pt x="0" y="372"/>
                    </a:moveTo>
                    <a:lnTo>
                      <a:pt x="14" y="0"/>
                    </a:lnTo>
                    <a:lnTo>
                      <a:pt x="40" y="0"/>
                    </a:lnTo>
                    <a:lnTo>
                      <a:pt x="55" y="372"/>
                    </a:lnTo>
                    <a:lnTo>
                      <a:pt x="0" y="372"/>
                    </a:lnTo>
                    <a:close/>
                  </a:path>
                </a:pathLst>
              </a:custGeom>
              <a:solidFill>
                <a:srgbClr val="60606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0" name="未知"/>
              <p:cNvSpPr/>
              <p:nvPr/>
            </p:nvSpPr>
            <p:spPr bwMode="auto">
              <a:xfrm>
                <a:off x="0" y="228"/>
                <a:ext cx="518" cy="106"/>
              </a:xfrm>
              <a:custGeom>
                <a:avLst/>
                <a:gdLst>
                  <a:gd name="T0" fmla="*/ 4 w 1033"/>
                  <a:gd name="T1" fmla="*/ 7 h 217"/>
                  <a:gd name="T2" fmla="*/ 7 w 1033"/>
                  <a:gd name="T3" fmla="*/ 27 h 217"/>
                  <a:gd name="T4" fmla="*/ 27 w 1033"/>
                  <a:gd name="T5" fmla="*/ 37 h 217"/>
                  <a:gd name="T6" fmla="*/ 58 w 1033"/>
                  <a:gd name="T7" fmla="*/ 37 h 217"/>
                  <a:gd name="T8" fmla="*/ 82 w 1033"/>
                  <a:gd name="T9" fmla="*/ 44 h 217"/>
                  <a:gd name="T10" fmla="*/ 100 w 1033"/>
                  <a:gd name="T11" fmla="*/ 60 h 217"/>
                  <a:gd name="T12" fmla="*/ 117 w 1033"/>
                  <a:gd name="T13" fmla="*/ 77 h 217"/>
                  <a:gd name="T14" fmla="*/ 150 w 1033"/>
                  <a:gd name="T15" fmla="*/ 86 h 217"/>
                  <a:gd name="T16" fmla="*/ 157 w 1033"/>
                  <a:gd name="T17" fmla="*/ 87 h 217"/>
                  <a:gd name="T18" fmla="*/ 161 w 1033"/>
                  <a:gd name="T19" fmla="*/ 87 h 217"/>
                  <a:gd name="T20" fmla="*/ 164 w 1033"/>
                  <a:gd name="T21" fmla="*/ 87 h 217"/>
                  <a:gd name="T22" fmla="*/ 185 w 1033"/>
                  <a:gd name="T23" fmla="*/ 87 h 217"/>
                  <a:gd name="T24" fmla="*/ 198 w 1033"/>
                  <a:gd name="T25" fmla="*/ 87 h 217"/>
                  <a:gd name="T26" fmla="*/ 201 w 1033"/>
                  <a:gd name="T27" fmla="*/ 87 h 217"/>
                  <a:gd name="T28" fmla="*/ 203 w 1033"/>
                  <a:gd name="T29" fmla="*/ 87 h 217"/>
                  <a:gd name="T30" fmla="*/ 207 w 1033"/>
                  <a:gd name="T31" fmla="*/ 88 h 217"/>
                  <a:gd name="T32" fmla="*/ 211 w 1033"/>
                  <a:gd name="T33" fmla="*/ 88 h 217"/>
                  <a:gd name="T34" fmla="*/ 232 w 1033"/>
                  <a:gd name="T35" fmla="*/ 92 h 217"/>
                  <a:gd name="T36" fmla="*/ 247 w 1033"/>
                  <a:gd name="T37" fmla="*/ 100 h 217"/>
                  <a:gd name="T38" fmla="*/ 283 w 1033"/>
                  <a:gd name="T39" fmla="*/ 106 h 217"/>
                  <a:gd name="T40" fmla="*/ 304 w 1033"/>
                  <a:gd name="T41" fmla="*/ 95 h 217"/>
                  <a:gd name="T42" fmla="*/ 326 w 1033"/>
                  <a:gd name="T43" fmla="*/ 87 h 217"/>
                  <a:gd name="T44" fmla="*/ 355 w 1033"/>
                  <a:gd name="T45" fmla="*/ 65 h 217"/>
                  <a:gd name="T46" fmla="*/ 374 w 1033"/>
                  <a:gd name="T47" fmla="*/ 63 h 217"/>
                  <a:gd name="T48" fmla="*/ 379 w 1033"/>
                  <a:gd name="T49" fmla="*/ 64 h 217"/>
                  <a:gd name="T50" fmla="*/ 384 w 1033"/>
                  <a:gd name="T51" fmla="*/ 64 h 217"/>
                  <a:gd name="T52" fmla="*/ 389 w 1033"/>
                  <a:gd name="T53" fmla="*/ 65 h 217"/>
                  <a:gd name="T54" fmla="*/ 393 w 1033"/>
                  <a:gd name="T55" fmla="*/ 65 h 217"/>
                  <a:gd name="T56" fmla="*/ 397 w 1033"/>
                  <a:gd name="T57" fmla="*/ 65 h 217"/>
                  <a:gd name="T58" fmla="*/ 409 w 1033"/>
                  <a:gd name="T59" fmla="*/ 68 h 217"/>
                  <a:gd name="T60" fmla="*/ 441 w 1033"/>
                  <a:gd name="T61" fmla="*/ 54 h 217"/>
                  <a:gd name="T62" fmla="*/ 461 w 1033"/>
                  <a:gd name="T63" fmla="*/ 37 h 217"/>
                  <a:gd name="T64" fmla="*/ 490 w 1033"/>
                  <a:gd name="T65" fmla="*/ 35 h 217"/>
                  <a:gd name="T66" fmla="*/ 518 w 1033"/>
                  <a:gd name="T67" fmla="*/ 18 h 217"/>
                  <a:gd name="T68" fmla="*/ 504 w 1033"/>
                  <a:gd name="T69" fmla="*/ 0 h 2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33" h="217">
                    <a:moveTo>
                      <a:pt x="41" y="12"/>
                    </a:moveTo>
                    <a:lnTo>
                      <a:pt x="8" y="15"/>
                    </a:lnTo>
                    <a:lnTo>
                      <a:pt x="0" y="37"/>
                    </a:lnTo>
                    <a:lnTo>
                      <a:pt x="13" y="56"/>
                    </a:lnTo>
                    <a:lnTo>
                      <a:pt x="23" y="75"/>
                    </a:lnTo>
                    <a:lnTo>
                      <a:pt x="53" y="76"/>
                    </a:lnTo>
                    <a:lnTo>
                      <a:pt x="81" y="71"/>
                    </a:lnTo>
                    <a:lnTo>
                      <a:pt x="116" y="75"/>
                    </a:lnTo>
                    <a:lnTo>
                      <a:pt x="132" y="76"/>
                    </a:lnTo>
                    <a:lnTo>
                      <a:pt x="164" y="91"/>
                    </a:lnTo>
                    <a:lnTo>
                      <a:pt x="184" y="104"/>
                    </a:lnTo>
                    <a:lnTo>
                      <a:pt x="200" y="123"/>
                    </a:lnTo>
                    <a:lnTo>
                      <a:pt x="217" y="139"/>
                    </a:lnTo>
                    <a:lnTo>
                      <a:pt x="233" y="157"/>
                    </a:lnTo>
                    <a:lnTo>
                      <a:pt x="275" y="174"/>
                    </a:lnTo>
                    <a:lnTo>
                      <a:pt x="299" y="176"/>
                    </a:lnTo>
                    <a:lnTo>
                      <a:pt x="309" y="179"/>
                    </a:lnTo>
                    <a:lnTo>
                      <a:pt x="314" y="179"/>
                    </a:lnTo>
                    <a:lnTo>
                      <a:pt x="316" y="179"/>
                    </a:lnTo>
                    <a:lnTo>
                      <a:pt x="321" y="179"/>
                    </a:lnTo>
                    <a:lnTo>
                      <a:pt x="323" y="179"/>
                    </a:lnTo>
                    <a:lnTo>
                      <a:pt x="328" y="179"/>
                    </a:lnTo>
                    <a:lnTo>
                      <a:pt x="341" y="179"/>
                    </a:lnTo>
                    <a:lnTo>
                      <a:pt x="369" y="179"/>
                    </a:lnTo>
                    <a:lnTo>
                      <a:pt x="390" y="179"/>
                    </a:lnTo>
                    <a:lnTo>
                      <a:pt x="394" y="179"/>
                    </a:lnTo>
                    <a:lnTo>
                      <a:pt x="395" y="179"/>
                    </a:lnTo>
                    <a:lnTo>
                      <a:pt x="400" y="179"/>
                    </a:lnTo>
                    <a:lnTo>
                      <a:pt x="404" y="179"/>
                    </a:lnTo>
                    <a:lnTo>
                      <a:pt x="409" y="181"/>
                    </a:lnTo>
                    <a:lnTo>
                      <a:pt x="412" y="181"/>
                    </a:lnTo>
                    <a:lnTo>
                      <a:pt x="417" y="181"/>
                    </a:lnTo>
                    <a:lnTo>
                      <a:pt x="420" y="181"/>
                    </a:lnTo>
                    <a:lnTo>
                      <a:pt x="422" y="181"/>
                    </a:lnTo>
                    <a:lnTo>
                      <a:pt x="462" y="189"/>
                    </a:lnTo>
                    <a:lnTo>
                      <a:pt x="472" y="194"/>
                    </a:lnTo>
                    <a:lnTo>
                      <a:pt x="493" y="204"/>
                    </a:lnTo>
                    <a:lnTo>
                      <a:pt x="501" y="210"/>
                    </a:lnTo>
                    <a:lnTo>
                      <a:pt x="564" y="217"/>
                    </a:lnTo>
                    <a:lnTo>
                      <a:pt x="587" y="209"/>
                    </a:lnTo>
                    <a:lnTo>
                      <a:pt x="606" y="194"/>
                    </a:lnTo>
                    <a:lnTo>
                      <a:pt x="634" y="181"/>
                    </a:lnTo>
                    <a:lnTo>
                      <a:pt x="650" y="179"/>
                    </a:lnTo>
                    <a:lnTo>
                      <a:pt x="675" y="174"/>
                    </a:lnTo>
                    <a:lnTo>
                      <a:pt x="707" y="134"/>
                    </a:lnTo>
                    <a:lnTo>
                      <a:pt x="736" y="128"/>
                    </a:lnTo>
                    <a:lnTo>
                      <a:pt x="745" y="128"/>
                    </a:lnTo>
                    <a:lnTo>
                      <a:pt x="750" y="128"/>
                    </a:lnTo>
                    <a:lnTo>
                      <a:pt x="755" y="131"/>
                    </a:lnTo>
                    <a:lnTo>
                      <a:pt x="763" y="131"/>
                    </a:lnTo>
                    <a:lnTo>
                      <a:pt x="766" y="131"/>
                    </a:lnTo>
                    <a:lnTo>
                      <a:pt x="771" y="131"/>
                    </a:lnTo>
                    <a:lnTo>
                      <a:pt x="776" y="133"/>
                    </a:lnTo>
                    <a:lnTo>
                      <a:pt x="781" y="133"/>
                    </a:lnTo>
                    <a:lnTo>
                      <a:pt x="784" y="134"/>
                    </a:lnTo>
                    <a:lnTo>
                      <a:pt x="789" y="134"/>
                    </a:lnTo>
                    <a:lnTo>
                      <a:pt x="791" y="134"/>
                    </a:lnTo>
                    <a:lnTo>
                      <a:pt x="794" y="138"/>
                    </a:lnTo>
                    <a:lnTo>
                      <a:pt x="816" y="139"/>
                    </a:lnTo>
                    <a:lnTo>
                      <a:pt x="852" y="138"/>
                    </a:lnTo>
                    <a:lnTo>
                      <a:pt x="879" y="111"/>
                    </a:lnTo>
                    <a:lnTo>
                      <a:pt x="900" y="90"/>
                    </a:lnTo>
                    <a:lnTo>
                      <a:pt x="919" y="76"/>
                    </a:lnTo>
                    <a:lnTo>
                      <a:pt x="947" y="85"/>
                    </a:lnTo>
                    <a:lnTo>
                      <a:pt x="978" y="71"/>
                    </a:lnTo>
                    <a:lnTo>
                      <a:pt x="988" y="48"/>
                    </a:lnTo>
                    <a:lnTo>
                      <a:pt x="1033" y="37"/>
                    </a:lnTo>
                    <a:lnTo>
                      <a:pt x="1033" y="12"/>
                    </a:lnTo>
                    <a:lnTo>
                      <a:pt x="1006" y="0"/>
                    </a:lnTo>
                    <a:lnTo>
                      <a:pt x="41" y="12"/>
                    </a:lnTo>
                    <a:close/>
                  </a:path>
                </a:pathLst>
              </a:custGeom>
              <a:solidFill>
                <a:srgbClr val="006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1" name="未知"/>
              <p:cNvSpPr/>
              <p:nvPr/>
            </p:nvSpPr>
            <p:spPr bwMode="auto">
              <a:xfrm>
                <a:off x="429" y="249"/>
                <a:ext cx="37" cy="10"/>
              </a:xfrm>
              <a:custGeom>
                <a:avLst/>
                <a:gdLst>
                  <a:gd name="T0" fmla="*/ 0 w 80"/>
                  <a:gd name="T1" fmla="*/ 8 h 22"/>
                  <a:gd name="T2" fmla="*/ 29 w 80"/>
                  <a:gd name="T3" fmla="*/ 0 h 22"/>
                  <a:gd name="T4" fmla="*/ 38 w 80"/>
                  <a:gd name="T5" fmla="*/ 2 h 22"/>
                  <a:gd name="T6" fmla="*/ 8 w 80"/>
                  <a:gd name="T7" fmla="*/ 10 h 22"/>
                  <a:gd name="T8" fmla="*/ 0 w 80"/>
                  <a:gd name="T9" fmla="*/ 8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2">
                    <a:moveTo>
                      <a:pt x="0" y="17"/>
                    </a:moveTo>
                    <a:lnTo>
                      <a:pt x="62" y="0"/>
                    </a:lnTo>
                    <a:lnTo>
                      <a:pt x="80" y="5"/>
                    </a:lnTo>
                    <a:lnTo>
                      <a:pt x="17" y="22"/>
                    </a:lnTo>
                    <a:lnTo>
                      <a:pt x="0" y="17"/>
                    </a:lnTo>
                    <a:close/>
                  </a:path>
                </a:pathLst>
              </a:custGeom>
              <a:solidFill>
                <a:srgbClr val="5B5B5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2" name="未知"/>
              <p:cNvSpPr/>
              <p:nvPr/>
            </p:nvSpPr>
            <p:spPr bwMode="auto">
              <a:xfrm>
                <a:off x="429" y="256"/>
                <a:ext cx="6" cy="7"/>
              </a:xfrm>
              <a:custGeom>
                <a:avLst/>
                <a:gdLst>
                  <a:gd name="T0" fmla="*/ 0 w 17"/>
                  <a:gd name="T1" fmla="*/ 0 h 17"/>
                  <a:gd name="T2" fmla="*/ 8 w 17"/>
                  <a:gd name="T3" fmla="*/ 2 h 17"/>
                  <a:gd name="T4" fmla="*/ 8 w 17"/>
                  <a:gd name="T5" fmla="*/ 7 h 17"/>
                  <a:gd name="T6" fmla="*/ 0 w 17"/>
                  <a:gd name="T7" fmla="*/ 4 h 17"/>
                  <a:gd name="T8" fmla="*/ 0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0" y="0"/>
                    </a:moveTo>
                    <a:lnTo>
                      <a:pt x="17" y="5"/>
                    </a:lnTo>
                    <a:lnTo>
                      <a:pt x="17" y="17"/>
                    </a:lnTo>
                    <a:lnTo>
                      <a:pt x="0" y="10"/>
                    </a:lnTo>
                    <a:lnTo>
                      <a:pt x="0" y="0"/>
                    </a:lnTo>
                    <a:close/>
                  </a:path>
                </a:pathLst>
              </a:custGeom>
              <a:solidFill>
                <a:srgbClr val="6C6C6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3" name="未知"/>
              <p:cNvSpPr/>
              <p:nvPr/>
            </p:nvSpPr>
            <p:spPr bwMode="auto">
              <a:xfrm>
                <a:off x="429" y="209"/>
                <a:ext cx="28" cy="3"/>
              </a:xfrm>
              <a:custGeom>
                <a:avLst/>
                <a:gdLst>
                  <a:gd name="T0" fmla="*/ 0 w 60"/>
                  <a:gd name="T1" fmla="*/ 1 h 7"/>
                  <a:gd name="T2" fmla="*/ 28 w 60"/>
                  <a:gd name="T3" fmla="*/ 0 h 7"/>
                  <a:gd name="T4" fmla="*/ 26 w 60"/>
                  <a:gd name="T5" fmla="*/ 1 h 7"/>
                  <a:gd name="T6" fmla="*/ 0 w 60"/>
                  <a:gd name="T7" fmla="*/ 3 h 7"/>
                  <a:gd name="T8" fmla="*/ 0 w 60"/>
                  <a:gd name="T9" fmla="*/ 1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7">
                    <a:moveTo>
                      <a:pt x="0" y="2"/>
                    </a:moveTo>
                    <a:lnTo>
                      <a:pt x="60" y="0"/>
                    </a:lnTo>
                    <a:lnTo>
                      <a:pt x="55" y="2"/>
                    </a:lnTo>
                    <a:lnTo>
                      <a:pt x="0" y="7"/>
                    </a:lnTo>
                    <a:lnTo>
                      <a:pt x="0" y="2"/>
                    </a:lnTo>
                    <a:close/>
                  </a:path>
                </a:pathLst>
              </a:custGeom>
              <a:solidFill>
                <a:srgbClr val="2F1D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4" name="未知"/>
              <p:cNvSpPr/>
              <p:nvPr/>
            </p:nvSpPr>
            <p:spPr bwMode="auto">
              <a:xfrm>
                <a:off x="429" y="247"/>
                <a:ext cx="28" cy="3"/>
              </a:xfrm>
              <a:custGeom>
                <a:avLst/>
                <a:gdLst>
                  <a:gd name="T0" fmla="*/ 0 w 60"/>
                  <a:gd name="T1" fmla="*/ 9 h 18"/>
                  <a:gd name="T2" fmla="*/ 28 w 60"/>
                  <a:gd name="T3" fmla="*/ 2 h 18"/>
                  <a:gd name="T4" fmla="*/ 26 w 60"/>
                  <a:gd name="T5" fmla="*/ 0 h 18"/>
                  <a:gd name="T6" fmla="*/ 0 w 60"/>
                  <a:gd name="T7" fmla="*/ 8 h 18"/>
                  <a:gd name="T8" fmla="*/ 0 w 60"/>
                  <a:gd name="T9" fmla="*/ 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8">
                    <a:moveTo>
                      <a:pt x="0" y="18"/>
                    </a:moveTo>
                    <a:lnTo>
                      <a:pt x="60" y="3"/>
                    </a:lnTo>
                    <a:lnTo>
                      <a:pt x="55" y="0"/>
                    </a:lnTo>
                    <a:lnTo>
                      <a:pt x="0" y="15"/>
                    </a:lnTo>
                    <a:lnTo>
                      <a:pt x="0" y="18"/>
                    </a:lnTo>
                    <a:close/>
                  </a:path>
                </a:pathLst>
              </a:custGeom>
              <a:solidFill>
                <a:srgbClr val="5635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5" name="未知"/>
              <p:cNvSpPr/>
              <p:nvPr/>
            </p:nvSpPr>
            <p:spPr bwMode="auto">
              <a:xfrm>
                <a:off x="13" y="147"/>
                <a:ext cx="249" cy="155"/>
              </a:xfrm>
              <a:custGeom>
                <a:avLst/>
                <a:gdLst>
                  <a:gd name="T0" fmla="*/ 249 w 498"/>
                  <a:gd name="T1" fmla="*/ 0 h 316"/>
                  <a:gd name="T2" fmla="*/ 249 w 498"/>
                  <a:gd name="T3" fmla="*/ 155 h 316"/>
                  <a:gd name="T4" fmla="*/ 0 w 498"/>
                  <a:gd name="T5" fmla="*/ 90 h 316"/>
                  <a:gd name="T6" fmla="*/ 0 w 498"/>
                  <a:gd name="T7" fmla="*/ 28 h 316"/>
                  <a:gd name="T8" fmla="*/ 249 w 498"/>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8" h="316">
                    <a:moveTo>
                      <a:pt x="498" y="0"/>
                    </a:moveTo>
                    <a:lnTo>
                      <a:pt x="498" y="316"/>
                    </a:lnTo>
                    <a:lnTo>
                      <a:pt x="0" y="184"/>
                    </a:lnTo>
                    <a:lnTo>
                      <a:pt x="0" y="57"/>
                    </a:lnTo>
                    <a:lnTo>
                      <a:pt x="498" y="0"/>
                    </a:lnTo>
                    <a:close/>
                  </a:path>
                </a:pathLst>
              </a:custGeom>
              <a:solidFill>
                <a:srgbClr val="6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6" name="未知"/>
              <p:cNvSpPr/>
              <p:nvPr/>
            </p:nvSpPr>
            <p:spPr bwMode="auto">
              <a:xfrm>
                <a:off x="20" y="163"/>
                <a:ext cx="226" cy="107"/>
              </a:xfrm>
              <a:custGeom>
                <a:avLst/>
                <a:gdLst>
                  <a:gd name="T0" fmla="*/ 0 w 448"/>
                  <a:gd name="T1" fmla="*/ 17 h 209"/>
                  <a:gd name="T2" fmla="*/ 0 w 448"/>
                  <a:gd name="T3" fmla="*/ 61 h 209"/>
                  <a:gd name="T4" fmla="*/ 226 w 448"/>
                  <a:gd name="T5" fmla="*/ 102 h 209"/>
                  <a:gd name="T6" fmla="*/ 226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7" name="Line 230"/>
              <p:cNvSpPr>
                <a:spLocks noChangeShapeType="1"/>
              </p:cNvSpPr>
              <p:nvPr/>
            </p:nvSpPr>
            <p:spPr bwMode="auto">
              <a:xfrm flipH="1">
                <a:off x="20" y="182"/>
                <a:ext cx="226" cy="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8" name="Line 231"/>
              <p:cNvSpPr>
                <a:spLocks noChangeShapeType="1"/>
              </p:cNvSpPr>
              <p:nvPr/>
            </p:nvSpPr>
            <p:spPr bwMode="auto">
              <a:xfrm flipH="1" flipV="1">
                <a:off x="20" y="196"/>
                <a:ext cx="226"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29" name="Line 232"/>
              <p:cNvSpPr>
                <a:spLocks noChangeShapeType="1"/>
              </p:cNvSpPr>
              <p:nvPr/>
            </p:nvSpPr>
            <p:spPr bwMode="auto">
              <a:xfrm flipH="1" flipV="1">
                <a:off x="20" y="203"/>
                <a:ext cx="226" cy="1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0" name="Line 233"/>
              <p:cNvSpPr>
                <a:spLocks noChangeShapeType="1"/>
              </p:cNvSpPr>
              <p:nvPr/>
            </p:nvSpPr>
            <p:spPr bwMode="auto">
              <a:xfrm flipH="1" flipV="1">
                <a:off x="20" y="211"/>
                <a:ext cx="226" cy="2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1" name="Line 234"/>
              <p:cNvSpPr>
                <a:spLocks noChangeShapeType="1"/>
              </p:cNvSpPr>
              <p:nvPr/>
            </p:nvSpPr>
            <p:spPr bwMode="auto">
              <a:xfrm flipH="1" flipV="1">
                <a:off x="20" y="219"/>
                <a:ext cx="226" cy="3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2" name="Line 235"/>
              <p:cNvSpPr>
                <a:spLocks noChangeShapeType="1"/>
              </p:cNvSpPr>
              <p:nvPr/>
            </p:nvSpPr>
            <p:spPr bwMode="auto">
              <a:xfrm>
                <a:off x="225" y="166"/>
                <a:ext cx="2" cy="9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3" name="Line 236"/>
              <p:cNvSpPr>
                <a:spLocks noChangeShapeType="1"/>
              </p:cNvSpPr>
              <p:nvPr/>
            </p:nvSpPr>
            <p:spPr bwMode="auto">
              <a:xfrm>
                <a:off x="206" y="168"/>
                <a:ext cx="1" cy="90"/>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4" name="Line 237"/>
              <p:cNvSpPr>
                <a:spLocks noChangeShapeType="1"/>
              </p:cNvSpPr>
              <p:nvPr/>
            </p:nvSpPr>
            <p:spPr bwMode="auto">
              <a:xfrm>
                <a:off x="190" y="168"/>
                <a:ext cx="6"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5" name="Line 238"/>
              <p:cNvSpPr>
                <a:spLocks noChangeShapeType="1"/>
              </p:cNvSpPr>
              <p:nvPr/>
            </p:nvSpPr>
            <p:spPr bwMode="auto">
              <a:xfrm>
                <a:off x="175" y="169"/>
                <a:ext cx="2" cy="8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6" name="Line 239"/>
              <p:cNvSpPr>
                <a:spLocks noChangeShapeType="1"/>
              </p:cNvSpPr>
              <p:nvPr/>
            </p:nvSpPr>
            <p:spPr bwMode="auto">
              <a:xfrm>
                <a:off x="160" y="169"/>
                <a:ext cx="1" cy="8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7" name="Line 240"/>
              <p:cNvSpPr>
                <a:spLocks noChangeShapeType="1"/>
              </p:cNvSpPr>
              <p:nvPr/>
            </p:nvSpPr>
            <p:spPr bwMode="auto">
              <a:xfrm>
                <a:off x="149" y="171"/>
                <a:ext cx="1" cy="7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8" name="Line 241"/>
              <p:cNvSpPr>
                <a:spLocks noChangeShapeType="1"/>
              </p:cNvSpPr>
              <p:nvPr/>
            </p:nvSpPr>
            <p:spPr bwMode="auto">
              <a:xfrm>
                <a:off x="136" y="171"/>
                <a:ext cx="1" cy="7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39" name="Line 242"/>
              <p:cNvSpPr>
                <a:spLocks noChangeShapeType="1"/>
              </p:cNvSpPr>
              <p:nvPr/>
            </p:nvSpPr>
            <p:spPr bwMode="auto">
              <a:xfrm>
                <a:off x="126" y="172"/>
                <a:ext cx="1" cy="7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0" name="Line 243"/>
              <p:cNvSpPr>
                <a:spLocks noChangeShapeType="1"/>
              </p:cNvSpPr>
              <p:nvPr/>
            </p:nvSpPr>
            <p:spPr bwMode="auto">
              <a:xfrm>
                <a:off x="116" y="173"/>
                <a:ext cx="1" cy="6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1" name="Line 244"/>
              <p:cNvSpPr>
                <a:spLocks noChangeShapeType="1"/>
              </p:cNvSpPr>
              <p:nvPr/>
            </p:nvSpPr>
            <p:spPr bwMode="auto">
              <a:xfrm>
                <a:off x="105" y="173"/>
                <a:ext cx="1" cy="6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2" name="Line 245"/>
              <p:cNvSpPr>
                <a:spLocks noChangeShapeType="1"/>
              </p:cNvSpPr>
              <p:nvPr/>
            </p:nvSpPr>
            <p:spPr bwMode="auto">
              <a:xfrm>
                <a:off x="9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3" name="Line 246"/>
              <p:cNvSpPr>
                <a:spLocks noChangeShapeType="1"/>
              </p:cNvSpPr>
              <p:nvPr/>
            </p:nvSpPr>
            <p:spPr bwMode="auto">
              <a:xfrm>
                <a:off x="8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4" name="Line 247"/>
              <p:cNvSpPr>
                <a:spLocks noChangeShapeType="1"/>
              </p:cNvSpPr>
              <p:nvPr/>
            </p:nvSpPr>
            <p:spPr bwMode="auto">
              <a:xfrm>
                <a:off x="66" y="177"/>
                <a:ext cx="1"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5" name="Line 248"/>
              <p:cNvSpPr>
                <a:spLocks noChangeShapeType="1"/>
              </p:cNvSpPr>
              <p:nvPr/>
            </p:nvSpPr>
            <p:spPr bwMode="auto">
              <a:xfrm>
                <a:off x="59" y="177"/>
                <a:ext cx="2"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6" name="Line 249"/>
              <p:cNvSpPr>
                <a:spLocks noChangeShapeType="1"/>
              </p:cNvSpPr>
              <p:nvPr/>
            </p:nvSpPr>
            <p:spPr bwMode="auto">
              <a:xfrm>
                <a:off x="51" y="177"/>
                <a:ext cx="1" cy="5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7" name="Line 250"/>
              <p:cNvSpPr>
                <a:spLocks noChangeShapeType="1"/>
              </p:cNvSpPr>
              <p:nvPr/>
            </p:nvSpPr>
            <p:spPr bwMode="auto">
              <a:xfrm>
                <a:off x="43" y="178"/>
                <a:ext cx="6" cy="5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8" name="Line 251"/>
              <p:cNvSpPr>
                <a:spLocks noChangeShapeType="1"/>
              </p:cNvSpPr>
              <p:nvPr/>
            </p:nvSpPr>
            <p:spPr bwMode="auto">
              <a:xfrm>
                <a:off x="34" y="178"/>
                <a:ext cx="2" cy="5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49" name="Line 252"/>
              <p:cNvSpPr>
                <a:spLocks noChangeShapeType="1"/>
              </p:cNvSpPr>
              <p:nvPr/>
            </p:nvSpPr>
            <p:spPr bwMode="auto">
              <a:xfrm>
                <a:off x="28" y="180"/>
                <a:ext cx="1" cy="5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0" name="未知"/>
              <p:cNvSpPr/>
              <p:nvPr/>
            </p:nvSpPr>
            <p:spPr bwMode="auto">
              <a:xfrm>
                <a:off x="20" y="163"/>
                <a:ext cx="226" cy="107"/>
              </a:xfrm>
              <a:custGeom>
                <a:avLst/>
                <a:gdLst>
                  <a:gd name="T0" fmla="*/ 0 w 448"/>
                  <a:gd name="T1" fmla="*/ 17 h 209"/>
                  <a:gd name="T2" fmla="*/ 0 w 448"/>
                  <a:gd name="T3" fmla="*/ 61 h 209"/>
                  <a:gd name="T4" fmla="*/ 226 w 448"/>
                  <a:gd name="T5" fmla="*/ 102 h 209"/>
                  <a:gd name="T6" fmla="*/ 226 w 448"/>
                  <a:gd name="T7" fmla="*/ 0 h 209"/>
                  <a:gd name="T8" fmla="*/ 0 w 448"/>
                  <a:gd name="T9" fmla="*/ 1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8" h="209">
                    <a:moveTo>
                      <a:pt x="0" y="34"/>
                    </a:moveTo>
                    <a:lnTo>
                      <a:pt x="0" y="126"/>
                    </a:lnTo>
                    <a:lnTo>
                      <a:pt x="448" y="209"/>
                    </a:lnTo>
                    <a:lnTo>
                      <a:pt x="448" y="0"/>
                    </a:lnTo>
                    <a:lnTo>
                      <a:pt x="0" y="34"/>
                    </a:lnTo>
                  </a:path>
                </a:pathLst>
              </a:custGeom>
              <a:noFill/>
              <a:ln w="1588" cap="flat" cmpd="sng">
                <a:solidFill>
                  <a:srgbClr val="20202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1" name="Line 254"/>
              <p:cNvSpPr>
                <a:spLocks noChangeShapeType="1"/>
              </p:cNvSpPr>
              <p:nvPr/>
            </p:nvSpPr>
            <p:spPr bwMode="auto">
              <a:xfrm flipV="1">
                <a:off x="30" y="194"/>
                <a:ext cx="8" cy="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2" name="Line 255"/>
              <p:cNvSpPr>
                <a:spLocks noChangeShapeType="1"/>
              </p:cNvSpPr>
              <p:nvPr/>
            </p:nvSpPr>
            <p:spPr bwMode="auto">
              <a:xfrm flipV="1">
                <a:off x="41" y="184"/>
                <a:ext cx="12"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3" name="Line 256"/>
              <p:cNvSpPr>
                <a:spLocks noChangeShapeType="1"/>
              </p:cNvSpPr>
              <p:nvPr/>
            </p:nvSpPr>
            <p:spPr bwMode="auto">
              <a:xfrm flipV="1">
                <a:off x="32" y="205"/>
                <a:ext cx="6" cy="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4" name="Line 257"/>
              <p:cNvSpPr>
                <a:spLocks noChangeShapeType="1"/>
              </p:cNvSpPr>
              <p:nvPr/>
            </p:nvSpPr>
            <p:spPr bwMode="auto">
              <a:xfrm flipV="1">
                <a:off x="42" y="200"/>
                <a:ext cx="9"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5" name="Line 258"/>
              <p:cNvSpPr>
                <a:spLocks noChangeShapeType="1"/>
              </p:cNvSpPr>
              <p:nvPr/>
            </p:nvSpPr>
            <p:spPr bwMode="auto">
              <a:xfrm flipV="1">
                <a:off x="74" y="182"/>
                <a:ext cx="21"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6" name="Line 259"/>
              <p:cNvSpPr>
                <a:spLocks noChangeShapeType="1"/>
              </p:cNvSpPr>
              <p:nvPr/>
            </p:nvSpPr>
            <p:spPr bwMode="auto">
              <a:xfrm flipV="1">
                <a:off x="62" y="196"/>
                <a:ext cx="25" cy="2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7" name="Line 260"/>
              <p:cNvSpPr>
                <a:spLocks noChangeShapeType="1"/>
              </p:cNvSpPr>
              <p:nvPr/>
            </p:nvSpPr>
            <p:spPr bwMode="auto">
              <a:xfrm flipV="1">
                <a:off x="79" y="189"/>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8" name="Line 261"/>
              <p:cNvSpPr>
                <a:spLocks noChangeShapeType="1"/>
              </p:cNvSpPr>
              <p:nvPr/>
            </p:nvSpPr>
            <p:spPr bwMode="auto">
              <a:xfrm flipV="1">
                <a:off x="52" y="203"/>
                <a:ext cx="10" cy="1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59" name="Line 262"/>
              <p:cNvSpPr>
                <a:spLocks noChangeShapeType="1"/>
              </p:cNvSpPr>
              <p:nvPr/>
            </p:nvSpPr>
            <p:spPr bwMode="auto">
              <a:xfrm flipV="1">
                <a:off x="114" y="175"/>
                <a:ext cx="19" cy="14"/>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0" name="Line 263"/>
              <p:cNvSpPr>
                <a:spLocks noChangeShapeType="1"/>
              </p:cNvSpPr>
              <p:nvPr/>
            </p:nvSpPr>
            <p:spPr bwMode="auto">
              <a:xfrm flipV="1">
                <a:off x="92" y="203"/>
                <a:ext cx="19" cy="16"/>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1" name="Line 264"/>
              <p:cNvSpPr>
                <a:spLocks noChangeShapeType="1"/>
              </p:cNvSpPr>
              <p:nvPr/>
            </p:nvSpPr>
            <p:spPr bwMode="auto">
              <a:xfrm flipV="1">
                <a:off x="107" y="189"/>
                <a:ext cx="19" cy="20"/>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2" name="Line 265"/>
              <p:cNvSpPr>
                <a:spLocks noChangeShapeType="1"/>
              </p:cNvSpPr>
              <p:nvPr/>
            </p:nvSpPr>
            <p:spPr bwMode="auto">
              <a:xfrm flipV="1">
                <a:off x="111" y="214"/>
                <a:ext cx="13"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3" name="Line 266"/>
              <p:cNvSpPr>
                <a:spLocks noChangeShapeType="1"/>
              </p:cNvSpPr>
              <p:nvPr/>
            </p:nvSpPr>
            <p:spPr bwMode="auto">
              <a:xfrm flipV="1">
                <a:off x="129" y="194"/>
                <a:ext cx="22"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4" name="Line 267"/>
              <p:cNvSpPr>
                <a:spLocks noChangeShapeType="1"/>
              </p:cNvSpPr>
              <p:nvPr/>
            </p:nvSpPr>
            <p:spPr bwMode="auto">
              <a:xfrm flipV="1">
                <a:off x="151" y="180"/>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5" name="Line 268"/>
              <p:cNvSpPr>
                <a:spLocks noChangeShapeType="1"/>
              </p:cNvSpPr>
              <p:nvPr/>
            </p:nvSpPr>
            <p:spPr bwMode="auto">
              <a:xfrm flipV="1">
                <a:off x="134" y="186"/>
                <a:ext cx="19"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6" name="Line 269"/>
              <p:cNvSpPr>
                <a:spLocks noChangeShapeType="1"/>
              </p:cNvSpPr>
              <p:nvPr/>
            </p:nvSpPr>
            <p:spPr bwMode="auto">
              <a:xfrm flipV="1">
                <a:off x="122" y="211"/>
                <a:ext cx="19" cy="17"/>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7" name="Line 270"/>
              <p:cNvSpPr>
                <a:spLocks noChangeShapeType="1"/>
              </p:cNvSpPr>
              <p:nvPr/>
            </p:nvSpPr>
            <p:spPr bwMode="auto">
              <a:xfrm flipV="1">
                <a:off x="168" y="175"/>
                <a:ext cx="19"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8" name="Line 271"/>
              <p:cNvSpPr>
                <a:spLocks noChangeShapeType="1"/>
              </p:cNvSpPr>
              <p:nvPr/>
            </p:nvSpPr>
            <p:spPr bwMode="auto">
              <a:xfrm flipV="1">
                <a:off x="156" y="194"/>
                <a:ext cx="26" cy="19"/>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69" name="Line 272"/>
              <p:cNvSpPr>
                <a:spLocks noChangeShapeType="1"/>
              </p:cNvSpPr>
              <p:nvPr/>
            </p:nvSpPr>
            <p:spPr bwMode="auto">
              <a:xfrm flipV="1">
                <a:off x="151" y="214"/>
                <a:ext cx="21" cy="2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0" name="Line 273"/>
              <p:cNvSpPr>
                <a:spLocks noChangeShapeType="1"/>
              </p:cNvSpPr>
              <p:nvPr/>
            </p:nvSpPr>
            <p:spPr bwMode="auto">
              <a:xfrm flipV="1">
                <a:off x="171" y="200"/>
                <a:ext cx="19" cy="21"/>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1" name="Line 274"/>
              <p:cNvSpPr>
                <a:spLocks noChangeShapeType="1"/>
              </p:cNvSpPr>
              <p:nvPr/>
            </p:nvSpPr>
            <p:spPr bwMode="auto">
              <a:xfrm flipV="1">
                <a:off x="203" y="188"/>
                <a:ext cx="19" cy="17"/>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2" name="Line 275"/>
              <p:cNvSpPr>
                <a:spLocks noChangeShapeType="1"/>
              </p:cNvSpPr>
              <p:nvPr/>
            </p:nvSpPr>
            <p:spPr bwMode="auto">
              <a:xfrm flipV="1">
                <a:off x="197" y="219"/>
                <a:ext cx="15" cy="13"/>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3" name="Line 276"/>
              <p:cNvSpPr>
                <a:spLocks noChangeShapeType="1"/>
              </p:cNvSpPr>
              <p:nvPr/>
            </p:nvSpPr>
            <p:spPr bwMode="auto">
              <a:xfrm flipV="1">
                <a:off x="215" y="205"/>
                <a:ext cx="19" cy="18"/>
              </a:xfrm>
              <a:prstGeom prst="line">
                <a:avLst/>
              </a:prstGeom>
              <a:noFill/>
              <a:ln w="1588">
                <a:solidFill>
                  <a:srgbClr val="C0C0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4" name="Line 277"/>
              <p:cNvSpPr>
                <a:spLocks noChangeShapeType="1"/>
              </p:cNvSpPr>
              <p:nvPr/>
            </p:nvSpPr>
            <p:spPr bwMode="auto">
              <a:xfrm>
                <a:off x="75" y="175"/>
                <a:ext cx="1" cy="5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5" name="未知"/>
              <p:cNvSpPr/>
              <p:nvPr/>
            </p:nvSpPr>
            <p:spPr bwMode="auto">
              <a:xfrm>
                <a:off x="262" y="147"/>
                <a:ext cx="248" cy="155"/>
              </a:xfrm>
              <a:custGeom>
                <a:avLst/>
                <a:gdLst>
                  <a:gd name="T0" fmla="*/ 0 w 495"/>
                  <a:gd name="T1" fmla="*/ 0 h 316"/>
                  <a:gd name="T2" fmla="*/ 0 w 495"/>
                  <a:gd name="T3" fmla="*/ 155 h 316"/>
                  <a:gd name="T4" fmla="*/ 248 w 495"/>
                  <a:gd name="T5" fmla="*/ 90 h 316"/>
                  <a:gd name="T6" fmla="*/ 248 w 495"/>
                  <a:gd name="T7" fmla="*/ 28 h 316"/>
                  <a:gd name="T8" fmla="*/ 0 w 495"/>
                  <a:gd name="T9" fmla="*/ 0 h 3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5" h="316">
                    <a:moveTo>
                      <a:pt x="0" y="0"/>
                    </a:moveTo>
                    <a:lnTo>
                      <a:pt x="0" y="316"/>
                    </a:lnTo>
                    <a:lnTo>
                      <a:pt x="495" y="184"/>
                    </a:lnTo>
                    <a:lnTo>
                      <a:pt x="495" y="57"/>
                    </a:lnTo>
                    <a:lnTo>
                      <a:pt x="0" y="0"/>
                    </a:lnTo>
                    <a:close/>
                  </a:path>
                </a:pathLst>
              </a:custGeom>
              <a:solidFill>
                <a:srgbClr val="4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6" name="未知"/>
              <p:cNvSpPr/>
              <p:nvPr/>
            </p:nvSpPr>
            <p:spPr bwMode="auto">
              <a:xfrm>
                <a:off x="429" y="209"/>
                <a:ext cx="28" cy="47"/>
              </a:xfrm>
              <a:custGeom>
                <a:avLst/>
                <a:gdLst>
                  <a:gd name="T0" fmla="*/ 0 w 60"/>
                  <a:gd name="T1" fmla="*/ 47 h 96"/>
                  <a:gd name="T2" fmla="*/ 0 w 60"/>
                  <a:gd name="T3" fmla="*/ 1 h 96"/>
                  <a:gd name="T4" fmla="*/ 28 w 60"/>
                  <a:gd name="T5" fmla="*/ 0 h 96"/>
                  <a:gd name="T6" fmla="*/ 28 w 60"/>
                  <a:gd name="T7" fmla="*/ 40 h 96"/>
                  <a:gd name="T8" fmla="*/ 0 w 60"/>
                  <a:gd name="T9" fmla="*/ 4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96">
                    <a:moveTo>
                      <a:pt x="0" y="96"/>
                    </a:moveTo>
                    <a:lnTo>
                      <a:pt x="0" y="2"/>
                    </a:lnTo>
                    <a:lnTo>
                      <a:pt x="60" y="0"/>
                    </a:lnTo>
                    <a:lnTo>
                      <a:pt x="60" y="81"/>
                    </a:lnTo>
                    <a:lnTo>
                      <a:pt x="0" y="96"/>
                    </a:lnTo>
                    <a:close/>
                  </a:path>
                </a:pathLst>
              </a:custGeom>
              <a:solidFill>
                <a:srgbClr val="472C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7" name="未知"/>
              <p:cNvSpPr/>
              <p:nvPr/>
            </p:nvSpPr>
            <p:spPr bwMode="auto">
              <a:xfrm>
                <a:off x="469" y="183"/>
                <a:ext cx="15" cy="34"/>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close/>
                  </a:path>
                </a:pathLst>
              </a:custGeom>
              <a:solidFill>
                <a:srgbClr val="4D556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8" name="Line 281"/>
              <p:cNvSpPr>
                <a:spLocks noChangeShapeType="1"/>
              </p:cNvSpPr>
              <p:nvPr/>
            </p:nvSpPr>
            <p:spPr bwMode="auto">
              <a:xfrm flipV="1">
                <a:off x="472" y="197"/>
                <a:ext cx="6" cy="8"/>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79" name="Line 282"/>
              <p:cNvSpPr>
                <a:spLocks noChangeShapeType="1"/>
              </p:cNvSpPr>
              <p:nvPr/>
            </p:nvSpPr>
            <p:spPr bwMode="auto">
              <a:xfrm flipV="1">
                <a:off x="472" y="203"/>
                <a:ext cx="6" cy="6"/>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0" name="Line 283"/>
              <p:cNvSpPr>
                <a:spLocks noChangeShapeType="1"/>
              </p:cNvSpPr>
              <p:nvPr/>
            </p:nvSpPr>
            <p:spPr bwMode="auto">
              <a:xfrm flipV="1">
                <a:off x="477" y="197"/>
                <a:ext cx="4" cy="5"/>
              </a:xfrm>
              <a:prstGeom prst="line">
                <a:avLst/>
              </a:prstGeom>
              <a:noFill/>
              <a:ln w="1588">
                <a:solidFill>
                  <a:srgbClr val="7485A4"/>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1" name="Line 284"/>
              <p:cNvSpPr>
                <a:spLocks noChangeShapeType="1"/>
              </p:cNvSpPr>
              <p:nvPr/>
            </p:nvSpPr>
            <p:spPr bwMode="auto">
              <a:xfrm>
                <a:off x="469" y="196"/>
                <a:ext cx="15" cy="1"/>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2" name="Line 285"/>
              <p:cNvSpPr>
                <a:spLocks noChangeShapeType="1"/>
              </p:cNvSpPr>
              <p:nvPr/>
            </p:nvSpPr>
            <p:spPr bwMode="auto">
              <a:xfrm>
                <a:off x="469" y="205"/>
                <a:ext cx="15" cy="2"/>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3" name="Line 286"/>
              <p:cNvSpPr>
                <a:spLocks noChangeShapeType="1"/>
              </p:cNvSpPr>
              <p:nvPr/>
            </p:nvSpPr>
            <p:spPr bwMode="auto">
              <a:xfrm>
                <a:off x="477" y="184"/>
                <a:ext cx="1" cy="33"/>
              </a:xfrm>
              <a:prstGeom prst="line">
                <a:avLst/>
              </a:prstGeom>
              <a:noFill/>
              <a:ln w="1588">
                <a:solidFill>
                  <a:srgbClr val="272B36"/>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4" name="未知"/>
              <p:cNvSpPr/>
              <p:nvPr/>
            </p:nvSpPr>
            <p:spPr bwMode="auto">
              <a:xfrm>
                <a:off x="469" y="183"/>
                <a:ext cx="15" cy="34"/>
              </a:xfrm>
              <a:custGeom>
                <a:avLst/>
                <a:gdLst>
                  <a:gd name="T0" fmla="*/ 0 w 30"/>
                  <a:gd name="T1" fmla="*/ 0 h 68"/>
                  <a:gd name="T2" fmla="*/ 15 w 30"/>
                  <a:gd name="T3" fmla="*/ 1 h 68"/>
                  <a:gd name="T4" fmla="*/ 15 w 30"/>
                  <a:gd name="T5" fmla="*/ 34 h 68"/>
                  <a:gd name="T6" fmla="*/ 0 w 30"/>
                  <a:gd name="T7" fmla="*/ 34 h 68"/>
                  <a:gd name="T8" fmla="*/ 0 w 30"/>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68">
                    <a:moveTo>
                      <a:pt x="0" y="0"/>
                    </a:moveTo>
                    <a:lnTo>
                      <a:pt x="30" y="1"/>
                    </a:lnTo>
                    <a:lnTo>
                      <a:pt x="30" y="68"/>
                    </a:lnTo>
                    <a:lnTo>
                      <a:pt x="0" y="68"/>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5" name="未知"/>
              <p:cNvSpPr/>
              <p:nvPr/>
            </p:nvSpPr>
            <p:spPr bwMode="auto">
              <a:xfrm>
                <a:off x="274" y="163"/>
                <a:ext cx="137" cy="107"/>
              </a:xfrm>
              <a:custGeom>
                <a:avLst/>
                <a:gdLst>
                  <a:gd name="T0" fmla="*/ 137 w 271"/>
                  <a:gd name="T1" fmla="*/ 7 h 209"/>
                  <a:gd name="T2" fmla="*/ 137 w 271"/>
                  <a:gd name="T3" fmla="*/ 77 h 209"/>
                  <a:gd name="T4" fmla="*/ 0 w 271"/>
                  <a:gd name="T5" fmla="*/ 102 h 209"/>
                  <a:gd name="T6" fmla="*/ 0 w 271"/>
                  <a:gd name="T7" fmla="*/ 0 h 209"/>
                  <a:gd name="T8" fmla="*/ 137 w 271"/>
                  <a:gd name="T9" fmla="*/ 7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 h="209">
                    <a:moveTo>
                      <a:pt x="271" y="15"/>
                    </a:moveTo>
                    <a:lnTo>
                      <a:pt x="271" y="158"/>
                    </a:lnTo>
                    <a:lnTo>
                      <a:pt x="0" y="209"/>
                    </a:lnTo>
                    <a:lnTo>
                      <a:pt x="0" y="0"/>
                    </a:lnTo>
                    <a:lnTo>
                      <a:pt x="271" y="15"/>
                    </a:lnTo>
                    <a:close/>
                  </a:path>
                </a:pathLst>
              </a:custGeom>
              <a:solidFill>
                <a:srgbClr val="404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6" name="Line 289"/>
              <p:cNvSpPr>
                <a:spLocks noChangeShapeType="1"/>
              </p:cNvSpPr>
              <p:nvPr/>
            </p:nvSpPr>
            <p:spPr bwMode="auto">
              <a:xfrm>
                <a:off x="331" y="168"/>
                <a:ext cx="1" cy="87"/>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7" name="Line 290"/>
              <p:cNvSpPr>
                <a:spLocks noChangeShapeType="1"/>
              </p:cNvSpPr>
              <p:nvPr/>
            </p:nvSpPr>
            <p:spPr bwMode="auto">
              <a:xfrm>
                <a:off x="346" y="169"/>
                <a:ext cx="1" cy="85"/>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8" name="Line 291"/>
              <p:cNvSpPr>
                <a:spLocks noChangeShapeType="1"/>
              </p:cNvSpPr>
              <p:nvPr/>
            </p:nvSpPr>
            <p:spPr bwMode="auto">
              <a:xfrm>
                <a:off x="361" y="169"/>
                <a:ext cx="1" cy="81"/>
              </a:xfrm>
              <a:prstGeom prst="line">
                <a:avLst/>
              </a:prstGeom>
              <a:noFill/>
              <a:ln w="1588">
                <a:solidFill>
                  <a:srgbClr val="303543"/>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89" name="未知"/>
              <p:cNvSpPr/>
              <p:nvPr/>
            </p:nvSpPr>
            <p:spPr bwMode="auto">
              <a:xfrm>
                <a:off x="277" y="163"/>
                <a:ext cx="135" cy="107"/>
              </a:xfrm>
              <a:custGeom>
                <a:avLst/>
                <a:gdLst>
                  <a:gd name="T0" fmla="*/ 0 w 266"/>
                  <a:gd name="T1" fmla="*/ 0 h 209"/>
                  <a:gd name="T2" fmla="*/ 0 w 266"/>
                  <a:gd name="T3" fmla="*/ 102 h 209"/>
                  <a:gd name="T4" fmla="*/ 134 w 266"/>
                  <a:gd name="T5" fmla="*/ 77 h 209"/>
                  <a:gd name="T6" fmla="*/ 134 w 266"/>
                  <a:gd name="T7" fmla="*/ 7 h 209"/>
                  <a:gd name="T8" fmla="*/ 0 w 266"/>
                  <a:gd name="T9" fmla="*/ 0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 h="209">
                    <a:moveTo>
                      <a:pt x="0" y="0"/>
                    </a:moveTo>
                    <a:lnTo>
                      <a:pt x="0" y="209"/>
                    </a:lnTo>
                    <a:lnTo>
                      <a:pt x="266" y="158"/>
                    </a:lnTo>
                    <a:lnTo>
                      <a:pt x="266" y="15"/>
                    </a:lnTo>
                    <a:lnTo>
                      <a:pt x="0" y="0"/>
                    </a:lnTo>
                  </a:path>
                </a:pathLst>
              </a:custGeom>
              <a:noFill/>
              <a:ln w="1588" cap="flat" cmpd="sng">
                <a:solidFill>
                  <a:srgbClr val="212121"/>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0" name="Line 293"/>
              <p:cNvSpPr>
                <a:spLocks noChangeShapeType="1"/>
              </p:cNvSpPr>
              <p:nvPr/>
            </p:nvSpPr>
            <p:spPr bwMode="auto">
              <a:xfrm>
                <a:off x="296" y="166"/>
                <a:ext cx="1" cy="93"/>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1" name="Line 294"/>
              <p:cNvSpPr>
                <a:spLocks noChangeShapeType="1"/>
              </p:cNvSpPr>
              <p:nvPr/>
            </p:nvSpPr>
            <p:spPr bwMode="auto">
              <a:xfrm>
                <a:off x="331" y="168"/>
                <a:ext cx="1"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2" name="Line 295"/>
              <p:cNvSpPr>
                <a:spLocks noChangeShapeType="1"/>
              </p:cNvSpPr>
              <p:nvPr/>
            </p:nvSpPr>
            <p:spPr bwMode="auto">
              <a:xfrm>
                <a:off x="346" y="169"/>
                <a:ext cx="1" cy="8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3" name="Line 296"/>
              <p:cNvSpPr>
                <a:spLocks noChangeShapeType="1"/>
              </p:cNvSpPr>
              <p:nvPr/>
            </p:nvSpPr>
            <p:spPr bwMode="auto">
              <a:xfrm>
                <a:off x="372" y="171"/>
                <a:ext cx="1" cy="7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4" name="Line 297"/>
              <p:cNvSpPr>
                <a:spLocks noChangeShapeType="1"/>
              </p:cNvSpPr>
              <p:nvPr/>
            </p:nvSpPr>
            <p:spPr bwMode="auto">
              <a:xfrm>
                <a:off x="385" y="171"/>
                <a:ext cx="1" cy="7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5" name="Line 298"/>
              <p:cNvSpPr>
                <a:spLocks noChangeShapeType="1"/>
              </p:cNvSpPr>
              <p:nvPr/>
            </p:nvSpPr>
            <p:spPr bwMode="auto">
              <a:xfrm>
                <a:off x="394" y="172"/>
                <a:ext cx="1" cy="72"/>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6" name="Line 299"/>
              <p:cNvSpPr>
                <a:spLocks noChangeShapeType="1"/>
              </p:cNvSpPr>
              <p:nvPr/>
            </p:nvSpPr>
            <p:spPr bwMode="auto">
              <a:xfrm>
                <a:off x="404" y="173"/>
                <a:ext cx="1" cy="68"/>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7" name="Line 300"/>
              <p:cNvSpPr>
                <a:spLocks noChangeShapeType="1"/>
              </p:cNvSpPr>
              <p:nvPr/>
            </p:nvSpPr>
            <p:spPr bwMode="auto">
              <a:xfrm flipH="1" flipV="1">
                <a:off x="390" y="175"/>
                <a:ext cx="17" cy="14"/>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8" name="Line 301"/>
              <p:cNvSpPr>
                <a:spLocks noChangeShapeType="1"/>
              </p:cNvSpPr>
              <p:nvPr/>
            </p:nvSpPr>
            <p:spPr bwMode="auto">
              <a:xfrm flipH="1" flipV="1">
                <a:off x="396" y="214"/>
                <a:ext cx="13"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99" name="Line 302"/>
              <p:cNvSpPr>
                <a:spLocks noChangeShapeType="1"/>
              </p:cNvSpPr>
              <p:nvPr/>
            </p:nvSpPr>
            <p:spPr bwMode="auto">
              <a:xfrm flipH="1" flipV="1">
                <a:off x="370" y="194"/>
                <a:ext cx="21"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0" name="Line 303"/>
              <p:cNvSpPr>
                <a:spLocks noChangeShapeType="1"/>
              </p:cNvSpPr>
              <p:nvPr/>
            </p:nvSpPr>
            <p:spPr bwMode="auto">
              <a:xfrm flipH="1" flipV="1">
                <a:off x="288" y="182"/>
                <a:ext cx="20"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1" name="Line 304"/>
              <p:cNvSpPr>
                <a:spLocks noChangeShapeType="1"/>
              </p:cNvSpPr>
              <p:nvPr/>
            </p:nvSpPr>
            <p:spPr bwMode="auto">
              <a:xfrm flipH="1" flipV="1">
                <a:off x="367" y="186"/>
                <a:ext cx="19"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2" name="Line 305"/>
              <p:cNvSpPr>
                <a:spLocks noChangeShapeType="1"/>
              </p:cNvSpPr>
              <p:nvPr/>
            </p:nvSpPr>
            <p:spPr bwMode="auto">
              <a:xfrm flipH="1" flipV="1">
                <a:off x="380" y="211"/>
                <a:ext cx="17" cy="17"/>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3" name="Line 306"/>
              <p:cNvSpPr>
                <a:spLocks noChangeShapeType="1"/>
              </p:cNvSpPr>
              <p:nvPr/>
            </p:nvSpPr>
            <p:spPr bwMode="auto">
              <a:xfrm flipH="1" flipV="1">
                <a:off x="332" y="175"/>
                <a:ext cx="21"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4" name="Line 307"/>
              <p:cNvSpPr>
                <a:spLocks noChangeShapeType="1"/>
              </p:cNvSpPr>
              <p:nvPr/>
            </p:nvSpPr>
            <p:spPr bwMode="auto">
              <a:xfrm flipH="1" flipV="1">
                <a:off x="338" y="194"/>
                <a:ext cx="25" cy="19"/>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5" name="Line 308"/>
              <p:cNvSpPr>
                <a:spLocks noChangeShapeType="1"/>
              </p:cNvSpPr>
              <p:nvPr/>
            </p:nvSpPr>
            <p:spPr bwMode="auto">
              <a:xfrm flipH="1" flipV="1">
                <a:off x="312" y="192"/>
                <a:ext cx="22" cy="20"/>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6" name="Line 309"/>
              <p:cNvSpPr>
                <a:spLocks noChangeShapeType="1"/>
              </p:cNvSpPr>
              <p:nvPr/>
            </p:nvSpPr>
            <p:spPr bwMode="auto">
              <a:xfrm flipH="1" flipV="1">
                <a:off x="322" y="225"/>
                <a:ext cx="19"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7" name="Line 310"/>
              <p:cNvSpPr>
                <a:spLocks noChangeShapeType="1"/>
              </p:cNvSpPr>
              <p:nvPr/>
            </p:nvSpPr>
            <p:spPr bwMode="auto">
              <a:xfrm flipH="1" flipV="1">
                <a:off x="287" y="205"/>
                <a:ext cx="19" cy="18"/>
              </a:xfrm>
              <a:prstGeom prst="line">
                <a:avLst/>
              </a:prstGeom>
              <a:noFill/>
              <a:ln w="1588">
                <a:solidFill>
                  <a:srgbClr val="E0E0E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8" name="Line 311"/>
              <p:cNvSpPr>
                <a:spLocks noChangeShapeType="1"/>
              </p:cNvSpPr>
              <p:nvPr/>
            </p:nvSpPr>
            <p:spPr bwMode="auto">
              <a:xfrm>
                <a:off x="313" y="169"/>
                <a:ext cx="1" cy="87"/>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09" name="Line 312"/>
              <p:cNvSpPr>
                <a:spLocks noChangeShapeType="1"/>
              </p:cNvSpPr>
              <p:nvPr/>
            </p:nvSpPr>
            <p:spPr bwMode="auto">
              <a:xfrm>
                <a:off x="275" y="178"/>
                <a:ext cx="134" cy="5"/>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0" name="Line 313"/>
              <p:cNvSpPr>
                <a:spLocks noChangeShapeType="1"/>
              </p:cNvSpPr>
              <p:nvPr/>
            </p:nvSpPr>
            <p:spPr bwMode="auto">
              <a:xfrm>
                <a:off x="277" y="197"/>
                <a:ext cx="132" cy="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1" name="Line 314"/>
              <p:cNvSpPr>
                <a:spLocks noChangeShapeType="1"/>
              </p:cNvSpPr>
              <p:nvPr/>
            </p:nvSpPr>
            <p:spPr bwMode="auto">
              <a:xfrm flipV="1">
                <a:off x="279" y="209"/>
                <a:ext cx="130" cy="4"/>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2" name="Line 315"/>
              <p:cNvSpPr>
                <a:spLocks noChangeShapeType="1"/>
              </p:cNvSpPr>
              <p:nvPr/>
            </p:nvSpPr>
            <p:spPr bwMode="auto">
              <a:xfrm flipV="1">
                <a:off x="277" y="231"/>
                <a:ext cx="135" cy="16"/>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213" name="Line 316"/>
              <p:cNvSpPr>
                <a:spLocks noChangeShapeType="1"/>
              </p:cNvSpPr>
              <p:nvPr/>
            </p:nvSpPr>
            <p:spPr bwMode="auto">
              <a:xfrm flipV="1">
                <a:off x="279" y="221"/>
                <a:ext cx="130" cy="11"/>
              </a:xfrm>
              <a:prstGeom prst="line">
                <a:avLst/>
              </a:prstGeom>
              <a:noFill/>
              <a:ln w="1588">
                <a:solidFill>
                  <a:srgbClr val="40404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313" name="Rectangle 320"/>
            <p:cNvSpPr>
              <a:spLocks noChangeArrowheads="1"/>
            </p:cNvSpPr>
            <p:nvPr/>
          </p:nvSpPr>
          <p:spPr bwMode="auto">
            <a:xfrm>
              <a:off x="6673" y="1688"/>
              <a:ext cx="970" cy="372"/>
            </a:xfrm>
            <a:prstGeom prst="rect">
              <a:avLst/>
            </a:prstGeom>
            <a:no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4" name="Rectangle 321"/>
            <p:cNvSpPr>
              <a:spLocks noChangeArrowheads="1"/>
            </p:cNvSpPr>
            <p:nvPr/>
          </p:nvSpPr>
          <p:spPr bwMode="auto">
            <a:xfrm>
              <a:off x="6413" y="1430"/>
              <a:ext cx="652" cy="388"/>
            </a:xfrm>
            <a:prstGeom prst="rect">
              <a:avLst/>
            </a:prstGeom>
            <a:noFill/>
            <a:ln>
              <a:noFill/>
            </a:ln>
            <a:effectLst/>
          </p:spPr>
          <p:txBody>
            <a:bodyPr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车管</a:t>
              </a:r>
            </a:p>
          </p:txBody>
        </p:sp>
        <p:grpSp>
          <p:nvGrpSpPr>
            <p:cNvPr id="8" name="Group 323"/>
            <p:cNvGrpSpPr/>
            <p:nvPr/>
          </p:nvGrpSpPr>
          <p:grpSpPr bwMode="auto">
            <a:xfrm>
              <a:off x="10493" y="2140"/>
              <a:ext cx="1150" cy="768"/>
              <a:chOff x="0" y="0"/>
              <a:chExt cx="289" cy="286"/>
            </a:xfrm>
          </p:grpSpPr>
          <p:sp>
            <p:nvSpPr>
              <p:cNvPr id="316" name="未知"/>
              <p:cNvSpPr/>
              <p:nvPr/>
            </p:nvSpPr>
            <p:spPr bwMode="auto">
              <a:xfrm>
                <a:off x="193" y="156"/>
                <a:ext cx="96" cy="130"/>
              </a:xfrm>
              <a:custGeom>
                <a:avLst/>
                <a:gdLst>
                  <a:gd name="T0" fmla="*/ 17 w 482"/>
                  <a:gd name="T1" fmla="*/ 130 h 646"/>
                  <a:gd name="T2" fmla="*/ 0 w 482"/>
                  <a:gd name="T3" fmla="*/ 96 h 646"/>
                  <a:gd name="T4" fmla="*/ 0 w 482"/>
                  <a:gd name="T5" fmla="*/ 90 h 646"/>
                  <a:gd name="T6" fmla="*/ 0 w 482"/>
                  <a:gd name="T7" fmla="*/ 80 h 646"/>
                  <a:gd name="T8" fmla="*/ 1 w 482"/>
                  <a:gd name="T9" fmla="*/ 78 h 646"/>
                  <a:gd name="T10" fmla="*/ 2 w 482"/>
                  <a:gd name="T11" fmla="*/ 71 h 646"/>
                  <a:gd name="T12" fmla="*/ 4 w 482"/>
                  <a:gd name="T13" fmla="*/ 61 h 646"/>
                  <a:gd name="T14" fmla="*/ 8 w 482"/>
                  <a:gd name="T15" fmla="*/ 52 h 646"/>
                  <a:gd name="T16" fmla="*/ 12 w 482"/>
                  <a:gd name="T17" fmla="*/ 43 h 646"/>
                  <a:gd name="T18" fmla="*/ 17 w 482"/>
                  <a:gd name="T19" fmla="*/ 35 h 646"/>
                  <a:gd name="T20" fmla="*/ 24 w 482"/>
                  <a:gd name="T21" fmla="*/ 28 h 646"/>
                  <a:gd name="T22" fmla="*/ 30 w 482"/>
                  <a:gd name="T23" fmla="*/ 21 h 646"/>
                  <a:gd name="T24" fmla="*/ 38 w 482"/>
                  <a:gd name="T25" fmla="*/ 15 h 646"/>
                  <a:gd name="T26" fmla="*/ 46 w 482"/>
                  <a:gd name="T27" fmla="*/ 10 h 646"/>
                  <a:gd name="T28" fmla="*/ 55 w 482"/>
                  <a:gd name="T29" fmla="*/ 5 h 646"/>
                  <a:gd name="T30" fmla="*/ 63 w 482"/>
                  <a:gd name="T31" fmla="*/ 2 h 646"/>
                  <a:gd name="T32" fmla="*/ 64 w 482"/>
                  <a:gd name="T33" fmla="*/ 2 h 646"/>
                  <a:gd name="T34" fmla="*/ 73 w 482"/>
                  <a:gd name="T35" fmla="*/ 0 h 646"/>
                  <a:gd name="T36" fmla="*/ 96 w 482"/>
                  <a:gd name="T37" fmla="*/ 15 h 646"/>
                  <a:gd name="T38" fmla="*/ 96 w 482"/>
                  <a:gd name="T39" fmla="*/ 130 h 646"/>
                  <a:gd name="T40" fmla="*/ 17 w 482"/>
                  <a:gd name="T41" fmla="*/ 130 h 6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2" h="646">
                    <a:moveTo>
                      <a:pt x="86" y="646"/>
                    </a:moveTo>
                    <a:lnTo>
                      <a:pt x="1" y="475"/>
                    </a:lnTo>
                    <a:lnTo>
                      <a:pt x="0" y="448"/>
                    </a:lnTo>
                    <a:lnTo>
                      <a:pt x="2" y="400"/>
                    </a:lnTo>
                    <a:lnTo>
                      <a:pt x="4" y="387"/>
                    </a:lnTo>
                    <a:lnTo>
                      <a:pt x="8" y="352"/>
                    </a:lnTo>
                    <a:lnTo>
                      <a:pt x="21" y="304"/>
                    </a:lnTo>
                    <a:lnTo>
                      <a:pt x="38" y="259"/>
                    </a:lnTo>
                    <a:lnTo>
                      <a:pt x="61" y="216"/>
                    </a:lnTo>
                    <a:lnTo>
                      <a:pt x="87" y="176"/>
                    </a:lnTo>
                    <a:lnTo>
                      <a:pt x="118" y="138"/>
                    </a:lnTo>
                    <a:lnTo>
                      <a:pt x="152" y="103"/>
                    </a:lnTo>
                    <a:lnTo>
                      <a:pt x="190" y="73"/>
                    </a:lnTo>
                    <a:lnTo>
                      <a:pt x="232" y="48"/>
                    </a:lnTo>
                    <a:lnTo>
                      <a:pt x="276" y="27"/>
                    </a:lnTo>
                    <a:lnTo>
                      <a:pt x="318" y="11"/>
                    </a:lnTo>
                    <a:lnTo>
                      <a:pt x="321" y="10"/>
                    </a:lnTo>
                    <a:lnTo>
                      <a:pt x="369" y="0"/>
                    </a:lnTo>
                    <a:lnTo>
                      <a:pt x="482" y="76"/>
                    </a:lnTo>
                    <a:lnTo>
                      <a:pt x="481" y="646"/>
                    </a:lnTo>
                    <a:lnTo>
                      <a:pt x="86" y="64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7" name="未知"/>
              <p:cNvSpPr/>
              <p:nvPr/>
            </p:nvSpPr>
            <p:spPr bwMode="auto">
              <a:xfrm>
                <a:off x="193" y="156"/>
                <a:ext cx="96" cy="130"/>
              </a:xfrm>
              <a:custGeom>
                <a:avLst/>
                <a:gdLst>
                  <a:gd name="T0" fmla="*/ 17 w 482"/>
                  <a:gd name="T1" fmla="*/ 130 h 646"/>
                  <a:gd name="T2" fmla="*/ 0 w 482"/>
                  <a:gd name="T3" fmla="*/ 96 h 646"/>
                  <a:gd name="T4" fmla="*/ 0 w 482"/>
                  <a:gd name="T5" fmla="*/ 90 h 646"/>
                  <a:gd name="T6" fmla="*/ 0 w 482"/>
                  <a:gd name="T7" fmla="*/ 80 h 646"/>
                  <a:gd name="T8" fmla="*/ 1 w 482"/>
                  <a:gd name="T9" fmla="*/ 78 h 646"/>
                  <a:gd name="T10" fmla="*/ 2 w 482"/>
                  <a:gd name="T11" fmla="*/ 71 h 646"/>
                  <a:gd name="T12" fmla="*/ 4 w 482"/>
                  <a:gd name="T13" fmla="*/ 61 h 646"/>
                  <a:gd name="T14" fmla="*/ 8 w 482"/>
                  <a:gd name="T15" fmla="*/ 52 h 646"/>
                  <a:gd name="T16" fmla="*/ 12 w 482"/>
                  <a:gd name="T17" fmla="*/ 43 h 646"/>
                  <a:gd name="T18" fmla="*/ 17 w 482"/>
                  <a:gd name="T19" fmla="*/ 35 h 646"/>
                  <a:gd name="T20" fmla="*/ 24 w 482"/>
                  <a:gd name="T21" fmla="*/ 28 h 646"/>
                  <a:gd name="T22" fmla="*/ 30 w 482"/>
                  <a:gd name="T23" fmla="*/ 21 h 646"/>
                  <a:gd name="T24" fmla="*/ 38 w 482"/>
                  <a:gd name="T25" fmla="*/ 15 h 646"/>
                  <a:gd name="T26" fmla="*/ 46 w 482"/>
                  <a:gd name="T27" fmla="*/ 10 h 646"/>
                  <a:gd name="T28" fmla="*/ 55 w 482"/>
                  <a:gd name="T29" fmla="*/ 5 h 646"/>
                  <a:gd name="T30" fmla="*/ 63 w 482"/>
                  <a:gd name="T31" fmla="*/ 2 h 646"/>
                  <a:gd name="T32" fmla="*/ 64 w 482"/>
                  <a:gd name="T33" fmla="*/ 2 h 646"/>
                  <a:gd name="T34" fmla="*/ 73 w 482"/>
                  <a:gd name="T35" fmla="*/ 0 h 646"/>
                  <a:gd name="T36" fmla="*/ 96 w 482"/>
                  <a:gd name="T37" fmla="*/ 15 h 646"/>
                  <a:gd name="T38" fmla="*/ 96 w 482"/>
                  <a:gd name="T39" fmla="*/ 130 h 646"/>
                  <a:gd name="T40" fmla="*/ 17 w 482"/>
                  <a:gd name="T41" fmla="*/ 130 h 6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2" h="646">
                    <a:moveTo>
                      <a:pt x="86" y="646"/>
                    </a:moveTo>
                    <a:lnTo>
                      <a:pt x="1" y="475"/>
                    </a:lnTo>
                    <a:lnTo>
                      <a:pt x="0" y="448"/>
                    </a:lnTo>
                    <a:lnTo>
                      <a:pt x="2" y="400"/>
                    </a:lnTo>
                    <a:lnTo>
                      <a:pt x="4" y="387"/>
                    </a:lnTo>
                    <a:lnTo>
                      <a:pt x="8" y="352"/>
                    </a:lnTo>
                    <a:lnTo>
                      <a:pt x="21" y="304"/>
                    </a:lnTo>
                    <a:lnTo>
                      <a:pt x="38" y="259"/>
                    </a:lnTo>
                    <a:lnTo>
                      <a:pt x="61" y="216"/>
                    </a:lnTo>
                    <a:lnTo>
                      <a:pt x="87" y="176"/>
                    </a:lnTo>
                    <a:lnTo>
                      <a:pt x="118" y="138"/>
                    </a:lnTo>
                    <a:lnTo>
                      <a:pt x="152" y="103"/>
                    </a:lnTo>
                    <a:lnTo>
                      <a:pt x="190" y="73"/>
                    </a:lnTo>
                    <a:lnTo>
                      <a:pt x="232" y="48"/>
                    </a:lnTo>
                    <a:lnTo>
                      <a:pt x="276" y="27"/>
                    </a:lnTo>
                    <a:lnTo>
                      <a:pt x="318" y="11"/>
                    </a:lnTo>
                    <a:lnTo>
                      <a:pt x="321" y="10"/>
                    </a:lnTo>
                    <a:lnTo>
                      <a:pt x="369" y="0"/>
                    </a:lnTo>
                    <a:lnTo>
                      <a:pt x="482" y="76"/>
                    </a:lnTo>
                    <a:lnTo>
                      <a:pt x="481" y="646"/>
                    </a:lnTo>
                    <a:lnTo>
                      <a:pt x="86" y="64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8" name="未知"/>
              <p:cNvSpPr/>
              <p:nvPr/>
            </p:nvSpPr>
            <p:spPr bwMode="auto">
              <a:xfrm>
                <a:off x="110" y="0"/>
                <a:ext cx="147" cy="165"/>
              </a:xfrm>
              <a:custGeom>
                <a:avLst/>
                <a:gdLst>
                  <a:gd name="T0" fmla="*/ 120 w 731"/>
                  <a:gd name="T1" fmla="*/ 67 h 824"/>
                  <a:gd name="T2" fmla="*/ 113 w 731"/>
                  <a:gd name="T3" fmla="*/ 41 h 824"/>
                  <a:gd name="T4" fmla="*/ 110 w 731"/>
                  <a:gd name="T5" fmla="*/ 31 h 824"/>
                  <a:gd name="T6" fmla="*/ 103 w 731"/>
                  <a:gd name="T7" fmla="*/ 23 h 824"/>
                  <a:gd name="T8" fmla="*/ 86 w 731"/>
                  <a:gd name="T9" fmla="*/ 14 h 824"/>
                  <a:gd name="T10" fmla="*/ 59 w 731"/>
                  <a:gd name="T11" fmla="*/ 5 h 824"/>
                  <a:gd name="T12" fmla="*/ 30 w 731"/>
                  <a:gd name="T13" fmla="*/ 0 h 824"/>
                  <a:gd name="T14" fmla="*/ 20 w 731"/>
                  <a:gd name="T15" fmla="*/ 2 h 824"/>
                  <a:gd name="T16" fmla="*/ 10 w 731"/>
                  <a:gd name="T17" fmla="*/ 6 h 824"/>
                  <a:gd name="T18" fmla="*/ 5 w 731"/>
                  <a:gd name="T19" fmla="*/ 10 h 824"/>
                  <a:gd name="T20" fmla="*/ 0 w 731"/>
                  <a:gd name="T21" fmla="*/ 17 h 824"/>
                  <a:gd name="T22" fmla="*/ 0 w 731"/>
                  <a:gd name="T23" fmla="*/ 25 h 824"/>
                  <a:gd name="T24" fmla="*/ 2 w 731"/>
                  <a:gd name="T25" fmla="*/ 31 h 824"/>
                  <a:gd name="T26" fmla="*/ 5 w 731"/>
                  <a:gd name="T27" fmla="*/ 23 h 824"/>
                  <a:gd name="T28" fmla="*/ 14 w 731"/>
                  <a:gd name="T29" fmla="*/ 16 h 824"/>
                  <a:gd name="T30" fmla="*/ 26 w 731"/>
                  <a:gd name="T31" fmla="*/ 12 h 824"/>
                  <a:gd name="T32" fmla="*/ 49 w 731"/>
                  <a:gd name="T33" fmla="*/ 23 h 824"/>
                  <a:gd name="T34" fmla="*/ 69 w 731"/>
                  <a:gd name="T35" fmla="*/ 34 h 824"/>
                  <a:gd name="T36" fmla="*/ 89 w 731"/>
                  <a:gd name="T37" fmla="*/ 50 h 824"/>
                  <a:gd name="T38" fmla="*/ 93 w 731"/>
                  <a:gd name="T39" fmla="*/ 56 h 824"/>
                  <a:gd name="T40" fmla="*/ 91 w 731"/>
                  <a:gd name="T41" fmla="*/ 69 h 824"/>
                  <a:gd name="T42" fmla="*/ 89 w 731"/>
                  <a:gd name="T43" fmla="*/ 88 h 824"/>
                  <a:gd name="T44" fmla="*/ 92 w 731"/>
                  <a:gd name="T45" fmla="*/ 106 h 824"/>
                  <a:gd name="T46" fmla="*/ 99 w 731"/>
                  <a:gd name="T47" fmla="*/ 124 h 824"/>
                  <a:gd name="T48" fmla="*/ 101 w 731"/>
                  <a:gd name="T49" fmla="*/ 131 h 824"/>
                  <a:gd name="T50" fmla="*/ 99 w 731"/>
                  <a:gd name="T51" fmla="*/ 142 h 824"/>
                  <a:gd name="T52" fmla="*/ 93 w 731"/>
                  <a:gd name="T53" fmla="*/ 158 h 824"/>
                  <a:gd name="T54" fmla="*/ 95 w 731"/>
                  <a:gd name="T55" fmla="*/ 160 h 824"/>
                  <a:gd name="T56" fmla="*/ 107 w 731"/>
                  <a:gd name="T57" fmla="*/ 154 h 824"/>
                  <a:gd name="T58" fmla="*/ 120 w 731"/>
                  <a:gd name="T59" fmla="*/ 151 h 824"/>
                  <a:gd name="T60" fmla="*/ 133 w 731"/>
                  <a:gd name="T61" fmla="*/ 153 h 824"/>
                  <a:gd name="T62" fmla="*/ 146 w 731"/>
                  <a:gd name="T63" fmla="*/ 159 h 824"/>
                  <a:gd name="T64" fmla="*/ 140 w 731"/>
                  <a:gd name="T65" fmla="*/ 150 h 824"/>
                  <a:gd name="T66" fmla="*/ 132 w 731"/>
                  <a:gd name="T67" fmla="*/ 132 h 824"/>
                  <a:gd name="T68" fmla="*/ 125 w 731"/>
                  <a:gd name="T69" fmla="*/ 107 h 824"/>
                  <a:gd name="T70" fmla="*/ 122 w 731"/>
                  <a:gd name="T71" fmla="*/ 82 h 8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31" h="824">
                    <a:moveTo>
                      <a:pt x="613" y="408"/>
                    </a:moveTo>
                    <a:lnTo>
                      <a:pt x="601" y="333"/>
                    </a:lnTo>
                    <a:lnTo>
                      <a:pt x="583" y="259"/>
                    </a:lnTo>
                    <a:lnTo>
                      <a:pt x="568" y="203"/>
                    </a:lnTo>
                    <a:lnTo>
                      <a:pt x="562" y="178"/>
                    </a:lnTo>
                    <a:lnTo>
                      <a:pt x="551" y="153"/>
                    </a:lnTo>
                    <a:lnTo>
                      <a:pt x="536" y="132"/>
                    </a:lnTo>
                    <a:lnTo>
                      <a:pt x="516" y="114"/>
                    </a:lnTo>
                    <a:lnTo>
                      <a:pt x="496" y="101"/>
                    </a:lnTo>
                    <a:lnTo>
                      <a:pt x="431" y="71"/>
                    </a:lnTo>
                    <a:lnTo>
                      <a:pt x="363" y="46"/>
                    </a:lnTo>
                    <a:lnTo>
                      <a:pt x="293" y="26"/>
                    </a:lnTo>
                    <a:lnTo>
                      <a:pt x="222" y="13"/>
                    </a:lnTo>
                    <a:lnTo>
                      <a:pt x="152" y="0"/>
                    </a:lnTo>
                    <a:lnTo>
                      <a:pt x="126" y="3"/>
                    </a:lnTo>
                    <a:lnTo>
                      <a:pt x="98" y="12"/>
                    </a:lnTo>
                    <a:lnTo>
                      <a:pt x="75" y="19"/>
                    </a:lnTo>
                    <a:lnTo>
                      <a:pt x="48" y="31"/>
                    </a:lnTo>
                    <a:lnTo>
                      <a:pt x="28" y="45"/>
                    </a:lnTo>
                    <a:lnTo>
                      <a:pt x="25" y="48"/>
                    </a:lnTo>
                    <a:lnTo>
                      <a:pt x="12" y="65"/>
                    </a:lnTo>
                    <a:lnTo>
                      <a:pt x="2" y="85"/>
                    </a:lnTo>
                    <a:lnTo>
                      <a:pt x="0" y="106"/>
                    </a:lnTo>
                    <a:lnTo>
                      <a:pt x="1" y="127"/>
                    </a:lnTo>
                    <a:lnTo>
                      <a:pt x="8" y="147"/>
                    </a:lnTo>
                    <a:lnTo>
                      <a:pt x="12" y="154"/>
                    </a:lnTo>
                    <a:lnTo>
                      <a:pt x="17" y="125"/>
                    </a:lnTo>
                    <a:lnTo>
                      <a:pt x="25" y="115"/>
                    </a:lnTo>
                    <a:lnTo>
                      <a:pt x="44" y="100"/>
                    </a:lnTo>
                    <a:lnTo>
                      <a:pt x="71" y="82"/>
                    </a:lnTo>
                    <a:lnTo>
                      <a:pt x="99" y="70"/>
                    </a:lnTo>
                    <a:lnTo>
                      <a:pt x="128" y="60"/>
                    </a:lnTo>
                    <a:lnTo>
                      <a:pt x="190" y="87"/>
                    </a:lnTo>
                    <a:lnTo>
                      <a:pt x="244" y="115"/>
                    </a:lnTo>
                    <a:lnTo>
                      <a:pt x="296" y="139"/>
                    </a:lnTo>
                    <a:lnTo>
                      <a:pt x="345" y="169"/>
                    </a:lnTo>
                    <a:lnTo>
                      <a:pt x="393" y="203"/>
                    </a:lnTo>
                    <a:lnTo>
                      <a:pt x="445" y="248"/>
                    </a:lnTo>
                    <a:lnTo>
                      <a:pt x="457" y="263"/>
                    </a:lnTo>
                    <a:lnTo>
                      <a:pt x="465" y="282"/>
                    </a:lnTo>
                    <a:lnTo>
                      <a:pt x="468" y="301"/>
                    </a:lnTo>
                    <a:lnTo>
                      <a:pt x="456" y="346"/>
                    </a:lnTo>
                    <a:lnTo>
                      <a:pt x="450" y="392"/>
                    </a:lnTo>
                    <a:lnTo>
                      <a:pt x="447" y="439"/>
                    </a:lnTo>
                    <a:lnTo>
                      <a:pt x="452" y="484"/>
                    </a:lnTo>
                    <a:lnTo>
                      <a:pt x="461" y="530"/>
                    </a:lnTo>
                    <a:lnTo>
                      <a:pt x="475" y="574"/>
                    </a:lnTo>
                    <a:lnTo>
                      <a:pt x="494" y="617"/>
                    </a:lnTo>
                    <a:lnTo>
                      <a:pt x="501" y="636"/>
                    </a:lnTo>
                    <a:lnTo>
                      <a:pt x="505" y="652"/>
                    </a:lnTo>
                    <a:lnTo>
                      <a:pt x="503" y="670"/>
                    </a:lnTo>
                    <a:lnTo>
                      <a:pt x="497" y="710"/>
                    </a:lnTo>
                    <a:lnTo>
                      <a:pt x="486" y="750"/>
                    </a:lnTo>
                    <a:lnTo>
                      <a:pt x="468" y="788"/>
                    </a:lnTo>
                    <a:lnTo>
                      <a:pt x="446" y="824"/>
                    </a:lnTo>
                    <a:lnTo>
                      <a:pt x="475" y="798"/>
                    </a:lnTo>
                    <a:lnTo>
                      <a:pt x="503" y="780"/>
                    </a:lnTo>
                    <a:lnTo>
                      <a:pt x="534" y="767"/>
                    </a:lnTo>
                    <a:lnTo>
                      <a:pt x="566" y="758"/>
                    </a:lnTo>
                    <a:lnTo>
                      <a:pt x="601" y="754"/>
                    </a:lnTo>
                    <a:lnTo>
                      <a:pt x="634" y="756"/>
                    </a:lnTo>
                    <a:lnTo>
                      <a:pt x="666" y="763"/>
                    </a:lnTo>
                    <a:lnTo>
                      <a:pt x="699" y="775"/>
                    </a:lnTo>
                    <a:lnTo>
                      <a:pt x="731" y="794"/>
                    </a:lnTo>
                    <a:lnTo>
                      <a:pt x="708" y="760"/>
                    </a:lnTo>
                    <a:lnTo>
                      <a:pt x="701" y="750"/>
                    </a:lnTo>
                    <a:lnTo>
                      <a:pt x="684" y="722"/>
                    </a:lnTo>
                    <a:lnTo>
                      <a:pt x="659" y="661"/>
                    </a:lnTo>
                    <a:lnTo>
                      <a:pt x="640" y="599"/>
                    </a:lnTo>
                    <a:lnTo>
                      <a:pt x="626" y="536"/>
                    </a:lnTo>
                    <a:lnTo>
                      <a:pt x="616" y="473"/>
                    </a:lnTo>
                    <a:lnTo>
                      <a:pt x="613" y="408"/>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19" name="未知"/>
              <p:cNvSpPr/>
              <p:nvPr/>
            </p:nvSpPr>
            <p:spPr bwMode="auto">
              <a:xfrm>
                <a:off x="110" y="0"/>
                <a:ext cx="147" cy="165"/>
              </a:xfrm>
              <a:custGeom>
                <a:avLst/>
                <a:gdLst>
                  <a:gd name="T0" fmla="*/ 120 w 731"/>
                  <a:gd name="T1" fmla="*/ 67 h 824"/>
                  <a:gd name="T2" fmla="*/ 113 w 731"/>
                  <a:gd name="T3" fmla="*/ 41 h 824"/>
                  <a:gd name="T4" fmla="*/ 110 w 731"/>
                  <a:gd name="T5" fmla="*/ 31 h 824"/>
                  <a:gd name="T6" fmla="*/ 103 w 731"/>
                  <a:gd name="T7" fmla="*/ 23 h 824"/>
                  <a:gd name="T8" fmla="*/ 86 w 731"/>
                  <a:gd name="T9" fmla="*/ 14 h 824"/>
                  <a:gd name="T10" fmla="*/ 59 w 731"/>
                  <a:gd name="T11" fmla="*/ 5 h 824"/>
                  <a:gd name="T12" fmla="*/ 30 w 731"/>
                  <a:gd name="T13" fmla="*/ 0 h 824"/>
                  <a:gd name="T14" fmla="*/ 20 w 731"/>
                  <a:gd name="T15" fmla="*/ 2 h 824"/>
                  <a:gd name="T16" fmla="*/ 10 w 731"/>
                  <a:gd name="T17" fmla="*/ 6 h 824"/>
                  <a:gd name="T18" fmla="*/ 5 w 731"/>
                  <a:gd name="T19" fmla="*/ 10 h 824"/>
                  <a:gd name="T20" fmla="*/ 0 w 731"/>
                  <a:gd name="T21" fmla="*/ 17 h 824"/>
                  <a:gd name="T22" fmla="*/ 0 w 731"/>
                  <a:gd name="T23" fmla="*/ 25 h 824"/>
                  <a:gd name="T24" fmla="*/ 2 w 731"/>
                  <a:gd name="T25" fmla="*/ 31 h 824"/>
                  <a:gd name="T26" fmla="*/ 5 w 731"/>
                  <a:gd name="T27" fmla="*/ 23 h 824"/>
                  <a:gd name="T28" fmla="*/ 14 w 731"/>
                  <a:gd name="T29" fmla="*/ 16 h 824"/>
                  <a:gd name="T30" fmla="*/ 26 w 731"/>
                  <a:gd name="T31" fmla="*/ 12 h 824"/>
                  <a:gd name="T32" fmla="*/ 49 w 731"/>
                  <a:gd name="T33" fmla="*/ 23 h 824"/>
                  <a:gd name="T34" fmla="*/ 69 w 731"/>
                  <a:gd name="T35" fmla="*/ 34 h 824"/>
                  <a:gd name="T36" fmla="*/ 89 w 731"/>
                  <a:gd name="T37" fmla="*/ 50 h 824"/>
                  <a:gd name="T38" fmla="*/ 93 w 731"/>
                  <a:gd name="T39" fmla="*/ 56 h 824"/>
                  <a:gd name="T40" fmla="*/ 91 w 731"/>
                  <a:gd name="T41" fmla="*/ 69 h 824"/>
                  <a:gd name="T42" fmla="*/ 89 w 731"/>
                  <a:gd name="T43" fmla="*/ 88 h 824"/>
                  <a:gd name="T44" fmla="*/ 92 w 731"/>
                  <a:gd name="T45" fmla="*/ 106 h 824"/>
                  <a:gd name="T46" fmla="*/ 99 w 731"/>
                  <a:gd name="T47" fmla="*/ 124 h 824"/>
                  <a:gd name="T48" fmla="*/ 101 w 731"/>
                  <a:gd name="T49" fmla="*/ 131 h 824"/>
                  <a:gd name="T50" fmla="*/ 99 w 731"/>
                  <a:gd name="T51" fmla="*/ 142 h 824"/>
                  <a:gd name="T52" fmla="*/ 93 w 731"/>
                  <a:gd name="T53" fmla="*/ 158 h 824"/>
                  <a:gd name="T54" fmla="*/ 95 w 731"/>
                  <a:gd name="T55" fmla="*/ 160 h 824"/>
                  <a:gd name="T56" fmla="*/ 107 w 731"/>
                  <a:gd name="T57" fmla="*/ 154 h 824"/>
                  <a:gd name="T58" fmla="*/ 120 w 731"/>
                  <a:gd name="T59" fmla="*/ 151 h 824"/>
                  <a:gd name="T60" fmla="*/ 133 w 731"/>
                  <a:gd name="T61" fmla="*/ 153 h 824"/>
                  <a:gd name="T62" fmla="*/ 146 w 731"/>
                  <a:gd name="T63" fmla="*/ 159 h 824"/>
                  <a:gd name="T64" fmla="*/ 140 w 731"/>
                  <a:gd name="T65" fmla="*/ 150 h 824"/>
                  <a:gd name="T66" fmla="*/ 132 w 731"/>
                  <a:gd name="T67" fmla="*/ 132 h 824"/>
                  <a:gd name="T68" fmla="*/ 125 w 731"/>
                  <a:gd name="T69" fmla="*/ 107 h 824"/>
                  <a:gd name="T70" fmla="*/ 122 w 731"/>
                  <a:gd name="T71" fmla="*/ 82 h 8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31" h="824">
                    <a:moveTo>
                      <a:pt x="613" y="408"/>
                    </a:moveTo>
                    <a:lnTo>
                      <a:pt x="601" y="333"/>
                    </a:lnTo>
                    <a:lnTo>
                      <a:pt x="583" y="259"/>
                    </a:lnTo>
                    <a:lnTo>
                      <a:pt x="568" y="203"/>
                    </a:lnTo>
                    <a:lnTo>
                      <a:pt x="562" y="178"/>
                    </a:lnTo>
                    <a:lnTo>
                      <a:pt x="551" y="153"/>
                    </a:lnTo>
                    <a:lnTo>
                      <a:pt x="536" y="132"/>
                    </a:lnTo>
                    <a:lnTo>
                      <a:pt x="516" y="114"/>
                    </a:lnTo>
                    <a:lnTo>
                      <a:pt x="496" y="101"/>
                    </a:lnTo>
                    <a:lnTo>
                      <a:pt x="431" y="71"/>
                    </a:lnTo>
                    <a:lnTo>
                      <a:pt x="363" y="46"/>
                    </a:lnTo>
                    <a:lnTo>
                      <a:pt x="293" y="26"/>
                    </a:lnTo>
                    <a:lnTo>
                      <a:pt x="222" y="13"/>
                    </a:lnTo>
                    <a:lnTo>
                      <a:pt x="152" y="0"/>
                    </a:lnTo>
                    <a:lnTo>
                      <a:pt x="126" y="3"/>
                    </a:lnTo>
                    <a:lnTo>
                      <a:pt x="98" y="12"/>
                    </a:lnTo>
                    <a:lnTo>
                      <a:pt x="75" y="19"/>
                    </a:lnTo>
                    <a:lnTo>
                      <a:pt x="48" y="31"/>
                    </a:lnTo>
                    <a:lnTo>
                      <a:pt x="28" y="45"/>
                    </a:lnTo>
                    <a:lnTo>
                      <a:pt x="25" y="48"/>
                    </a:lnTo>
                    <a:lnTo>
                      <a:pt x="12" y="65"/>
                    </a:lnTo>
                    <a:lnTo>
                      <a:pt x="2" y="85"/>
                    </a:lnTo>
                    <a:lnTo>
                      <a:pt x="0" y="106"/>
                    </a:lnTo>
                    <a:lnTo>
                      <a:pt x="1" y="127"/>
                    </a:lnTo>
                    <a:lnTo>
                      <a:pt x="8" y="147"/>
                    </a:lnTo>
                    <a:lnTo>
                      <a:pt x="12" y="154"/>
                    </a:lnTo>
                    <a:lnTo>
                      <a:pt x="17" y="125"/>
                    </a:lnTo>
                    <a:lnTo>
                      <a:pt x="25" y="115"/>
                    </a:lnTo>
                    <a:lnTo>
                      <a:pt x="44" y="100"/>
                    </a:lnTo>
                    <a:lnTo>
                      <a:pt x="71" y="82"/>
                    </a:lnTo>
                    <a:lnTo>
                      <a:pt x="99" y="70"/>
                    </a:lnTo>
                    <a:lnTo>
                      <a:pt x="128" y="60"/>
                    </a:lnTo>
                    <a:lnTo>
                      <a:pt x="190" y="87"/>
                    </a:lnTo>
                    <a:lnTo>
                      <a:pt x="244" y="115"/>
                    </a:lnTo>
                    <a:lnTo>
                      <a:pt x="296" y="139"/>
                    </a:lnTo>
                    <a:lnTo>
                      <a:pt x="345" y="169"/>
                    </a:lnTo>
                    <a:lnTo>
                      <a:pt x="393" y="203"/>
                    </a:lnTo>
                    <a:lnTo>
                      <a:pt x="445" y="248"/>
                    </a:lnTo>
                    <a:lnTo>
                      <a:pt x="457" y="263"/>
                    </a:lnTo>
                    <a:lnTo>
                      <a:pt x="465" y="282"/>
                    </a:lnTo>
                    <a:lnTo>
                      <a:pt x="468" y="301"/>
                    </a:lnTo>
                    <a:lnTo>
                      <a:pt x="456" y="346"/>
                    </a:lnTo>
                    <a:lnTo>
                      <a:pt x="450" y="392"/>
                    </a:lnTo>
                    <a:lnTo>
                      <a:pt x="447" y="439"/>
                    </a:lnTo>
                    <a:lnTo>
                      <a:pt x="452" y="484"/>
                    </a:lnTo>
                    <a:lnTo>
                      <a:pt x="461" y="530"/>
                    </a:lnTo>
                    <a:lnTo>
                      <a:pt x="475" y="574"/>
                    </a:lnTo>
                    <a:lnTo>
                      <a:pt x="494" y="617"/>
                    </a:lnTo>
                    <a:lnTo>
                      <a:pt x="501" y="636"/>
                    </a:lnTo>
                    <a:lnTo>
                      <a:pt x="505" y="652"/>
                    </a:lnTo>
                    <a:lnTo>
                      <a:pt x="503" y="670"/>
                    </a:lnTo>
                    <a:lnTo>
                      <a:pt x="497" y="710"/>
                    </a:lnTo>
                    <a:lnTo>
                      <a:pt x="486" y="750"/>
                    </a:lnTo>
                    <a:lnTo>
                      <a:pt x="468" y="788"/>
                    </a:lnTo>
                    <a:lnTo>
                      <a:pt x="446" y="824"/>
                    </a:lnTo>
                    <a:lnTo>
                      <a:pt x="475" y="798"/>
                    </a:lnTo>
                    <a:lnTo>
                      <a:pt x="503" y="780"/>
                    </a:lnTo>
                    <a:lnTo>
                      <a:pt x="534" y="767"/>
                    </a:lnTo>
                    <a:lnTo>
                      <a:pt x="566" y="758"/>
                    </a:lnTo>
                    <a:lnTo>
                      <a:pt x="601" y="754"/>
                    </a:lnTo>
                    <a:lnTo>
                      <a:pt x="634" y="756"/>
                    </a:lnTo>
                    <a:lnTo>
                      <a:pt x="666" y="763"/>
                    </a:lnTo>
                    <a:lnTo>
                      <a:pt x="699" y="775"/>
                    </a:lnTo>
                    <a:lnTo>
                      <a:pt x="731" y="794"/>
                    </a:lnTo>
                    <a:lnTo>
                      <a:pt x="708" y="760"/>
                    </a:lnTo>
                    <a:lnTo>
                      <a:pt x="701" y="750"/>
                    </a:lnTo>
                    <a:lnTo>
                      <a:pt x="684" y="722"/>
                    </a:lnTo>
                    <a:lnTo>
                      <a:pt x="659" y="661"/>
                    </a:lnTo>
                    <a:lnTo>
                      <a:pt x="640" y="599"/>
                    </a:lnTo>
                    <a:lnTo>
                      <a:pt x="626" y="536"/>
                    </a:lnTo>
                    <a:lnTo>
                      <a:pt x="616" y="473"/>
                    </a:lnTo>
                    <a:lnTo>
                      <a:pt x="613" y="408"/>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0" name="未知"/>
              <p:cNvSpPr/>
              <p:nvPr/>
            </p:nvSpPr>
            <p:spPr bwMode="auto">
              <a:xfrm>
                <a:off x="95" y="12"/>
                <a:ext cx="163" cy="222"/>
              </a:xfrm>
              <a:custGeom>
                <a:avLst/>
                <a:gdLst>
                  <a:gd name="T0" fmla="*/ 92 w 805"/>
                  <a:gd name="T1" fmla="*/ 214 h 1110"/>
                  <a:gd name="T2" fmla="*/ 64 w 805"/>
                  <a:gd name="T3" fmla="*/ 200 h 1110"/>
                  <a:gd name="T4" fmla="*/ 54 w 805"/>
                  <a:gd name="T5" fmla="*/ 192 h 1110"/>
                  <a:gd name="T6" fmla="*/ 46 w 805"/>
                  <a:gd name="T7" fmla="*/ 182 h 1110"/>
                  <a:gd name="T8" fmla="*/ 32 w 805"/>
                  <a:gd name="T9" fmla="*/ 161 h 1110"/>
                  <a:gd name="T10" fmla="*/ 41 w 805"/>
                  <a:gd name="T11" fmla="*/ 148 h 1110"/>
                  <a:gd name="T12" fmla="*/ 50 w 805"/>
                  <a:gd name="T13" fmla="*/ 146 h 1110"/>
                  <a:gd name="T14" fmla="*/ 52 w 805"/>
                  <a:gd name="T15" fmla="*/ 144 h 1110"/>
                  <a:gd name="T16" fmla="*/ 51 w 805"/>
                  <a:gd name="T17" fmla="*/ 134 h 1110"/>
                  <a:gd name="T18" fmla="*/ 51 w 805"/>
                  <a:gd name="T19" fmla="*/ 121 h 1110"/>
                  <a:gd name="T20" fmla="*/ 51 w 805"/>
                  <a:gd name="T21" fmla="*/ 111 h 1110"/>
                  <a:gd name="T22" fmla="*/ 52 w 805"/>
                  <a:gd name="T23" fmla="*/ 104 h 1110"/>
                  <a:gd name="T24" fmla="*/ 53 w 805"/>
                  <a:gd name="T25" fmla="*/ 93 h 1110"/>
                  <a:gd name="T26" fmla="*/ 55 w 805"/>
                  <a:gd name="T27" fmla="*/ 80 h 1110"/>
                  <a:gd name="T28" fmla="*/ 58 w 805"/>
                  <a:gd name="T29" fmla="*/ 69 h 1110"/>
                  <a:gd name="T30" fmla="*/ 43 w 805"/>
                  <a:gd name="T31" fmla="*/ 54 h 1110"/>
                  <a:gd name="T32" fmla="*/ 37 w 805"/>
                  <a:gd name="T33" fmla="*/ 54 h 1110"/>
                  <a:gd name="T34" fmla="*/ 30 w 805"/>
                  <a:gd name="T35" fmla="*/ 61 h 1110"/>
                  <a:gd name="T36" fmla="*/ 20 w 805"/>
                  <a:gd name="T37" fmla="*/ 66 h 1110"/>
                  <a:gd name="T38" fmla="*/ 10 w 805"/>
                  <a:gd name="T39" fmla="*/ 66 h 1110"/>
                  <a:gd name="T40" fmla="*/ 0 w 805"/>
                  <a:gd name="T41" fmla="*/ 62 h 1110"/>
                  <a:gd name="T42" fmla="*/ 7 w 805"/>
                  <a:gd name="T43" fmla="*/ 54 h 1110"/>
                  <a:gd name="T44" fmla="*/ 11 w 805"/>
                  <a:gd name="T45" fmla="*/ 45 h 1110"/>
                  <a:gd name="T46" fmla="*/ 10 w 805"/>
                  <a:gd name="T47" fmla="*/ 38 h 1110"/>
                  <a:gd name="T48" fmla="*/ 8 w 805"/>
                  <a:gd name="T49" fmla="*/ 36 h 1110"/>
                  <a:gd name="T50" fmla="*/ 12 w 805"/>
                  <a:gd name="T51" fmla="*/ 31 h 1110"/>
                  <a:gd name="T52" fmla="*/ 14 w 805"/>
                  <a:gd name="T53" fmla="*/ 27 h 1110"/>
                  <a:gd name="T54" fmla="*/ 17 w 805"/>
                  <a:gd name="T55" fmla="*/ 19 h 1110"/>
                  <a:gd name="T56" fmla="*/ 20 w 805"/>
                  <a:gd name="T57" fmla="*/ 11 h 1110"/>
                  <a:gd name="T58" fmla="*/ 29 w 805"/>
                  <a:gd name="T59" fmla="*/ 4 h 1110"/>
                  <a:gd name="T60" fmla="*/ 40 w 805"/>
                  <a:gd name="T61" fmla="*/ 0 h 1110"/>
                  <a:gd name="T62" fmla="*/ 64 w 805"/>
                  <a:gd name="T63" fmla="*/ 11 h 1110"/>
                  <a:gd name="T64" fmla="*/ 84 w 805"/>
                  <a:gd name="T65" fmla="*/ 22 h 1110"/>
                  <a:gd name="T66" fmla="*/ 104 w 805"/>
                  <a:gd name="T67" fmla="*/ 38 h 1110"/>
                  <a:gd name="T68" fmla="*/ 108 w 805"/>
                  <a:gd name="T69" fmla="*/ 44 h 1110"/>
                  <a:gd name="T70" fmla="*/ 108 w 805"/>
                  <a:gd name="T71" fmla="*/ 48 h 1110"/>
                  <a:gd name="T72" fmla="*/ 105 w 805"/>
                  <a:gd name="T73" fmla="*/ 66 h 1110"/>
                  <a:gd name="T74" fmla="*/ 105 w 805"/>
                  <a:gd name="T75" fmla="*/ 85 h 1110"/>
                  <a:gd name="T76" fmla="*/ 110 w 805"/>
                  <a:gd name="T77" fmla="*/ 103 h 1110"/>
                  <a:gd name="T78" fmla="*/ 115 w 805"/>
                  <a:gd name="T79" fmla="*/ 115 h 1110"/>
                  <a:gd name="T80" fmla="*/ 115 w 805"/>
                  <a:gd name="T81" fmla="*/ 122 h 1110"/>
                  <a:gd name="T82" fmla="*/ 112 w 805"/>
                  <a:gd name="T83" fmla="*/ 138 h 1110"/>
                  <a:gd name="T84" fmla="*/ 104 w 805"/>
                  <a:gd name="T85" fmla="*/ 153 h 1110"/>
                  <a:gd name="T86" fmla="*/ 115 w 805"/>
                  <a:gd name="T87" fmla="*/ 144 h 1110"/>
                  <a:gd name="T88" fmla="*/ 128 w 805"/>
                  <a:gd name="T89" fmla="*/ 140 h 1110"/>
                  <a:gd name="T90" fmla="*/ 142 w 805"/>
                  <a:gd name="T91" fmla="*/ 139 h 1110"/>
                  <a:gd name="T92" fmla="*/ 155 w 805"/>
                  <a:gd name="T93" fmla="*/ 143 h 1110"/>
                  <a:gd name="T94" fmla="*/ 153 w 805"/>
                  <a:gd name="T95" fmla="*/ 150 h 1110"/>
                  <a:gd name="T96" fmla="*/ 135 w 805"/>
                  <a:gd name="T97" fmla="*/ 159 h 1110"/>
                  <a:gd name="T98" fmla="*/ 121 w 805"/>
                  <a:gd name="T99" fmla="*/ 172 h 1110"/>
                  <a:gd name="T100" fmla="*/ 110 w 805"/>
                  <a:gd name="T101" fmla="*/ 188 h 1110"/>
                  <a:gd name="T102" fmla="*/ 102 w 805"/>
                  <a:gd name="T103" fmla="*/ 205 h 1110"/>
                  <a:gd name="T104" fmla="*/ 98 w 805"/>
                  <a:gd name="T105" fmla="*/ 222 h 11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05" h="1110">
                    <a:moveTo>
                      <a:pt x="491" y="1110"/>
                    </a:moveTo>
                    <a:lnTo>
                      <a:pt x="460" y="1071"/>
                    </a:lnTo>
                    <a:lnTo>
                      <a:pt x="344" y="1015"/>
                    </a:lnTo>
                    <a:lnTo>
                      <a:pt x="319" y="999"/>
                    </a:lnTo>
                    <a:lnTo>
                      <a:pt x="294" y="979"/>
                    </a:lnTo>
                    <a:lnTo>
                      <a:pt x="270" y="958"/>
                    </a:lnTo>
                    <a:lnTo>
                      <a:pt x="249" y="934"/>
                    </a:lnTo>
                    <a:lnTo>
                      <a:pt x="229" y="909"/>
                    </a:lnTo>
                    <a:lnTo>
                      <a:pt x="158" y="803"/>
                    </a:lnTo>
                    <a:lnTo>
                      <a:pt x="173" y="740"/>
                    </a:lnTo>
                    <a:lnTo>
                      <a:pt x="206" y="742"/>
                    </a:lnTo>
                    <a:lnTo>
                      <a:pt x="229" y="737"/>
                    </a:lnTo>
                    <a:lnTo>
                      <a:pt x="248" y="728"/>
                    </a:lnTo>
                    <a:lnTo>
                      <a:pt x="261" y="719"/>
                    </a:lnTo>
                    <a:lnTo>
                      <a:pt x="256" y="677"/>
                    </a:lnTo>
                    <a:lnTo>
                      <a:pt x="256" y="668"/>
                    </a:lnTo>
                    <a:lnTo>
                      <a:pt x="256" y="661"/>
                    </a:lnTo>
                    <a:lnTo>
                      <a:pt x="255" y="605"/>
                    </a:lnTo>
                    <a:lnTo>
                      <a:pt x="256" y="579"/>
                    </a:lnTo>
                    <a:lnTo>
                      <a:pt x="256" y="554"/>
                    </a:lnTo>
                    <a:lnTo>
                      <a:pt x="257" y="535"/>
                    </a:lnTo>
                    <a:lnTo>
                      <a:pt x="258" y="520"/>
                    </a:lnTo>
                    <a:lnTo>
                      <a:pt x="261" y="506"/>
                    </a:lnTo>
                    <a:lnTo>
                      <a:pt x="266" y="467"/>
                    </a:lnTo>
                    <a:lnTo>
                      <a:pt x="274" y="422"/>
                    </a:lnTo>
                    <a:lnTo>
                      <a:pt x="277" y="399"/>
                    </a:lnTo>
                    <a:lnTo>
                      <a:pt x="287" y="366"/>
                    </a:lnTo>
                    <a:lnTo>
                      <a:pt x="292" y="347"/>
                    </a:lnTo>
                    <a:lnTo>
                      <a:pt x="298" y="326"/>
                    </a:lnTo>
                    <a:lnTo>
                      <a:pt x="214" y="268"/>
                    </a:lnTo>
                    <a:lnTo>
                      <a:pt x="194" y="254"/>
                    </a:lnTo>
                    <a:lnTo>
                      <a:pt x="185" y="272"/>
                    </a:lnTo>
                    <a:lnTo>
                      <a:pt x="168" y="291"/>
                    </a:lnTo>
                    <a:lnTo>
                      <a:pt x="148" y="307"/>
                    </a:lnTo>
                    <a:lnTo>
                      <a:pt x="126" y="320"/>
                    </a:lnTo>
                    <a:lnTo>
                      <a:pt x="101" y="329"/>
                    </a:lnTo>
                    <a:lnTo>
                      <a:pt x="75" y="331"/>
                    </a:lnTo>
                    <a:lnTo>
                      <a:pt x="49" y="329"/>
                    </a:lnTo>
                    <a:lnTo>
                      <a:pt x="24" y="322"/>
                    </a:lnTo>
                    <a:lnTo>
                      <a:pt x="0" y="311"/>
                    </a:lnTo>
                    <a:lnTo>
                      <a:pt x="19" y="292"/>
                    </a:lnTo>
                    <a:lnTo>
                      <a:pt x="37" y="269"/>
                    </a:lnTo>
                    <a:lnTo>
                      <a:pt x="49" y="245"/>
                    </a:lnTo>
                    <a:lnTo>
                      <a:pt x="56" y="224"/>
                    </a:lnTo>
                    <a:lnTo>
                      <a:pt x="56" y="205"/>
                    </a:lnTo>
                    <a:lnTo>
                      <a:pt x="49" y="192"/>
                    </a:lnTo>
                    <a:lnTo>
                      <a:pt x="43" y="184"/>
                    </a:lnTo>
                    <a:lnTo>
                      <a:pt x="42" y="181"/>
                    </a:lnTo>
                    <a:lnTo>
                      <a:pt x="42" y="178"/>
                    </a:lnTo>
                    <a:lnTo>
                      <a:pt x="61" y="154"/>
                    </a:lnTo>
                    <a:lnTo>
                      <a:pt x="72" y="137"/>
                    </a:lnTo>
                    <a:lnTo>
                      <a:pt x="72" y="135"/>
                    </a:lnTo>
                    <a:lnTo>
                      <a:pt x="81" y="112"/>
                    </a:lnTo>
                    <a:lnTo>
                      <a:pt x="86" y="94"/>
                    </a:lnTo>
                    <a:lnTo>
                      <a:pt x="91" y="65"/>
                    </a:lnTo>
                    <a:lnTo>
                      <a:pt x="99" y="55"/>
                    </a:lnTo>
                    <a:lnTo>
                      <a:pt x="118" y="40"/>
                    </a:lnTo>
                    <a:lnTo>
                      <a:pt x="145" y="22"/>
                    </a:lnTo>
                    <a:lnTo>
                      <a:pt x="173" y="10"/>
                    </a:lnTo>
                    <a:lnTo>
                      <a:pt x="202" y="0"/>
                    </a:lnTo>
                    <a:lnTo>
                      <a:pt x="264" y="27"/>
                    </a:lnTo>
                    <a:lnTo>
                      <a:pt x="318" y="55"/>
                    </a:lnTo>
                    <a:lnTo>
                      <a:pt x="370" y="79"/>
                    </a:lnTo>
                    <a:lnTo>
                      <a:pt x="419" y="109"/>
                    </a:lnTo>
                    <a:lnTo>
                      <a:pt x="467" y="143"/>
                    </a:lnTo>
                    <a:lnTo>
                      <a:pt x="519" y="188"/>
                    </a:lnTo>
                    <a:lnTo>
                      <a:pt x="531" y="203"/>
                    </a:lnTo>
                    <a:lnTo>
                      <a:pt x="539" y="222"/>
                    </a:lnTo>
                    <a:lnTo>
                      <a:pt x="542" y="241"/>
                    </a:lnTo>
                    <a:lnTo>
                      <a:pt x="530" y="286"/>
                    </a:lnTo>
                    <a:lnTo>
                      <a:pt x="524" y="332"/>
                    </a:lnTo>
                    <a:lnTo>
                      <a:pt x="521" y="379"/>
                    </a:lnTo>
                    <a:lnTo>
                      <a:pt x="526" y="424"/>
                    </a:lnTo>
                    <a:lnTo>
                      <a:pt x="535" y="470"/>
                    </a:lnTo>
                    <a:lnTo>
                      <a:pt x="549" y="514"/>
                    </a:lnTo>
                    <a:lnTo>
                      <a:pt x="568" y="557"/>
                    </a:lnTo>
                    <a:lnTo>
                      <a:pt x="575" y="576"/>
                    </a:lnTo>
                    <a:lnTo>
                      <a:pt x="579" y="592"/>
                    </a:lnTo>
                    <a:lnTo>
                      <a:pt x="577" y="610"/>
                    </a:lnTo>
                    <a:lnTo>
                      <a:pt x="571" y="650"/>
                    </a:lnTo>
                    <a:lnTo>
                      <a:pt x="560" y="690"/>
                    </a:lnTo>
                    <a:lnTo>
                      <a:pt x="542" y="728"/>
                    </a:lnTo>
                    <a:lnTo>
                      <a:pt x="520" y="764"/>
                    </a:lnTo>
                    <a:lnTo>
                      <a:pt x="549" y="738"/>
                    </a:lnTo>
                    <a:lnTo>
                      <a:pt x="577" y="720"/>
                    </a:lnTo>
                    <a:lnTo>
                      <a:pt x="608" y="707"/>
                    </a:lnTo>
                    <a:lnTo>
                      <a:pt x="640" y="698"/>
                    </a:lnTo>
                    <a:lnTo>
                      <a:pt x="675" y="694"/>
                    </a:lnTo>
                    <a:lnTo>
                      <a:pt x="708" y="696"/>
                    </a:lnTo>
                    <a:lnTo>
                      <a:pt x="740" y="703"/>
                    </a:lnTo>
                    <a:lnTo>
                      <a:pt x="773" y="715"/>
                    </a:lnTo>
                    <a:lnTo>
                      <a:pt x="805" y="734"/>
                    </a:lnTo>
                    <a:lnTo>
                      <a:pt x="763" y="750"/>
                    </a:lnTo>
                    <a:lnTo>
                      <a:pt x="719" y="771"/>
                    </a:lnTo>
                    <a:lnTo>
                      <a:pt x="677" y="796"/>
                    </a:lnTo>
                    <a:lnTo>
                      <a:pt x="639" y="826"/>
                    </a:lnTo>
                    <a:lnTo>
                      <a:pt x="605" y="861"/>
                    </a:lnTo>
                    <a:lnTo>
                      <a:pt x="574" y="899"/>
                    </a:lnTo>
                    <a:lnTo>
                      <a:pt x="548" y="939"/>
                    </a:lnTo>
                    <a:lnTo>
                      <a:pt x="525" y="982"/>
                    </a:lnTo>
                    <a:lnTo>
                      <a:pt x="508" y="1027"/>
                    </a:lnTo>
                    <a:lnTo>
                      <a:pt x="495" y="1075"/>
                    </a:lnTo>
                    <a:lnTo>
                      <a:pt x="491" y="111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1" name="未知"/>
              <p:cNvSpPr/>
              <p:nvPr/>
            </p:nvSpPr>
            <p:spPr bwMode="auto">
              <a:xfrm>
                <a:off x="95" y="12"/>
                <a:ext cx="163" cy="222"/>
              </a:xfrm>
              <a:custGeom>
                <a:avLst/>
                <a:gdLst>
                  <a:gd name="T0" fmla="*/ 92 w 805"/>
                  <a:gd name="T1" fmla="*/ 214 h 1110"/>
                  <a:gd name="T2" fmla="*/ 64 w 805"/>
                  <a:gd name="T3" fmla="*/ 200 h 1110"/>
                  <a:gd name="T4" fmla="*/ 54 w 805"/>
                  <a:gd name="T5" fmla="*/ 192 h 1110"/>
                  <a:gd name="T6" fmla="*/ 46 w 805"/>
                  <a:gd name="T7" fmla="*/ 182 h 1110"/>
                  <a:gd name="T8" fmla="*/ 32 w 805"/>
                  <a:gd name="T9" fmla="*/ 161 h 1110"/>
                  <a:gd name="T10" fmla="*/ 41 w 805"/>
                  <a:gd name="T11" fmla="*/ 148 h 1110"/>
                  <a:gd name="T12" fmla="*/ 50 w 805"/>
                  <a:gd name="T13" fmla="*/ 146 h 1110"/>
                  <a:gd name="T14" fmla="*/ 52 w 805"/>
                  <a:gd name="T15" fmla="*/ 144 h 1110"/>
                  <a:gd name="T16" fmla="*/ 51 w 805"/>
                  <a:gd name="T17" fmla="*/ 134 h 1110"/>
                  <a:gd name="T18" fmla="*/ 51 w 805"/>
                  <a:gd name="T19" fmla="*/ 121 h 1110"/>
                  <a:gd name="T20" fmla="*/ 51 w 805"/>
                  <a:gd name="T21" fmla="*/ 111 h 1110"/>
                  <a:gd name="T22" fmla="*/ 52 w 805"/>
                  <a:gd name="T23" fmla="*/ 104 h 1110"/>
                  <a:gd name="T24" fmla="*/ 53 w 805"/>
                  <a:gd name="T25" fmla="*/ 93 h 1110"/>
                  <a:gd name="T26" fmla="*/ 55 w 805"/>
                  <a:gd name="T27" fmla="*/ 80 h 1110"/>
                  <a:gd name="T28" fmla="*/ 58 w 805"/>
                  <a:gd name="T29" fmla="*/ 69 h 1110"/>
                  <a:gd name="T30" fmla="*/ 43 w 805"/>
                  <a:gd name="T31" fmla="*/ 54 h 1110"/>
                  <a:gd name="T32" fmla="*/ 37 w 805"/>
                  <a:gd name="T33" fmla="*/ 54 h 1110"/>
                  <a:gd name="T34" fmla="*/ 30 w 805"/>
                  <a:gd name="T35" fmla="*/ 61 h 1110"/>
                  <a:gd name="T36" fmla="*/ 20 w 805"/>
                  <a:gd name="T37" fmla="*/ 66 h 1110"/>
                  <a:gd name="T38" fmla="*/ 10 w 805"/>
                  <a:gd name="T39" fmla="*/ 66 h 1110"/>
                  <a:gd name="T40" fmla="*/ 0 w 805"/>
                  <a:gd name="T41" fmla="*/ 62 h 1110"/>
                  <a:gd name="T42" fmla="*/ 7 w 805"/>
                  <a:gd name="T43" fmla="*/ 54 h 1110"/>
                  <a:gd name="T44" fmla="*/ 11 w 805"/>
                  <a:gd name="T45" fmla="*/ 45 h 1110"/>
                  <a:gd name="T46" fmla="*/ 10 w 805"/>
                  <a:gd name="T47" fmla="*/ 38 h 1110"/>
                  <a:gd name="T48" fmla="*/ 8 w 805"/>
                  <a:gd name="T49" fmla="*/ 36 h 1110"/>
                  <a:gd name="T50" fmla="*/ 12 w 805"/>
                  <a:gd name="T51" fmla="*/ 31 h 1110"/>
                  <a:gd name="T52" fmla="*/ 14 w 805"/>
                  <a:gd name="T53" fmla="*/ 27 h 1110"/>
                  <a:gd name="T54" fmla="*/ 17 w 805"/>
                  <a:gd name="T55" fmla="*/ 19 h 1110"/>
                  <a:gd name="T56" fmla="*/ 20 w 805"/>
                  <a:gd name="T57" fmla="*/ 11 h 1110"/>
                  <a:gd name="T58" fmla="*/ 29 w 805"/>
                  <a:gd name="T59" fmla="*/ 4 h 1110"/>
                  <a:gd name="T60" fmla="*/ 40 w 805"/>
                  <a:gd name="T61" fmla="*/ 0 h 1110"/>
                  <a:gd name="T62" fmla="*/ 64 w 805"/>
                  <a:gd name="T63" fmla="*/ 11 h 1110"/>
                  <a:gd name="T64" fmla="*/ 84 w 805"/>
                  <a:gd name="T65" fmla="*/ 22 h 1110"/>
                  <a:gd name="T66" fmla="*/ 104 w 805"/>
                  <a:gd name="T67" fmla="*/ 38 h 1110"/>
                  <a:gd name="T68" fmla="*/ 108 w 805"/>
                  <a:gd name="T69" fmla="*/ 44 h 1110"/>
                  <a:gd name="T70" fmla="*/ 108 w 805"/>
                  <a:gd name="T71" fmla="*/ 48 h 1110"/>
                  <a:gd name="T72" fmla="*/ 105 w 805"/>
                  <a:gd name="T73" fmla="*/ 66 h 1110"/>
                  <a:gd name="T74" fmla="*/ 105 w 805"/>
                  <a:gd name="T75" fmla="*/ 85 h 1110"/>
                  <a:gd name="T76" fmla="*/ 110 w 805"/>
                  <a:gd name="T77" fmla="*/ 103 h 1110"/>
                  <a:gd name="T78" fmla="*/ 115 w 805"/>
                  <a:gd name="T79" fmla="*/ 115 h 1110"/>
                  <a:gd name="T80" fmla="*/ 115 w 805"/>
                  <a:gd name="T81" fmla="*/ 122 h 1110"/>
                  <a:gd name="T82" fmla="*/ 112 w 805"/>
                  <a:gd name="T83" fmla="*/ 138 h 1110"/>
                  <a:gd name="T84" fmla="*/ 104 w 805"/>
                  <a:gd name="T85" fmla="*/ 153 h 1110"/>
                  <a:gd name="T86" fmla="*/ 115 w 805"/>
                  <a:gd name="T87" fmla="*/ 144 h 1110"/>
                  <a:gd name="T88" fmla="*/ 128 w 805"/>
                  <a:gd name="T89" fmla="*/ 140 h 1110"/>
                  <a:gd name="T90" fmla="*/ 142 w 805"/>
                  <a:gd name="T91" fmla="*/ 139 h 1110"/>
                  <a:gd name="T92" fmla="*/ 155 w 805"/>
                  <a:gd name="T93" fmla="*/ 143 h 1110"/>
                  <a:gd name="T94" fmla="*/ 153 w 805"/>
                  <a:gd name="T95" fmla="*/ 150 h 1110"/>
                  <a:gd name="T96" fmla="*/ 135 w 805"/>
                  <a:gd name="T97" fmla="*/ 159 h 1110"/>
                  <a:gd name="T98" fmla="*/ 121 w 805"/>
                  <a:gd name="T99" fmla="*/ 172 h 1110"/>
                  <a:gd name="T100" fmla="*/ 110 w 805"/>
                  <a:gd name="T101" fmla="*/ 188 h 1110"/>
                  <a:gd name="T102" fmla="*/ 102 w 805"/>
                  <a:gd name="T103" fmla="*/ 205 h 1110"/>
                  <a:gd name="T104" fmla="*/ 98 w 805"/>
                  <a:gd name="T105" fmla="*/ 222 h 11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05" h="1110">
                    <a:moveTo>
                      <a:pt x="491" y="1110"/>
                    </a:moveTo>
                    <a:lnTo>
                      <a:pt x="460" y="1071"/>
                    </a:lnTo>
                    <a:lnTo>
                      <a:pt x="344" y="1015"/>
                    </a:lnTo>
                    <a:lnTo>
                      <a:pt x="319" y="999"/>
                    </a:lnTo>
                    <a:lnTo>
                      <a:pt x="294" y="979"/>
                    </a:lnTo>
                    <a:lnTo>
                      <a:pt x="270" y="958"/>
                    </a:lnTo>
                    <a:lnTo>
                      <a:pt x="249" y="934"/>
                    </a:lnTo>
                    <a:lnTo>
                      <a:pt x="229" y="909"/>
                    </a:lnTo>
                    <a:lnTo>
                      <a:pt x="158" y="803"/>
                    </a:lnTo>
                    <a:lnTo>
                      <a:pt x="173" y="740"/>
                    </a:lnTo>
                    <a:lnTo>
                      <a:pt x="206" y="742"/>
                    </a:lnTo>
                    <a:lnTo>
                      <a:pt x="229" y="737"/>
                    </a:lnTo>
                    <a:lnTo>
                      <a:pt x="248" y="728"/>
                    </a:lnTo>
                    <a:lnTo>
                      <a:pt x="261" y="719"/>
                    </a:lnTo>
                    <a:lnTo>
                      <a:pt x="256" y="677"/>
                    </a:lnTo>
                    <a:lnTo>
                      <a:pt x="256" y="668"/>
                    </a:lnTo>
                    <a:lnTo>
                      <a:pt x="256" y="661"/>
                    </a:lnTo>
                    <a:lnTo>
                      <a:pt x="255" y="605"/>
                    </a:lnTo>
                    <a:lnTo>
                      <a:pt x="256" y="579"/>
                    </a:lnTo>
                    <a:lnTo>
                      <a:pt x="256" y="554"/>
                    </a:lnTo>
                    <a:lnTo>
                      <a:pt x="257" y="535"/>
                    </a:lnTo>
                    <a:lnTo>
                      <a:pt x="258" y="520"/>
                    </a:lnTo>
                    <a:lnTo>
                      <a:pt x="261" y="506"/>
                    </a:lnTo>
                    <a:lnTo>
                      <a:pt x="266" y="467"/>
                    </a:lnTo>
                    <a:lnTo>
                      <a:pt x="274" y="422"/>
                    </a:lnTo>
                    <a:lnTo>
                      <a:pt x="277" y="399"/>
                    </a:lnTo>
                    <a:lnTo>
                      <a:pt x="287" y="366"/>
                    </a:lnTo>
                    <a:lnTo>
                      <a:pt x="292" y="347"/>
                    </a:lnTo>
                    <a:lnTo>
                      <a:pt x="298" y="326"/>
                    </a:lnTo>
                    <a:lnTo>
                      <a:pt x="214" y="268"/>
                    </a:lnTo>
                    <a:lnTo>
                      <a:pt x="194" y="254"/>
                    </a:lnTo>
                    <a:lnTo>
                      <a:pt x="185" y="272"/>
                    </a:lnTo>
                    <a:lnTo>
                      <a:pt x="168" y="291"/>
                    </a:lnTo>
                    <a:lnTo>
                      <a:pt x="148" y="307"/>
                    </a:lnTo>
                    <a:lnTo>
                      <a:pt x="126" y="320"/>
                    </a:lnTo>
                    <a:lnTo>
                      <a:pt x="101" y="329"/>
                    </a:lnTo>
                    <a:lnTo>
                      <a:pt x="75" y="331"/>
                    </a:lnTo>
                    <a:lnTo>
                      <a:pt x="49" y="329"/>
                    </a:lnTo>
                    <a:lnTo>
                      <a:pt x="24" y="322"/>
                    </a:lnTo>
                    <a:lnTo>
                      <a:pt x="0" y="311"/>
                    </a:lnTo>
                    <a:lnTo>
                      <a:pt x="19" y="292"/>
                    </a:lnTo>
                    <a:lnTo>
                      <a:pt x="37" y="269"/>
                    </a:lnTo>
                    <a:lnTo>
                      <a:pt x="49" y="245"/>
                    </a:lnTo>
                    <a:lnTo>
                      <a:pt x="56" y="224"/>
                    </a:lnTo>
                    <a:lnTo>
                      <a:pt x="56" y="205"/>
                    </a:lnTo>
                    <a:lnTo>
                      <a:pt x="49" y="192"/>
                    </a:lnTo>
                    <a:lnTo>
                      <a:pt x="43" y="184"/>
                    </a:lnTo>
                    <a:lnTo>
                      <a:pt x="42" y="181"/>
                    </a:lnTo>
                    <a:lnTo>
                      <a:pt x="42" y="178"/>
                    </a:lnTo>
                    <a:lnTo>
                      <a:pt x="61" y="154"/>
                    </a:lnTo>
                    <a:lnTo>
                      <a:pt x="72" y="137"/>
                    </a:lnTo>
                    <a:lnTo>
                      <a:pt x="72" y="135"/>
                    </a:lnTo>
                    <a:lnTo>
                      <a:pt x="81" y="112"/>
                    </a:lnTo>
                    <a:lnTo>
                      <a:pt x="86" y="94"/>
                    </a:lnTo>
                    <a:lnTo>
                      <a:pt x="91" y="65"/>
                    </a:lnTo>
                    <a:lnTo>
                      <a:pt x="99" y="55"/>
                    </a:lnTo>
                    <a:lnTo>
                      <a:pt x="118" y="40"/>
                    </a:lnTo>
                    <a:lnTo>
                      <a:pt x="145" y="22"/>
                    </a:lnTo>
                    <a:lnTo>
                      <a:pt x="173" y="10"/>
                    </a:lnTo>
                    <a:lnTo>
                      <a:pt x="202" y="0"/>
                    </a:lnTo>
                    <a:lnTo>
                      <a:pt x="264" y="27"/>
                    </a:lnTo>
                    <a:lnTo>
                      <a:pt x="318" y="55"/>
                    </a:lnTo>
                    <a:lnTo>
                      <a:pt x="370" y="79"/>
                    </a:lnTo>
                    <a:lnTo>
                      <a:pt x="419" y="109"/>
                    </a:lnTo>
                    <a:lnTo>
                      <a:pt x="467" y="143"/>
                    </a:lnTo>
                    <a:lnTo>
                      <a:pt x="519" y="188"/>
                    </a:lnTo>
                    <a:lnTo>
                      <a:pt x="531" y="203"/>
                    </a:lnTo>
                    <a:lnTo>
                      <a:pt x="539" y="222"/>
                    </a:lnTo>
                    <a:lnTo>
                      <a:pt x="542" y="241"/>
                    </a:lnTo>
                    <a:lnTo>
                      <a:pt x="530" y="286"/>
                    </a:lnTo>
                    <a:lnTo>
                      <a:pt x="524" y="332"/>
                    </a:lnTo>
                    <a:lnTo>
                      <a:pt x="521" y="379"/>
                    </a:lnTo>
                    <a:lnTo>
                      <a:pt x="526" y="424"/>
                    </a:lnTo>
                    <a:lnTo>
                      <a:pt x="535" y="470"/>
                    </a:lnTo>
                    <a:lnTo>
                      <a:pt x="549" y="514"/>
                    </a:lnTo>
                    <a:lnTo>
                      <a:pt x="568" y="557"/>
                    </a:lnTo>
                    <a:lnTo>
                      <a:pt x="575" y="576"/>
                    </a:lnTo>
                    <a:lnTo>
                      <a:pt x="579" y="592"/>
                    </a:lnTo>
                    <a:lnTo>
                      <a:pt x="577" y="610"/>
                    </a:lnTo>
                    <a:lnTo>
                      <a:pt x="571" y="650"/>
                    </a:lnTo>
                    <a:lnTo>
                      <a:pt x="560" y="690"/>
                    </a:lnTo>
                    <a:lnTo>
                      <a:pt x="542" y="728"/>
                    </a:lnTo>
                    <a:lnTo>
                      <a:pt x="520" y="764"/>
                    </a:lnTo>
                    <a:lnTo>
                      <a:pt x="549" y="738"/>
                    </a:lnTo>
                    <a:lnTo>
                      <a:pt x="577" y="720"/>
                    </a:lnTo>
                    <a:lnTo>
                      <a:pt x="608" y="707"/>
                    </a:lnTo>
                    <a:lnTo>
                      <a:pt x="640" y="698"/>
                    </a:lnTo>
                    <a:lnTo>
                      <a:pt x="675" y="694"/>
                    </a:lnTo>
                    <a:lnTo>
                      <a:pt x="708" y="696"/>
                    </a:lnTo>
                    <a:lnTo>
                      <a:pt x="740" y="703"/>
                    </a:lnTo>
                    <a:lnTo>
                      <a:pt x="773" y="715"/>
                    </a:lnTo>
                    <a:lnTo>
                      <a:pt x="805" y="734"/>
                    </a:lnTo>
                    <a:lnTo>
                      <a:pt x="763" y="750"/>
                    </a:lnTo>
                    <a:lnTo>
                      <a:pt x="719" y="771"/>
                    </a:lnTo>
                    <a:lnTo>
                      <a:pt x="677" y="796"/>
                    </a:lnTo>
                    <a:lnTo>
                      <a:pt x="639" y="826"/>
                    </a:lnTo>
                    <a:lnTo>
                      <a:pt x="605" y="861"/>
                    </a:lnTo>
                    <a:lnTo>
                      <a:pt x="574" y="899"/>
                    </a:lnTo>
                    <a:lnTo>
                      <a:pt x="548" y="939"/>
                    </a:lnTo>
                    <a:lnTo>
                      <a:pt x="525" y="982"/>
                    </a:lnTo>
                    <a:lnTo>
                      <a:pt x="508" y="1027"/>
                    </a:lnTo>
                    <a:lnTo>
                      <a:pt x="495" y="1075"/>
                    </a:lnTo>
                    <a:lnTo>
                      <a:pt x="491" y="111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2" name="未知"/>
              <p:cNvSpPr/>
              <p:nvPr/>
            </p:nvSpPr>
            <p:spPr bwMode="auto">
              <a:xfrm>
                <a:off x="95" y="39"/>
                <a:ext cx="15" cy="20"/>
              </a:xfrm>
              <a:custGeom>
                <a:avLst/>
                <a:gdLst>
                  <a:gd name="T0" fmla="*/ 0 w 75"/>
                  <a:gd name="T1" fmla="*/ 20 h 100"/>
                  <a:gd name="T2" fmla="*/ 3 w 75"/>
                  <a:gd name="T3" fmla="*/ 17 h 100"/>
                  <a:gd name="T4" fmla="*/ 9 w 75"/>
                  <a:gd name="T5" fmla="*/ 9 h 100"/>
                  <a:gd name="T6" fmla="*/ 9 w 75"/>
                  <a:gd name="T7" fmla="*/ 9 h 100"/>
                  <a:gd name="T8" fmla="*/ 9 w 75"/>
                  <a:gd name="T9" fmla="*/ 8 h 100"/>
                  <a:gd name="T10" fmla="*/ 13 w 75"/>
                  <a:gd name="T11" fmla="*/ 3 h 100"/>
                  <a:gd name="T12" fmla="*/ 15 w 75"/>
                  <a:gd name="T13" fmla="*/ 0 h 100"/>
                  <a:gd name="T14" fmla="*/ 13 w 75"/>
                  <a:gd name="T15" fmla="*/ 0 h 100"/>
                  <a:gd name="T16" fmla="*/ 10 w 75"/>
                  <a:gd name="T17" fmla="*/ 1 h 100"/>
                  <a:gd name="T18" fmla="*/ 6 w 75"/>
                  <a:gd name="T19" fmla="*/ 3 h 100"/>
                  <a:gd name="T20" fmla="*/ 3 w 75"/>
                  <a:gd name="T21" fmla="*/ 6 h 100"/>
                  <a:gd name="T22" fmla="*/ 2 w 75"/>
                  <a:gd name="T23" fmla="*/ 10 h 100"/>
                  <a:gd name="T24" fmla="*/ 0 w 75"/>
                  <a:gd name="T25" fmla="*/ 15 h 100"/>
                  <a:gd name="T26" fmla="*/ 0 w 75"/>
                  <a:gd name="T27" fmla="*/ 20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5" h="100">
                    <a:moveTo>
                      <a:pt x="0" y="100"/>
                    </a:moveTo>
                    <a:lnTo>
                      <a:pt x="16" y="83"/>
                    </a:lnTo>
                    <a:lnTo>
                      <a:pt x="46" y="47"/>
                    </a:lnTo>
                    <a:lnTo>
                      <a:pt x="45" y="44"/>
                    </a:lnTo>
                    <a:lnTo>
                      <a:pt x="45" y="41"/>
                    </a:lnTo>
                    <a:lnTo>
                      <a:pt x="64" y="17"/>
                    </a:lnTo>
                    <a:lnTo>
                      <a:pt x="75" y="0"/>
                    </a:lnTo>
                    <a:lnTo>
                      <a:pt x="66" y="0"/>
                    </a:lnTo>
                    <a:lnTo>
                      <a:pt x="48" y="4"/>
                    </a:lnTo>
                    <a:lnTo>
                      <a:pt x="32" y="14"/>
                    </a:lnTo>
                    <a:lnTo>
                      <a:pt x="17" y="31"/>
                    </a:lnTo>
                    <a:lnTo>
                      <a:pt x="9" y="51"/>
                    </a:lnTo>
                    <a:lnTo>
                      <a:pt x="2" y="74"/>
                    </a:lnTo>
                    <a:lnTo>
                      <a:pt x="0" y="10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3" name="未知"/>
              <p:cNvSpPr/>
              <p:nvPr/>
            </p:nvSpPr>
            <p:spPr bwMode="auto">
              <a:xfrm>
                <a:off x="95" y="39"/>
                <a:ext cx="15" cy="20"/>
              </a:xfrm>
              <a:custGeom>
                <a:avLst/>
                <a:gdLst>
                  <a:gd name="T0" fmla="*/ 0 w 75"/>
                  <a:gd name="T1" fmla="*/ 20 h 100"/>
                  <a:gd name="T2" fmla="*/ 3 w 75"/>
                  <a:gd name="T3" fmla="*/ 17 h 100"/>
                  <a:gd name="T4" fmla="*/ 9 w 75"/>
                  <a:gd name="T5" fmla="*/ 9 h 100"/>
                  <a:gd name="T6" fmla="*/ 9 w 75"/>
                  <a:gd name="T7" fmla="*/ 9 h 100"/>
                  <a:gd name="T8" fmla="*/ 9 w 75"/>
                  <a:gd name="T9" fmla="*/ 8 h 100"/>
                  <a:gd name="T10" fmla="*/ 13 w 75"/>
                  <a:gd name="T11" fmla="*/ 3 h 100"/>
                  <a:gd name="T12" fmla="*/ 15 w 75"/>
                  <a:gd name="T13" fmla="*/ 0 h 100"/>
                  <a:gd name="T14" fmla="*/ 13 w 75"/>
                  <a:gd name="T15" fmla="*/ 0 h 100"/>
                  <a:gd name="T16" fmla="*/ 10 w 75"/>
                  <a:gd name="T17" fmla="*/ 1 h 100"/>
                  <a:gd name="T18" fmla="*/ 6 w 75"/>
                  <a:gd name="T19" fmla="*/ 3 h 100"/>
                  <a:gd name="T20" fmla="*/ 3 w 75"/>
                  <a:gd name="T21" fmla="*/ 6 h 100"/>
                  <a:gd name="T22" fmla="*/ 2 w 75"/>
                  <a:gd name="T23" fmla="*/ 10 h 100"/>
                  <a:gd name="T24" fmla="*/ 0 w 75"/>
                  <a:gd name="T25" fmla="*/ 15 h 100"/>
                  <a:gd name="T26" fmla="*/ 0 w 75"/>
                  <a:gd name="T27" fmla="*/ 20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5" h="100">
                    <a:moveTo>
                      <a:pt x="0" y="100"/>
                    </a:moveTo>
                    <a:lnTo>
                      <a:pt x="16" y="83"/>
                    </a:lnTo>
                    <a:lnTo>
                      <a:pt x="46" y="47"/>
                    </a:lnTo>
                    <a:lnTo>
                      <a:pt x="45" y="44"/>
                    </a:lnTo>
                    <a:lnTo>
                      <a:pt x="45" y="41"/>
                    </a:lnTo>
                    <a:lnTo>
                      <a:pt x="64" y="17"/>
                    </a:lnTo>
                    <a:lnTo>
                      <a:pt x="75" y="0"/>
                    </a:lnTo>
                    <a:lnTo>
                      <a:pt x="66" y="0"/>
                    </a:lnTo>
                    <a:lnTo>
                      <a:pt x="48" y="4"/>
                    </a:lnTo>
                    <a:lnTo>
                      <a:pt x="32" y="14"/>
                    </a:lnTo>
                    <a:lnTo>
                      <a:pt x="17" y="31"/>
                    </a:lnTo>
                    <a:lnTo>
                      <a:pt x="9" y="51"/>
                    </a:lnTo>
                    <a:lnTo>
                      <a:pt x="2" y="74"/>
                    </a:lnTo>
                    <a:lnTo>
                      <a:pt x="0" y="10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4" name="未知"/>
              <p:cNvSpPr/>
              <p:nvPr/>
            </p:nvSpPr>
            <p:spPr bwMode="auto">
              <a:xfrm>
                <a:off x="90" y="49"/>
                <a:ext cx="18" cy="20"/>
              </a:xfrm>
              <a:custGeom>
                <a:avLst/>
                <a:gdLst>
                  <a:gd name="T0" fmla="*/ 13 w 80"/>
                  <a:gd name="T1" fmla="*/ 0 h 127"/>
                  <a:gd name="T2" fmla="*/ 15 w 80"/>
                  <a:gd name="T3" fmla="*/ 2 h 127"/>
                  <a:gd name="T4" fmla="*/ 16 w 80"/>
                  <a:gd name="T5" fmla="*/ 4 h 127"/>
                  <a:gd name="T6" fmla="*/ 16 w 80"/>
                  <a:gd name="T7" fmla="*/ 8 h 127"/>
                  <a:gd name="T8" fmla="*/ 15 w 80"/>
                  <a:gd name="T9" fmla="*/ 12 h 127"/>
                  <a:gd name="T10" fmla="*/ 12 w 80"/>
                  <a:gd name="T11" fmla="*/ 17 h 127"/>
                  <a:gd name="T12" fmla="*/ 9 w 80"/>
                  <a:gd name="T13" fmla="*/ 21 h 127"/>
                  <a:gd name="T14" fmla="*/ 5 w 80"/>
                  <a:gd name="T15" fmla="*/ 25 h 127"/>
                  <a:gd name="T16" fmla="*/ 4 w 80"/>
                  <a:gd name="T17" fmla="*/ 25 h 127"/>
                  <a:gd name="T18" fmla="*/ 2 w 80"/>
                  <a:gd name="T19" fmla="*/ 22 h 127"/>
                  <a:gd name="T20" fmla="*/ 1 w 80"/>
                  <a:gd name="T21" fmla="*/ 20 h 127"/>
                  <a:gd name="T22" fmla="*/ 0 w 80"/>
                  <a:gd name="T23" fmla="*/ 17 h 127"/>
                  <a:gd name="T24" fmla="*/ 0 w 80"/>
                  <a:gd name="T25" fmla="*/ 15 h 127"/>
                  <a:gd name="T26" fmla="*/ 1 w 80"/>
                  <a:gd name="T27" fmla="*/ 14 h 127"/>
                  <a:gd name="T28" fmla="*/ 2 w 80"/>
                  <a:gd name="T29" fmla="*/ 12 h 127"/>
                  <a:gd name="T30" fmla="*/ 4 w 80"/>
                  <a:gd name="T31" fmla="*/ 10 h 127"/>
                  <a:gd name="T32" fmla="*/ 7 w 80"/>
                  <a:gd name="T33" fmla="*/ 7 h 127"/>
                  <a:gd name="T34" fmla="*/ 13 w 80"/>
                  <a:gd name="T35" fmla="*/ 0 h 1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0" h="127">
                    <a:moveTo>
                      <a:pt x="67" y="0"/>
                    </a:moveTo>
                    <a:lnTo>
                      <a:pt x="73" y="8"/>
                    </a:lnTo>
                    <a:lnTo>
                      <a:pt x="80" y="21"/>
                    </a:lnTo>
                    <a:lnTo>
                      <a:pt x="80" y="40"/>
                    </a:lnTo>
                    <a:lnTo>
                      <a:pt x="73" y="61"/>
                    </a:lnTo>
                    <a:lnTo>
                      <a:pt x="61" y="85"/>
                    </a:lnTo>
                    <a:lnTo>
                      <a:pt x="43" y="108"/>
                    </a:lnTo>
                    <a:lnTo>
                      <a:pt x="24" y="127"/>
                    </a:lnTo>
                    <a:lnTo>
                      <a:pt x="21" y="125"/>
                    </a:lnTo>
                    <a:lnTo>
                      <a:pt x="10" y="114"/>
                    </a:lnTo>
                    <a:lnTo>
                      <a:pt x="3" y="101"/>
                    </a:lnTo>
                    <a:lnTo>
                      <a:pt x="0" y="85"/>
                    </a:lnTo>
                    <a:lnTo>
                      <a:pt x="2" y="77"/>
                    </a:lnTo>
                    <a:lnTo>
                      <a:pt x="4" y="70"/>
                    </a:lnTo>
                    <a:lnTo>
                      <a:pt x="12" y="61"/>
                    </a:lnTo>
                    <a:lnTo>
                      <a:pt x="21" y="53"/>
                    </a:lnTo>
                    <a:lnTo>
                      <a:pt x="37" y="36"/>
                    </a:lnTo>
                    <a:lnTo>
                      <a:pt x="67" y="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5" name="未知"/>
              <p:cNvSpPr/>
              <p:nvPr/>
            </p:nvSpPr>
            <p:spPr bwMode="auto">
              <a:xfrm>
                <a:off x="90" y="49"/>
                <a:ext cx="18" cy="20"/>
              </a:xfrm>
              <a:custGeom>
                <a:avLst/>
                <a:gdLst>
                  <a:gd name="T0" fmla="*/ 13 w 80"/>
                  <a:gd name="T1" fmla="*/ 0 h 127"/>
                  <a:gd name="T2" fmla="*/ 15 w 80"/>
                  <a:gd name="T3" fmla="*/ 2 h 127"/>
                  <a:gd name="T4" fmla="*/ 16 w 80"/>
                  <a:gd name="T5" fmla="*/ 4 h 127"/>
                  <a:gd name="T6" fmla="*/ 16 w 80"/>
                  <a:gd name="T7" fmla="*/ 8 h 127"/>
                  <a:gd name="T8" fmla="*/ 15 w 80"/>
                  <a:gd name="T9" fmla="*/ 12 h 127"/>
                  <a:gd name="T10" fmla="*/ 12 w 80"/>
                  <a:gd name="T11" fmla="*/ 17 h 127"/>
                  <a:gd name="T12" fmla="*/ 9 w 80"/>
                  <a:gd name="T13" fmla="*/ 21 h 127"/>
                  <a:gd name="T14" fmla="*/ 5 w 80"/>
                  <a:gd name="T15" fmla="*/ 25 h 127"/>
                  <a:gd name="T16" fmla="*/ 4 w 80"/>
                  <a:gd name="T17" fmla="*/ 25 h 127"/>
                  <a:gd name="T18" fmla="*/ 2 w 80"/>
                  <a:gd name="T19" fmla="*/ 22 h 127"/>
                  <a:gd name="T20" fmla="*/ 1 w 80"/>
                  <a:gd name="T21" fmla="*/ 20 h 127"/>
                  <a:gd name="T22" fmla="*/ 0 w 80"/>
                  <a:gd name="T23" fmla="*/ 17 h 127"/>
                  <a:gd name="T24" fmla="*/ 0 w 80"/>
                  <a:gd name="T25" fmla="*/ 15 h 127"/>
                  <a:gd name="T26" fmla="*/ 1 w 80"/>
                  <a:gd name="T27" fmla="*/ 14 h 127"/>
                  <a:gd name="T28" fmla="*/ 2 w 80"/>
                  <a:gd name="T29" fmla="*/ 12 h 127"/>
                  <a:gd name="T30" fmla="*/ 4 w 80"/>
                  <a:gd name="T31" fmla="*/ 10 h 127"/>
                  <a:gd name="T32" fmla="*/ 7 w 80"/>
                  <a:gd name="T33" fmla="*/ 7 h 127"/>
                  <a:gd name="T34" fmla="*/ 13 w 80"/>
                  <a:gd name="T35" fmla="*/ 0 h 1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0" h="127">
                    <a:moveTo>
                      <a:pt x="67" y="0"/>
                    </a:moveTo>
                    <a:lnTo>
                      <a:pt x="73" y="8"/>
                    </a:lnTo>
                    <a:lnTo>
                      <a:pt x="80" y="21"/>
                    </a:lnTo>
                    <a:lnTo>
                      <a:pt x="80" y="40"/>
                    </a:lnTo>
                    <a:lnTo>
                      <a:pt x="73" y="61"/>
                    </a:lnTo>
                    <a:lnTo>
                      <a:pt x="61" y="85"/>
                    </a:lnTo>
                    <a:lnTo>
                      <a:pt x="43" y="108"/>
                    </a:lnTo>
                    <a:lnTo>
                      <a:pt x="24" y="127"/>
                    </a:lnTo>
                    <a:lnTo>
                      <a:pt x="21" y="125"/>
                    </a:lnTo>
                    <a:lnTo>
                      <a:pt x="10" y="114"/>
                    </a:lnTo>
                    <a:lnTo>
                      <a:pt x="3" y="101"/>
                    </a:lnTo>
                    <a:lnTo>
                      <a:pt x="0" y="85"/>
                    </a:lnTo>
                    <a:lnTo>
                      <a:pt x="2" y="77"/>
                    </a:lnTo>
                    <a:lnTo>
                      <a:pt x="4" y="70"/>
                    </a:lnTo>
                    <a:lnTo>
                      <a:pt x="12" y="61"/>
                    </a:lnTo>
                    <a:lnTo>
                      <a:pt x="21" y="53"/>
                    </a:lnTo>
                    <a:lnTo>
                      <a:pt x="37" y="36"/>
                    </a:lnTo>
                    <a:lnTo>
                      <a:pt x="67" y="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6" name="未知"/>
              <p:cNvSpPr/>
              <p:nvPr/>
            </p:nvSpPr>
            <p:spPr bwMode="auto">
              <a:xfrm>
                <a:off x="132" y="52"/>
                <a:ext cx="2" cy="11"/>
              </a:xfrm>
              <a:custGeom>
                <a:avLst/>
                <a:gdLst>
                  <a:gd name="T0" fmla="*/ 0 w 11"/>
                  <a:gd name="T1" fmla="*/ 0 h 53"/>
                  <a:gd name="T2" fmla="*/ 0 w 11"/>
                  <a:gd name="T3" fmla="*/ 5 h 53"/>
                  <a:gd name="T4" fmla="*/ 1 w 11"/>
                  <a:gd name="T5" fmla="*/ 9 h 53"/>
                  <a:gd name="T6" fmla="*/ 2 w 11"/>
                  <a:gd name="T7" fmla="*/ 11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53">
                    <a:moveTo>
                      <a:pt x="0" y="0"/>
                    </a:moveTo>
                    <a:lnTo>
                      <a:pt x="2" y="23"/>
                    </a:lnTo>
                    <a:lnTo>
                      <a:pt x="8" y="44"/>
                    </a:lnTo>
                    <a:lnTo>
                      <a:pt x="11" y="53"/>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7" name="未知"/>
              <p:cNvSpPr/>
              <p:nvPr/>
            </p:nvSpPr>
            <p:spPr bwMode="auto">
              <a:xfrm>
                <a:off x="147" y="156"/>
                <a:ext cx="3" cy="20"/>
              </a:xfrm>
              <a:custGeom>
                <a:avLst/>
                <a:gdLst>
                  <a:gd name="T0" fmla="*/ 0 w 14"/>
                  <a:gd name="T1" fmla="*/ 0 h 89"/>
                  <a:gd name="T2" fmla="*/ 0 w 14"/>
                  <a:gd name="T3" fmla="*/ 4 h 89"/>
                  <a:gd name="T4" fmla="*/ 3 w 14"/>
                  <a:gd name="T5" fmla="*/ 17 h 89"/>
                  <a:gd name="T6" fmla="*/ 0 60000 65536"/>
                  <a:gd name="T7" fmla="*/ 0 60000 65536"/>
                  <a:gd name="T8" fmla="*/ 0 60000 65536"/>
                </a:gdLst>
                <a:ahLst/>
                <a:cxnLst>
                  <a:cxn ang="T6">
                    <a:pos x="T0" y="T1"/>
                  </a:cxn>
                  <a:cxn ang="T7">
                    <a:pos x="T2" y="T3"/>
                  </a:cxn>
                  <a:cxn ang="T8">
                    <a:pos x="T4" y="T5"/>
                  </a:cxn>
                </a:cxnLst>
                <a:rect l="0" t="0" r="r" b="b"/>
                <a:pathLst>
                  <a:path w="14" h="89">
                    <a:moveTo>
                      <a:pt x="0" y="0"/>
                    </a:moveTo>
                    <a:lnTo>
                      <a:pt x="2" y="23"/>
                    </a:lnTo>
                    <a:lnTo>
                      <a:pt x="14" y="8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8" name="未知"/>
              <p:cNvSpPr/>
              <p:nvPr/>
            </p:nvSpPr>
            <p:spPr bwMode="auto">
              <a:xfrm>
                <a:off x="120" y="63"/>
                <a:ext cx="18" cy="13"/>
              </a:xfrm>
              <a:custGeom>
                <a:avLst/>
                <a:gdLst>
                  <a:gd name="T0" fmla="*/ 0 w 88"/>
                  <a:gd name="T1" fmla="*/ 13 h 66"/>
                  <a:gd name="T2" fmla="*/ 5 w 88"/>
                  <a:gd name="T3" fmla="*/ 10 h 66"/>
                  <a:gd name="T4" fmla="*/ 9 w 88"/>
                  <a:gd name="T5" fmla="*/ 7 h 66"/>
                  <a:gd name="T6" fmla="*/ 12 w 88"/>
                  <a:gd name="T7" fmla="*/ 4 h 66"/>
                  <a:gd name="T8" fmla="*/ 14 w 88"/>
                  <a:gd name="T9" fmla="*/ 0 h 66"/>
                  <a:gd name="T10" fmla="*/ 18 w 88"/>
                  <a:gd name="T11" fmla="*/ 3 h 66"/>
                  <a:gd name="T12" fmla="*/ 17 w 88"/>
                  <a:gd name="T13" fmla="*/ 5 h 66"/>
                  <a:gd name="T14" fmla="*/ 15 w 88"/>
                  <a:gd name="T15" fmla="*/ 7 h 66"/>
                  <a:gd name="T16" fmla="*/ 12 w 88"/>
                  <a:gd name="T17" fmla="*/ 8 h 66"/>
                  <a:gd name="T18" fmla="*/ 9 w 88"/>
                  <a:gd name="T19" fmla="*/ 10 h 66"/>
                  <a:gd name="T20" fmla="*/ 6 w 88"/>
                  <a:gd name="T21" fmla="*/ 11 h 66"/>
                  <a:gd name="T22" fmla="*/ 0 w 88"/>
                  <a:gd name="T23" fmla="*/ 13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8" h="66">
                    <a:moveTo>
                      <a:pt x="0" y="66"/>
                    </a:moveTo>
                    <a:lnTo>
                      <a:pt x="22" y="53"/>
                    </a:lnTo>
                    <a:lnTo>
                      <a:pt x="42" y="37"/>
                    </a:lnTo>
                    <a:lnTo>
                      <a:pt x="59" y="18"/>
                    </a:lnTo>
                    <a:lnTo>
                      <a:pt x="68" y="0"/>
                    </a:lnTo>
                    <a:lnTo>
                      <a:pt x="88" y="14"/>
                    </a:lnTo>
                    <a:lnTo>
                      <a:pt x="81" y="25"/>
                    </a:lnTo>
                    <a:lnTo>
                      <a:pt x="73" y="33"/>
                    </a:lnTo>
                    <a:lnTo>
                      <a:pt x="61" y="41"/>
                    </a:lnTo>
                    <a:lnTo>
                      <a:pt x="46" y="50"/>
                    </a:lnTo>
                    <a:lnTo>
                      <a:pt x="31" y="57"/>
                    </a:lnTo>
                    <a:lnTo>
                      <a:pt x="0" y="6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29" name="未知"/>
              <p:cNvSpPr/>
              <p:nvPr/>
            </p:nvSpPr>
            <p:spPr bwMode="auto">
              <a:xfrm>
                <a:off x="120" y="63"/>
                <a:ext cx="18" cy="13"/>
              </a:xfrm>
              <a:custGeom>
                <a:avLst/>
                <a:gdLst>
                  <a:gd name="T0" fmla="*/ 0 w 88"/>
                  <a:gd name="T1" fmla="*/ 13 h 66"/>
                  <a:gd name="T2" fmla="*/ 5 w 88"/>
                  <a:gd name="T3" fmla="*/ 10 h 66"/>
                  <a:gd name="T4" fmla="*/ 9 w 88"/>
                  <a:gd name="T5" fmla="*/ 7 h 66"/>
                  <a:gd name="T6" fmla="*/ 12 w 88"/>
                  <a:gd name="T7" fmla="*/ 4 h 66"/>
                  <a:gd name="T8" fmla="*/ 14 w 88"/>
                  <a:gd name="T9" fmla="*/ 0 h 66"/>
                  <a:gd name="T10" fmla="*/ 18 w 88"/>
                  <a:gd name="T11" fmla="*/ 3 h 66"/>
                  <a:gd name="T12" fmla="*/ 17 w 88"/>
                  <a:gd name="T13" fmla="*/ 5 h 66"/>
                  <a:gd name="T14" fmla="*/ 15 w 88"/>
                  <a:gd name="T15" fmla="*/ 7 h 66"/>
                  <a:gd name="T16" fmla="*/ 12 w 88"/>
                  <a:gd name="T17" fmla="*/ 8 h 66"/>
                  <a:gd name="T18" fmla="*/ 9 w 88"/>
                  <a:gd name="T19" fmla="*/ 10 h 66"/>
                  <a:gd name="T20" fmla="*/ 6 w 88"/>
                  <a:gd name="T21" fmla="*/ 11 h 66"/>
                  <a:gd name="T22" fmla="*/ 0 w 88"/>
                  <a:gd name="T23" fmla="*/ 13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8" h="66">
                    <a:moveTo>
                      <a:pt x="0" y="66"/>
                    </a:moveTo>
                    <a:lnTo>
                      <a:pt x="22" y="53"/>
                    </a:lnTo>
                    <a:lnTo>
                      <a:pt x="42" y="37"/>
                    </a:lnTo>
                    <a:lnTo>
                      <a:pt x="59" y="18"/>
                    </a:lnTo>
                    <a:lnTo>
                      <a:pt x="68" y="0"/>
                    </a:lnTo>
                    <a:lnTo>
                      <a:pt x="88" y="14"/>
                    </a:lnTo>
                    <a:lnTo>
                      <a:pt x="81" y="25"/>
                    </a:lnTo>
                    <a:lnTo>
                      <a:pt x="73" y="33"/>
                    </a:lnTo>
                    <a:lnTo>
                      <a:pt x="61" y="41"/>
                    </a:lnTo>
                    <a:lnTo>
                      <a:pt x="46" y="50"/>
                    </a:lnTo>
                    <a:lnTo>
                      <a:pt x="31" y="57"/>
                    </a:lnTo>
                    <a:lnTo>
                      <a:pt x="0" y="6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0" name="未知"/>
              <p:cNvSpPr/>
              <p:nvPr/>
            </p:nvSpPr>
            <p:spPr bwMode="auto">
              <a:xfrm>
                <a:off x="95" y="65"/>
                <a:ext cx="60" cy="20"/>
              </a:xfrm>
              <a:custGeom>
                <a:avLst/>
                <a:gdLst>
                  <a:gd name="T0" fmla="*/ 6 w 298"/>
                  <a:gd name="T1" fmla="*/ 23 h 113"/>
                  <a:gd name="T2" fmla="*/ 8 w 298"/>
                  <a:gd name="T3" fmla="*/ 21 h 113"/>
                  <a:gd name="T4" fmla="*/ 11 w 298"/>
                  <a:gd name="T5" fmla="*/ 19 h 113"/>
                  <a:gd name="T6" fmla="*/ 14 w 298"/>
                  <a:gd name="T7" fmla="*/ 18 h 113"/>
                  <a:gd name="T8" fmla="*/ 17 w 298"/>
                  <a:gd name="T9" fmla="*/ 18 h 113"/>
                  <a:gd name="T10" fmla="*/ 21 w 298"/>
                  <a:gd name="T11" fmla="*/ 18 h 113"/>
                  <a:gd name="T12" fmla="*/ 24 w 298"/>
                  <a:gd name="T13" fmla="*/ 18 h 113"/>
                  <a:gd name="T14" fmla="*/ 27 w 298"/>
                  <a:gd name="T15" fmla="*/ 18 h 113"/>
                  <a:gd name="T16" fmla="*/ 31 w 298"/>
                  <a:gd name="T17" fmla="*/ 17 h 113"/>
                  <a:gd name="T18" fmla="*/ 34 w 298"/>
                  <a:gd name="T19" fmla="*/ 16 h 113"/>
                  <a:gd name="T20" fmla="*/ 37 w 298"/>
                  <a:gd name="T21" fmla="*/ 15 h 113"/>
                  <a:gd name="T22" fmla="*/ 39 w 298"/>
                  <a:gd name="T23" fmla="*/ 14 h 113"/>
                  <a:gd name="T24" fmla="*/ 41 w 298"/>
                  <a:gd name="T25" fmla="*/ 13 h 113"/>
                  <a:gd name="T26" fmla="*/ 46 w 298"/>
                  <a:gd name="T27" fmla="*/ 15 h 113"/>
                  <a:gd name="T28" fmla="*/ 50 w 298"/>
                  <a:gd name="T29" fmla="*/ 17 h 113"/>
                  <a:gd name="T30" fmla="*/ 54 w 298"/>
                  <a:gd name="T31" fmla="*/ 19 h 113"/>
                  <a:gd name="T32" fmla="*/ 58 w 298"/>
                  <a:gd name="T33" fmla="*/ 20 h 113"/>
                  <a:gd name="T34" fmla="*/ 59 w 298"/>
                  <a:gd name="T35" fmla="*/ 16 h 113"/>
                  <a:gd name="T36" fmla="*/ 60 w 298"/>
                  <a:gd name="T37" fmla="*/ 12 h 113"/>
                  <a:gd name="T38" fmla="*/ 43 w 298"/>
                  <a:gd name="T39" fmla="*/ 0 h 113"/>
                  <a:gd name="T40" fmla="*/ 42 w 298"/>
                  <a:gd name="T41" fmla="*/ 2 h 113"/>
                  <a:gd name="T42" fmla="*/ 40 w 298"/>
                  <a:gd name="T43" fmla="*/ 4 h 113"/>
                  <a:gd name="T44" fmla="*/ 38 w 298"/>
                  <a:gd name="T45" fmla="*/ 5 h 113"/>
                  <a:gd name="T46" fmla="*/ 35 w 298"/>
                  <a:gd name="T47" fmla="*/ 7 h 113"/>
                  <a:gd name="T48" fmla="*/ 32 w 298"/>
                  <a:gd name="T49" fmla="*/ 9 h 113"/>
                  <a:gd name="T50" fmla="*/ 25 w 298"/>
                  <a:gd name="T51" fmla="*/ 11 h 113"/>
                  <a:gd name="T52" fmla="*/ 20 w 298"/>
                  <a:gd name="T53" fmla="*/ 12 h 113"/>
                  <a:gd name="T54" fmla="*/ 15 w 298"/>
                  <a:gd name="T55" fmla="*/ 13 h 113"/>
                  <a:gd name="T56" fmla="*/ 10 w 298"/>
                  <a:gd name="T57" fmla="*/ 12 h 113"/>
                  <a:gd name="T58" fmla="*/ 5 w 298"/>
                  <a:gd name="T59" fmla="*/ 11 h 113"/>
                  <a:gd name="T60" fmla="*/ 0 w 298"/>
                  <a:gd name="T61" fmla="*/ 9 h 113"/>
                  <a:gd name="T62" fmla="*/ 6 w 298"/>
                  <a:gd name="T63" fmla="*/ 23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8" h="113">
                    <a:moveTo>
                      <a:pt x="30" y="113"/>
                    </a:moveTo>
                    <a:lnTo>
                      <a:pt x="42" y="101"/>
                    </a:lnTo>
                    <a:lnTo>
                      <a:pt x="55" y="95"/>
                    </a:lnTo>
                    <a:lnTo>
                      <a:pt x="69" y="89"/>
                    </a:lnTo>
                    <a:lnTo>
                      <a:pt x="85" y="87"/>
                    </a:lnTo>
                    <a:lnTo>
                      <a:pt x="102" y="87"/>
                    </a:lnTo>
                    <a:lnTo>
                      <a:pt x="117" y="87"/>
                    </a:lnTo>
                    <a:lnTo>
                      <a:pt x="133" y="86"/>
                    </a:lnTo>
                    <a:lnTo>
                      <a:pt x="152" y="82"/>
                    </a:lnTo>
                    <a:lnTo>
                      <a:pt x="169" y="77"/>
                    </a:lnTo>
                    <a:lnTo>
                      <a:pt x="183" y="74"/>
                    </a:lnTo>
                    <a:lnTo>
                      <a:pt x="195" y="68"/>
                    </a:lnTo>
                    <a:lnTo>
                      <a:pt x="206" y="62"/>
                    </a:lnTo>
                    <a:lnTo>
                      <a:pt x="226" y="74"/>
                    </a:lnTo>
                    <a:lnTo>
                      <a:pt x="248" y="85"/>
                    </a:lnTo>
                    <a:lnTo>
                      <a:pt x="269" y="93"/>
                    </a:lnTo>
                    <a:lnTo>
                      <a:pt x="287" y="98"/>
                    </a:lnTo>
                    <a:lnTo>
                      <a:pt x="292" y="79"/>
                    </a:lnTo>
                    <a:lnTo>
                      <a:pt x="298" y="58"/>
                    </a:lnTo>
                    <a:lnTo>
                      <a:pt x="214" y="0"/>
                    </a:lnTo>
                    <a:lnTo>
                      <a:pt x="207" y="11"/>
                    </a:lnTo>
                    <a:lnTo>
                      <a:pt x="199" y="19"/>
                    </a:lnTo>
                    <a:lnTo>
                      <a:pt x="187" y="27"/>
                    </a:lnTo>
                    <a:lnTo>
                      <a:pt x="172" y="36"/>
                    </a:lnTo>
                    <a:lnTo>
                      <a:pt x="157" y="43"/>
                    </a:lnTo>
                    <a:lnTo>
                      <a:pt x="126" y="52"/>
                    </a:lnTo>
                    <a:lnTo>
                      <a:pt x="101" y="61"/>
                    </a:lnTo>
                    <a:lnTo>
                      <a:pt x="75" y="63"/>
                    </a:lnTo>
                    <a:lnTo>
                      <a:pt x="49" y="61"/>
                    </a:lnTo>
                    <a:lnTo>
                      <a:pt x="24" y="54"/>
                    </a:lnTo>
                    <a:lnTo>
                      <a:pt x="0" y="43"/>
                    </a:lnTo>
                    <a:lnTo>
                      <a:pt x="30" y="113"/>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1" name="未知"/>
              <p:cNvSpPr/>
              <p:nvPr/>
            </p:nvSpPr>
            <p:spPr bwMode="auto">
              <a:xfrm>
                <a:off x="95" y="65"/>
                <a:ext cx="60" cy="20"/>
              </a:xfrm>
              <a:custGeom>
                <a:avLst/>
                <a:gdLst>
                  <a:gd name="T0" fmla="*/ 6 w 298"/>
                  <a:gd name="T1" fmla="*/ 23 h 113"/>
                  <a:gd name="T2" fmla="*/ 8 w 298"/>
                  <a:gd name="T3" fmla="*/ 21 h 113"/>
                  <a:gd name="T4" fmla="*/ 11 w 298"/>
                  <a:gd name="T5" fmla="*/ 19 h 113"/>
                  <a:gd name="T6" fmla="*/ 14 w 298"/>
                  <a:gd name="T7" fmla="*/ 18 h 113"/>
                  <a:gd name="T8" fmla="*/ 17 w 298"/>
                  <a:gd name="T9" fmla="*/ 18 h 113"/>
                  <a:gd name="T10" fmla="*/ 21 w 298"/>
                  <a:gd name="T11" fmla="*/ 18 h 113"/>
                  <a:gd name="T12" fmla="*/ 24 w 298"/>
                  <a:gd name="T13" fmla="*/ 18 h 113"/>
                  <a:gd name="T14" fmla="*/ 27 w 298"/>
                  <a:gd name="T15" fmla="*/ 18 h 113"/>
                  <a:gd name="T16" fmla="*/ 31 w 298"/>
                  <a:gd name="T17" fmla="*/ 17 h 113"/>
                  <a:gd name="T18" fmla="*/ 34 w 298"/>
                  <a:gd name="T19" fmla="*/ 16 h 113"/>
                  <a:gd name="T20" fmla="*/ 37 w 298"/>
                  <a:gd name="T21" fmla="*/ 15 h 113"/>
                  <a:gd name="T22" fmla="*/ 39 w 298"/>
                  <a:gd name="T23" fmla="*/ 14 h 113"/>
                  <a:gd name="T24" fmla="*/ 41 w 298"/>
                  <a:gd name="T25" fmla="*/ 13 h 113"/>
                  <a:gd name="T26" fmla="*/ 46 w 298"/>
                  <a:gd name="T27" fmla="*/ 15 h 113"/>
                  <a:gd name="T28" fmla="*/ 50 w 298"/>
                  <a:gd name="T29" fmla="*/ 17 h 113"/>
                  <a:gd name="T30" fmla="*/ 54 w 298"/>
                  <a:gd name="T31" fmla="*/ 19 h 113"/>
                  <a:gd name="T32" fmla="*/ 58 w 298"/>
                  <a:gd name="T33" fmla="*/ 20 h 113"/>
                  <a:gd name="T34" fmla="*/ 59 w 298"/>
                  <a:gd name="T35" fmla="*/ 16 h 113"/>
                  <a:gd name="T36" fmla="*/ 60 w 298"/>
                  <a:gd name="T37" fmla="*/ 12 h 113"/>
                  <a:gd name="T38" fmla="*/ 43 w 298"/>
                  <a:gd name="T39" fmla="*/ 0 h 113"/>
                  <a:gd name="T40" fmla="*/ 42 w 298"/>
                  <a:gd name="T41" fmla="*/ 2 h 113"/>
                  <a:gd name="T42" fmla="*/ 40 w 298"/>
                  <a:gd name="T43" fmla="*/ 4 h 113"/>
                  <a:gd name="T44" fmla="*/ 38 w 298"/>
                  <a:gd name="T45" fmla="*/ 5 h 113"/>
                  <a:gd name="T46" fmla="*/ 35 w 298"/>
                  <a:gd name="T47" fmla="*/ 7 h 113"/>
                  <a:gd name="T48" fmla="*/ 32 w 298"/>
                  <a:gd name="T49" fmla="*/ 9 h 113"/>
                  <a:gd name="T50" fmla="*/ 25 w 298"/>
                  <a:gd name="T51" fmla="*/ 11 h 113"/>
                  <a:gd name="T52" fmla="*/ 20 w 298"/>
                  <a:gd name="T53" fmla="*/ 12 h 113"/>
                  <a:gd name="T54" fmla="*/ 15 w 298"/>
                  <a:gd name="T55" fmla="*/ 13 h 113"/>
                  <a:gd name="T56" fmla="*/ 10 w 298"/>
                  <a:gd name="T57" fmla="*/ 12 h 113"/>
                  <a:gd name="T58" fmla="*/ 5 w 298"/>
                  <a:gd name="T59" fmla="*/ 11 h 113"/>
                  <a:gd name="T60" fmla="*/ 0 w 298"/>
                  <a:gd name="T61" fmla="*/ 9 h 113"/>
                  <a:gd name="T62" fmla="*/ 6 w 298"/>
                  <a:gd name="T63" fmla="*/ 23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8" h="113">
                    <a:moveTo>
                      <a:pt x="30" y="113"/>
                    </a:moveTo>
                    <a:lnTo>
                      <a:pt x="42" y="101"/>
                    </a:lnTo>
                    <a:lnTo>
                      <a:pt x="55" y="95"/>
                    </a:lnTo>
                    <a:lnTo>
                      <a:pt x="69" y="89"/>
                    </a:lnTo>
                    <a:lnTo>
                      <a:pt x="85" y="87"/>
                    </a:lnTo>
                    <a:lnTo>
                      <a:pt x="102" y="87"/>
                    </a:lnTo>
                    <a:lnTo>
                      <a:pt x="117" y="87"/>
                    </a:lnTo>
                    <a:lnTo>
                      <a:pt x="133" y="86"/>
                    </a:lnTo>
                    <a:lnTo>
                      <a:pt x="152" y="82"/>
                    </a:lnTo>
                    <a:lnTo>
                      <a:pt x="169" y="77"/>
                    </a:lnTo>
                    <a:lnTo>
                      <a:pt x="183" y="74"/>
                    </a:lnTo>
                    <a:lnTo>
                      <a:pt x="195" y="68"/>
                    </a:lnTo>
                    <a:lnTo>
                      <a:pt x="206" y="62"/>
                    </a:lnTo>
                    <a:lnTo>
                      <a:pt x="226" y="74"/>
                    </a:lnTo>
                    <a:lnTo>
                      <a:pt x="248" y="85"/>
                    </a:lnTo>
                    <a:lnTo>
                      <a:pt x="269" y="93"/>
                    </a:lnTo>
                    <a:lnTo>
                      <a:pt x="287" y="98"/>
                    </a:lnTo>
                    <a:lnTo>
                      <a:pt x="292" y="79"/>
                    </a:lnTo>
                    <a:lnTo>
                      <a:pt x="298" y="58"/>
                    </a:lnTo>
                    <a:lnTo>
                      <a:pt x="214" y="0"/>
                    </a:lnTo>
                    <a:lnTo>
                      <a:pt x="207" y="11"/>
                    </a:lnTo>
                    <a:lnTo>
                      <a:pt x="199" y="19"/>
                    </a:lnTo>
                    <a:lnTo>
                      <a:pt x="187" y="27"/>
                    </a:lnTo>
                    <a:lnTo>
                      <a:pt x="172" y="36"/>
                    </a:lnTo>
                    <a:lnTo>
                      <a:pt x="157" y="43"/>
                    </a:lnTo>
                    <a:lnTo>
                      <a:pt x="126" y="52"/>
                    </a:lnTo>
                    <a:lnTo>
                      <a:pt x="101" y="61"/>
                    </a:lnTo>
                    <a:lnTo>
                      <a:pt x="75" y="63"/>
                    </a:lnTo>
                    <a:lnTo>
                      <a:pt x="49" y="61"/>
                    </a:lnTo>
                    <a:lnTo>
                      <a:pt x="24" y="54"/>
                    </a:lnTo>
                    <a:lnTo>
                      <a:pt x="0" y="43"/>
                    </a:lnTo>
                    <a:lnTo>
                      <a:pt x="30" y="113"/>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2" name="未知"/>
              <p:cNvSpPr/>
              <p:nvPr/>
            </p:nvSpPr>
            <p:spPr bwMode="auto">
              <a:xfrm>
                <a:off x="101" y="78"/>
                <a:ext cx="52" cy="38"/>
              </a:xfrm>
              <a:custGeom>
                <a:avLst/>
                <a:gdLst>
                  <a:gd name="T0" fmla="*/ 46 w 257"/>
                  <a:gd name="T1" fmla="*/ 38 h 190"/>
                  <a:gd name="T2" fmla="*/ 47 w 257"/>
                  <a:gd name="T3" fmla="*/ 35 h 190"/>
                  <a:gd name="T4" fmla="*/ 44 w 257"/>
                  <a:gd name="T5" fmla="*/ 34 h 190"/>
                  <a:gd name="T6" fmla="*/ 42 w 257"/>
                  <a:gd name="T7" fmla="*/ 33 h 190"/>
                  <a:gd name="T8" fmla="*/ 40 w 257"/>
                  <a:gd name="T9" fmla="*/ 31 h 190"/>
                  <a:gd name="T10" fmla="*/ 38 w 257"/>
                  <a:gd name="T11" fmla="*/ 29 h 190"/>
                  <a:gd name="T12" fmla="*/ 38 w 257"/>
                  <a:gd name="T13" fmla="*/ 27 h 190"/>
                  <a:gd name="T14" fmla="*/ 38 w 257"/>
                  <a:gd name="T15" fmla="*/ 25 h 190"/>
                  <a:gd name="T16" fmla="*/ 38 w 257"/>
                  <a:gd name="T17" fmla="*/ 23 h 190"/>
                  <a:gd name="T18" fmla="*/ 40 w 257"/>
                  <a:gd name="T19" fmla="*/ 21 h 190"/>
                  <a:gd name="T20" fmla="*/ 42 w 257"/>
                  <a:gd name="T21" fmla="*/ 20 h 190"/>
                  <a:gd name="T22" fmla="*/ 46 w 257"/>
                  <a:gd name="T23" fmla="*/ 19 h 190"/>
                  <a:gd name="T24" fmla="*/ 49 w 257"/>
                  <a:gd name="T25" fmla="*/ 18 h 190"/>
                  <a:gd name="T26" fmla="*/ 50 w 257"/>
                  <a:gd name="T27" fmla="*/ 14 h 190"/>
                  <a:gd name="T28" fmla="*/ 52 w 257"/>
                  <a:gd name="T29" fmla="*/ 7 h 190"/>
                  <a:gd name="T30" fmla="*/ 48 w 257"/>
                  <a:gd name="T31" fmla="*/ 6 h 190"/>
                  <a:gd name="T32" fmla="*/ 44 w 257"/>
                  <a:gd name="T33" fmla="*/ 5 h 190"/>
                  <a:gd name="T34" fmla="*/ 40 w 257"/>
                  <a:gd name="T35" fmla="*/ 2 h 190"/>
                  <a:gd name="T36" fmla="*/ 36 w 257"/>
                  <a:gd name="T37" fmla="*/ 0 h 190"/>
                  <a:gd name="T38" fmla="*/ 33 w 257"/>
                  <a:gd name="T39" fmla="*/ 1 h 190"/>
                  <a:gd name="T40" fmla="*/ 31 w 257"/>
                  <a:gd name="T41" fmla="*/ 2 h 190"/>
                  <a:gd name="T42" fmla="*/ 28 w 257"/>
                  <a:gd name="T43" fmla="*/ 3 h 190"/>
                  <a:gd name="T44" fmla="*/ 25 w 257"/>
                  <a:gd name="T45" fmla="*/ 4 h 190"/>
                  <a:gd name="T46" fmla="*/ 21 w 257"/>
                  <a:gd name="T47" fmla="*/ 5 h 190"/>
                  <a:gd name="T48" fmla="*/ 18 w 257"/>
                  <a:gd name="T49" fmla="*/ 5 h 190"/>
                  <a:gd name="T50" fmla="*/ 15 w 257"/>
                  <a:gd name="T51" fmla="*/ 5 h 190"/>
                  <a:gd name="T52" fmla="*/ 11 w 257"/>
                  <a:gd name="T53" fmla="*/ 5 h 190"/>
                  <a:gd name="T54" fmla="*/ 8 w 257"/>
                  <a:gd name="T55" fmla="*/ 5 h 190"/>
                  <a:gd name="T56" fmla="*/ 5 w 257"/>
                  <a:gd name="T57" fmla="*/ 7 h 190"/>
                  <a:gd name="T58" fmla="*/ 2 w 257"/>
                  <a:gd name="T59" fmla="*/ 8 h 190"/>
                  <a:gd name="T60" fmla="*/ 0 w 257"/>
                  <a:gd name="T61" fmla="*/ 10 h 190"/>
                  <a:gd name="T62" fmla="*/ 4 w 257"/>
                  <a:gd name="T63" fmla="*/ 18 h 190"/>
                  <a:gd name="T64" fmla="*/ 11 w 257"/>
                  <a:gd name="T65" fmla="*/ 27 h 190"/>
                  <a:gd name="T66" fmla="*/ 14 w 257"/>
                  <a:gd name="T67" fmla="*/ 30 h 190"/>
                  <a:gd name="T68" fmla="*/ 19 w 257"/>
                  <a:gd name="T69" fmla="*/ 33 h 190"/>
                  <a:gd name="T70" fmla="*/ 26 w 257"/>
                  <a:gd name="T71" fmla="*/ 36 h 190"/>
                  <a:gd name="T72" fmla="*/ 33 w 257"/>
                  <a:gd name="T73" fmla="*/ 38 h 190"/>
                  <a:gd name="T74" fmla="*/ 40 w 257"/>
                  <a:gd name="T75" fmla="*/ 38 h 190"/>
                  <a:gd name="T76" fmla="*/ 46 w 257"/>
                  <a:gd name="T77" fmla="*/ 38 h 1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57" h="190">
                    <a:moveTo>
                      <a:pt x="228" y="190"/>
                    </a:moveTo>
                    <a:lnTo>
                      <a:pt x="231" y="176"/>
                    </a:lnTo>
                    <a:lnTo>
                      <a:pt x="218" y="170"/>
                    </a:lnTo>
                    <a:lnTo>
                      <a:pt x="206" y="163"/>
                    </a:lnTo>
                    <a:lnTo>
                      <a:pt x="197" y="153"/>
                    </a:lnTo>
                    <a:lnTo>
                      <a:pt x="190" y="144"/>
                    </a:lnTo>
                    <a:lnTo>
                      <a:pt x="188" y="133"/>
                    </a:lnTo>
                    <a:lnTo>
                      <a:pt x="188" y="124"/>
                    </a:lnTo>
                    <a:lnTo>
                      <a:pt x="190" y="114"/>
                    </a:lnTo>
                    <a:lnTo>
                      <a:pt x="196" y="106"/>
                    </a:lnTo>
                    <a:lnTo>
                      <a:pt x="207" y="99"/>
                    </a:lnTo>
                    <a:lnTo>
                      <a:pt x="225" y="93"/>
                    </a:lnTo>
                    <a:lnTo>
                      <a:pt x="244" y="92"/>
                    </a:lnTo>
                    <a:lnTo>
                      <a:pt x="247" y="69"/>
                    </a:lnTo>
                    <a:lnTo>
                      <a:pt x="257" y="36"/>
                    </a:lnTo>
                    <a:lnTo>
                      <a:pt x="239" y="31"/>
                    </a:lnTo>
                    <a:lnTo>
                      <a:pt x="218" y="23"/>
                    </a:lnTo>
                    <a:lnTo>
                      <a:pt x="196" y="12"/>
                    </a:lnTo>
                    <a:lnTo>
                      <a:pt x="176" y="0"/>
                    </a:lnTo>
                    <a:lnTo>
                      <a:pt x="165" y="6"/>
                    </a:lnTo>
                    <a:lnTo>
                      <a:pt x="153" y="12"/>
                    </a:lnTo>
                    <a:lnTo>
                      <a:pt x="139" y="15"/>
                    </a:lnTo>
                    <a:lnTo>
                      <a:pt x="122" y="20"/>
                    </a:lnTo>
                    <a:lnTo>
                      <a:pt x="103" y="24"/>
                    </a:lnTo>
                    <a:lnTo>
                      <a:pt x="87" y="25"/>
                    </a:lnTo>
                    <a:lnTo>
                      <a:pt x="72" y="25"/>
                    </a:lnTo>
                    <a:lnTo>
                      <a:pt x="55" y="25"/>
                    </a:lnTo>
                    <a:lnTo>
                      <a:pt x="39" y="27"/>
                    </a:lnTo>
                    <a:lnTo>
                      <a:pt x="25" y="33"/>
                    </a:lnTo>
                    <a:lnTo>
                      <a:pt x="12" y="39"/>
                    </a:lnTo>
                    <a:lnTo>
                      <a:pt x="0" y="51"/>
                    </a:lnTo>
                    <a:lnTo>
                      <a:pt x="20" y="89"/>
                    </a:lnTo>
                    <a:lnTo>
                      <a:pt x="53" y="136"/>
                    </a:lnTo>
                    <a:lnTo>
                      <a:pt x="69" y="149"/>
                    </a:lnTo>
                    <a:lnTo>
                      <a:pt x="95" y="166"/>
                    </a:lnTo>
                    <a:lnTo>
                      <a:pt x="127" y="180"/>
                    </a:lnTo>
                    <a:lnTo>
                      <a:pt x="164" y="189"/>
                    </a:lnTo>
                    <a:lnTo>
                      <a:pt x="196" y="190"/>
                    </a:lnTo>
                    <a:lnTo>
                      <a:pt x="228" y="19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3" name="未知"/>
              <p:cNvSpPr/>
              <p:nvPr/>
            </p:nvSpPr>
            <p:spPr bwMode="auto">
              <a:xfrm>
                <a:off x="101" y="78"/>
                <a:ext cx="52" cy="38"/>
              </a:xfrm>
              <a:custGeom>
                <a:avLst/>
                <a:gdLst>
                  <a:gd name="T0" fmla="*/ 46 w 257"/>
                  <a:gd name="T1" fmla="*/ 38 h 190"/>
                  <a:gd name="T2" fmla="*/ 47 w 257"/>
                  <a:gd name="T3" fmla="*/ 35 h 190"/>
                  <a:gd name="T4" fmla="*/ 44 w 257"/>
                  <a:gd name="T5" fmla="*/ 34 h 190"/>
                  <a:gd name="T6" fmla="*/ 42 w 257"/>
                  <a:gd name="T7" fmla="*/ 33 h 190"/>
                  <a:gd name="T8" fmla="*/ 40 w 257"/>
                  <a:gd name="T9" fmla="*/ 31 h 190"/>
                  <a:gd name="T10" fmla="*/ 38 w 257"/>
                  <a:gd name="T11" fmla="*/ 29 h 190"/>
                  <a:gd name="T12" fmla="*/ 38 w 257"/>
                  <a:gd name="T13" fmla="*/ 27 h 190"/>
                  <a:gd name="T14" fmla="*/ 38 w 257"/>
                  <a:gd name="T15" fmla="*/ 25 h 190"/>
                  <a:gd name="T16" fmla="*/ 38 w 257"/>
                  <a:gd name="T17" fmla="*/ 23 h 190"/>
                  <a:gd name="T18" fmla="*/ 40 w 257"/>
                  <a:gd name="T19" fmla="*/ 21 h 190"/>
                  <a:gd name="T20" fmla="*/ 42 w 257"/>
                  <a:gd name="T21" fmla="*/ 20 h 190"/>
                  <a:gd name="T22" fmla="*/ 46 w 257"/>
                  <a:gd name="T23" fmla="*/ 19 h 190"/>
                  <a:gd name="T24" fmla="*/ 49 w 257"/>
                  <a:gd name="T25" fmla="*/ 18 h 190"/>
                  <a:gd name="T26" fmla="*/ 50 w 257"/>
                  <a:gd name="T27" fmla="*/ 14 h 190"/>
                  <a:gd name="T28" fmla="*/ 52 w 257"/>
                  <a:gd name="T29" fmla="*/ 7 h 190"/>
                  <a:gd name="T30" fmla="*/ 48 w 257"/>
                  <a:gd name="T31" fmla="*/ 6 h 190"/>
                  <a:gd name="T32" fmla="*/ 44 w 257"/>
                  <a:gd name="T33" fmla="*/ 5 h 190"/>
                  <a:gd name="T34" fmla="*/ 40 w 257"/>
                  <a:gd name="T35" fmla="*/ 2 h 190"/>
                  <a:gd name="T36" fmla="*/ 36 w 257"/>
                  <a:gd name="T37" fmla="*/ 0 h 190"/>
                  <a:gd name="T38" fmla="*/ 33 w 257"/>
                  <a:gd name="T39" fmla="*/ 1 h 190"/>
                  <a:gd name="T40" fmla="*/ 31 w 257"/>
                  <a:gd name="T41" fmla="*/ 2 h 190"/>
                  <a:gd name="T42" fmla="*/ 28 w 257"/>
                  <a:gd name="T43" fmla="*/ 3 h 190"/>
                  <a:gd name="T44" fmla="*/ 25 w 257"/>
                  <a:gd name="T45" fmla="*/ 4 h 190"/>
                  <a:gd name="T46" fmla="*/ 21 w 257"/>
                  <a:gd name="T47" fmla="*/ 5 h 190"/>
                  <a:gd name="T48" fmla="*/ 18 w 257"/>
                  <a:gd name="T49" fmla="*/ 5 h 190"/>
                  <a:gd name="T50" fmla="*/ 15 w 257"/>
                  <a:gd name="T51" fmla="*/ 5 h 190"/>
                  <a:gd name="T52" fmla="*/ 11 w 257"/>
                  <a:gd name="T53" fmla="*/ 5 h 190"/>
                  <a:gd name="T54" fmla="*/ 8 w 257"/>
                  <a:gd name="T55" fmla="*/ 5 h 190"/>
                  <a:gd name="T56" fmla="*/ 5 w 257"/>
                  <a:gd name="T57" fmla="*/ 7 h 190"/>
                  <a:gd name="T58" fmla="*/ 2 w 257"/>
                  <a:gd name="T59" fmla="*/ 8 h 190"/>
                  <a:gd name="T60" fmla="*/ 0 w 257"/>
                  <a:gd name="T61" fmla="*/ 10 h 190"/>
                  <a:gd name="T62" fmla="*/ 4 w 257"/>
                  <a:gd name="T63" fmla="*/ 18 h 190"/>
                  <a:gd name="T64" fmla="*/ 11 w 257"/>
                  <a:gd name="T65" fmla="*/ 27 h 190"/>
                  <a:gd name="T66" fmla="*/ 14 w 257"/>
                  <a:gd name="T67" fmla="*/ 30 h 190"/>
                  <a:gd name="T68" fmla="*/ 19 w 257"/>
                  <a:gd name="T69" fmla="*/ 33 h 190"/>
                  <a:gd name="T70" fmla="*/ 26 w 257"/>
                  <a:gd name="T71" fmla="*/ 36 h 190"/>
                  <a:gd name="T72" fmla="*/ 33 w 257"/>
                  <a:gd name="T73" fmla="*/ 38 h 190"/>
                  <a:gd name="T74" fmla="*/ 40 w 257"/>
                  <a:gd name="T75" fmla="*/ 38 h 190"/>
                  <a:gd name="T76" fmla="*/ 46 w 257"/>
                  <a:gd name="T77" fmla="*/ 38 h 1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57" h="190">
                    <a:moveTo>
                      <a:pt x="228" y="190"/>
                    </a:moveTo>
                    <a:lnTo>
                      <a:pt x="231" y="176"/>
                    </a:lnTo>
                    <a:lnTo>
                      <a:pt x="218" y="170"/>
                    </a:lnTo>
                    <a:lnTo>
                      <a:pt x="206" y="163"/>
                    </a:lnTo>
                    <a:lnTo>
                      <a:pt x="197" y="153"/>
                    </a:lnTo>
                    <a:lnTo>
                      <a:pt x="190" y="144"/>
                    </a:lnTo>
                    <a:lnTo>
                      <a:pt x="188" y="133"/>
                    </a:lnTo>
                    <a:lnTo>
                      <a:pt x="188" y="124"/>
                    </a:lnTo>
                    <a:lnTo>
                      <a:pt x="190" y="114"/>
                    </a:lnTo>
                    <a:lnTo>
                      <a:pt x="196" y="106"/>
                    </a:lnTo>
                    <a:lnTo>
                      <a:pt x="207" y="99"/>
                    </a:lnTo>
                    <a:lnTo>
                      <a:pt x="225" y="93"/>
                    </a:lnTo>
                    <a:lnTo>
                      <a:pt x="244" y="92"/>
                    </a:lnTo>
                    <a:lnTo>
                      <a:pt x="247" y="69"/>
                    </a:lnTo>
                    <a:lnTo>
                      <a:pt x="257" y="36"/>
                    </a:lnTo>
                    <a:lnTo>
                      <a:pt x="239" y="31"/>
                    </a:lnTo>
                    <a:lnTo>
                      <a:pt x="218" y="23"/>
                    </a:lnTo>
                    <a:lnTo>
                      <a:pt x="196" y="12"/>
                    </a:lnTo>
                    <a:lnTo>
                      <a:pt x="176" y="0"/>
                    </a:lnTo>
                    <a:lnTo>
                      <a:pt x="165" y="6"/>
                    </a:lnTo>
                    <a:lnTo>
                      <a:pt x="153" y="12"/>
                    </a:lnTo>
                    <a:lnTo>
                      <a:pt x="139" y="15"/>
                    </a:lnTo>
                    <a:lnTo>
                      <a:pt x="122" y="20"/>
                    </a:lnTo>
                    <a:lnTo>
                      <a:pt x="103" y="24"/>
                    </a:lnTo>
                    <a:lnTo>
                      <a:pt x="87" y="25"/>
                    </a:lnTo>
                    <a:lnTo>
                      <a:pt x="72" y="25"/>
                    </a:lnTo>
                    <a:lnTo>
                      <a:pt x="55" y="25"/>
                    </a:lnTo>
                    <a:lnTo>
                      <a:pt x="39" y="27"/>
                    </a:lnTo>
                    <a:lnTo>
                      <a:pt x="25" y="33"/>
                    </a:lnTo>
                    <a:lnTo>
                      <a:pt x="12" y="39"/>
                    </a:lnTo>
                    <a:lnTo>
                      <a:pt x="0" y="51"/>
                    </a:lnTo>
                    <a:lnTo>
                      <a:pt x="20" y="89"/>
                    </a:lnTo>
                    <a:lnTo>
                      <a:pt x="53" y="136"/>
                    </a:lnTo>
                    <a:lnTo>
                      <a:pt x="69" y="149"/>
                    </a:lnTo>
                    <a:lnTo>
                      <a:pt x="95" y="166"/>
                    </a:lnTo>
                    <a:lnTo>
                      <a:pt x="127" y="180"/>
                    </a:lnTo>
                    <a:lnTo>
                      <a:pt x="164" y="189"/>
                    </a:lnTo>
                    <a:lnTo>
                      <a:pt x="196" y="190"/>
                    </a:lnTo>
                    <a:lnTo>
                      <a:pt x="228" y="19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4" name="未知"/>
              <p:cNvSpPr/>
              <p:nvPr/>
            </p:nvSpPr>
            <p:spPr bwMode="auto">
              <a:xfrm>
                <a:off x="139" y="96"/>
                <a:ext cx="11" cy="17"/>
              </a:xfrm>
              <a:custGeom>
                <a:avLst/>
                <a:gdLst>
                  <a:gd name="T0" fmla="*/ 8 w 56"/>
                  <a:gd name="T1" fmla="*/ 17 h 84"/>
                  <a:gd name="T2" fmla="*/ 9 w 56"/>
                  <a:gd name="T3" fmla="*/ 9 h 84"/>
                  <a:gd name="T4" fmla="*/ 11 w 56"/>
                  <a:gd name="T5" fmla="*/ 0 h 84"/>
                  <a:gd name="T6" fmla="*/ 7 w 56"/>
                  <a:gd name="T7" fmla="*/ 0 h 84"/>
                  <a:gd name="T8" fmla="*/ 4 w 56"/>
                  <a:gd name="T9" fmla="*/ 1 h 84"/>
                  <a:gd name="T10" fmla="*/ 2 w 56"/>
                  <a:gd name="T11" fmla="*/ 3 h 84"/>
                  <a:gd name="T12" fmla="*/ 0 w 56"/>
                  <a:gd name="T13" fmla="*/ 4 h 84"/>
                  <a:gd name="T14" fmla="*/ 0 w 56"/>
                  <a:gd name="T15" fmla="*/ 6 h 84"/>
                  <a:gd name="T16" fmla="*/ 0 w 56"/>
                  <a:gd name="T17" fmla="*/ 8 h 84"/>
                  <a:gd name="T18" fmla="*/ 0 w 56"/>
                  <a:gd name="T19" fmla="*/ 11 h 84"/>
                  <a:gd name="T20" fmla="*/ 2 w 56"/>
                  <a:gd name="T21" fmla="*/ 12 h 84"/>
                  <a:gd name="T22" fmla="*/ 4 w 56"/>
                  <a:gd name="T23" fmla="*/ 14 h 84"/>
                  <a:gd name="T24" fmla="*/ 6 w 56"/>
                  <a:gd name="T25" fmla="*/ 16 h 84"/>
                  <a:gd name="T26" fmla="*/ 8 w 56"/>
                  <a:gd name="T27" fmla="*/ 1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 h="84">
                    <a:moveTo>
                      <a:pt x="43" y="84"/>
                    </a:moveTo>
                    <a:lnTo>
                      <a:pt x="48" y="45"/>
                    </a:lnTo>
                    <a:lnTo>
                      <a:pt x="56" y="0"/>
                    </a:lnTo>
                    <a:lnTo>
                      <a:pt x="37" y="1"/>
                    </a:lnTo>
                    <a:lnTo>
                      <a:pt x="19" y="7"/>
                    </a:lnTo>
                    <a:lnTo>
                      <a:pt x="8" y="14"/>
                    </a:lnTo>
                    <a:lnTo>
                      <a:pt x="2" y="22"/>
                    </a:lnTo>
                    <a:lnTo>
                      <a:pt x="0" y="32"/>
                    </a:lnTo>
                    <a:lnTo>
                      <a:pt x="0" y="41"/>
                    </a:lnTo>
                    <a:lnTo>
                      <a:pt x="2" y="52"/>
                    </a:lnTo>
                    <a:lnTo>
                      <a:pt x="9" y="61"/>
                    </a:lnTo>
                    <a:lnTo>
                      <a:pt x="18" y="71"/>
                    </a:lnTo>
                    <a:lnTo>
                      <a:pt x="30" y="78"/>
                    </a:lnTo>
                    <a:lnTo>
                      <a:pt x="43" y="84"/>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5" name="未知"/>
              <p:cNvSpPr/>
              <p:nvPr/>
            </p:nvSpPr>
            <p:spPr bwMode="auto">
              <a:xfrm>
                <a:off x="139" y="96"/>
                <a:ext cx="11" cy="17"/>
              </a:xfrm>
              <a:custGeom>
                <a:avLst/>
                <a:gdLst>
                  <a:gd name="T0" fmla="*/ 8 w 56"/>
                  <a:gd name="T1" fmla="*/ 17 h 84"/>
                  <a:gd name="T2" fmla="*/ 9 w 56"/>
                  <a:gd name="T3" fmla="*/ 9 h 84"/>
                  <a:gd name="T4" fmla="*/ 11 w 56"/>
                  <a:gd name="T5" fmla="*/ 0 h 84"/>
                  <a:gd name="T6" fmla="*/ 7 w 56"/>
                  <a:gd name="T7" fmla="*/ 0 h 84"/>
                  <a:gd name="T8" fmla="*/ 4 w 56"/>
                  <a:gd name="T9" fmla="*/ 1 h 84"/>
                  <a:gd name="T10" fmla="*/ 2 w 56"/>
                  <a:gd name="T11" fmla="*/ 3 h 84"/>
                  <a:gd name="T12" fmla="*/ 0 w 56"/>
                  <a:gd name="T13" fmla="*/ 4 h 84"/>
                  <a:gd name="T14" fmla="*/ 0 w 56"/>
                  <a:gd name="T15" fmla="*/ 6 h 84"/>
                  <a:gd name="T16" fmla="*/ 0 w 56"/>
                  <a:gd name="T17" fmla="*/ 8 h 84"/>
                  <a:gd name="T18" fmla="*/ 0 w 56"/>
                  <a:gd name="T19" fmla="*/ 11 h 84"/>
                  <a:gd name="T20" fmla="*/ 2 w 56"/>
                  <a:gd name="T21" fmla="*/ 12 h 84"/>
                  <a:gd name="T22" fmla="*/ 4 w 56"/>
                  <a:gd name="T23" fmla="*/ 14 h 84"/>
                  <a:gd name="T24" fmla="*/ 6 w 56"/>
                  <a:gd name="T25" fmla="*/ 16 h 84"/>
                  <a:gd name="T26" fmla="*/ 8 w 56"/>
                  <a:gd name="T27" fmla="*/ 1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 h="84">
                    <a:moveTo>
                      <a:pt x="43" y="84"/>
                    </a:moveTo>
                    <a:lnTo>
                      <a:pt x="48" y="45"/>
                    </a:lnTo>
                    <a:lnTo>
                      <a:pt x="56" y="0"/>
                    </a:lnTo>
                    <a:lnTo>
                      <a:pt x="37" y="1"/>
                    </a:lnTo>
                    <a:lnTo>
                      <a:pt x="19" y="7"/>
                    </a:lnTo>
                    <a:lnTo>
                      <a:pt x="8" y="14"/>
                    </a:lnTo>
                    <a:lnTo>
                      <a:pt x="2" y="22"/>
                    </a:lnTo>
                    <a:lnTo>
                      <a:pt x="0" y="32"/>
                    </a:lnTo>
                    <a:lnTo>
                      <a:pt x="0" y="41"/>
                    </a:lnTo>
                    <a:lnTo>
                      <a:pt x="2" y="52"/>
                    </a:lnTo>
                    <a:lnTo>
                      <a:pt x="9" y="61"/>
                    </a:lnTo>
                    <a:lnTo>
                      <a:pt x="18" y="71"/>
                    </a:lnTo>
                    <a:lnTo>
                      <a:pt x="30" y="78"/>
                    </a:lnTo>
                    <a:lnTo>
                      <a:pt x="43" y="84"/>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6" name="未知"/>
              <p:cNvSpPr/>
              <p:nvPr/>
            </p:nvSpPr>
            <p:spPr bwMode="auto">
              <a:xfrm>
                <a:off x="88" y="74"/>
                <a:ext cx="13" cy="14"/>
              </a:xfrm>
              <a:custGeom>
                <a:avLst/>
                <a:gdLst>
                  <a:gd name="T0" fmla="*/ 0 w 67"/>
                  <a:gd name="T1" fmla="*/ 11 h 70"/>
                  <a:gd name="T2" fmla="*/ 3 w 67"/>
                  <a:gd name="T3" fmla="*/ 5 h 70"/>
                  <a:gd name="T4" fmla="*/ 7 w 67"/>
                  <a:gd name="T5" fmla="*/ 0 h 70"/>
                  <a:gd name="T6" fmla="*/ 13 w 67"/>
                  <a:gd name="T7" fmla="*/ 14 h 70"/>
                  <a:gd name="T8" fmla="*/ 10 w 67"/>
                  <a:gd name="T9" fmla="*/ 12 h 70"/>
                  <a:gd name="T10" fmla="*/ 7 w 67"/>
                  <a:gd name="T11" fmla="*/ 10 h 70"/>
                  <a:gd name="T12" fmla="*/ 5 w 67"/>
                  <a:gd name="T13" fmla="*/ 10 h 70"/>
                  <a:gd name="T14" fmla="*/ 3 w 67"/>
                  <a:gd name="T15" fmla="*/ 10 h 70"/>
                  <a:gd name="T16" fmla="*/ 1 w 67"/>
                  <a:gd name="T17" fmla="*/ 10 h 70"/>
                  <a:gd name="T18" fmla="*/ 0 w 67"/>
                  <a:gd name="T19" fmla="*/ 11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70">
                    <a:moveTo>
                      <a:pt x="0" y="57"/>
                    </a:moveTo>
                    <a:lnTo>
                      <a:pt x="17" y="25"/>
                    </a:lnTo>
                    <a:lnTo>
                      <a:pt x="37" y="0"/>
                    </a:lnTo>
                    <a:lnTo>
                      <a:pt x="67" y="70"/>
                    </a:lnTo>
                    <a:lnTo>
                      <a:pt x="51" y="58"/>
                    </a:lnTo>
                    <a:lnTo>
                      <a:pt x="34" y="51"/>
                    </a:lnTo>
                    <a:lnTo>
                      <a:pt x="24" y="49"/>
                    </a:lnTo>
                    <a:lnTo>
                      <a:pt x="13" y="50"/>
                    </a:lnTo>
                    <a:lnTo>
                      <a:pt x="7" y="52"/>
                    </a:lnTo>
                    <a:lnTo>
                      <a:pt x="0" y="57"/>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7" name="未知"/>
              <p:cNvSpPr/>
              <p:nvPr/>
            </p:nvSpPr>
            <p:spPr bwMode="auto">
              <a:xfrm>
                <a:off x="88" y="74"/>
                <a:ext cx="13" cy="14"/>
              </a:xfrm>
              <a:custGeom>
                <a:avLst/>
                <a:gdLst>
                  <a:gd name="T0" fmla="*/ 0 w 67"/>
                  <a:gd name="T1" fmla="*/ 11 h 70"/>
                  <a:gd name="T2" fmla="*/ 3 w 67"/>
                  <a:gd name="T3" fmla="*/ 5 h 70"/>
                  <a:gd name="T4" fmla="*/ 7 w 67"/>
                  <a:gd name="T5" fmla="*/ 0 h 70"/>
                  <a:gd name="T6" fmla="*/ 13 w 67"/>
                  <a:gd name="T7" fmla="*/ 14 h 70"/>
                  <a:gd name="T8" fmla="*/ 10 w 67"/>
                  <a:gd name="T9" fmla="*/ 12 h 70"/>
                  <a:gd name="T10" fmla="*/ 7 w 67"/>
                  <a:gd name="T11" fmla="*/ 10 h 70"/>
                  <a:gd name="T12" fmla="*/ 5 w 67"/>
                  <a:gd name="T13" fmla="*/ 10 h 70"/>
                  <a:gd name="T14" fmla="*/ 3 w 67"/>
                  <a:gd name="T15" fmla="*/ 10 h 70"/>
                  <a:gd name="T16" fmla="*/ 1 w 67"/>
                  <a:gd name="T17" fmla="*/ 10 h 70"/>
                  <a:gd name="T18" fmla="*/ 0 w 67"/>
                  <a:gd name="T19" fmla="*/ 11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70">
                    <a:moveTo>
                      <a:pt x="0" y="57"/>
                    </a:moveTo>
                    <a:lnTo>
                      <a:pt x="17" y="25"/>
                    </a:lnTo>
                    <a:lnTo>
                      <a:pt x="37" y="0"/>
                    </a:lnTo>
                    <a:lnTo>
                      <a:pt x="67" y="70"/>
                    </a:lnTo>
                    <a:lnTo>
                      <a:pt x="51" y="58"/>
                    </a:lnTo>
                    <a:lnTo>
                      <a:pt x="34" y="51"/>
                    </a:lnTo>
                    <a:lnTo>
                      <a:pt x="24" y="49"/>
                    </a:lnTo>
                    <a:lnTo>
                      <a:pt x="13" y="50"/>
                    </a:lnTo>
                    <a:lnTo>
                      <a:pt x="7" y="52"/>
                    </a:lnTo>
                    <a:lnTo>
                      <a:pt x="0" y="57"/>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8" name="未知"/>
              <p:cNvSpPr/>
              <p:nvPr/>
            </p:nvSpPr>
            <p:spPr bwMode="auto">
              <a:xfrm>
                <a:off x="85" y="84"/>
                <a:ext cx="28" cy="50"/>
              </a:xfrm>
              <a:custGeom>
                <a:avLst/>
                <a:gdLst>
                  <a:gd name="T0" fmla="*/ 3 w 135"/>
                  <a:gd name="T1" fmla="*/ 2 h 250"/>
                  <a:gd name="T2" fmla="*/ 4 w 135"/>
                  <a:gd name="T3" fmla="*/ 1 h 250"/>
                  <a:gd name="T4" fmla="*/ 6 w 135"/>
                  <a:gd name="T5" fmla="*/ 0 h 250"/>
                  <a:gd name="T6" fmla="*/ 8 w 135"/>
                  <a:gd name="T7" fmla="*/ 0 h 250"/>
                  <a:gd name="T8" fmla="*/ 10 w 135"/>
                  <a:gd name="T9" fmla="*/ 0 h 250"/>
                  <a:gd name="T10" fmla="*/ 13 w 135"/>
                  <a:gd name="T11" fmla="*/ 2 h 250"/>
                  <a:gd name="T12" fmla="*/ 16 w 135"/>
                  <a:gd name="T13" fmla="*/ 4 h 250"/>
                  <a:gd name="T14" fmla="*/ 20 w 135"/>
                  <a:gd name="T15" fmla="*/ 12 h 250"/>
                  <a:gd name="T16" fmla="*/ 27 w 135"/>
                  <a:gd name="T17" fmla="*/ 21 h 250"/>
                  <a:gd name="T18" fmla="*/ 27 w 135"/>
                  <a:gd name="T19" fmla="*/ 21 h 250"/>
                  <a:gd name="T20" fmla="*/ 25 w 135"/>
                  <a:gd name="T21" fmla="*/ 20 h 250"/>
                  <a:gd name="T22" fmla="*/ 23 w 135"/>
                  <a:gd name="T23" fmla="*/ 20 h 250"/>
                  <a:gd name="T24" fmla="*/ 22 w 135"/>
                  <a:gd name="T25" fmla="*/ 20 h 250"/>
                  <a:gd name="T26" fmla="*/ 20 w 135"/>
                  <a:gd name="T27" fmla="*/ 20 h 250"/>
                  <a:gd name="T28" fmla="*/ 19 w 135"/>
                  <a:gd name="T29" fmla="*/ 22 h 250"/>
                  <a:gd name="T30" fmla="*/ 18 w 135"/>
                  <a:gd name="T31" fmla="*/ 23 h 250"/>
                  <a:gd name="T32" fmla="*/ 17 w 135"/>
                  <a:gd name="T33" fmla="*/ 26 h 250"/>
                  <a:gd name="T34" fmla="*/ 16 w 135"/>
                  <a:gd name="T35" fmla="*/ 29 h 250"/>
                  <a:gd name="T36" fmla="*/ 16 w 135"/>
                  <a:gd name="T37" fmla="*/ 32 h 250"/>
                  <a:gd name="T38" fmla="*/ 17 w 135"/>
                  <a:gd name="T39" fmla="*/ 34 h 250"/>
                  <a:gd name="T40" fmla="*/ 17 w 135"/>
                  <a:gd name="T41" fmla="*/ 37 h 250"/>
                  <a:gd name="T42" fmla="*/ 18 w 135"/>
                  <a:gd name="T43" fmla="*/ 40 h 250"/>
                  <a:gd name="T44" fmla="*/ 19 w 135"/>
                  <a:gd name="T45" fmla="*/ 42 h 250"/>
                  <a:gd name="T46" fmla="*/ 19 w 135"/>
                  <a:gd name="T47" fmla="*/ 44 h 250"/>
                  <a:gd name="T48" fmla="*/ 21 w 135"/>
                  <a:gd name="T49" fmla="*/ 46 h 250"/>
                  <a:gd name="T50" fmla="*/ 22 w 135"/>
                  <a:gd name="T51" fmla="*/ 50 h 250"/>
                  <a:gd name="T52" fmla="*/ 20 w 135"/>
                  <a:gd name="T53" fmla="*/ 49 h 250"/>
                  <a:gd name="T54" fmla="*/ 18 w 135"/>
                  <a:gd name="T55" fmla="*/ 46 h 250"/>
                  <a:gd name="T56" fmla="*/ 6 w 135"/>
                  <a:gd name="T57" fmla="*/ 29 h 250"/>
                  <a:gd name="T58" fmla="*/ 3 w 135"/>
                  <a:gd name="T59" fmla="*/ 25 h 250"/>
                  <a:gd name="T60" fmla="*/ 2 w 135"/>
                  <a:gd name="T61" fmla="*/ 21 h 250"/>
                  <a:gd name="T62" fmla="*/ 0 w 135"/>
                  <a:gd name="T63" fmla="*/ 17 h 250"/>
                  <a:gd name="T64" fmla="*/ 0 w 135"/>
                  <a:gd name="T65" fmla="*/ 13 h 250"/>
                  <a:gd name="T66" fmla="*/ 0 w 135"/>
                  <a:gd name="T67" fmla="*/ 10 h 250"/>
                  <a:gd name="T68" fmla="*/ 1 w 135"/>
                  <a:gd name="T69" fmla="*/ 6 h 250"/>
                  <a:gd name="T70" fmla="*/ 2 w 135"/>
                  <a:gd name="T71" fmla="*/ 3 h 250"/>
                  <a:gd name="T72" fmla="*/ 3 w 135"/>
                  <a:gd name="T73" fmla="*/ 2 h 2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5" h="250">
                    <a:moveTo>
                      <a:pt x="15" y="8"/>
                    </a:moveTo>
                    <a:lnTo>
                      <a:pt x="22" y="3"/>
                    </a:lnTo>
                    <a:lnTo>
                      <a:pt x="28" y="1"/>
                    </a:lnTo>
                    <a:lnTo>
                      <a:pt x="39" y="0"/>
                    </a:lnTo>
                    <a:lnTo>
                      <a:pt x="49" y="2"/>
                    </a:lnTo>
                    <a:lnTo>
                      <a:pt x="66" y="9"/>
                    </a:lnTo>
                    <a:lnTo>
                      <a:pt x="82" y="21"/>
                    </a:lnTo>
                    <a:lnTo>
                      <a:pt x="102" y="59"/>
                    </a:lnTo>
                    <a:lnTo>
                      <a:pt x="135" y="106"/>
                    </a:lnTo>
                    <a:lnTo>
                      <a:pt x="133" y="103"/>
                    </a:lnTo>
                    <a:lnTo>
                      <a:pt x="125" y="100"/>
                    </a:lnTo>
                    <a:lnTo>
                      <a:pt x="115" y="98"/>
                    </a:lnTo>
                    <a:lnTo>
                      <a:pt x="108" y="100"/>
                    </a:lnTo>
                    <a:lnTo>
                      <a:pt x="101" y="102"/>
                    </a:lnTo>
                    <a:lnTo>
                      <a:pt x="94" y="108"/>
                    </a:lnTo>
                    <a:lnTo>
                      <a:pt x="88" y="116"/>
                    </a:lnTo>
                    <a:lnTo>
                      <a:pt x="83" y="131"/>
                    </a:lnTo>
                    <a:lnTo>
                      <a:pt x="81" y="146"/>
                    </a:lnTo>
                    <a:lnTo>
                      <a:pt x="82" y="159"/>
                    </a:lnTo>
                    <a:lnTo>
                      <a:pt x="83" y="172"/>
                    </a:lnTo>
                    <a:lnTo>
                      <a:pt x="85" y="185"/>
                    </a:lnTo>
                    <a:lnTo>
                      <a:pt x="89" y="198"/>
                    </a:lnTo>
                    <a:lnTo>
                      <a:pt x="93" y="208"/>
                    </a:lnTo>
                    <a:lnTo>
                      <a:pt x="97" y="219"/>
                    </a:lnTo>
                    <a:lnTo>
                      <a:pt x="103" y="232"/>
                    </a:lnTo>
                    <a:lnTo>
                      <a:pt x="110" y="250"/>
                    </a:lnTo>
                    <a:lnTo>
                      <a:pt x="102" y="244"/>
                    </a:lnTo>
                    <a:lnTo>
                      <a:pt x="89" y="230"/>
                    </a:lnTo>
                    <a:lnTo>
                      <a:pt x="28" y="146"/>
                    </a:lnTo>
                    <a:lnTo>
                      <a:pt x="15" y="125"/>
                    </a:lnTo>
                    <a:lnTo>
                      <a:pt x="8" y="106"/>
                    </a:lnTo>
                    <a:lnTo>
                      <a:pt x="2" y="84"/>
                    </a:lnTo>
                    <a:lnTo>
                      <a:pt x="0" y="67"/>
                    </a:lnTo>
                    <a:lnTo>
                      <a:pt x="0" y="48"/>
                    </a:lnTo>
                    <a:lnTo>
                      <a:pt x="3" y="31"/>
                    </a:lnTo>
                    <a:lnTo>
                      <a:pt x="10" y="15"/>
                    </a:lnTo>
                    <a:lnTo>
                      <a:pt x="15" y="8"/>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39" name="未知"/>
              <p:cNvSpPr/>
              <p:nvPr/>
            </p:nvSpPr>
            <p:spPr bwMode="auto">
              <a:xfrm>
                <a:off x="85" y="84"/>
                <a:ext cx="28" cy="50"/>
              </a:xfrm>
              <a:custGeom>
                <a:avLst/>
                <a:gdLst>
                  <a:gd name="T0" fmla="*/ 3 w 135"/>
                  <a:gd name="T1" fmla="*/ 2 h 250"/>
                  <a:gd name="T2" fmla="*/ 4 w 135"/>
                  <a:gd name="T3" fmla="*/ 1 h 250"/>
                  <a:gd name="T4" fmla="*/ 6 w 135"/>
                  <a:gd name="T5" fmla="*/ 0 h 250"/>
                  <a:gd name="T6" fmla="*/ 8 w 135"/>
                  <a:gd name="T7" fmla="*/ 0 h 250"/>
                  <a:gd name="T8" fmla="*/ 10 w 135"/>
                  <a:gd name="T9" fmla="*/ 0 h 250"/>
                  <a:gd name="T10" fmla="*/ 13 w 135"/>
                  <a:gd name="T11" fmla="*/ 2 h 250"/>
                  <a:gd name="T12" fmla="*/ 16 w 135"/>
                  <a:gd name="T13" fmla="*/ 4 h 250"/>
                  <a:gd name="T14" fmla="*/ 20 w 135"/>
                  <a:gd name="T15" fmla="*/ 12 h 250"/>
                  <a:gd name="T16" fmla="*/ 27 w 135"/>
                  <a:gd name="T17" fmla="*/ 21 h 250"/>
                  <a:gd name="T18" fmla="*/ 27 w 135"/>
                  <a:gd name="T19" fmla="*/ 21 h 250"/>
                  <a:gd name="T20" fmla="*/ 25 w 135"/>
                  <a:gd name="T21" fmla="*/ 20 h 250"/>
                  <a:gd name="T22" fmla="*/ 23 w 135"/>
                  <a:gd name="T23" fmla="*/ 20 h 250"/>
                  <a:gd name="T24" fmla="*/ 22 w 135"/>
                  <a:gd name="T25" fmla="*/ 20 h 250"/>
                  <a:gd name="T26" fmla="*/ 20 w 135"/>
                  <a:gd name="T27" fmla="*/ 20 h 250"/>
                  <a:gd name="T28" fmla="*/ 19 w 135"/>
                  <a:gd name="T29" fmla="*/ 22 h 250"/>
                  <a:gd name="T30" fmla="*/ 18 w 135"/>
                  <a:gd name="T31" fmla="*/ 23 h 250"/>
                  <a:gd name="T32" fmla="*/ 17 w 135"/>
                  <a:gd name="T33" fmla="*/ 26 h 250"/>
                  <a:gd name="T34" fmla="*/ 16 w 135"/>
                  <a:gd name="T35" fmla="*/ 29 h 250"/>
                  <a:gd name="T36" fmla="*/ 16 w 135"/>
                  <a:gd name="T37" fmla="*/ 32 h 250"/>
                  <a:gd name="T38" fmla="*/ 17 w 135"/>
                  <a:gd name="T39" fmla="*/ 34 h 250"/>
                  <a:gd name="T40" fmla="*/ 17 w 135"/>
                  <a:gd name="T41" fmla="*/ 37 h 250"/>
                  <a:gd name="T42" fmla="*/ 18 w 135"/>
                  <a:gd name="T43" fmla="*/ 40 h 250"/>
                  <a:gd name="T44" fmla="*/ 19 w 135"/>
                  <a:gd name="T45" fmla="*/ 42 h 250"/>
                  <a:gd name="T46" fmla="*/ 19 w 135"/>
                  <a:gd name="T47" fmla="*/ 44 h 250"/>
                  <a:gd name="T48" fmla="*/ 21 w 135"/>
                  <a:gd name="T49" fmla="*/ 46 h 250"/>
                  <a:gd name="T50" fmla="*/ 22 w 135"/>
                  <a:gd name="T51" fmla="*/ 50 h 250"/>
                  <a:gd name="T52" fmla="*/ 20 w 135"/>
                  <a:gd name="T53" fmla="*/ 49 h 250"/>
                  <a:gd name="T54" fmla="*/ 18 w 135"/>
                  <a:gd name="T55" fmla="*/ 46 h 250"/>
                  <a:gd name="T56" fmla="*/ 6 w 135"/>
                  <a:gd name="T57" fmla="*/ 29 h 250"/>
                  <a:gd name="T58" fmla="*/ 3 w 135"/>
                  <a:gd name="T59" fmla="*/ 25 h 250"/>
                  <a:gd name="T60" fmla="*/ 2 w 135"/>
                  <a:gd name="T61" fmla="*/ 21 h 250"/>
                  <a:gd name="T62" fmla="*/ 0 w 135"/>
                  <a:gd name="T63" fmla="*/ 17 h 250"/>
                  <a:gd name="T64" fmla="*/ 0 w 135"/>
                  <a:gd name="T65" fmla="*/ 13 h 250"/>
                  <a:gd name="T66" fmla="*/ 0 w 135"/>
                  <a:gd name="T67" fmla="*/ 10 h 250"/>
                  <a:gd name="T68" fmla="*/ 1 w 135"/>
                  <a:gd name="T69" fmla="*/ 6 h 250"/>
                  <a:gd name="T70" fmla="*/ 2 w 135"/>
                  <a:gd name="T71" fmla="*/ 3 h 250"/>
                  <a:gd name="T72" fmla="*/ 3 w 135"/>
                  <a:gd name="T73" fmla="*/ 2 h 2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5" h="250">
                    <a:moveTo>
                      <a:pt x="15" y="8"/>
                    </a:moveTo>
                    <a:lnTo>
                      <a:pt x="22" y="3"/>
                    </a:lnTo>
                    <a:lnTo>
                      <a:pt x="28" y="1"/>
                    </a:lnTo>
                    <a:lnTo>
                      <a:pt x="39" y="0"/>
                    </a:lnTo>
                    <a:lnTo>
                      <a:pt x="49" y="2"/>
                    </a:lnTo>
                    <a:lnTo>
                      <a:pt x="66" y="9"/>
                    </a:lnTo>
                    <a:lnTo>
                      <a:pt x="82" y="21"/>
                    </a:lnTo>
                    <a:lnTo>
                      <a:pt x="102" y="59"/>
                    </a:lnTo>
                    <a:lnTo>
                      <a:pt x="135" y="106"/>
                    </a:lnTo>
                    <a:lnTo>
                      <a:pt x="133" y="103"/>
                    </a:lnTo>
                    <a:lnTo>
                      <a:pt x="125" y="100"/>
                    </a:lnTo>
                    <a:lnTo>
                      <a:pt x="115" y="98"/>
                    </a:lnTo>
                    <a:lnTo>
                      <a:pt x="108" y="100"/>
                    </a:lnTo>
                    <a:lnTo>
                      <a:pt x="101" y="102"/>
                    </a:lnTo>
                    <a:lnTo>
                      <a:pt x="94" y="108"/>
                    </a:lnTo>
                    <a:lnTo>
                      <a:pt x="88" y="116"/>
                    </a:lnTo>
                    <a:lnTo>
                      <a:pt x="83" y="131"/>
                    </a:lnTo>
                    <a:lnTo>
                      <a:pt x="81" y="146"/>
                    </a:lnTo>
                    <a:lnTo>
                      <a:pt x="82" y="159"/>
                    </a:lnTo>
                    <a:lnTo>
                      <a:pt x="83" y="172"/>
                    </a:lnTo>
                    <a:lnTo>
                      <a:pt x="85" y="185"/>
                    </a:lnTo>
                    <a:lnTo>
                      <a:pt x="89" y="198"/>
                    </a:lnTo>
                    <a:lnTo>
                      <a:pt x="93" y="208"/>
                    </a:lnTo>
                    <a:lnTo>
                      <a:pt x="97" y="219"/>
                    </a:lnTo>
                    <a:lnTo>
                      <a:pt x="103" y="232"/>
                    </a:lnTo>
                    <a:lnTo>
                      <a:pt x="110" y="250"/>
                    </a:lnTo>
                    <a:lnTo>
                      <a:pt x="102" y="244"/>
                    </a:lnTo>
                    <a:lnTo>
                      <a:pt x="89" y="230"/>
                    </a:lnTo>
                    <a:lnTo>
                      <a:pt x="28" y="146"/>
                    </a:lnTo>
                    <a:lnTo>
                      <a:pt x="15" y="125"/>
                    </a:lnTo>
                    <a:lnTo>
                      <a:pt x="8" y="106"/>
                    </a:lnTo>
                    <a:lnTo>
                      <a:pt x="2" y="84"/>
                    </a:lnTo>
                    <a:lnTo>
                      <a:pt x="0" y="67"/>
                    </a:lnTo>
                    <a:lnTo>
                      <a:pt x="0" y="48"/>
                    </a:lnTo>
                    <a:lnTo>
                      <a:pt x="3" y="31"/>
                    </a:lnTo>
                    <a:lnTo>
                      <a:pt x="10" y="15"/>
                    </a:lnTo>
                    <a:lnTo>
                      <a:pt x="15" y="8"/>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0" name="未知"/>
              <p:cNvSpPr/>
              <p:nvPr/>
            </p:nvSpPr>
            <p:spPr bwMode="auto">
              <a:xfrm>
                <a:off x="101" y="103"/>
                <a:ext cx="44" cy="44"/>
              </a:xfrm>
              <a:custGeom>
                <a:avLst/>
                <a:gdLst>
                  <a:gd name="T0" fmla="*/ 46 w 229"/>
                  <a:gd name="T1" fmla="*/ 44 h 219"/>
                  <a:gd name="T2" fmla="*/ 46 w 229"/>
                  <a:gd name="T3" fmla="*/ 42 h 219"/>
                  <a:gd name="T4" fmla="*/ 46 w 229"/>
                  <a:gd name="T5" fmla="*/ 41 h 219"/>
                  <a:gd name="T6" fmla="*/ 43 w 229"/>
                  <a:gd name="T7" fmla="*/ 40 h 219"/>
                  <a:gd name="T8" fmla="*/ 40 w 229"/>
                  <a:gd name="T9" fmla="*/ 39 h 219"/>
                  <a:gd name="T10" fmla="*/ 38 w 229"/>
                  <a:gd name="T11" fmla="*/ 37 h 219"/>
                  <a:gd name="T12" fmla="*/ 35 w 229"/>
                  <a:gd name="T13" fmla="*/ 35 h 219"/>
                  <a:gd name="T14" fmla="*/ 33 w 229"/>
                  <a:gd name="T15" fmla="*/ 33 h 219"/>
                  <a:gd name="T16" fmla="*/ 32 w 229"/>
                  <a:gd name="T17" fmla="*/ 31 h 219"/>
                  <a:gd name="T18" fmla="*/ 31 w 229"/>
                  <a:gd name="T19" fmla="*/ 29 h 219"/>
                  <a:gd name="T20" fmla="*/ 31 w 229"/>
                  <a:gd name="T21" fmla="*/ 27 h 219"/>
                  <a:gd name="T22" fmla="*/ 31 w 229"/>
                  <a:gd name="T23" fmla="*/ 26 h 219"/>
                  <a:gd name="T24" fmla="*/ 31 w 229"/>
                  <a:gd name="T25" fmla="*/ 25 h 219"/>
                  <a:gd name="T26" fmla="*/ 32 w 229"/>
                  <a:gd name="T27" fmla="*/ 23 h 219"/>
                  <a:gd name="T28" fmla="*/ 33 w 229"/>
                  <a:gd name="T29" fmla="*/ 21 h 219"/>
                  <a:gd name="T30" fmla="*/ 35 w 229"/>
                  <a:gd name="T31" fmla="*/ 20 h 219"/>
                  <a:gd name="T32" fmla="*/ 38 w 229"/>
                  <a:gd name="T33" fmla="*/ 19 h 219"/>
                  <a:gd name="T34" fmla="*/ 42 w 229"/>
                  <a:gd name="T35" fmla="*/ 19 h 219"/>
                  <a:gd name="T36" fmla="*/ 46 w 229"/>
                  <a:gd name="T37" fmla="*/ 19 h 219"/>
                  <a:gd name="T38" fmla="*/ 46 w 229"/>
                  <a:gd name="T39" fmla="*/ 15 h 219"/>
                  <a:gd name="T40" fmla="*/ 46 w 229"/>
                  <a:gd name="T41" fmla="*/ 12 h 219"/>
                  <a:gd name="T42" fmla="*/ 40 w 229"/>
                  <a:gd name="T43" fmla="*/ 12 h 219"/>
                  <a:gd name="T44" fmla="*/ 33 w 229"/>
                  <a:gd name="T45" fmla="*/ 12 h 219"/>
                  <a:gd name="T46" fmla="*/ 26 w 229"/>
                  <a:gd name="T47" fmla="*/ 10 h 219"/>
                  <a:gd name="T48" fmla="*/ 19 w 229"/>
                  <a:gd name="T49" fmla="*/ 8 h 219"/>
                  <a:gd name="T50" fmla="*/ 14 w 229"/>
                  <a:gd name="T51" fmla="*/ 4 h 219"/>
                  <a:gd name="T52" fmla="*/ 11 w 229"/>
                  <a:gd name="T53" fmla="*/ 2 h 219"/>
                  <a:gd name="T54" fmla="*/ 10 w 229"/>
                  <a:gd name="T55" fmla="*/ 1 h 219"/>
                  <a:gd name="T56" fmla="*/ 9 w 229"/>
                  <a:gd name="T57" fmla="*/ 0 h 219"/>
                  <a:gd name="T58" fmla="*/ 7 w 229"/>
                  <a:gd name="T59" fmla="*/ 0 h 219"/>
                  <a:gd name="T60" fmla="*/ 5 w 229"/>
                  <a:gd name="T61" fmla="*/ 0 h 219"/>
                  <a:gd name="T62" fmla="*/ 4 w 229"/>
                  <a:gd name="T63" fmla="*/ 1 h 219"/>
                  <a:gd name="T64" fmla="*/ 3 w 229"/>
                  <a:gd name="T65" fmla="*/ 2 h 219"/>
                  <a:gd name="T66" fmla="*/ 1 w 229"/>
                  <a:gd name="T67" fmla="*/ 4 h 219"/>
                  <a:gd name="T68" fmla="*/ 0 w 229"/>
                  <a:gd name="T69" fmla="*/ 7 h 219"/>
                  <a:gd name="T70" fmla="*/ 0 w 229"/>
                  <a:gd name="T71" fmla="*/ 10 h 219"/>
                  <a:gd name="T72" fmla="*/ 0 w 229"/>
                  <a:gd name="T73" fmla="*/ 12 h 219"/>
                  <a:gd name="T74" fmla="*/ 0 w 229"/>
                  <a:gd name="T75" fmla="*/ 15 h 219"/>
                  <a:gd name="T76" fmla="*/ 1 w 229"/>
                  <a:gd name="T77" fmla="*/ 17 h 219"/>
                  <a:gd name="T78" fmla="*/ 2 w 229"/>
                  <a:gd name="T79" fmla="*/ 20 h 219"/>
                  <a:gd name="T80" fmla="*/ 2 w 229"/>
                  <a:gd name="T81" fmla="*/ 22 h 219"/>
                  <a:gd name="T82" fmla="*/ 3 w 229"/>
                  <a:gd name="T83" fmla="*/ 24 h 219"/>
                  <a:gd name="T84" fmla="*/ 4 w 229"/>
                  <a:gd name="T85" fmla="*/ 27 h 219"/>
                  <a:gd name="T86" fmla="*/ 6 w 229"/>
                  <a:gd name="T87" fmla="*/ 31 h 219"/>
                  <a:gd name="T88" fmla="*/ 7 w 229"/>
                  <a:gd name="T89" fmla="*/ 32 h 219"/>
                  <a:gd name="T90" fmla="*/ 11 w 229"/>
                  <a:gd name="T91" fmla="*/ 34 h 219"/>
                  <a:gd name="T92" fmla="*/ 14 w 229"/>
                  <a:gd name="T93" fmla="*/ 36 h 219"/>
                  <a:gd name="T94" fmla="*/ 18 w 229"/>
                  <a:gd name="T95" fmla="*/ 38 h 219"/>
                  <a:gd name="T96" fmla="*/ 21 w 229"/>
                  <a:gd name="T97" fmla="*/ 40 h 219"/>
                  <a:gd name="T98" fmla="*/ 25 w 229"/>
                  <a:gd name="T99" fmla="*/ 41 h 219"/>
                  <a:gd name="T100" fmla="*/ 29 w 229"/>
                  <a:gd name="T101" fmla="*/ 42 h 219"/>
                  <a:gd name="T102" fmla="*/ 31 w 229"/>
                  <a:gd name="T103" fmla="*/ 43 h 219"/>
                  <a:gd name="T104" fmla="*/ 33 w 229"/>
                  <a:gd name="T105" fmla="*/ 43 h 219"/>
                  <a:gd name="T106" fmla="*/ 37 w 229"/>
                  <a:gd name="T107" fmla="*/ 44 h 219"/>
                  <a:gd name="T108" fmla="*/ 41 w 229"/>
                  <a:gd name="T109" fmla="*/ 44 h 219"/>
                  <a:gd name="T110" fmla="*/ 46 w 229"/>
                  <a:gd name="T111" fmla="*/ 44 h 2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29" h="219">
                    <a:moveTo>
                      <a:pt x="227" y="219"/>
                    </a:moveTo>
                    <a:lnTo>
                      <a:pt x="227" y="210"/>
                    </a:lnTo>
                    <a:lnTo>
                      <a:pt x="227" y="203"/>
                    </a:lnTo>
                    <a:lnTo>
                      <a:pt x="215" y="198"/>
                    </a:lnTo>
                    <a:lnTo>
                      <a:pt x="201" y="193"/>
                    </a:lnTo>
                    <a:lnTo>
                      <a:pt x="187" y="184"/>
                    </a:lnTo>
                    <a:lnTo>
                      <a:pt x="175" y="174"/>
                    </a:lnTo>
                    <a:lnTo>
                      <a:pt x="166" y="165"/>
                    </a:lnTo>
                    <a:lnTo>
                      <a:pt x="160" y="155"/>
                    </a:lnTo>
                    <a:lnTo>
                      <a:pt x="154" y="143"/>
                    </a:lnTo>
                    <a:lnTo>
                      <a:pt x="152" y="134"/>
                    </a:lnTo>
                    <a:lnTo>
                      <a:pt x="152" y="127"/>
                    </a:lnTo>
                    <a:lnTo>
                      <a:pt x="153" y="122"/>
                    </a:lnTo>
                    <a:lnTo>
                      <a:pt x="158" y="113"/>
                    </a:lnTo>
                    <a:lnTo>
                      <a:pt x="165" y="106"/>
                    </a:lnTo>
                    <a:lnTo>
                      <a:pt x="176" y="100"/>
                    </a:lnTo>
                    <a:lnTo>
                      <a:pt x="191" y="97"/>
                    </a:lnTo>
                    <a:lnTo>
                      <a:pt x="210" y="96"/>
                    </a:lnTo>
                    <a:lnTo>
                      <a:pt x="227" y="96"/>
                    </a:lnTo>
                    <a:lnTo>
                      <a:pt x="228" y="77"/>
                    </a:lnTo>
                    <a:lnTo>
                      <a:pt x="229" y="62"/>
                    </a:lnTo>
                    <a:lnTo>
                      <a:pt x="197" y="62"/>
                    </a:lnTo>
                    <a:lnTo>
                      <a:pt x="165" y="61"/>
                    </a:lnTo>
                    <a:lnTo>
                      <a:pt x="128" y="52"/>
                    </a:lnTo>
                    <a:lnTo>
                      <a:pt x="96" y="38"/>
                    </a:lnTo>
                    <a:lnTo>
                      <a:pt x="70" y="21"/>
                    </a:lnTo>
                    <a:lnTo>
                      <a:pt x="54" y="8"/>
                    </a:lnTo>
                    <a:lnTo>
                      <a:pt x="52" y="5"/>
                    </a:lnTo>
                    <a:lnTo>
                      <a:pt x="44" y="2"/>
                    </a:lnTo>
                    <a:lnTo>
                      <a:pt x="34" y="0"/>
                    </a:lnTo>
                    <a:lnTo>
                      <a:pt x="27" y="2"/>
                    </a:lnTo>
                    <a:lnTo>
                      <a:pt x="20" y="4"/>
                    </a:lnTo>
                    <a:lnTo>
                      <a:pt x="13" y="10"/>
                    </a:lnTo>
                    <a:lnTo>
                      <a:pt x="7" y="18"/>
                    </a:lnTo>
                    <a:lnTo>
                      <a:pt x="2" y="33"/>
                    </a:lnTo>
                    <a:lnTo>
                      <a:pt x="0" y="48"/>
                    </a:lnTo>
                    <a:lnTo>
                      <a:pt x="1" y="61"/>
                    </a:lnTo>
                    <a:lnTo>
                      <a:pt x="2" y="74"/>
                    </a:lnTo>
                    <a:lnTo>
                      <a:pt x="4" y="87"/>
                    </a:lnTo>
                    <a:lnTo>
                      <a:pt x="8" y="100"/>
                    </a:lnTo>
                    <a:lnTo>
                      <a:pt x="12" y="110"/>
                    </a:lnTo>
                    <a:lnTo>
                      <a:pt x="16" y="121"/>
                    </a:lnTo>
                    <a:lnTo>
                      <a:pt x="22" y="134"/>
                    </a:lnTo>
                    <a:lnTo>
                      <a:pt x="29" y="152"/>
                    </a:lnTo>
                    <a:lnTo>
                      <a:pt x="37" y="157"/>
                    </a:lnTo>
                    <a:lnTo>
                      <a:pt x="54" y="171"/>
                    </a:lnTo>
                    <a:lnTo>
                      <a:pt x="71" y="180"/>
                    </a:lnTo>
                    <a:lnTo>
                      <a:pt x="89" y="190"/>
                    </a:lnTo>
                    <a:lnTo>
                      <a:pt x="107" y="198"/>
                    </a:lnTo>
                    <a:lnTo>
                      <a:pt x="126" y="205"/>
                    </a:lnTo>
                    <a:lnTo>
                      <a:pt x="146" y="210"/>
                    </a:lnTo>
                    <a:lnTo>
                      <a:pt x="154" y="212"/>
                    </a:lnTo>
                    <a:lnTo>
                      <a:pt x="165" y="215"/>
                    </a:lnTo>
                    <a:lnTo>
                      <a:pt x="185" y="217"/>
                    </a:lnTo>
                    <a:lnTo>
                      <a:pt x="206" y="219"/>
                    </a:lnTo>
                    <a:lnTo>
                      <a:pt x="227" y="21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1" name="未知"/>
              <p:cNvSpPr/>
              <p:nvPr/>
            </p:nvSpPr>
            <p:spPr bwMode="auto">
              <a:xfrm>
                <a:off x="101" y="103"/>
                <a:ext cx="44" cy="44"/>
              </a:xfrm>
              <a:custGeom>
                <a:avLst/>
                <a:gdLst>
                  <a:gd name="T0" fmla="*/ 46 w 229"/>
                  <a:gd name="T1" fmla="*/ 44 h 219"/>
                  <a:gd name="T2" fmla="*/ 46 w 229"/>
                  <a:gd name="T3" fmla="*/ 42 h 219"/>
                  <a:gd name="T4" fmla="*/ 46 w 229"/>
                  <a:gd name="T5" fmla="*/ 41 h 219"/>
                  <a:gd name="T6" fmla="*/ 43 w 229"/>
                  <a:gd name="T7" fmla="*/ 40 h 219"/>
                  <a:gd name="T8" fmla="*/ 40 w 229"/>
                  <a:gd name="T9" fmla="*/ 39 h 219"/>
                  <a:gd name="T10" fmla="*/ 38 w 229"/>
                  <a:gd name="T11" fmla="*/ 37 h 219"/>
                  <a:gd name="T12" fmla="*/ 35 w 229"/>
                  <a:gd name="T13" fmla="*/ 35 h 219"/>
                  <a:gd name="T14" fmla="*/ 33 w 229"/>
                  <a:gd name="T15" fmla="*/ 33 h 219"/>
                  <a:gd name="T16" fmla="*/ 32 w 229"/>
                  <a:gd name="T17" fmla="*/ 31 h 219"/>
                  <a:gd name="T18" fmla="*/ 31 w 229"/>
                  <a:gd name="T19" fmla="*/ 29 h 219"/>
                  <a:gd name="T20" fmla="*/ 31 w 229"/>
                  <a:gd name="T21" fmla="*/ 27 h 219"/>
                  <a:gd name="T22" fmla="*/ 31 w 229"/>
                  <a:gd name="T23" fmla="*/ 26 h 219"/>
                  <a:gd name="T24" fmla="*/ 31 w 229"/>
                  <a:gd name="T25" fmla="*/ 25 h 219"/>
                  <a:gd name="T26" fmla="*/ 32 w 229"/>
                  <a:gd name="T27" fmla="*/ 23 h 219"/>
                  <a:gd name="T28" fmla="*/ 33 w 229"/>
                  <a:gd name="T29" fmla="*/ 21 h 219"/>
                  <a:gd name="T30" fmla="*/ 35 w 229"/>
                  <a:gd name="T31" fmla="*/ 20 h 219"/>
                  <a:gd name="T32" fmla="*/ 38 w 229"/>
                  <a:gd name="T33" fmla="*/ 19 h 219"/>
                  <a:gd name="T34" fmla="*/ 42 w 229"/>
                  <a:gd name="T35" fmla="*/ 19 h 219"/>
                  <a:gd name="T36" fmla="*/ 46 w 229"/>
                  <a:gd name="T37" fmla="*/ 19 h 219"/>
                  <a:gd name="T38" fmla="*/ 46 w 229"/>
                  <a:gd name="T39" fmla="*/ 15 h 219"/>
                  <a:gd name="T40" fmla="*/ 46 w 229"/>
                  <a:gd name="T41" fmla="*/ 12 h 219"/>
                  <a:gd name="T42" fmla="*/ 40 w 229"/>
                  <a:gd name="T43" fmla="*/ 12 h 219"/>
                  <a:gd name="T44" fmla="*/ 33 w 229"/>
                  <a:gd name="T45" fmla="*/ 12 h 219"/>
                  <a:gd name="T46" fmla="*/ 26 w 229"/>
                  <a:gd name="T47" fmla="*/ 10 h 219"/>
                  <a:gd name="T48" fmla="*/ 19 w 229"/>
                  <a:gd name="T49" fmla="*/ 8 h 219"/>
                  <a:gd name="T50" fmla="*/ 14 w 229"/>
                  <a:gd name="T51" fmla="*/ 4 h 219"/>
                  <a:gd name="T52" fmla="*/ 11 w 229"/>
                  <a:gd name="T53" fmla="*/ 2 h 219"/>
                  <a:gd name="T54" fmla="*/ 10 w 229"/>
                  <a:gd name="T55" fmla="*/ 1 h 219"/>
                  <a:gd name="T56" fmla="*/ 9 w 229"/>
                  <a:gd name="T57" fmla="*/ 0 h 219"/>
                  <a:gd name="T58" fmla="*/ 7 w 229"/>
                  <a:gd name="T59" fmla="*/ 0 h 219"/>
                  <a:gd name="T60" fmla="*/ 5 w 229"/>
                  <a:gd name="T61" fmla="*/ 0 h 219"/>
                  <a:gd name="T62" fmla="*/ 4 w 229"/>
                  <a:gd name="T63" fmla="*/ 1 h 219"/>
                  <a:gd name="T64" fmla="*/ 3 w 229"/>
                  <a:gd name="T65" fmla="*/ 2 h 219"/>
                  <a:gd name="T66" fmla="*/ 1 w 229"/>
                  <a:gd name="T67" fmla="*/ 4 h 219"/>
                  <a:gd name="T68" fmla="*/ 0 w 229"/>
                  <a:gd name="T69" fmla="*/ 7 h 219"/>
                  <a:gd name="T70" fmla="*/ 0 w 229"/>
                  <a:gd name="T71" fmla="*/ 10 h 219"/>
                  <a:gd name="T72" fmla="*/ 0 w 229"/>
                  <a:gd name="T73" fmla="*/ 12 h 219"/>
                  <a:gd name="T74" fmla="*/ 0 w 229"/>
                  <a:gd name="T75" fmla="*/ 15 h 219"/>
                  <a:gd name="T76" fmla="*/ 1 w 229"/>
                  <a:gd name="T77" fmla="*/ 17 h 219"/>
                  <a:gd name="T78" fmla="*/ 2 w 229"/>
                  <a:gd name="T79" fmla="*/ 20 h 219"/>
                  <a:gd name="T80" fmla="*/ 2 w 229"/>
                  <a:gd name="T81" fmla="*/ 22 h 219"/>
                  <a:gd name="T82" fmla="*/ 3 w 229"/>
                  <a:gd name="T83" fmla="*/ 24 h 219"/>
                  <a:gd name="T84" fmla="*/ 4 w 229"/>
                  <a:gd name="T85" fmla="*/ 27 h 219"/>
                  <a:gd name="T86" fmla="*/ 6 w 229"/>
                  <a:gd name="T87" fmla="*/ 31 h 219"/>
                  <a:gd name="T88" fmla="*/ 7 w 229"/>
                  <a:gd name="T89" fmla="*/ 32 h 219"/>
                  <a:gd name="T90" fmla="*/ 11 w 229"/>
                  <a:gd name="T91" fmla="*/ 34 h 219"/>
                  <a:gd name="T92" fmla="*/ 14 w 229"/>
                  <a:gd name="T93" fmla="*/ 36 h 219"/>
                  <a:gd name="T94" fmla="*/ 18 w 229"/>
                  <a:gd name="T95" fmla="*/ 38 h 219"/>
                  <a:gd name="T96" fmla="*/ 21 w 229"/>
                  <a:gd name="T97" fmla="*/ 40 h 219"/>
                  <a:gd name="T98" fmla="*/ 25 w 229"/>
                  <a:gd name="T99" fmla="*/ 41 h 219"/>
                  <a:gd name="T100" fmla="*/ 29 w 229"/>
                  <a:gd name="T101" fmla="*/ 42 h 219"/>
                  <a:gd name="T102" fmla="*/ 31 w 229"/>
                  <a:gd name="T103" fmla="*/ 43 h 219"/>
                  <a:gd name="T104" fmla="*/ 33 w 229"/>
                  <a:gd name="T105" fmla="*/ 43 h 219"/>
                  <a:gd name="T106" fmla="*/ 37 w 229"/>
                  <a:gd name="T107" fmla="*/ 44 h 219"/>
                  <a:gd name="T108" fmla="*/ 41 w 229"/>
                  <a:gd name="T109" fmla="*/ 44 h 219"/>
                  <a:gd name="T110" fmla="*/ 46 w 229"/>
                  <a:gd name="T111" fmla="*/ 44 h 2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29" h="219">
                    <a:moveTo>
                      <a:pt x="227" y="219"/>
                    </a:moveTo>
                    <a:lnTo>
                      <a:pt x="227" y="210"/>
                    </a:lnTo>
                    <a:lnTo>
                      <a:pt x="227" y="203"/>
                    </a:lnTo>
                    <a:lnTo>
                      <a:pt x="215" y="198"/>
                    </a:lnTo>
                    <a:lnTo>
                      <a:pt x="201" y="193"/>
                    </a:lnTo>
                    <a:lnTo>
                      <a:pt x="187" y="184"/>
                    </a:lnTo>
                    <a:lnTo>
                      <a:pt x="175" y="174"/>
                    </a:lnTo>
                    <a:lnTo>
                      <a:pt x="166" y="165"/>
                    </a:lnTo>
                    <a:lnTo>
                      <a:pt x="160" y="155"/>
                    </a:lnTo>
                    <a:lnTo>
                      <a:pt x="154" y="143"/>
                    </a:lnTo>
                    <a:lnTo>
                      <a:pt x="152" y="134"/>
                    </a:lnTo>
                    <a:lnTo>
                      <a:pt x="152" y="127"/>
                    </a:lnTo>
                    <a:lnTo>
                      <a:pt x="153" y="122"/>
                    </a:lnTo>
                    <a:lnTo>
                      <a:pt x="158" y="113"/>
                    </a:lnTo>
                    <a:lnTo>
                      <a:pt x="165" y="106"/>
                    </a:lnTo>
                    <a:lnTo>
                      <a:pt x="176" y="100"/>
                    </a:lnTo>
                    <a:lnTo>
                      <a:pt x="191" y="97"/>
                    </a:lnTo>
                    <a:lnTo>
                      <a:pt x="210" y="96"/>
                    </a:lnTo>
                    <a:lnTo>
                      <a:pt x="227" y="96"/>
                    </a:lnTo>
                    <a:lnTo>
                      <a:pt x="228" y="77"/>
                    </a:lnTo>
                    <a:lnTo>
                      <a:pt x="229" y="62"/>
                    </a:lnTo>
                    <a:lnTo>
                      <a:pt x="197" y="62"/>
                    </a:lnTo>
                    <a:lnTo>
                      <a:pt x="165" y="61"/>
                    </a:lnTo>
                    <a:lnTo>
                      <a:pt x="128" y="52"/>
                    </a:lnTo>
                    <a:lnTo>
                      <a:pt x="96" y="38"/>
                    </a:lnTo>
                    <a:lnTo>
                      <a:pt x="70" y="21"/>
                    </a:lnTo>
                    <a:lnTo>
                      <a:pt x="54" y="8"/>
                    </a:lnTo>
                    <a:lnTo>
                      <a:pt x="52" y="5"/>
                    </a:lnTo>
                    <a:lnTo>
                      <a:pt x="44" y="2"/>
                    </a:lnTo>
                    <a:lnTo>
                      <a:pt x="34" y="0"/>
                    </a:lnTo>
                    <a:lnTo>
                      <a:pt x="27" y="2"/>
                    </a:lnTo>
                    <a:lnTo>
                      <a:pt x="20" y="4"/>
                    </a:lnTo>
                    <a:lnTo>
                      <a:pt x="13" y="10"/>
                    </a:lnTo>
                    <a:lnTo>
                      <a:pt x="7" y="18"/>
                    </a:lnTo>
                    <a:lnTo>
                      <a:pt x="2" y="33"/>
                    </a:lnTo>
                    <a:lnTo>
                      <a:pt x="0" y="48"/>
                    </a:lnTo>
                    <a:lnTo>
                      <a:pt x="1" y="61"/>
                    </a:lnTo>
                    <a:lnTo>
                      <a:pt x="2" y="74"/>
                    </a:lnTo>
                    <a:lnTo>
                      <a:pt x="4" y="87"/>
                    </a:lnTo>
                    <a:lnTo>
                      <a:pt x="8" y="100"/>
                    </a:lnTo>
                    <a:lnTo>
                      <a:pt x="12" y="110"/>
                    </a:lnTo>
                    <a:lnTo>
                      <a:pt x="16" y="121"/>
                    </a:lnTo>
                    <a:lnTo>
                      <a:pt x="22" y="134"/>
                    </a:lnTo>
                    <a:lnTo>
                      <a:pt x="29" y="152"/>
                    </a:lnTo>
                    <a:lnTo>
                      <a:pt x="37" y="157"/>
                    </a:lnTo>
                    <a:lnTo>
                      <a:pt x="54" y="171"/>
                    </a:lnTo>
                    <a:lnTo>
                      <a:pt x="71" y="180"/>
                    </a:lnTo>
                    <a:lnTo>
                      <a:pt x="89" y="190"/>
                    </a:lnTo>
                    <a:lnTo>
                      <a:pt x="107" y="198"/>
                    </a:lnTo>
                    <a:lnTo>
                      <a:pt x="126" y="205"/>
                    </a:lnTo>
                    <a:lnTo>
                      <a:pt x="146" y="210"/>
                    </a:lnTo>
                    <a:lnTo>
                      <a:pt x="154" y="212"/>
                    </a:lnTo>
                    <a:lnTo>
                      <a:pt x="165" y="215"/>
                    </a:lnTo>
                    <a:lnTo>
                      <a:pt x="185" y="217"/>
                    </a:lnTo>
                    <a:lnTo>
                      <a:pt x="206" y="219"/>
                    </a:lnTo>
                    <a:lnTo>
                      <a:pt x="227" y="21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2" name="未知"/>
              <p:cNvSpPr/>
              <p:nvPr/>
            </p:nvSpPr>
            <p:spPr bwMode="auto">
              <a:xfrm>
                <a:off x="131" y="123"/>
                <a:ext cx="14" cy="21"/>
              </a:xfrm>
              <a:custGeom>
                <a:avLst/>
                <a:gdLst>
                  <a:gd name="T0" fmla="*/ 15 w 75"/>
                  <a:gd name="T1" fmla="*/ 10 h 107"/>
                  <a:gd name="T2" fmla="*/ 15 w 75"/>
                  <a:gd name="T3" fmla="*/ 5 h 107"/>
                  <a:gd name="T4" fmla="*/ 15 w 75"/>
                  <a:gd name="T5" fmla="*/ 0 h 107"/>
                  <a:gd name="T6" fmla="*/ 12 w 75"/>
                  <a:gd name="T7" fmla="*/ 0 h 107"/>
                  <a:gd name="T8" fmla="*/ 8 w 75"/>
                  <a:gd name="T9" fmla="*/ 0 h 107"/>
                  <a:gd name="T10" fmla="*/ 5 w 75"/>
                  <a:gd name="T11" fmla="*/ 1 h 107"/>
                  <a:gd name="T12" fmla="*/ 3 w 75"/>
                  <a:gd name="T13" fmla="*/ 2 h 107"/>
                  <a:gd name="T14" fmla="*/ 1 w 75"/>
                  <a:gd name="T15" fmla="*/ 3 h 107"/>
                  <a:gd name="T16" fmla="*/ 0 w 75"/>
                  <a:gd name="T17" fmla="*/ 5 h 107"/>
                  <a:gd name="T18" fmla="*/ 0 w 75"/>
                  <a:gd name="T19" fmla="*/ 6 h 107"/>
                  <a:gd name="T20" fmla="*/ 0 w 75"/>
                  <a:gd name="T21" fmla="*/ 7 h 107"/>
                  <a:gd name="T22" fmla="*/ 0 w 75"/>
                  <a:gd name="T23" fmla="*/ 9 h 107"/>
                  <a:gd name="T24" fmla="*/ 2 w 75"/>
                  <a:gd name="T25" fmla="*/ 12 h 107"/>
                  <a:gd name="T26" fmla="*/ 3 w 75"/>
                  <a:gd name="T27" fmla="*/ 14 h 107"/>
                  <a:gd name="T28" fmla="*/ 5 w 75"/>
                  <a:gd name="T29" fmla="*/ 15 h 107"/>
                  <a:gd name="T30" fmla="*/ 7 w 75"/>
                  <a:gd name="T31" fmla="*/ 17 h 107"/>
                  <a:gd name="T32" fmla="*/ 10 w 75"/>
                  <a:gd name="T33" fmla="*/ 19 h 107"/>
                  <a:gd name="T34" fmla="*/ 13 w 75"/>
                  <a:gd name="T35" fmla="*/ 20 h 107"/>
                  <a:gd name="T36" fmla="*/ 15 w 75"/>
                  <a:gd name="T37" fmla="*/ 21 h 107"/>
                  <a:gd name="T38" fmla="*/ 15 w 75"/>
                  <a:gd name="T39" fmla="*/ 10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5" h="107">
                    <a:moveTo>
                      <a:pt x="74" y="51"/>
                    </a:moveTo>
                    <a:lnTo>
                      <a:pt x="75" y="25"/>
                    </a:lnTo>
                    <a:lnTo>
                      <a:pt x="75" y="0"/>
                    </a:lnTo>
                    <a:lnTo>
                      <a:pt x="58" y="0"/>
                    </a:lnTo>
                    <a:lnTo>
                      <a:pt x="39" y="1"/>
                    </a:lnTo>
                    <a:lnTo>
                      <a:pt x="24" y="4"/>
                    </a:lnTo>
                    <a:lnTo>
                      <a:pt x="13" y="10"/>
                    </a:lnTo>
                    <a:lnTo>
                      <a:pt x="6" y="17"/>
                    </a:lnTo>
                    <a:lnTo>
                      <a:pt x="1" y="26"/>
                    </a:lnTo>
                    <a:lnTo>
                      <a:pt x="0" y="31"/>
                    </a:lnTo>
                    <a:lnTo>
                      <a:pt x="0" y="38"/>
                    </a:lnTo>
                    <a:lnTo>
                      <a:pt x="2" y="47"/>
                    </a:lnTo>
                    <a:lnTo>
                      <a:pt x="8" y="59"/>
                    </a:lnTo>
                    <a:lnTo>
                      <a:pt x="14" y="69"/>
                    </a:lnTo>
                    <a:lnTo>
                      <a:pt x="23" y="78"/>
                    </a:lnTo>
                    <a:lnTo>
                      <a:pt x="35" y="88"/>
                    </a:lnTo>
                    <a:lnTo>
                      <a:pt x="49" y="97"/>
                    </a:lnTo>
                    <a:lnTo>
                      <a:pt x="63" y="102"/>
                    </a:lnTo>
                    <a:lnTo>
                      <a:pt x="75" y="107"/>
                    </a:lnTo>
                    <a:lnTo>
                      <a:pt x="74" y="51"/>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3" name="未知"/>
              <p:cNvSpPr/>
              <p:nvPr/>
            </p:nvSpPr>
            <p:spPr bwMode="auto">
              <a:xfrm>
                <a:off x="131" y="123"/>
                <a:ext cx="14" cy="21"/>
              </a:xfrm>
              <a:custGeom>
                <a:avLst/>
                <a:gdLst>
                  <a:gd name="T0" fmla="*/ 15 w 75"/>
                  <a:gd name="T1" fmla="*/ 10 h 107"/>
                  <a:gd name="T2" fmla="*/ 15 w 75"/>
                  <a:gd name="T3" fmla="*/ 5 h 107"/>
                  <a:gd name="T4" fmla="*/ 15 w 75"/>
                  <a:gd name="T5" fmla="*/ 0 h 107"/>
                  <a:gd name="T6" fmla="*/ 12 w 75"/>
                  <a:gd name="T7" fmla="*/ 0 h 107"/>
                  <a:gd name="T8" fmla="*/ 8 w 75"/>
                  <a:gd name="T9" fmla="*/ 0 h 107"/>
                  <a:gd name="T10" fmla="*/ 5 w 75"/>
                  <a:gd name="T11" fmla="*/ 1 h 107"/>
                  <a:gd name="T12" fmla="*/ 3 w 75"/>
                  <a:gd name="T13" fmla="*/ 2 h 107"/>
                  <a:gd name="T14" fmla="*/ 1 w 75"/>
                  <a:gd name="T15" fmla="*/ 3 h 107"/>
                  <a:gd name="T16" fmla="*/ 0 w 75"/>
                  <a:gd name="T17" fmla="*/ 5 h 107"/>
                  <a:gd name="T18" fmla="*/ 0 w 75"/>
                  <a:gd name="T19" fmla="*/ 6 h 107"/>
                  <a:gd name="T20" fmla="*/ 0 w 75"/>
                  <a:gd name="T21" fmla="*/ 7 h 107"/>
                  <a:gd name="T22" fmla="*/ 0 w 75"/>
                  <a:gd name="T23" fmla="*/ 9 h 107"/>
                  <a:gd name="T24" fmla="*/ 2 w 75"/>
                  <a:gd name="T25" fmla="*/ 12 h 107"/>
                  <a:gd name="T26" fmla="*/ 3 w 75"/>
                  <a:gd name="T27" fmla="*/ 14 h 107"/>
                  <a:gd name="T28" fmla="*/ 5 w 75"/>
                  <a:gd name="T29" fmla="*/ 15 h 107"/>
                  <a:gd name="T30" fmla="*/ 7 w 75"/>
                  <a:gd name="T31" fmla="*/ 17 h 107"/>
                  <a:gd name="T32" fmla="*/ 10 w 75"/>
                  <a:gd name="T33" fmla="*/ 19 h 107"/>
                  <a:gd name="T34" fmla="*/ 13 w 75"/>
                  <a:gd name="T35" fmla="*/ 20 h 107"/>
                  <a:gd name="T36" fmla="*/ 15 w 75"/>
                  <a:gd name="T37" fmla="*/ 21 h 107"/>
                  <a:gd name="T38" fmla="*/ 15 w 75"/>
                  <a:gd name="T39" fmla="*/ 10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5" h="107">
                    <a:moveTo>
                      <a:pt x="74" y="51"/>
                    </a:moveTo>
                    <a:lnTo>
                      <a:pt x="75" y="25"/>
                    </a:lnTo>
                    <a:lnTo>
                      <a:pt x="75" y="0"/>
                    </a:lnTo>
                    <a:lnTo>
                      <a:pt x="58" y="0"/>
                    </a:lnTo>
                    <a:lnTo>
                      <a:pt x="39" y="1"/>
                    </a:lnTo>
                    <a:lnTo>
                      <a:pt x="24" y="4"/>
                    </a:lnTo>
                    <a:lnTo>
                      <a:pt x="13" y="10"/>
                    </a:lnTo>
                    <a:lnTo>
                      <a:pt x="6" y="17"/>
                    </a:lnTo>
                    <a:lnTo>
                      <a:pt x="1" y="26"/>
                    </a:lnTo>
                    <a:lnTo>
                      <a:pt x="0" y="31"/>
                    </a:lnTo>
                    <a:lnTo>
                      <a:pt x="0" y="38"/>
                    </a:lnTo>
                    <a:lnTo>
                      <a:pt x="2" y="47"/>
                    </a:lnTo>
                    <a:lnTo>
                      <a:pt x="8" y="59"/>
                    </a:lnTo>
                    <a:lnTo>
                      <a:pt x="14" y="69"/>
                    </a:lnTo>
                    <a:lnTo>
                      <a:pt x="23" y="78"/>
                    </a:lnTo>
                    <a:lnTo>
                      <a:pt x="35" y="88"/>
                    </a:lnTo>
                    <a:lnTo>
                      <a:pt x="49" y="97"/>
                    </a:lnTo>
                    <a:lnTo>
                      <a:pt x="63" y="102"/>
                    </a:lnTo>
                    <a:lnTo>
                      <a:pt x="75" y="107"/>
                    </a:lnTo>
                    <a:lnTo>
                      <a:pt x="74" y="51"/>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4" name="未知"/>
              <p:cNvSpPr/>
              <p:nvPr/>
            </p:nvSpPr>
            <p:spPr bwMode="auto">
              <a:xfrm>
                <a:off x="84" y="113"/>
                <a:ext cx="19" cy="43"/>
              </a:xfrm>
              <a:custGeom>
                <a:avLst/>
                <a:gdLst>
                  <a:gd name="T0" fmla="*/ 19 w 92"/>
                  <a:gd name="T1" fmla="*/ 17 h 213"/>
                  <a:gd name="T2" fmla="*/ 6 w 92"/>
                  <a:gd name="T3" fmla="*/ 0 h 213"/>
                  <a:gd name="T4" fmla="*/ 5 w 92"/>
                  <a:gd name="T5" fmla="*/ 1 h 213"/>
                  <a:gd name="T6" fmla="*/ 4 w 92"/>
                  <a:gd name="T7" fmla="*/ 3 h 213"/>
                  <a:gd name="T8" fmla="*/ 2 w 92"/>
                  <a:gd name="T9" fmla="*/ 5 h 213"/>
                  <a:gd name="T10" fmla="*/ 1 w 92"/>
                  <a:gd name="T11" fmla="*/ 6 h 213"/>
                  <a:gd name="T12" fmla="*/ 1 w 92"/>
                  <a:gd name="T13" fmla="*/ 9 h 213"/>
                  <a:gd name="T14" fmla="*/ 0 w 92"/>
                  <a:gd name="T15" fmla="*/ 10 h 213"/>
                  <a:gd name="T16" fmla="*/ 0 w 92"/>
                  <a:gd name="T17" fmla="*/ 13 h 213"/>
                  <a:gd name="T18" fmla="*/ 0 w 92"/>
                  <a:gd name="T19" fmla="*/ 15 h 213"/>
                  <a:gd name="T20" fmla="*/ 0 w 92"/>
                  <a:gd name="T21" fmla="*/ 17 h 213"/>
                  <a:gd name="T22" fmla="*/ 1 w 92"/>
                  <a:gd name="T23" fmla="*/ 19 h 213"/>
                  <a:gd name="T24" fmla="*/ 4 w 92"/>
                  <a:gd name="T25" fmla="*/ 25 h 213"/>
                  <a:gd name="T26" fmla="*/ 6 w 92"/>
                  <a:gd name="T27" fmla="*/ 30 h 213"/>
                  <a:gd name="T28" fmla="*/ 10 w 92"/>
                  <a:gd name="T29" fmla="*/ 36 h 213"/>
                  <a:gd name="T30" fmla="*/ 12 w 92"/>
                  <a:gd name="T31" fmla="*/ 39 h 213"/>
                  <a:gd name="T32" fmla="*/ 15 w 92"/>
                  <a:gd name="T33" fmla="*/ 41 h 213"/>
                  <a:gd name="T34" fmla="*/ 18 w 92"/>
                  <a:gd name="T35" fmla="*/ 43 h 213"/>
                  <a:gd name="T36" fmla="*/ 15 w 92"/>
                  <a:gd name="T37" fmla="*/ 38 h 213"/>
                  <a:gd name="T38" fmla="*/ 14 w 92"/>
                  <a:gd name="T39" fmla="*/ 35 h 213"/>
                  <a:gd name="T40" fmla="*/ 13 w 92"/>
                  <a:gd name="T41" fmla="*/ 33 h 213"/>
                  <a:gd name="T42" fmla="*/ 13 w 92"/>
                  <a:gd name="T43" fmla="*/ 30 h 213"/>
                  <a:gd name="T44" fmla="*/ 12 w 92"/>
                  <a:gd name="T45" fmla="*/ 27 h 213"/>
                  <a:gd name="T46" fmla="*/ 12 w 92"/>
                  <a:gd name="T47" fmla="*/ 24 h 213"/>
                  <a:gd name="T48" fmla="*/ 12 w 92"/>
                  <a:gd name="T49" fmla="*/ 22 h 213"/>
                  <a:gd name="T50" fmla="*/ 12 w 92"/>
                  <a:gd name="T51" fmla="*/ 21 h 213"/>
                  <a:gd name="T52" fmla="*/ 13 w 92"/>
                  <a:gd name="T53" fmla="*/ 20 h 213"/>
                  <a:gd name="T54" fmla="*/ 14 w 92"/>
                  <a:gd name="T55" fmla="*/ 19 h 213"/>
                  <a:gd name="T56" fmla="*/ 15 w 92"/>
                  <a:gd name="T57" fmla="*/ 18 h 213"/>
                  <a:gd name="T58" fmla="*/ 15 w 92"/>
                  <a:gd name="T59" fmla="*/ 17 h 213"/>
                  <a:gd name="T60" fmla="*/ 17 w 92"/>
                  <a:gd name="T61" fmla="*/ 17 h 213"/>
                  <a:gd name="T62" fmla="*/ 18 w 92"/>
                  <a:gd name="T63" fmla="*/ 17 h 213"/>
                  <a:gd name="T64" fmla="*/ 19 w 92"/>
                  <a:gd name="T65" fmla="*/ 1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2" h="213">
                    <a:moveTo>
                      <a:pt x="92" y="84"/>
                    </a:moveTo>
                    <a:lnTo>
                      <a:pt x="31" y="0"/>
                    </a:lnTo>
                    <a:lnTo>
                      <a:pt x="24" y="7"/>
                    </a:lnTo>
                    <a:lnTo>
                      <a:pt x="17" y="14"/>
                    </a:lnTo>
                    <a:lnTo>
                      <a:pt x="11" y="23"/>
                    </a:lnTo>
                    <a:lnTo>
                      <a:pt x="6" y="32"/>
                    </a:lnTo>
                    <a:lnTo>
                      <a:pt x="3" y="43"/>
                    </a:lnTo>
                    <a:lnTo>
                      <a:pt x="2" y="52"/>
                    </a:lnTo>
                    <a:lnTo>
                      <a:pt x="0" y="63"/>
                    </a:lnTo>
                    <a:lnTo>
                      <a:pt x="2" y="73"/>
                    </a:lnTo>
                    <a:lnTo>
                      <a:pt x="2" y="83"/>
                    </a:lnTo>
                    <a:lnTo>
                      <a:pt x="5" y="94"/>
                    </a:lnTo>
                    <a:lnTo>
                      <a:pt x="17" y="124"/>
                    </a:lnTo>
                    <a:lnTo>
                      <a:pt x="30" y="150"/>
                    </a:lnTo>
                    <a:lnTo>
                      <a:pt x="46" y="176"/>
                    </a:lnTo>
                    <a:lnTo>
                      <a:pt x="59" y="194"/>
                    </a:lnTo>
                    <a:lnTo>
                      <a:pt x="72" y="205"/>
                    </a:lnTo>
                    <a:lnTo>
                      <a:pt x="87" y="213"/>
                    </a:lnTo>
                    <a:lnTo>
                      <a:pt x="74" y="188"/>
                    </a:lnTo>
                    <a:lnTo>
                      <a:pt x="68" y="175"/>
                    </a:lnTo>
                    <a:lnTo>
                      <a:pt x="65" y="162"/>
                    </a:lnTo>
                    <a:lnTo>
                      <a:pt x="61" y="149"/>
                    </a:lnTo>
                    <a:lnTo>
                      <a:pt x="59" y="134"/>
                    </a:lnTo>
                    <a:lnTo>
                      <a:pt x="59" y="120"/>
                    </a:lnTo>
                    <a:lnTo>
                      <a:pt x="60" y="107"/>
                    </a:lnTo>
                    <a:lnTo>
                      <a:pt x="60" y="102"/>
                    </a:lnTo>
                    <a:lnTo>
                      <a:pt x="62" y="98"/>
                    </a:lnTo>
                    <a:lnTo>
                      <a:pt x="66" y="93"/>
                    </a:lnTo>
                    <a:lnTo>
                      <a:pt x="71" y="88"/>
                    </a:lnTo>
                    <a:lnTo>
                      <a:pt x="75" y="86"/>
                    </a:lnTo>
                    <a:lnTo>
                      <a:pt x="81" y="84"/>
                    </a:lnTo>
                    <a:lnTo>
                      <a:pt x="86" y="84"/>
                    </a:lnTo>
                    <a:lnTo>
                      <a:pt x="92" y="84"/>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5" name="未知"/>
              <p:cNvSpPr/>
              <p:nvPr/>
            </p:nvSpPr>
            <p:spPr bwMode="auto">
              <a:xfrm>
                <a:off x="84" y="113"/>
                <a:ext cx="19" cy="43"/>
              </a:xfrm>
              <a:custGeom>
                <a:avLst/>
                <a:gdLst>
                  <a:gd name="T0" fmla="*/ 19 w 92"/>
                  <a:gd name="T1" fmla="*/ 17 h 213"/>
                  <a:gd name="T2" fmla="*/ 6 w 92"/>
                  <a:gd name="T3" fmla="*/ 0 h 213"/>
                  <a:gd name="T4" fmla="*/ 5 w 92"/>
                  <a:gd name="T5" fmla="*/ 1 h 213"/>
                  <a:gd name="T6" fmla="*/ 4 w 92"/>
                  <a:gd name="T7" fmla="*/ 3 h 213"/>
                  <a:gd name="T8" fmla="*/ 2 w 92"/>
                  <a:gd name="T9" fmla="*/ 5 h 213"/>
                  <a:gd name="T10" fmla="*/ 1 w 92"/>
                  <a:gd name="T11" fmla="*/ 6 h 213"/>
                  <a:gd name="T12" fmla="*/ 1 w 92"/>
                  <a:gd name="T13" fmla="*/ 9 h 213"/>
                  <a:gd name="T14" fmla="*/ 0 w 92"/>
                  <a:gd name="T15" fmla="*/ 10 h 213"/>
                  <a:gd name="T16" fmla="*/ 0 w 92"/>
                  <a:gd name="T17" fmla="*/ 13 h 213"/>
                  <a:gd name="T18" fmla="*/ 0 w 92"/>
                  <a:gd name="T19" fmla="*/ 15 h 213"/>
                  <a:gd name="T20" fmla="*/ 0 w 92"/>
                  <a:gd name="T21" fmla="*/ 17 h 213"/>
                  <a:gd name="T22" fmla="*/ 1 w 92"/>
                  <a:gd name="T23" fmla="*/ 19 h 213"/>
                  <a:gd name="T24" fmla="*/ 4 w 92"/>
                  <a:gd name="T25" fmla="*/ 25 h 213"/>
                  <a:gd name="T26" fmla="*/ 6 w 92"/>
                  <a:gd name="T27" fmla="*/ 30 h 213"/>
                  <a:gd name="T28" fmla="*/ 10 w 92"/>
                  <a:gd name="T29" fmla="*/ 36 h 213"/>
                  <a:gd name="T30" fmla="*/ 12 w 92"/>
                  <a:gd name="T31" fmla="*/ 39 h 213"/>
                  <a:gd name="T32" fmla="*/ 15 w 92"/>
                  <a:gd name="T33" fmla="*/ 41 h 213"/>
                  <a:gd name="T34" fmla="*/ 18 w 92"/>
                  <a:gd name="T35" fmla="*/ 43 h 213"/>
                  <a:gd name="T36" fmla="*/ 15 w 92"/>
                  <a:gd name="T37" fmla="*/ 38 h 213"/>
                  <a:gd name="T38" fmla="*/ 14 w 92"/>
                  <a:gd name="T39" fmla="*/ 35 h 213"/>
                  <a:gd name="T40" fmla="*/ 13 w 92"/>
                  <a:gd name="T41" fmla="*/ 33 h 213"/>
                  <a:gd name="T42" fmla="*/ 13 w 92"/>
                  <a:gd name="T43" fmla="*/ 30 h 213"/>
                  <a:gd name="T44" fmla="*/ 12 w 92"/>
                  <a:gd name="T45" fmla="*/ 27 h 213"/>
                  <a:gd name="T46" fmla="*/ 12 w 92"/>
                  <a:gd name="T47" fmla="*/ 24 h 213"/>
                  <a:gd name="T48" fmla="*/ 12 w 92"/>
                  <a:gd name="T49" fmla="*/ 22 h 213"/>
                  <a:gd name="T50" fmla="*/ 12 w 92"/>
                  <a:gd name="T51" fmla="*/ 21 h 213"/>
                  <a:gd name="T52" fmla="*/ 13 w 92"/>
                  <a:gd name="T53" fmla="*/ 20 h 213"/>
                  <a:gd name="T54" fmla="*/ 14 w 92"/>
                  <a:gd name="T55" fmla="*/ 19 h 213"/>
                  <a:gd name="T56" fmla="*/ 15 w 92"/>
                  <a:gd name="T57" fmla="*/ 18 h 213"/>
                  <a:gd name="T58" fmla="*/ 15 w 92"/>
                  <a:gd name="T59" fmla="*/ 17 h 213"/>
                  <a:gd name="T60" fmla="*/ 17 w 92"/>
                  <a:gd name="T61" fmla="*/ 17 h 213"/>
                  <a:gd name="T62" fmla="*/ 18 w 92"/>
                  <a:gd name="T63" fmla="*/ 17 h 213"/>
                  <a:gd name="T64" fmla="*/ 19 w 92"/>
                  <a:gd name="T65" fmla="*/ 1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2" h="213">
                    <a:moveTo>
                      <a:pt x="92" y="84"/>
                    </a:moveTo>
                    <a:lnTo>
                      <a:pt x="31" y="0"/>
                    </a:lnTo>
                    <a:lnTo>
                      <a:pt x="24" y="7"/>
                    </a:lnTo>
                    <a:lnTo>
                      <a:pt x="17" y="14"/>
                    </a:lnTo>
                    <a:lnTo>
                      <a:pt x="11" y="23"/>
                    </a:lnTo>
                    <a:lnTo>
                      <a:pt x="6" y="32"/>
                    </a:lnTo>
                    <a:lnTo>
                      <a:pt x="3" y="43"/>
                    </a:lnTo>
                    <a:lnTo>
                      <a:pt x="2" y="52"/>
                    </a:lnTo>
                    <a:lnTo>
                      <a:pt x="0" y="63"/>
                    </a:lnTo>
                    <a:lnTo>
                      <a:pt x="2" y="73"/>
                    </a:lnTo>
                    <a:lnTo>
                      <a:pt x="2" y="83"/>
                    </a:lnTo>
                    <a:lnTo>
                      <a:pt x="5" y="94"/>
                    </a:lnTo>
                    <a:lnTo>
                      <a:pt x="17" y="124"/>
                    </a:lnTo>
                    <a:lnTo>
                      <a:pt x="30" y="150"/>
                    </a:lnTo>
                    <a:lnTo>
                      <a:pt x="46" y="176"/>
                    </a:lnTo>
                    <a:lnTo>
                      <a:pt x="59" y="194"/>
                    </a:lnTo>
                    <a:lnTo>
                      <a:pt x="72" y="205"/>
                    </a:lnTo>
                    <a:lnTo>
                      <a:pt x="87" y="213"/>
                    </a:lnTo>
                    <a:lnTo>
                      <a:pt x="74" y="188"/>
                    </a:lnTo>
                    <a:lnTo>
                      <a:pt x="68" y="175"/>
                    </a:lnTo>
                    <a:lnTo>
                      <a:pt x="65" y="162"/>
                    </a:lnTo>
                    <a:lnTo>
                      <a:pt x="61" y="149"/>
                    </a:lnTo>
                    <a:lnTo>
                      <a:pt x="59" y="134"/>
                    </a:lnTo>
                    <a:lnTo>
                      <a:pt x="59" y="120"/>
                    </a:lnTo>
                    <a:lnTo>
                      <a:pt x="60" y="107"/>
                    </a:lnTo>
                    <a:lnTo>
                      <a:pt x="60" y="102"/>
                    </a:lnTo>
                    <a:lnTo>
                      <a:pt x="62" y="98"/>
                    </a:lnTo>
                    <a:lnTo>
                      <a:pt x="66" y="93"/>
                    </a:lnTo>
                    <a:lnTo>
                      <a:pt x="71" y="88"/>
                    </a:lnTo>
                    <a:lnTo>
                      <a:pt x="75" y="86"/>
                    </a:lnTo>
                    <a:lnTo>
                      <a:pt x="81" y="84"/>
                    </a:lnTo>
                    <a:lnTo>
                      <a:pt x="86" y="84"/>
                    </a:lnTo>
                    <a:lnTo>
                      <a:pt x="92" y="84"/>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6" name="未知"/>
              <p:cNvSpPr/>
              <p:nvPr/>
            </p:nvSpPr>
            <p:spPr bwMode="auto">
              <a:xfrm>
                <a:off x="96" y="130"/>
                <a:ext cx="39" cy="30"/>
              </a:xfrm>
              <a:custGeom>
                <a:avLst/>
                <a:gdLst>
                  <a:gd name="T0" fmla="*/ 35 w 202"/>
                  <a:gd name="T1" fmla="*/ 16 h 152"/>
                  <a:gd name="T2" fmla="*/ 34 w 202"/>
                  <a:gd name="T3" fmla="*/ 17 h 152"/>
                  <a:gd name="T4" fmla="*/ 32 w 202"/>
                  <a:gd name="T5" fmla="*/ 18 h 152"/>
                  <a:gd name="T6" fmla="*/ 31 w 202"/>
                  <a:gd name="T7" fmla="*/ 19 h 152"/>
                  <a:gd name="T8" fmla="*/ 31 w 202"/>
                  <a:gd name="T9" fmla="*/ 21 h 152"/>
                  <a:gd name="T10" fmla="*/ 31 w 202"/>
                  <a:gd name="T11" fmla="*/ 23 h 152"/>
                  <a:gd name="T12" fmla="*/ 32 w 202"/>
                  <a:gd name="T13" fmla="*/ 25 h 152"/>
                  <a:gd name="T14" fmla="*/ 34 w 202"/>
                  <a:gd name="T15" fmla="*/ 27 h 152"/>
                  <a:gd name="T16" fmla="*/ 36 w 202"/>
                  <a:gd name="T17" fmla="*/ 28 h 152"/>
                  <a:gd name="T18" fmla="*/ 40 w 202"/>
                  <a:gd name="T19" fmla="*/ 30 h 152"/>
                  <a:gd name="T20" fmla="*/ 33 w 202"/>
                  <a:gd name="T21" fmla="*/ 30 h 152"/>
                  <a:gd name="T22" fmla="*/ 29 w 202"/>
                  <a:gd name="T23" fmla="*/ 30 h 152"/>
                  <a:gd name="T24" fmla="*/ 24 w 202"/>
                  <a:gd name="T25" fmla="*/ 29 h 152"/>
                  <a:gd name="T26" fmla="*/ 18 w 202"/>
                  <a:gd name="T27" fmla="*/ 28 h 152"/>
                  <a:gd name="T28" fmla="*/ 13 w 202"/>
                  <a:gd name="T29" fmla="*/ 28 h 152"/>
                  <a:gd name="T30" fmla="*/ 9 w 202"/>
                  <a:gd name="T31" fmla="*/ 27 h 152"/>
                  <a:gd name="T32" fmla="*/ 6 w 202"/>
                  <a:gd name="T33" fmla="*/ 25 h 152"/>
                  <a:gd name="T34" fmla="*/ 3 w 202"/>
                  <a:gd name="T35" fmla="*/ 21 h 152"/>
                  <a:gd name="T36" fmla="*/ 2 w 202"/>
                  <a:gd name="T37" fmla="*/ 18 h 152"/>
                  <a:gd name="T38" fmla="*/ 1 w 202"/>
                  <a:gd name="T39" fmla="*/ 15 h 152"/>
                  <a:gd name="T40" fmla="*/ 0 w 202"/>
                  <a:gd name="T41" fmla="*/ 13 h 152"/>
                  <a:gd name="T42" fmla="*/ 0 w 202"/>
                  <a:gd name="T43" fmla="*/ 10 h 152"/>
                  <a:gd name="T44" fmla="*/ 0 w 202"/>
                  <a:gd name="T45" fmla="*/ 7 h 152"/>
                  <a:gd name="T46" fmla="*/ 0 w 202"/>
                  <a:gd name="T47" fmla="*/ 5 h 152"/>
                  <a:gd name="T48" fmla="*/ 0 w 202"/>
                  <a:gd name="T49" fmla="*/ 4 h 152"/>
                  <a:gd name="T50" fmla="*/ 1 w 202"/>
                  <a:gd name="T51" fmla="*/ 3 h 152"/>
                  <a:gd name="T52" fmla="*/ 1 w 202"/>
                  <a:gd name="T53" fmla="*/ 2 h 152"/>
                  <a:gd name="T54" fmla="*/ 2 w 202"/>
                  <a:gd name="T55" fmla="*/ 1 h 152"/>
                  <a:gd name="T56" fmla="*/ 3 w 202"/>
                  <a:gd name="T57" fmla="*/ 0 h 152"/>
                  <a:gd name="T58" fmla="*/ 4 w 202"/>
                  <a:gd name="T59" fmla="*/ 0 h 152"/>
                  <a:gd name="T60" fmla="*/ 6 w 202"/>
                  <a:gd name="T61" fmla="*/ 0 h 152"/>
                  <a:gd name="T62" fmla="*/ 7 w 202"/>
                  <a:gd name="T63" fmla="*/ 0 h 152"/>
                  <a:gd name="T64" fmla="*/ 9 w 202"/>
                  <a:gd name="T65" fmla="*/ 3 h 152"/>
                  <a:gd name="T66" fmla="*/ 11 w 202"/>
                  <a:gd name="T67" fmla="*/ 4 h 152"/>
                  <a:gd name="T68" fmla="*/ 12 w 202"/>
                  <a:gd name="T69" fmla="*/ 5 h 152"/>
                  <a:gd name="T70" fmla="*/ 16 w 202"/>
                  <a:gd name="T71" fmla="*/ 8 h 152"/>
                  <a:gd name="T72" fmla="*/ 19 w 202"/>
                  <a:gd name="T73" fmla="*/ 9 h 152"/>
                  <a:gd name="T74" fmla="*/ 23 w 202"/>
                  <a:gd name="T75" fmla="*/ 11 h 152"/>
                  <a:gd name="T76" fmla="*/ 26 w 202"/>
                  <a:gd name="T77" fmla="*/ 13 h 152"/>
                  <a:gd name="T78" fmla="*/ 30 w 202"/>
                  <a:gd name="T79" fmla="*/ 14 h 152"/>
                  <a:gd name="T80" fmla="*/ 34 w 202"/>
                  <a:gd name="T81" fmla="*/ 15 h 152"/>
                  <a:gd name="T82" fmla="*/ 35 w 202"/>
                  <a:gd name="T83" fmla="*/ 16 h 1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2" h="152">
                    <a:moveTo>
                      <a:pt x="179" y="80"/>
                    </a:moveTo>
                    <a:lnTo>
                      <a:pt x="171" y="84"/>
                    </a:lnTo>
                    <a:lnTo>
                      <a:pt x="163" y="90"/>
                    </a:lnTo>
                    <a:lnTo>
                      <a:pt x="158" y="97"/>
                    </a:lnTo>
                    <a:lnTo>
                      <a:pt x="157" y="108"/>
                    </a:lnTo>
                    <a:lnTo>
                      <a:pt x="158" y="117"/>
                    </a:lnTo>
                    <a:lnTo>
                      <a:pt x="163" y="127"/>
                    </a:lnTo>
                    <a:lnTo>
                      <a:pt x="172" y="136"/>
                    </a:lnTo>
                    <a:lnTo>
                      <a:pt x="183" y="143"/>
                    </a:lnTo>
                    <a:lnTo>
                      <a:pt x="202" y="152"/>
                    </a:lnTo>
                    <a:lnTo>
                      <a:pt x="169" y="150"/>
                    </a:lnTo>
                    <a:lnTo>
                      <a:pt x="148" y="150"/>
                    </a:lnTo>
                    <a:lnTo>
                      <a:pt x="121" y="148"/>
                    </a:lnTo>
                    <a:lnTo>
                      <a:pt x="90" y="143"/>
                    </a:lnTo>
                    <a:lnTo>
                      <a:pt x="64" y="140"/>
                    </a:lnTo>
                    <a:lnTo>
                      <a:pt x="45" y="135"/>
                    </a:lnTo>
                    <a:lnTo>
                      <a:pt x="28" y="129"/>
                    </a:lnTo>
                    <a:lnTo>
                      <a:pt x="15" y="104"/>
                    </a:lnTo>
                    <a:lnTo>
                      <a:pt x="9" y="91"/>
                    </a:lnTo>
                    <a:lnTo>
                      <a:pt x="6" y="78"/>
                    </a:lnTo>
                    <a:lnTo>
                      <a:pt x="2" y="65"/>
                    </a:lnTo>
                    <a:lnTo>
                      <a:pt x="0" y="50"/>
                    </a:lnTo>
                    <a:lnTo>
                      <a:pt x="0" y="36"/>
                    </a:lnTo>
                    <a:lnTo>
                      <a:pt x="1" y="23"/>
                    </a:lnTo>
                    <a:lnTo>
                      <a:pt x="1" y="18"/>
                    </a:lnTo>
                    <a:lnTo>
                      <a:pt x="3" y="14"/>
                    </a:lnTo>
                    <a:lnTo>
                      <a:pt x="7" y="9"/>
                    </a:lnTo>
                    <a:lnTo>
                      <a:pt x="12" y="4"/>
                    </a:lnTo>
                    <a:lnTo>
                      <a:pt x="16" y="2"/>
                    </a:lnTo>
                    <a:lnTo>
                      <a:pt x="22" y="0"/>
                    </a:lnTo>
                    <a:lnTo>
                      <a:pt x="28" y="0"/>
                    </a:lnTo>
                    <a:lnTo>
                      <a:pt x="33" y="0"/>
                    </a:lnTo>
                    <a:lnTo>
                      <a:pt x="46" y="14"/>
                    </a:lnTo>
                    <a:lnTo>
                      <a:pt x="54" y="20"/>
                    </a:lnTo>
                    <a:lnTo>
                      <a:pt x="62" y="25"/>
                    </a:lnTo>
                    <a:lnTo>
                      <a:pt x="79" y="39"/>
                    </a:lnTo>
                    <a:lnTo>
                      <a:pt x="96" y="48"/>
                    </a:lnTo>
                    <a:lnTo>
                      <a:pt x="114" y="58"/>
                    </a:lnTo>
                    <a:lnTo>
                      <a:pt x="132" y="66"/>
                    </a:lnTo>
                    <a:lnTo>
                      <a:pt x="151" y="73"/>
                    </a:lnTo>
                    <a:lnTo>
                      <a:pt x="171" y="78"/>
                    </a:lnTo>
                    <a:lnTo>
                      <a:pt x="179" y="8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7" name="未知"/>
              <p:cNvSpPr/>
              <p:nvPr/>
            </p:nvSpPr>
            <p:spPr bwMode="auto">
              <a:xfrm>
                <a:off x="96" y="130"/>
                <a:ext cx="39" cy="30"/>
              </a:xfrm>
              <a:custGeom>
                <a:avLst/>
                <a:gdLst>
                  <a:gd name="T0" fmla="*/ 35 w 202"/>
                  <a:gd name="T1" fmla="*/ 16 h 152"/>
                  <a:gd name="T2" fmla="*/ 34 w 202"/>
                  <a:gd name="T3" fmla="*/ 17 h 152"/>
                  <a:gd name="T4" fmla="*/ 32 w 202"/>
                  <a:gd name="T5" fmla="*/ 18 h 152"/>
                  <a:gd name="T6" fmla="*/ 31 w 202"/>
                  <a:gd name="T7" fmla="*/ 19 h 152"/>
                  <a:gd name="T8" fmla="*/ 31 w 202"/>
                  <a:gd name="T9" fmla="*/ 21 h 152"/>
                  <a:gd name="T10" fmla="*/ 31 w 202"/>
                  <a:gd name="T11" fmla="*/ 23 h 152"/>
                  <a:gd name="T12" fmla="*/ 32 w 202"/>
                  <a:gd name="T13" fmla="*/ 25 h 152"/>
                  <a:gd name="T14" fmla="*/ 34 w 202"/>
                  <a:gd name="T15" fmla="*/ 27 h 152"/>
                  <a:gd name="T16" fmla="*/ 36 w 202"/>
                  <a:gd name="T17" fmla="*/ 28 h 152"/>
                  <a:gd name="T18" fmla="*/ 40 w 202"/>
                  <a:gd name="T19" fmla="*/ 30 h 152"/>
                  <a:gd name="T20" fmla="*/ 33 w 202"/>
                  <a:gd name="T21" fmla="*/ 30 h 152"/>
                  <a:gd name="T22" fmla="*/ 29 w 202"/>
                  <a:gd name="T23" fmla="*/ 30 h 152"/>
                  <a:gd name="T24" fmla="*/ 24 w 202"/>
                  <a:gd name="T25" fmla="*/ 29 h 152"/>
                  <a:gd name="T26" fmla="*/ 18 w 202"/>
                  <a:gd name="T27" fmla="*/ 28 h 152"/>
                  <a:gd name="T28" fmla="*/ 13 w 202"/>
                  <a:gd name="T29" fmla="*/ 28 h 152"/>
                  <a:gd name="T30" fmla="*/ 9 w 202"/>
                  <a:gd name="T31" fmla="*/ 27 h 152"/>
                  <a:gd name="T32" fmla="*/ 6 w 202"/>
                  <a:gd name="T33" fmla="*/ 25 h 152"/>
                  <a:gd name="T34" fmla="*/ 3 w 202"/>
                  <a:gd name="T35" fmla="*/ 21 h 152"/>
                  <a:gd name="T36" fmla="*/ 2 w 202"/>
                  <a:gd name="T37" fmla="*/ 18 h 152"/>
                  <a:gd name="T38" fmla="*/ 1 w 202"/>
                  <a:gd name="T39" fmla="*/ 15 h 152"/>
                  <a:gd name="T40" fmla="*/ 0 w 202"/>
                  <a:gd name="T41" fmla="*/ 13 h 152"/>
                  <a:gd name="T42" fmla="*/ 0 w 202"/>
                  <a:gd name="T43" fmla="*/ 10 h 152"/>
                  <a:gd name="T44" fmla="*/ 0 w 202"/>
                  <a:gd name="T45" fmla="*/ 7 h 152"/>
                  <a:gd name="T46" fmla="*/ 0 w 202"/>
                  <a:gd name="T47" fmla="*/ 5 h 152"/>
                  <a:gd name="T48" fmla="*/ 0 w 202"/>
                  <a:gd name="T49" fmla="*/ 4 h 152"/>
                  <a:gd name="T50" fmla="*/ 1 w 202"/>
                  <a:gd name="T51" fmla="*/ 3 h 152"/>
                  <a:gd name="T52" fmla="*/ 1 w 202"/>
                  <a:gd name="T53" fmla="*/ 2 h 152"/>
                  <a:gd name="T54" fmla="*/ 2 w 202"/>
                  <a:gd name="T55" fmla="*/ 1 h 152"/>
                  <a:gd name="T56" fmla="*/ 3 w 202"/>
                  <a:gd name="T57" fmla="*/ 0 h 152"/>
                  <a:gd name="T58" fmla="*/ 4 w 202"/>
                  <a:gd name="T59" fmla="*/ 0 h 152"/>
                  <a:gd name="T60" fmla="*/ 6 w 202"/>
                  <a:gd name="T61" fmla="*/ 0 h 152"/>
                  <a:gd name="T62" fmla="*/ 7 w 202"/>
                  <a:gd name="T63" fmla="*/ 0 h 152"/>
                  <a:gd name="T64" fmla="*/ 9 w 202"/>
                  <a:gd name="T65" fmla="*/ 3 h 152"/>
                  <a:gd name="T66" fmla="*/ 11 w 202"/>
                  <a:gd name="T67" fmla="*/ 4 h 152"/>
                  <a:gd name="T68" fmla="*/ 12 w 202"/>
                  <a:gd name="T69" fmla="*/ 5 h 152"/>
                  <a:gd name="T70" fmla="*/ 16 w 202"/>
                  <a:gd name="T71" fmla="*/ 8 h 152"/>
                  <a:gd name="T72" fmla="*/ 19 w 202"/>
                  <a:gd name="T73" fmla="*/ 9 h 152"/>
                  <a:gd name="T74" fmla="*/ 23 w 202"/>
                  <a:gd name="T75" fmla="*/ 11 h 152"/>
                  <a:gd name="T76" fmla="*/ 26 w 202"/>
                  <a:gd name="T77" fmla="*/ 13 h 152"/>
                  <a:gd name="T78" fmla="*/ 30 w 202"/>
                  <a:gd name="T79" fmla="*/ 14 h 152"/>
                  <a:gd name="T80" fmla="*/ 34 w 202"/>
                  <a:gd name="T81" fmla="*/ 15 h 152"/>
                  <a:gd name="T82" fmla="*/ 35 w 202"/>
                  <a:gd name="T83" fmla="*/ 16 h 1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2" h="152">
                    <a:moveTo>
                      <a:pt x="179" y="80"/>
                    </a:moveTo>
                    <a:lnTo>
                      <a:pt x="171" y="84"/>
                    </a:lnTo>
                    <a:lnTo>
                      <a:pt x="163" y="90"/>
                    </a:lnTo>
                    <a:lnTo>
                      <a:pt x="158" y="97"/>
                    </a:lnTo>
                    <a:lnTo>
                      <a:pt x="157" y="108"/>
                    </a:lnTo>
                    <a:lnTo>
                      <a:pt x="158" y="117"/>
                    </a:lnTo>
                    <a:lnTo>
                      <a:pt x="163" y="127"/>
                    </a:lnTo>
                    <a:lnTo>
                      <a:pt x="172" y="136"/>
                    </a:lnTo>
                    <a:lnTo>
                      <a:pt x="183" y="143"/>
                    </a:lnTo>
                    <a:lnTo>
                      <a:pt x="202" y="152"/>
                    </a:lnTo>
                    <a:lnTo>
                      <a:pt x="169" y="150"/>
                    </a:lnTo>
                    <a:lnTo>
                      <a:pt x="148" y="150"/>
                    </a:lnTo>
                    <a:lnTo>
                      <a:pt x="121" y="148"/>
                    </a:lnTo>
                    <a:lnTo>
                      <a:pt x="90" y="143"/>
                    </a:lnTo>
                    <a:lnTo>
                      <a:pt x="64" y="140"/>
                    </a:lnTo>
                    <a:lnTo>
                      <a:pt x="45" y="135"/>
                    </a:lnTo>
                    <a:lnTo>
                      <a:pt x="28" y="129"/>
                    </a:lnTo>
                    <a:lnTo>
                      <a:pt x="15" y="104"/>
                    </a:lnTo>
                    <a:lnTo>
                      <a:pt x="9" y="91"/>
                    </a:lnTo>
                    <a:lnTo>
                      <a:pt x="6" y="78"/>
                    </a:lnTo>
                    <a:lnTo>
                      <a:pt x="2" y="65"/>
                    </a:lnTo>
                    <a:lnTo>
                      <a:pt x="0" y="50"/>
                    </a:lnTo>
                    <a:lnTo>
                      <a:pt x="0" y="36"/>
                    </a:lnTo>
                    <a:lnTo>
                      <a:pt x="1" y="23"/>
                    </a:lnTo>
                    <a:lnTo>
                      <a:pt x="1" y="18"/>
                    </a:lnTo>
                    <a:lnTo>
                      <a:pt x="3" y="14"/>
                    </a:lnTo>
                    <a:lnTo>
                      <a:pt x="7" y="9"/>
                    </a:lnTo>
                    <a:lnTo>
                      <a:pt x="12" y="4"/>
                    </a:lnTo>
                    <a:lnTo>
                      <a:pt x="16" y="2"/>
                    </a:lnTo>
                    <a:lnTo>
                      <a:pt x="22" y="0"/>
                    </a:lnTo>
                    <a:lnTo>
                      <a:pt x="28" y="0"/>
                    </a:lnTo>
                    <a:lnTo>
                      <a:pt x="33" y="0"/>
                    </a:lnTo>
                    <a:lnTo>
                      <a:pt x="46" y="14"/>
                    </a:lnTo>
                    <a:lnTo>
                      <a:pt x="54" y="20"/>
                    </a:lnTo>
                    <a:lnTo>
                      <a:pt x="62" y="25"/>
                    </a:lnTo>
                    <a:lnTo>
                      <a:pt x="79" y="39"/>
                    </a:lnTo>
                    <a:lnTo>
                      <a:pt x="96" y="48"/>
                    </a:lnTo>
                    <a:lnTo>
                      <a:pt x="114" y="58"/>
                    </a:lnTo>
                    <a:lnTo>
                      <a:pt x="132" y="66"/>
                    </a:lnTo>
                    <a:lnTo>
                      <a:pt x="151" y="73"/>
                    </a:lnTo>
                    <a:lnTo>
                      <a:pt x="171" y="78"/>
                    </a:lnTo>
                    <a:lnTo>
                      <a:pt x="179" y="8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8" name="未知"/>
              <p:cNvSpPr/>
              <p:nvPr/>
            </p:nvSpPr>
            <p:spPr bwMode="auto">
              <a:xfrm>
                <a:off x="127" y="146"/>
                <a:ext cx="18" cy="14"/>
              </a:xfrm>
              <a:custGeom>
                <a:avLst/>
                <a:gdLst>
                  <a:gd name="T0" fmla="*/ 19 w 100"/>
                  <a:gd name="T1" fmla="*/ 1 h 72"/>
                  <a:gd name="T2" fmla="*/ 15 w 100"/>
                  <a:gd name="T3" fmla="*/ 1 h 72"/>
                  <a:gd name="T4" fmla="*/ 11 w 100"/>
                  <a:gd name="T5" fmla="*/ 1 h 72"/>
                  <a:gd name="T6" fmla="*/ 7 w 100"/>
                  <a:gd name="T7" fmla="*/ 1 h 72"/>
                  <a:gd name="T8" fmla="*/ 4 w 100"/>
                  <a:gd name="T9" fmla="*/ 0 h 72"/>
                  <a:gd name="T10" fmla="*/ 3 w 100"/>
                  <a:gd name="T11" fmla="*/ 1 h 72"/>
                  <a:gd name="T12" fmla="*/ 1 w 100"/>
                  <a:gd name="T13" fmla="*/ 2 h 72"/>
                  <a:gd name="T14" fmla="*/ 0 w 100"/>
                  <a:gd name="T15" fmla="*/ 3 h 72"/>
                  <a:gd name="T16" fmla="*/ 0 w 100"/>
                  <a:gd name="T17" fmla="*/ 5 h 72"/>
                  <a:gd name="T18" fmla="*/ 0 w 100"/>
                  <a:gd name="T19" fmla="*/ 7 h 72"/>
                  <a:gd name="T20" fmla="*/ 1 w 100"/>
                  <a:gd name="T21" fmla="*/ 9 h 72"/>
                  <a:gd name="T22" fmla="*/ 3 w 100"/>
                  <a:gd name="T23" fmla="*/ 11 h 72"/>
                  <a:gd name="T24" fmla="*/ 5 w 100"/>
                  <a:gd name="T25" fmla="*/ 12 h 72"/>
                  <a:gd name="T26" fmla="*/ 9 w 100"/>
                  <a:gd name="T27" fmla="*/ 14 h 72"/>
                  <a:gd name="T28" fmla="*/ 14 w 100"/>
                  <a:gd name="T29" fmla="*/ 13 h 72"/>
                  <a:gd name="T30" fmla="*/ 17 w 100"/>
                  <a:gd name="T31" fmla="*/ 11 h 72"/>
                  <a:gd name="T32" fmla="*/ 20 w 100"/>
                  <a:gd name="T33" fmla="*/ 10 h 72"/>
                  <a:gd name="T34" fmla="*/ 19 w 100"/>
                  <a:gd name="T35" fmla="*/ 1 h 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 h="72">
                    <a:moveTo>
                      <a:pt x="95" y="7"/>
                    </a:moveTo>
                    <a:lnTo>
                      <a:pt x="74" y="7"/>
                    </a:lnTo>
                    <a:lnTo>
                      <a:pt x="53" y="5"/>
                    </a:lnTo>
                    <a:lnTo>
                      <a:pt x="33" y="3"/>
                    </a:lnTo>
                    <a:lnTo>
                      <a:pt x="22" y="0"/>
                    </a:lnTo>
                    <a:lnTo>
                      <a:pt x="14" y="4"/>
                    </a:lnTo>
                    <a:lnTo>
                      <a:pt x="6" y="10"/>
                    </a:lnTo>
                    <a:lnTo>
                      <a:pt x="1" y="17"/>
                    </a:lnTo>
                    <a:lnTo>
                      <a:pt x="0" y="28"/>
                    </a:lnTo>
                    <a:lnTo>
                      <a:pt x="1" y="37"/>
                    </a:lnTo>
                    <a:lnTo>
                      <a:pt x="6" y="47"/>
                    </a:lnTo>
                    <a:lnTo>
                      <a:pt x="15" y="56"/>
                    </a:lnTo>
                    <a:lnTo>
                      <a:pt x="26" y="63"/>
                    </a:lnTo>
                    <a:lnTo>
                      <a:pt x="45" y="72"/>
                    </a:lnTo>
                    <a:lnTo>
                      <a:pt x="68" y="67"/>
                    </a:lnTo>
                    <a:lnTo>
                      <a:pt x="87" y="58"/>
                    </a:lnTo>
                    <a:lnTo>
                      <a:pt x="100" y="49"/>
                    </a:lnTo>
                    <a:lnTo>
                      <a:pt x="95" y="7"/>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49" name="未知"/>
              <p:cNvSpPr/>
              <p:nvPr/>
            </p:nvSpPr>
            <p:spPr bwMode="auto">
              <a:xfrm>
                <a:off x="127" y="146"/>
                <a:ext cx="18" cy="14"/>
              </a:xfrm>
              <a:custGeom>
                <a:avLst/>
                <a:gdLst>
                  <a:gd name="T0" fmla="*/ 19 w 100"/>
                  <a:gd name="T1" fmla="*/ 1 h 72"/>
                  <a:gd name="T2" fmla="*/ 15 w 100"/>
                  <a:gd name="T3" fmla="*/ 1 h 72"/>
                  <a:gd name="T4" fmla="*/ 11 w 100"/>
                  <a:gd name="T5" fmla="*/ 1 h 72"/>
                  <a:gd name="T6" fmla="*/ 7 w 100"/>
                  <a:gd name="T7" fmla="*/ 1 h 72"/>
                  <a:gd name="T8" fmla="*/ 4 w 100"/>
                  <a:gd name="T9" fmla="*/ 0 h 72"/>
                  <a:gd name="T10" fmla="*/ 3 w 100"/>
                  <a:gd name="T11" fmla="*/ 1 h 72"/>
                  <a:gd name="T12" fmla="*/ 1 w 100"/>
                  <a:gd name="T13" fmla="*/ 2 h 72"/>
                  <a:gd name="T14" fmla="*/ 0 w 100"/>
                  <a:gd name="T15" fmla="*/ 3 h 72"/>
                  <a:gd name="T16" fmla="*/ 0 w 100"/>
                  <a:gd name="T17" fmla="*/ 5 h 72"/>
                  <a:gd name="T18" fmla="*/ 0 w 100"/>
                  <a:gd name="T19" fmla="*/ 7 h 72"/>
                  <a:gd name="T20" fmla="*/ 1 w 100"/>
                  <a:gd name="T21" fmla="*/ 9 h 72"/>
                  <a:gd name="T22" fmla="*/ 3 w 100"/>
                  <a:gd name="T23" fmla="*/ 11 h 72"/>
                  <a:gd name="T24" fmla="*/ 5 w 100"/>
                  <a:gd name="T25" fmla="*/ 12 h 72"/>
                  <a:gd name="T26" fmla="*/ 9 w 100"/>
                  <a:gd name="T27" fmla="*/ 14 h 72"/>
                  <a:gd name="T28" fmla="*/ 14 w 100"/>
                  <a:gd name="T29" fmla="*/ 13 h 72"/>
                  <a:gd name="T30" fmla="*/ 17 w 100"/>
                  <a:gd name="T31" fmla="*/ 11 h 72"/>
                  <a:gd name="T32" fmla="*/ 20 w 100"/>
                  <a:gd name="T33" fmla="*/ 10 h 72"/>
                  <a:gd name="T34" fmla="*/ 19 w 100"/>
                  <a:gd name="T35" fmla="*/ 1 h 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 h="72">
                    <a:moveTo>
                      <a:pt x="95" y="7"/>
                    </a:moveTo>
                    <a:lnTo>
                      <a:pt x="74" y="7"/>
                    </a:lnTo>
                    <a:lnTo>
                      <a:pt x="53" y="5"/>
                    </a:lnTo>
                    <a:lnTo>
                      <a:pt x="33" y="3"/>
                    </a:lnTo>
                    <a:lnTo>
                      <a:pt x="22" y="0"/>
                    </a:lnTo>
                    <a:lnTo>
                      <a:pt x="14" y="4"/>
                    </a:lnTo>
                    <a:lnTo>
                      <a:pt x="6" y="10"/>
                    </a:lnTo>
                    <a:lnTo>
                      <a:pt x="1" y="17"/>
                    </a:lnTo>
                    <a:lnTo>
                      <a:pt x="0" y="28"/>
                    </a:lnTo>
                    <a:lnTo>
                      <a:pt x="1" y="37"/>
                    </a:lnTo>
                    <a:lnTo>
                      <a:pt x="6" y="47"/>
                    </a:lnTo>
                    <a:lnTo>
                      <a:pt x="15" y="56"/>
                    </a:lnTo>
                    <a:lnTo>
                      <a:pt x="26" y="63"/>
                    </a:lnTo>
                    <a:lnTo>
                      <a:pt x="45" y="72"/>
                    </a:lnTo>
                    <a:lnTo>
                      <a:pt x="68" y="67"/>
                    </a:lnTo>
                    <a:lnTo>
                      <a:pt x="87" y="58"/>
                    </a:lnTo>
                    <a:lnTo>
                      <a:pt x="100" y="49"/>
                    </a:lnTo>
                    <a:lnTo>
                      <a:pt x="95" y="7"/>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0" name="未知"/>
              <p:cNvSpPr/>
              <p:nvPr/>
            </p:nvSpPr>
            <p:spPr bwMode="auto">
              <a:xfrm>
                <a:off x="95" y="158"/>
                <a:ext cx="35" cy="32"/>
              </a:xfrm>
              <a:custGeom>
                <a:avLst/>
                <a:gdLst>
                  <a:gd name="T0" fmla="*/ 14 w 172"/>
                  <a:gd name="T1" fmla="*/ 0 h 161"/>
                  <a:gd name="T2" fmla="*/ 5 w 172"/>
                  <a:gd name="T3" fmla="*/ 11 h 161"/>
                  <a:gd name="T4" fmla="*/ 0 w 172"/>
                  <a:gd name="T5" fmla="*/ 16 h 161"/>
                  <a:gd name="T6" fmla="*/ 0 w 172"/>
                  <a:gd name="T7" fmla="*/ 17 h 161"/>
                  <a:gd name="T8" fmla="*/ 0 w 172"/>
                  <a:gd name="T9" fmla="*/ 18 h 161"/>
                  <a:gd name="T10" fmla="*/ 0 w 172"/>
                  <a:gd name="T11" fmla="*/ 19 h 161"/>
                  <a:gd name="T12" fmla="*/ 1 w 172"/>
                  <a:gd name="T13" fmla="*/ 21 h 161"/>
                  <a:gd name="T14" fmla="*/ 4 w 172"/>
                  <a:gd name="T15" fmla="*/ 24 h 161"/>
                  <a:gd name="T16" fmla="*/ 8 w 172"/>
                  <a:gd name="T17" fmla="*/ 27 h 161"/>
                  <a:gd name="T18" fmla="*/ 11 w 172"/>
                  <a:gd name="T19" fmla="*/ 29 h 161"/>
                  <a:gd name="T20" fmla="*/ 15 w 172"/>
                  <a:gd name="T21" fmla="*/ 30 h 161"/>
                  <a:gd name="T22" fmla="*/ 19 w 172"/>
                  <a:gd name="T23" fmla="*/ 32 h 161"/>
                  <a:gd name="T24" fmla="*/ 24 w 172"/>
                  <a:gd name="T25" fmla="*/ 32 h 161"/>
                  <a:gd name="T26" fmla="*/ 27 w 172"/>
                  <a:gd name="T27" fmla="*/ 32 h 161"/>
                  <a:gd name="T28" fmla="*/ 28 w 172"/>
                  <a:gd name="T29" fmla="*/ 32 h 161"/>
                  <a:gd name="T30" fmla="*/ 29 w 172"/>
                  <a:gd name="T31" fmla="*/ 32 h 161"/>
                  <a:gd name="T32" fmla="*/ 30 w 172"/>
                  <a:gd name="T33" fmla="*/ 31 h 161"/>
                  <a:gd name="T34" fmla="*/ 32 w 172"/>
                  <a:gd name="T35" fmla="*/ 15 h 161"/>
                  <a:gd name="T36" fmla="*/ 35 w 172"/>
                  <a:gd name="T37" fmla="*/ 2 h 161"/>
                  <a:gd name="T38" fmla="*/ 31 w 172"/>
                  <a:gd name="T39" fmla="*/ 2 h 161"/>
                  <a:gd name="T40" fmla="*/ 25 w 172"/>
                  <a:gd name="T41" fmla="*/ 2 h 161"/>
                  <a:gd name="T42" fmla="*/ 19 w 172"/>
                  <a:gd name="T43" fmla="*/ 1 h 161"/>
                  <a:gd name="T44" fmla="*/ 14 w 172"/>
                  <a:gd name="T45" fmla="*/ 0 h 1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2" h="161">
                    <a:moveTo>
                      <a:pt x="67" y="0"/>
                    </a:moveTo>
                    <a:lnTo>
                      <a:pt x="25" y="54"/>
                    </a:lnTo>
                    <a:lnTo>
                      <a:pt x="1" y="82"/>
                    </a:lnTo>
                    <a:lnTo>
                      <a:pt x="0" y="85"/>
                    </a:lnTo>
                    <a:lnTo>
                      <a:pt x="0" y="89"/>
                    </a:lnTo>
                    <a:lnTo>
                      <a:pt x="1" y="96"/>
                    </a:lnTo>
                    <a:lnTo>
                      <a:pt x="6" y="106"/>
                    </a:lnTo>
                    <a:lnTo>
                      <a:pt x="18" y="121"/>
                    </a:lnTo>
                    <a:lnTo>
                      <a:pt x="37" y="134"/>
                    </a:lnTo>
                    <a:lnTo>
                      <a:pt x="54" y="145"/>
                    </a:lnTo>
                    <a:lnTo>
                      <a:pt x="73" y="153"/>
                    </a:lnTo>
                    <a:lnTo>
                      <a:pt x="92" y="159"/>
                    </a:lnTo>
                    <a:lnTo>
                      <a:pt x="117" y="161"/>
                    </a:lnTo>
                    <a:lnTo>
                      <a:pt x="135" y="160"/>
                    </a:lnTo>
                    <a:lnTo>
                      <a:pt x="138" y="160"/>
                    </a:lnTo>
                    <a:lnTo>
                      <a:pt x="143" y="159"/>
                    </a:lnTo>
                    <a:lnTo>
                      <a:pt x="146" y="156"/>
                    </a:lnTo>
                    <a:lnTo>
                      <a:pt x="157" y="73"/>
                    </a:lnTo>
                    <a:lnTo>
                      <a:pt x="172" y="10"/>
                    </a:lnTo>
                    <a:lnTo>
                      <a:pt x="151" y="10"/>
                    </a:lnTo>
                    <a:lnTo>
                      <a:pt x="124" y="8"/>
                    </a:lnTo>
                    <a:lnTo>
                      <a:pt x="93" y="3"/>
                    </a:lnTo>
                    <a:lnTo>
                      <a:pt x="67" y="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1" name="未知"/>
              <p:cNvSpPr/>
              <p:nvPr/>
            </p:nvSpPr>
            <p:spPr bwMode="auto">
              <a:xfrm>
                <a:off x="95" y="158"/>
                <a:ext cx="35" cy="32"/>
              </a:xfrm>
              <a:custGeom>
                <a:avLst/>
                <a:gdLst>
                  <a:gd name="T0" fmla="*/ 14 w 172"/>
                  <a:gd name="T1" fmla="*/ 0 h 161"/>
                  <a:gd name="T2" fmla="*/ 5 w 172"/>
                  <a:gd name="T3" fmla="*/ 11 h 161"/>
                  <a:gd name="T4" fmla="*/ 0 w 172"/>
                  <a:gd name="T5" fmla="*/ 16 h 161"/>
                  <a:gd name="T6" fmla="*/ 0 w 172"/>
                  <a:gd name="T7" fmla="*/ 17 h 161"/>
                  <a:gd name="T8" fmla="*/ 0 w 172"/>
                  <a:gd name="T9" fmla="*/ 18 h 161"/>
                  <a:gd name="T10" fmla="*/ 0 w 172"/>
                  <a:gd name="T11" fmla="*/ 19 h 161"/>
                  <a:gd name="T12" fmla="*/ 1 w 172"/>
                  <a:gd name="T13" fmla="*/ 21 h 161"/>
                  <a:gd name="T14" fmla="*/ 4 w 172"/>
                  <a:gd name="T15" fmla="*/ 24 h 161"/>
                  <a:gd name="T16" fmla="*/ 8 w 172"/>
                  <a:gd name="T17" fmla="*/ 27 h 161"/>
                  <a:gd name="T18" fmla="*/ 11 w 172"/>
                  <a:gd name="T19" fmla="*/ 29 h 161"/>
                  <a:gd name="T20" fmla="*/ 15 w 172"/>
                  <a:gd name="T21" fmla="*/ 30 h 161"/>
                  <a:gd name="T22" fmla="*/ 19 w 172"/>
                  <a:gd name="T23" fmla="*/ 32 h 161"/>
                  <a:gd name="T24" fmla="*/ 24 w 172"/>
                  <a:gd name="T25" fmla="*/ 32 h 161"/>
                  <a:gd name="T26" fmla="*/ 27 w 172"/>
                  <a:gd name="T27" fmla="*/ 32 h 161"/>
                  <a:gd name="T28" fmla="*/ 28 w 172"/>
                  <a:gd name="T29" fmla="*/ 32 h 161"/>
                  <a:gd name="T30" fmla="*/ 29 w 172"/>
                  <a:gd name="T31" fmla="*/ 32 h 161"/>
                  <a:gd name="T32" fmla="*/ 30 w 172"/>
                  <a:gd name="T33" fmla="*/ 31 h 161"/>
                  <a:gd name="T34" fmla="*/ 32 w 172"/>
                  <a:gd name="T35" fmla="*/ 15 h 161"/>
                  <a:gd name="T36" fmla="*/ 35 w 172"/>
                  <a:gd name="T37" fmla="*/ 2 h 161"/>
                  <a:gd name="T38" fmla="*/ 31 w 172"/>
                  <a:gd name="T39" fmla="*/ 2 h 161"/>
                  <a:gd name="T40" fmla="*/ 25 w 172"/>
                  <a:gd name="T41" fmla="*/ 2 h 161"/>
                  <a:gd name="T42" fmla="*/ 19 w 172"/>
                  <a:gd name="T43" fmla="*/ 1 h 161"/>
                  <a:gd name="T44" fmla="*/ 14 w 172"/>
                  <a:gd name="T45" fmla="*/ 0 h 1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2" h="161">
                    <a:moveTo>
                      <a:pt x="67" y="0"/>
                    </a:moveTo>
                    <a:lnTo>
                      <a:pt x="25" y="54"/>
                    </a:lnTo>
                    <a:lnTo>
                      <a:pt x="1" y="82"/>
                    </a:lnTo>
                    <a:lnTo>
                      <a:pt x="0" y="85"/>
                    </a:lnTo>
                    <a:lnTo>
                      <a:pt x="0" y="89"/>
                    </a:lnTo>
                    <a:lnTo>
                      <a:pt x="1" y="96"/>
                    </a:lnTo>
                    <a:lnTo>
                      <a:pt x="6" y="106"/>
                    </a:lnTo>
                    <a:lnTo>
                      <a:pt x="18" y="121"/>
                    </a:lnTo>
                    <a:lnTo>
                      <a:pt x="37" y="134"/>
                    </a:lnTo>
                    <a:lnTo>
                      <a:pt x="54" y="145"/>
                    </a:lnTo>
                    <a:lnTo>
                      <a:pt x="73" y="153"/>
                    </a:lnTo>
                    <a:lnTo>
                      <a:pt x="92" y="159"/>
                    </a:lnTo>
                    <a:lnTo>
                      <a:pt x="117" y="161"/>
                    </a:lnTo>
                    <a:lnTo>
                      <a:pt x="135" y="160"/>
                    </a:lnTo>
                    <a:lnTo>
                      <a:pt x="138" y="160"/>
                    </a:lnTo>
                    <a:lnTo>
                      <a:pt x="143" y="159"/>
                    </a:lnTo>
                    <a:lnTo>
                      <a:pt x="146" y="156"/>
                    </a:lnTo>
                    <a:lnTo>
                      <a:pt x="157" y="73"/>
                    </a:lnTo>
                    <a:lnTo>
                      <a:pt x="172" y="10"/>
                    </a:lnTo>
                    <a:lnTo>
                      <a:pt x="151" y="10"/>
                    </a:lnTo>
                    <a:lnTo>
                      <a:pt x="124" y="8"/>
                    </a:lnTo>
                    <a:lnTo>
                      <a:pt x="93" y="3"/>
                    </a:lnTo>
                    <a:lnTo>
                      <a:pt x="67" y="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2" name="未知"/>
              <p:cNvSpPr/>
              <p:nvPr/>
            </p:nvSpPr>
            <p:spPr bwMode="auto">
              <a:xfrm>
                <a:off x="50" y="161"/>
                <a:ext cx="114" cy="64"/>
              </a:xfrm>
              <a:custGeom>
                <a:avLst/>
                <a:gdLst>
                  <a:gd name="T0" fmla="*/ 77 w 568"/>
                  <a:gd name="T1" fmla="*/ 12 h 324"/>
                  <a:gd name="T2" fmla="*/ 74 w 568"/>
                  <a:gd name="T3" fmla="*/ 28 h 324"/>
                  <a:gd name="T4" fmla="*/ 74 w 568"/>
                  <a:gd name="T5" fmla="*/ 29 h 324"/>
                  <a:gd name="T6" fmla="*/ 73 w 568"/>
                  <a:gd name="T7" fmla="*/ 29 h 324"/>
                  <a:gd name="T8" fmla="*/ 72 w 568"/>
                  <a:gd name="T9" fmla="*/ 29 h 324"/>
                  <a:gd name="T10" fmla="*/ 69 w 568"/>
                  <a:gd name="T11" fmla="*/ 29 h 324"/>
                  <a:gd name="T12" fmla="*/ 64 w 568"/>
                  <a:gd name="T13" fmla="*/ 29 h 324"/>
                  <a:gd name="T14" fmla="*/ 60 w 568"/>
                  <a:gd name="T15" fmla="*/ 27 h 324"/>
                  <a:gd name="T16" fmla="*/ 56 w 568"/>
                  <a:gd name="T17" fmla="*/ 26 h 324"/>
                  <a:gd name="T18" fmla="*/ 53 w 568"/>
                  <a:gd name="T19" fmla="*/ 24 h 324"/>
                  <a:gd name="T20" fmla="*/ 49 w 568"/>
                  <a:gd name="T21" fmla="*/ 21 h 324"/>
                  <a:gd name="T22" fmla="*/ 46 w 568"/>
                  <a:gd name="T23" fmla="*/ 18 h 324"/>
                  <a:gd name="T24" fmla="*/ 45 w 568"/>
                  <a:gd name="T25" fmla="*/ 16 h 324"/>
                  <a:gd name="T26" fmla="*/ 45 w 568"/>
                  <a:gd name="T27" fmla="*/ 15 h 324"/>
                  <a:gd name="T28" fmla="*/ 45 w 568"/>
                  <a:gd name="T29" fmla="*/ 14 h 324"/>
                  <a:gd name="T30" fmla="*/ 45 w 568"/>
                  <a:gd name="T31" fmla="*/ 13 h 324"/>
                  <a:gd name="T32" fmla="*/ 50 w 568"/>
                  <a:gd name="T33" fmla="*/ 8 h 324"/>
                  <a:gd name="T34" fmla="*/ 0 w 568"/>
                  <a:gd name="T35" fmla="*/ 0 h 324"/>
                  <a:gd name="T36" fmla="*/ 16 w 568"/>
                  <a:gd name="T37" fmla="*/ 30 h 324"/>
                  <a:gd name="T38" fmla="*/ 17 w 568"/>
                  <a:gd name="T39" fmla="*/ 32 h 324"/>
                  <a:gd name="T40" fmla="*/ 18 w 568"/>
                  <a:gd name="T41" fmla="*/ 34 h 324"/>
                  <a:gd name="T42" fmla="*/ 17 w 568"/>
                  <a:gd name="T43" fmla="*/ 36 h 324"/>
                  <a:gd name="T44" fmla="*/ 17 w 568"/>
                  <a:gd name="T45" fmla="*/ 38 h 324"/>
                  <a:gd name="T46" fmla="*/ 8 w 568"/>
                  <a:gd name="T47" fmla="*/ 56 h 324"/>
                  <a:gd name="T48" fmla="*/ 107 w 568"/>
                  <a:gd name="T49" fmla="*/ 64 h 324"/>
                  <a:gd name="T50" fmla="*/ 109 w 568"/>
                  <a:gd name="T51" fmla="*/ 64 h 324"/>
                  <a:gd name="T52" fmla="*/ 114 w 568"/>
                  <a:gd name="T53" fmla="*/ 54 h 324"/>
                  <a:gd name="T54" fmla="*/ 109 w 568"/>
                  <a:gd name="T55" fmla="*/ 50 h 324"/>
                  <a:gd name="T56" fmla="*/ 104 w 568"/>
                  <a:gd name="T57" fmla="*/ 46 h 324"/>
                  <a:gd name="T58" fmla="*/ 99 w 568"/>
                  <a:gd name="T59" fmla="*/ 42 h 324"/>
                  <a:gd name="T60" fmla="*/ 95 w 568"/>
                  <a:gd name="T61" fmla="*/ 38 h 324"/>
                  <a:gd name="T62" fmla="*/ 91 w 568"/>
                  <a:gd name="T63" fmla="*/ 33 h 324"/>
                  <a:gd name="T64" fmla="*/ 77 w 568"/>
                  <a:gd name="T65" fmla="*/ 12 h 3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8" h="324">
                    <a:moveTo>
                      <a:pt x="382" y="59"/>
                    </a:moveTo>
                    <a:lnTo>
                      <a:pt x="371" y="142"/>
                    </a:lnTo>
                    <a:lnTo>
                      <a:pt x="368" y="145"/>
                    </a:lnTo>
                    <a:lnTo>
                      <a:pt x="363" y="146"/>
                    </a:lnTo>
                    <a:lnTo>
                      <a:pt x="360" y="146"/>
                    </a:lnTo>
                    <a:lnTo>
                      <a:pt x="342" y="147"/>
                    </a:lnTo>
                    <a:lnTo>
                      <a:pt x="317" y="145"/>
                    </a:lnTo>
                    <a:lnTo>
                      <a:pt x="298" y="139"/>
                    </a:lnTo>
                    <a:lnTo>
                      <a:pt x="279" y="131"/>
                    </a:lnTo>
                    <a:lnTo>
                      <a:pt x="262" y="120"/>
                    </a:lnTo>
                    <a:lnTo>
                      <a:pt x="243" y="107"/>
                    </a:lnTo>
                    <a:lnTo>
                      <a:pt x="231" y="92"/>
                    </a:lnTo>
                    <a:lnTo>
                      <a:pt x="226" y="82"/>
                    </a:lnTo>
                    <a:lnTo>
                      <a:pt x="225" y="75"/>
                    </a:lnTo>
                    <a:lnTo>
                      <a:pt x="225" y="71"/>
                    </a:lnTo>
                    <a:lnTo>
                      <a:pt x="226" y="68"/>
                    </a:lnTo>
                    <a:lnTo>
                      <a:pt x="250" y="40"/>
                    </a:lnTo>
                    <a:lnTo>
                      <a:pt x="0" y="0"/>
                    </a:lnTo>
                    <a:lnTo>
                      <a:pt x="81" y="150"/>
                    </a:lnTo>
                    <a:lnTo>
                      <a:pt x="86" y="161"/>
                    </a:lnTo>
                    <a:lnTo>
                      <a:pt x="88" y="171"/>
                    </a:lnTo>
                    <a:lnTo>
                      <a:pt x="87" y="183"/>
                    </a:lnTo>
                    <a:lnTo>
                      <a:pt x="84" y="194"/>
                    </a:lnTo>
                    <a:lnTo>
                      <a:pt x="42" y="282"/>
                    </a:lnTo>
                    <a:lnTo>
                      <a:pt x="531" y="322"/>
                    </a:lnTo>
                    <a:lnTo>
                      <a:pt x="542" y="324"/>
                    </a:lnTo>
                    <a:lnTo>
                      <a:pt x="568" y="271"/>
                    </a:lnTo>
                    <a:lnTo>
                      <a:pt x="543" y="255"/>
                    </a:lnTo>
                    <a:lnTo>
                      <a:pt x="518" y="235"/>
                    </a:lnTo>
                    <a:lnTo>
                      <a:pt x="494" y="214"/>
                    </a:lnTo>
                    <a:lnTo>
                      <a:pt x="473" y="190"/>
                    </a:lnTo>
                    <a:lnTo>
                      <a:pt x="453" y="165"/>
                    </a:lnTo>
                    <a:lnTo>
                      <a:pt x="382" y="5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3" name="未知"/>
              <p:cNvSpPr/>
              <p:nvPr/>
            </p:nvSpPr>
            <p:spPr bwMode="auto">
              <a:xfrm>
                <a:off x="50" y="161"/>
                <a:ext cx="114" cy="64"/>
              </a:xfrm>
              <a:custGeom>
                <a:avLst/>
                <a:gdLst>
                  <a:gd name="T0" fmla="*/ 77 w 568"/>
                  <a:gd name="T1" fmla="*/ 12 h 324"/>
                  <a:gd name="T2" fmla="*/ 74 w 568"/>
                  <a:gd name="T3" fmla="*/ 28 h 324"/>
                  <a:gd name="T4" fmla="*/ 74 w 568"/>
                  <a:gd name="T5" fmla="*/ 29 h 324"/>
                  <a:gd name="T6" fmla="*/ 73 w 568"/>
                  <a:gd name="T7" fmla="*/ 29 h 324"/>
                  <a:gd name="T8" fmla="*/ 72 w 568"/>
                  <a:gd name="T9" fmla="*/ 29 h 324"/>
                  <a:gd name="T10" fmla="*/ 69 w 568"/>
                  <a:gd name="T11" fmla="*/ 29 h 324"/>
                  <a:gd name="T12" fmla="*/ 64 w 568"/>
                  <a:gd name="T13" fmla="*/ 29 h 324"/>
                  <a:gd name="T14" fmla="*/ 60 w 568"/>
                  <a:gd name="T15" fmla="*/ 27 h 324"/>
                  <a:gd name="T16" fmla="*/ 56 w 568"/>
                  <a:gd name="T17" fmla="*/ 26 h 324"/>
                  <a:gd name="T18" fmla="*/ 53 w 568"/>
                  <a:gd name="T19" fmla="*/ 24 h 324"/>
                  <a:gd name="T20" fmla="*/ 49 w 568"/>
                  <a:gd name="T21" fmla="*/ 21 h 324"/>
                  <a:gd name="T22" fmla="*/ 46 w 568"/>
                  <a:gd name="T23" fmla="*/ 18 h 324"/>
                  <a:gd name="T24" fmla="*/ 45 w 568"/>
                  <a:gd name="T25" fmla="*/ 16 h 324"/>
                  <a:gd name="T26" fmla="*/ 45 w 568"/>
                  <a:gd name="T27" fmla="*/ 15 h 324"/>
                  <a:gd name="T28" fmla="*/ 45 w 568"/>
                  <a:gd name="T29" fmla="*/ 14 h 324"/>
                  <a:gd name="T30" fmla="*/ 45 w 568"/>
                  <a:gd name="T31" fmla="*/ 13 h 324"/>
                  <a:gd name="T32" fmla="*/ 50 w 568"/>
                  <a:gd name="T33" fmla="*/ 8 h 324"/>
                  <a:gd name="T34" fmla="*/ 0 w 568"/>
                  <a:gd name="T35" fmla="*/ 0 h 324"/>
                  <a:gd name="T36" fmla="*/ 16 w 568"/>
                  <a:gd name="T37" fmla="*/ 30 h 324"/>
                  <a:gd name="T38" fmla="*/ 17 w 568"/>
                  <a:gd name="T39" fmla="*/ 32 h 324"/>
                  <a:gd name="T40" fmla="*/ 18 w 568"/>
                  <a:gd name="T41" fmla="*/ 34 h 324"/>
                  <a:gd name="T42" fmla="*/ 17 w 568"/>
                  <a:gd name="T43" fmla="*/ 36 h 324"/>
                  <a:gd name="T44" fmla="*/ 17 w 568"/>
                  <a:gd name="T45" fmla="*/ 38 h 324"/>
                  <a:gd name="T46" fmla="*/ 8 w 568"/>
                  <a:gd name="T47" fmla="*/ 56 h 324"/>
                  <a:gd name="T48" fmla="*/ 107 w 568"/>
                  <a:gd name="T49" fmla="*/ 64 h 324"/>
                  <a:gd name="T50" fmla="*/ 109 w 568"/>
                  <a:gd name="T51" fmla="*/ 64 h 324"/>
                  <a:gd name="T52" fmla="*/ 114 w 568"/>
                  <a:gd name="T53" fmla="*/ 54 h 324"/>
                  <a:gd name="T54" fmla="*/ 109 w 568"/>
                  <a:gd name="T55" fmla="*/ 50 h 324"/>
                  <a:gd name="T56" fmla="*/ 104 w 568"/>
                  <a:gd name="T57" fmla="*/ 46 h 324"/>
                  <a:gd name="T58" fmla="*/ 99 w 568"/>
                  <a:gd name="T59" fmla="*/ 42 h 324"/>
                  <a:gd name="T60" fmla="*/ 95 w 568"/>
                  <a:gd name="T61" fmla="*/ 38 h 324"/>
                  <a:gd name="T62" fmla="*/ 91 w 568"/>
                  <a:gd name="T63" fmla="*/ 33 h 324"/>
                  <a:gd name="T64" fmla="*/ 77 w 568"/>
                  <a:gd name="T65" fmla="*/ 12 h 3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8" h="324">
                    <a:moveTo>
                      <a:pt x="382" y="59"/>
                    </a:moveTo>
                    <a:lnTo>
                      <a:pt x="371" y="142"/>
                    </a:lnTo>
                    <a:lnTo>
                      <a:pt x="368" y="145"/>
                    </a:lnTo>
                    <a:lnTo>
                      <a:pt x="363" y="146"/>
                    </a:lnTo>
                    <a:lnTo>
                      <a:pt x="360" y="146"/>
                    </a:lnTo>
                    <a:lnTo>
                      <a:pt x="342" y="147"/>
                    </a:lnTo>
                    <a:lnTo>
                      <a:pt x="317" y="145"/>
                    </a:lnTo>
                    <a:lnTo>
                      <a:pt x="298" y="139"/>
                    </a:lnTo>
                    <a:lnTo>
                      <a:pt x="279" y="131"/>
                    </a:lnTo>
                    <a:lnTo>
                      <a:pt x="262" y="120"/>
                    </a:lnTo>
                    <a:lnTo>
                      <a:pt x="243" y="107"/>
                    </a:lnTo>
                    <a:lnTo>
                      <a:pt x="231" y="92"/>
                    </a:lnTo>
                    <a:lnTo>
                      <a:pt x="226" y="82"/>
                    </a:lnTo>
                    <a:lnTo>
                      <a:pt x="225" y="75"/>
                    </a:lnTo>
                    <a:lnTo>
                      <a:pt x="225" y="71"/>
                    </a:lnTo>
                    <a:lnTo>
                      <a:pt x="226" y="68"/>
                    </a:lnTo>
                    <a:lnTo>
                      <a:pt x="250" y="40"/>
                    </a:lnTo>
                    <a:lnTo>
                      <a:pt x="0" y="0"/>
                    </a:lnTo>
                    <a:lnTo>
                      <a:pt x="81" y="150"/>
                    </a:lnTo>
                    <a:lnTo>
                      <a:pt x="86" y="161"/>
                    </a:lnTo>
                    <a:lnTo>
                      <a:pt x="88" y="171"/>
                    </a:lnTo>
                    <a:lnTo>
                      <a:pt x="87" y="183"/>
                    </a:lnTo>
                    <a:lnTo>
                      <a:pt x="84" y="194"/>
                    </a:lnTo>
                    <a:lnTo>
                      <a:pt x="42" y="282"/>
                    </a:lnTo>
                    <a:lnTo>
                      <a:pt x="531" y="322"/>
                    </a:lnTo>
                    <a:lnTo>
                      <a:pt x="542" y="324"/>
                    </a:lnTo>
                    <a:lnTo>
                      <a:pt x="568" y="271"/>
                    </a:lnTo>
                    <a:lnTo>
                      <a:pt x="543" y="255"/>
                    </a:lnTo>
                    <a:lnTo>
                      <a:pt x="518" y="235"/>
                    </a:lnTo>
                    <a:lnTo>
                      <a:pt x="494" y="214"/>
                    </a:lnTo>
                    <a:lnTo>
                      <a:pt x="473" y="190"/>
                    </a:lnTo>
                    <a:lnTo>
                      <a:pt x="453" y="165"/>
                    </a:lnTo>
                    <a:lnTo>
                      <a:pt x="382" y="5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4" name="未知"/>
              <p:cNvSpPr/>
              <p:nvPr/>
            </p:nvSpPr>
            <p:spPr bwMode="auto">
              <a:xfrm>
                <a:off x="40" y="161"/>
                <a:ext cx="28" cy="56"/>
              </a:xfrm>
              <a:custGeom>
                <a:avLst/>
                <a:gdLst>
                  <a:gd name="T0" fmla="*/ 19 w 138"/>
                  <a:gd name="T1" fmla="*/ 56 h 282"/>
                  <a:gd name="T2" fmla="*/ 1 w 138"/>
                  <a:gd name="T3" fmla="*/ 19 h 282"/>
                  <a:gd name="T4" fmla="*/ 0 w 138"/>
                  <a:gd name="T5" fmla="*/ 16 h 282"/>
                  <a:gd name="T6" fmla="*/ 8 w 138"/>
                  <a:gd name="T7" fmla="*/ 1 h 282"/>
                  <a:gd name="T8" fmla="*/ 8 w 138"/>
                  <a:gd name="T9" fmla="*/ 1 h 282"/>
                  <a:gd name="T10" fmla="*/ 9 w 138"/>
                  <a:gd name="T11" fmla="*/ 0 h 282"/>
                  <a:gd name="T12" fmla="*/ 10 w 138"/>
                  <a:gd name="T13" fmla="*/ 0 h 282"/>
                  <a:gd name="T14" fmla="*/ 27 w 138"/>
                  <a:gd name="T15" fmla="*/ 30 h 282"/>
                  <a:gd name="T16" fmla="*/ 28 w 138"/>
                  <a:gd name="T17" fmla="*/ 32 h 282"/>
                  <a:gd name="T18" fmla="*/ 28 w 138"/>
                  <a:gd name="T19" fmla="*/ 34 h 282"/>
                  <a:gd name="T20" fmla="*/ 28 w 138"/>
                  <a:gd name="T21" fmla="*/ 36 h 282"/>
                  <a:gd name="T22" fmla="*/ 27 w 138"/>
                  <a:gd name="T23" fmla="*/ 39 h 282"/>
                  <a:gd name="T24" fmla="*/ 19 w 138"/>
                  <a:gd name="T25" fmla="*/ 56 h 2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8" h="282">
                    <a:moveTo>
                      <a:pt x="92" y="282"/>
                    </a:moveTo>
                    <a:lnTo>
                      <a:pt x="7" y="97"/>
                    </a:lnTo>
                    <a:lnTo>
                      <a:pt x="0" y="83"/>
                    </a:lnTo>
                    <a:lnTo>
                      <a:pt x="38" y="6"/>
                    </a:lnTo>
                    <a:lnTo>
                      <a:pt x="40" y="5"/>
                    </a:lnTo>
                    <a:lnTo>
                      <a:pt x="43" y="1"/>
                    </a:lnTo>
                    <a:lnTo>
                      <a:pt x="50" y="0"/>
                    </a:lnTo>
                    <a:lnTo>
                      <a:pt x="131" y="150"/>
                    </a:lnTo>
                    <a:lnTo>
                      <a:pt x="136" y="161"/>
                    </a:lnTo>
                    <a:lnTo>
                      <a:pt x="138" y="171"/>
                    </a:lnTo>
                    <a:lnTo>
                      <a:pt x="137" y="183"/>
                    </a:lnTo>
                    <a:lnTo>
                      <a:pt x="134" y="194"/>
                    </a:lnTo>
                    <a:lnTo>
                      <a:pt x="92" y="282"/>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5" name="未知"/>
              <p:cNvSpPr/>
              <p:nvPr/>
            </p:nvSpPr>
            <p:spPr bwMode="auto">
              <a:xfrm>
                <a:off x="40" y="161"/>
                <a:ext cx="28" cy="56"/>
              </a:xfrm>
              <a:custGeom>
                <a:avLst/>
                <a:gdLst>
                  <a:gd name="T0" fmla="*/ 19 w 138"/>
                  <a:gd name="T1" fmla="*/ 56 h 282"/>
                  <a:gd name="T2" fmla="*/ 1 w 138"/>
                  <a:gd name="T3" fmla="*/ 19 h 282"/>
                  <a:gd name="T4" fmla="*/ 0 w 138"/>
                  <a:gd name="T5" fmla="*/ 16 h 282"/>
                  <a:gd name="T6" fmla="*/ 8 w 138"/>
                  <a:gd name="T7" fmla="*/ 1 h 282"/>
                  <a:gd name="T8" fmla="*/ 8 w 138"/>
                  <a:gd name="T9" fmla="*/ 1 h 282"/>
                  <a:gd name="T10" fmla="*/ 9 w 138"/>
                  <a:gd name="T11" fmla="*/ 0 h 282"/>
                  <a:gd name="T12" fmla="*/ 10 w 138"/>
                  <a:gd name="T13" fmla="*/ 0 h 282"/>
                  <a:gd name="T14" fmla="*/ 27 w 138"/>
                  <a:gd name="T15" fmla="*/ 30 h 282"/>
                  <a:gd name="T16" fmla="*/ 28 w 138"/>
                  <a:gd name="T17" fmla="*/ 32 h 282"/>
                  <a:gd name="T18" fmla="*/ 28 w 138"/>
                  <a:gd name="T19" fmla="*/ 34 h 282"/>
                  <a:gd name="T20" fmla="*/ 28 w 138"/>
                  <a:gd name="T21" fmla="*/ 36 h 282"/>
                  <a:gd name="T22" fmla="*/ 27 w 138"/>
                  <a:gd name="T23" fmla="*/ 39 h 282"/>
                  <a:gd name="T24" fmla="*/ 19 w 138"/>
                  <a:gd name="T25" fmla="*/ 56 h 2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8" h="282">
                    <a:moveTo>
                      <a:pt x="92" y="282"/>
                    </a:moveTo>
                    <a:lnTo>
                      <a:pt x="7" y="97"/>
                    </a:lnTo>
                    <a:lnTo>
                      <a:pt x="0" y="83"/>
                    </a:lnTo>
                    <a:lnTo>
                      <a:pt x="38" y="6"/>
                    </a:lnTo>
                    <a:lnTo>
                      <a:pt x="40" y="5"/>
                    </a:lnTo>
                    <a:lnTo>
                      <a:pt x="43" y="1"/>
                    </a:lnTo>
                    <a:lnTo>
                      <a:pt x="50" y="0"/>
                    </a:lnTo>
                    <a:lnTo>
                      <a:pt x="131" y="150"/>
                    </a:lnTo>
                    <a:lnTo>
                      <a:pt x="136" y="161"/>
                    </a:lnTo>
                    <a:lnTo>
                      <a:pt x="138" y="171"/>
                    </a:lnTo>
                    <a:lnTo>
                      <a:pt x="137" y="183"/>
                    </a:lnTo>
                    <a:lnTo>
                      <a:pt x="134" y="194"/>
                    </a:lnTo>
                    <a:lnTo>
                      <a:pt x="92" y="282"/>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6" name="未知"/>
              <p:cNvSpPr/>
              <p:nvPr/>
            </p:nvSpPr>
            <p:spPr bwMode="auto">
              <a:xfrm>
                <a:off x="40" y="180"/>
                <a:ext cx="116" cy="49"/>
              </a:xfrm>
              <a:custGeom>
                <a:avLst/>
                <a:gdLst>
                  <a:gd name="T0" fmla="*/ 0 w 582"/>
                  <a:gd name="T1" fmla="*/ 3 h 243"/>
                  <a:gd name="T2" fmla="*/ 17 w 582"/>
                  <a:gd name="T3" fmla="*/ 41 h 243"/>
                  <a:gd name="T4" fmla="*/ 115 w 582"/>
                  <a:gd name="T5" fmla="*/ 49 h 243"/>
                  <a:gd name="T6" fmla="*/ 117 w 582"/>
                  <a:gd name="T7" fmla="*/ 45 h 243"/>
                  <a:gd name="T8" fmla="*/ 19 w 582"/>
                  <a:gd name="T9" fmla="*/ 37 h 243"/>
                  <a:gd name="T10" fmla="*/ 2 w 582"/>
                  <a:gd name="T11" fmla="*/ 0 h 243"/>
                  <a:gd name="T12" fmla="*/ 0 w 582"/>
                  <a:gd name="T13" fmla="*/ 3 h 2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2" h="243">
                    <a:moveTo>
                      <a:pt x="0" y="16"/>
                    </a:moveTo>
                    <a:lnTo>
                      <a:pt x="85" y="203"/>
                    </a:lnTo>
                    <a:lnTo>
                      <a:pt x="571" y="243"/>
                    </a:lnTo>
                    <a:lnTo>
                      <a:pt x="582" y="225"/>
                    </a:lnTo>
                    <a:lnTo>
                      <a:pt x="93" y="185"/>
                    </a:lnTo>
                    <a:lnTo>
                      <a:pt x="8" y="0"/>
                    </a:lnTo>
                    <a:lnTo>
                      <a:pt x="0" y="1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7" name="未知"/>
              <p:cNvSpPr/>
              <p:nvPr/>
            </p:nvSpPr>
            <p:spPr bwMode="auto">
              <a:xfrm>
                <a:off x="40" y="180"/>
                <a:ext cx="116" cy="49"/>
              </a:xfrm>
              <a:custGeom>
                <a:avLst/>
                <a:gdLst>
                  <a:gd name="T0" fmla="*/ 0 w 582"/>
                  <a:gd name="T1" fmla="*/ 3 h 243"/>
                  <a:gd name="T2" fmla="*/ 17 w 582"/>
                  <a:gd name="T3" fmla="*/ 41 h 243"/>
                  <a:gd name="T4" fmla="*/ 115 w 582"/>
                  <a:gd name="T5" fmla="*/ 49 h 243"/>
                  <a:gd name="T6" fmla="*/ 117 w 582"/>
                  <a:gd name="T7" fmla="*/ 45 h 243"/>
                  <a:gd name="T8" fmla="*/ 19 w 582"/>
                  <a:gd name="T9" fmla="*/ 37 h 243"/>
                  <a:gd name="T10" fmla="*/ 2 w 582"/>
                  <a:gd name="T11" fmla="*/ 0 h 243"/>
                  <a:gd name="T12" fmla="*/ 0 w 582"/>
                  <a:gd name="T13" fmla="*/ 3 h 2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2" h="243">
                    <a:moveTo>
                      <a:pt x="0" y="16"/>
                    </a:moveTo>
                    <a:lnTo>
                      <a:pt x="85" y="203"/>
                    </a:lnTo>
                    <a:lnTo>
                      <a:pt x="571" y="243"/>
                    </a:lnTo>
                    <a:lnTo>
                      <a:pt x="582" y="225"/>
                    </a:lnTo>
                    <a:lnTo>
                      <a:pt x="93" y="185"/>
                    </a:lnTo>
                    <a:lnTo>
                      <a:pt x="8" y="0"/>
                    </a:lnTo>
                    <a:lnTo>
                      <a:pt x="0" y="1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8" name="未知"/>
              <p:cNvSpPr/>
              <p:nvPr/>
            </p:nvSpPr>
            <p:spPr bwMode="auto">
              <a:xfrm>
                <a:off x="0" y="231"/>
                <a:ext cx="118" cy="55"/>
              </a:xfrm>
              <a:custGeom>
                <a:avLst/>
                <a:gdLst>
                  <a:gd name="T0" fmla="*/ 111 w 592"/>
                  <a:gd name="T1" fmla="*/ 49 h 274"/>
                  <a:gd name="T2" fmla="*/ 111 w 592"/>
                  <a:gd name="T3" fmla="*/ 50 h 274"/>
                  <a:gd name="T4" fmla="*/ 110 w 592"/>
                  <a:gd name="T5" fmla="*/ 51 h 274"/>
                  <a:gd name="T6" fmla="*/ 109 w 592"/>
                  <a:gd name="T7" fmla="*/ 51 h 274"/>
                  <a:gd name="T8" fmla="*/ 108 w 592"/>
                  <a:gd name="T9" fmla="*/ 52 h 274"/>
                  <a:gd name="T10" fmla="*/ 107 w 592"/>
                  <a:gd name="T11" fmla="*/ 52 h 274"/>
                  <a:gd name="T12" fmla="*/ 7 w 592"/>
                  <a:gd name="T13" fmla="*/ 52 h 274"/>
                  <a:gd name="T14" fmla="*/ 6 w 592"/>
                  <a:gd name="T15" fmla="*/ 52 h 274"/>
                  <a:gd name="T16" fmla="*/ 5 w 592"/>
                  <a:gd name="T17" fmla="*/ 51 h 274"/>
                  <a:gd name="T18" fmla="*/ 4 w 592"/>
                  <a:gd name="T19" fmla="*/ 51 h 274"/>
                  <a:gd name="T20" fmla="*/ 4 w 592"/>
                  <a:gd name="T21" fmla="*/ 50 h 274"/>
                  <a:gd name="T22" fmla="*/ 4 w 592"/>
                  <a:gd name="T23" fmla="*/ 49 h 274"/>
                  <a:gd name="T24" fmla="*/ 10 w 592"/>
                  <a:gd name="T25" fmla="*/ 6 h 274"/>
                  <a:gd name="T26" fmla="*/ 10 w 592"/>
                  <a:gd name="T27" fmla="*/ 5 h 274"/>
                  <a:gd name="T28" fmla="*/ 10 w 592"/>
                  <a:gd name="T29" fmla="*/ 4 h 274"/>
                  <a:gd name="T30" fmla="*/ 11 w 592"/>
                  <a:gd name="T31" fmla="*/ 3 h 274"/>
                  <a:gd name="T32" fmla="*/ 12 w 592"/>
                  <a:gd name="T33" fmla="*/ 3 h 274"/>
                  <a:gd name="T34" fmla="*/ 112 w 592"/>
                  <a:gd name="T35" fmla="*/ 3 h 274"/>
                  <a:gd name="T36" fmla="*/ 113 w 592"/>
                  <a:gd name="T37" fmla="*/ 3 h 274"/>
                  <a:gd name="T38" fmla="*/ 114 w 592"/>
                  <a:gd name="T39" fmla="*/ 4 h 274"/>
                  <a:gd name="T40" fmla="*/ 114 w 592"/>
                  <a:gd name="T41" fmla="*/ 5 h 274"/>
                  <a:gd name="T42" fmla="*/ 114 w 592"/>
                  <a:gd name="T43" fmla="*/ 6 h 274"/>
                  <a:gd name="T44" fmla="*/ 112 w 592"/>
                  <a:gd name="T45" fmla="*/ 28 h 274"/>
                  <a:gd name="T46" fmla="*/ 111 w 592"/>
                  <a:gd name="T47" fmla="*/ 49 h 274"/>
                  <a:gd name="T48" fmla="*/ 114 w 592"/>
                  <a:gd name="T49" fmla="*/ 52 h 274"/>
                  <a:gd name="T50" fmla="*/ 114 w 592"/>
                  <a:gd name="T51" fmla="*/ 53 h 274"/>
                  <a:gd name="T52" fmla="*/ 113 w 592"/>
                  <a:gd name="T53" fmla="*/ 54 h 274"/>
                  <a:gd name="T54" fmla="*/ 112 w 592"/>
                  <a:gd name="T55" fmla="*/ 54 h 274"/>
                  <a:gd name="T56" fmla="*/ 111 w 592"/>
                  <a:gd name="T57" fmla="*/ 55 h 274"/>
                  <a:gd name="T58" fmla="*/ 111 w 592"/>
                  <a:gd name="T59" fmla="*/ 55 h 274"/>
                  <a:gd name="T60" fmla="*/ 4 w 592"/>
                  <a:gd name="T61" fmla="*/ 55 h 274"/>
                  <a:gd name="T62" fmla="*/ 3 w 592"/>
                  <a:gd name="T63" fmla="*/ 55 h 274"/>
                  <a:gd name="T64" fmla="*/ 2 w 592"/>
                  <a:gd name="T65" fmla="*/ 54 h 274"/>
                  <a:gd name="T66" fmla="*/ 1 w 592"/>
                  <a:gd name="T67" fmla="*/ 54 h 274"/>
                  <a:gd name="T68" fmla="*/ 0 w 592"/>
                  <a:gd name="T69" fmla="*/ 53 h 274"/>
                  <a:gd name="T70" fmla="*/ 0 w 592"/>
                  <a:gd name="T71" fmla="*/ 52 h 274"/>
                  <a:gd name="T72" fmla="*/ 7 w 592"/>
                  <a:gd name="T73" fmla="*/ 3 h 274"/>
                  <a:gd name="T74" fmla="*/ 8 w 592"/>
                  <a:gd name="T75" fmla="*/ 2 h 274"/>
                  <a:gd name="T76" fmla="*/ 8 w 592"/>
                  <a:gd name="T77" fmla="*/ 1 h 274"/>
                  <a:gd name="T78" fmla="*/ 9 w 592"/>
                  <a:gd name="T79" fmla="*/ 0 h 274"/>
                  <a:gd name="T80" fmla="*/ 10 w 592"/>
                  <a:gd name="T81" fmla="*/ 0 h 274"/>
                  <a:gd name="T82" fmla="*/ 11 w 592"/>
                  <a:gd name="T83" fmla="*/ 0 h 274"/>
                  <a:gd name="T84" fmla="*/ 114 w 592"/>
                  <a:gd name="T85" fmla="*/ 0 h 274"/>
                  <a:gd name="T86" fmla="*/ 115 w 592"/>
                  <a:gd name="T87" fmla="*/ 0 h 274"/>
                  <a:gd name="T88" fmla="*/ 116 w 592"/>
                  <a:gd name="T89" fmla="*/ 0 h 274"/>
                  <a:gd name="T90" fmla="*/ 117 w 592"/>
                  <a:gd name="T91" fmla="*/ 1 h 274"/>
                  <a:gd name="T92" fmla="*/ 117 w 592"/>
                  <a:gd name="T93" fmla="*/ 2 h 274"/>
                  <a:gd name="T94" fmla="*/ 118 w 592"/>
                  <a:gd name="T95" fmla="*/ 3 h 274"/>
                  <a:gd name="T96" fmla="*/ 116 w 592"/>
                  <a:gd name="T97" fmla="*/ 28 h 274"/>
                  <a:gd name="T98" fmla="*/ 114 w 592"/>
                  <a:gd name="T99" fmla="*/ 52 h 274"/>
                  <a:gd name="T100" fmla="*/ 111 w 592"/>
                  <a:gd name="T101" fmla="*/ 49 h 27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2" h="274">
                    <a:moveTo>
                      <a:pt x="557" y="245"/>
                    </a:moveTo>
                    <a:lnTo>
                      <a:pt x="555" y="249"/>
                    </a:lnTo>
                    <a:lnTo>
                      <a:pt x="552" y="252"/>
                    </a:lnTo>
                    <a:lnTo>
                      <a:pt x="549" y="256"/>
                    </a:lnTo>
                    <a:lnTo>
                      <a:pt x="544" y="257"/>
                    </a:lnTo>
                    <a:lnTo>
                      <a:pt x="539" y="257"/>
                    </a:lnTo>
                    <a:lnTo>
                      <a:pt x="33" y="257"/>
                    </a:lnTo>
                    <a:lnTo>
                      <a:pt x="29" y="257"/>
                    </a:lnTo>
                    <a:lnTo>
                      <a:pt x="25" y="256"/>
                    </a:lnTo>
                    <a:lnTo>
                      <a:pt x="20" y="252"/>
                    </a:lnTo>
                    <a:lnTo>
                      <a:pt x="18" y="249"/>
                    </a:lnTo>
                    <a:lnTo>
                      <a:pt x="18" y="245"/>
                    </a:lnTo>
                    <a:lnTo>
                      <a:pt x="50" y="29"/>
                    </a:lnTo>
                    <a:lnTo>
                      <a:pt x="50" y="23"/>
                    </a:lnTo>
                    <a:lnTo>
                      <a:pt x="52" y="18"/>
                    </a:lnTo>
                    <a:lnTo>
                      <a:pt x="56" y="17"/>
                    </a:lnTo>
                    <a:lnTo>
                      <a:pt x="62" y="16"/>
                    </a:lnTo>
                    <a:lnTo>
                      <a:pt x="561" y="16"/>
                    </a:lnTo>
                    <a:lnTo>
                      <a:pt x="565" y="17"/>
                    </a:lnTo>
                    <a:lnTo>
                      <a:pt x="570" y="19"/>
                    </a:lnTo>
                    <a:lnTo>
                      <a:pt x="573" y="24"/>
                    </a:lnTo>
                    <a:lnTo>
                      <a:pt x="573" y="29"/>
                    </a:lnTo>
                    <a:lnTo>
                      <a:pt x="564" y="139"/>
                    </a:lnTo>
                    <a:lnTo>
                      <a:pt x="557" y="245"/>
                    </a:lnTo>
                    <a:lnTo>
                      <a:pt x="573" y="259"/>
                    </a:lnTo>
                    <a:lnTo>
                      <a:pt x="571" y="264"/>
                    </a:lnTo>
                    <a:lnTo>
                      <a:pt x="569" y="269"/>
                    </a:lnTo>
                    <a:lnTo>
                      <a:pt x="564" y="271"/>
                    </a:lnTo>
                    <a:lnTo>
                      <a:pt x="559" y="273"/>
                    </a:lnTo>
                    <a:lnTo>
                      <a:pt x="555" y="274"/>
                    </a:lnTo>
                    <a:lnTo>
                      <a:pt x="18" y="274"/>
                    </a:lnTo>
                    <a:lnTo>
                      <a:pt x="14" y="273"/>
                    </a:lnTo>
                    <a:lnTo>
                      <a:pt x="10" y="271"/>
                    </a:lnTo>
                    <a:lnTo>
                      <a:pt x="5" y="269"/>
                    </a:lnTo>
                    <a:lnTo>
                      <a:pt x="2" y="264"/>
                    </a:lnTo>
                    <a:lnTo>
                      <a:pt x="0" y="259"/>
                    </a:lnTo>
                    <a:lnTo>
                      <a:pt x="36" y="14"/>
                    </a:lnTo>
                    <a:lnTo>
                      <a:pt x="38" y="10"/>
                    </a:lnTo>
                    <a:lnTo>
                      <a:pt x="40" y="5"/>
                    </a:lnTo>
                    <a:lnTo>
                      <a:pt x="45" y="2"/>
                    </a:lnTo>
                    <a:lnTo>
                      <a:pt x="50" y="0"/>
                    </a:lnTo>
                    <a:lnTo>
                      <a:pt x="55" y="0"/>
                    </a:lnTo>
                    <a:lnTo>
                      <a:pt x="573" y="0"/>
                    </a:lnTo>
                    <a:lnTo>
                      <a:pt x="578" y="0"/>
                    </a:lnTo>
                    <a:lnTo>
                      <a:pt x="583" y="2"/>
                    </a:lnTo>
                    <a:lnTo>
                      <a:pt x="587" y="5"/>
                    </a:lnTo>
                    <a:lnTo>
                      <a:pt x="589" y="10"/>
                    </a:lnTo>
                    <a:lnTo>
                      <a:pt x="592" y="13"/>
                    </a:lnTo>
                    <a:lnTo>
                      <a:pt x="582" y="139"/>
                    </a:lnTo>
                    <a:lnTo>
                      <a:pt x="573" y="259"/>
                    </a:lnTo>
                    <a:lnTo>
                      <a:pt x="557" y="245"/>
                    </a:lnTo>
                    <a:close/>
                  </a:path>
                </a:pathLst>
              </a:custGeom>
              <a:solidFill>
                <a:srgbClr val="000000"/>
              </a:solid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59" name="未知"/>
              <p:cNvSpPr/>
              <p:nvPr/>
            </p:nvSpPr>
            <p:spPr bwMode="auto">
              <a:xfrm>
                <a:off x="0" y="231"/>
                <a:ext cx="118" cy="55"/>
              </a:xfrm>
              <a:custGeom>
                <a:avLst/>
                <a:gdLst>
                  <a:gd name="T0" fmla="*/ 111 w 592"/>
                  <a:gd name="T1" fmla="*/ 49 h 274"/>
                  <a:gd name="T2" fmla="*/ 111 w 592"/>
                  <a:gd name="T3" fmla="*/ 50 h 274"/>
                  <a:gd name="T4" fmla="*/ 110 w 592"/>
                  <a:gd name="T5" fmla="*/ 51 h 274"/>
                  <a:gd name="T6" fmla="*/ 109 w 592"/>
                  <a:gd name="T7" fmla="*/ 51 h 274"/>
                  <a:gd name="T8" fmla="*/ 108 w 592"/>
                  <a:gd name="T9" fmla="*/ 52 h 274"/>
                  <a:gd name="T10" fmla="*/ 107 w 592"/>
                  <a:gd name="T11" fmla="*/ 52 h 274"/>
                  <a:gd name="T12" fmla="*/ 7 w 592"/>
                  <a:gd name="T13" fmla="*/ 52 h 274"/>
                  <a:gd name="T14" fmla="*/ 6 w 592"/>
                  <a:gd name="T15" fmla="*/ 52 h 274"/>
                  <a:gd name="T16" fmla="*/ 5 w 592"/>
                  <a:gd name="T17" fmla="*/ 51 h 274"/>
                  <a:gd name="T18" fmla="*/ 4 w 592"/>
                  <a:gd name="T19" fmla="*/ 51 h 274"/>
                  <a:gd name="T20" fmla="*/ 4 w 592"/>
                  <a:gd name="T21" fmla="*/ 50 h 274"/>
                  <a:gd name="T22" fmla="*/ 4 w 592"/>
                  <a:gd name="T23" fmla="*/ 49 h 274"/>
                  <a:gd name="T24" fmla="*/ 10 w 592"/>
                  <a:gd name="T25" fmla="*/ 6 h 274"/>
                  <a:gd name="T26" fmla="*/ 10 w 592"/>
                  <a:gd name="T27" fmla="*/ 5 h 274"/>
                  <a:gd name="T28" fmla="*/ 10 w 592"/>
                  <a:gd name="T29" fmla="*/ 4 h 274"/>
                  <a:gd name="T30" fmla="*/ 11 w 592"/>
                  <a:gd name="T31" fmla="*/ 3 h 274"/>
                  <a:gd name="T32" fmla="*/ 12 w 592"/>
                  <a:gd name="T33" fmla="*/ 3 h 274"/>
                  <a:gd name="T34" fmla="*/ 112 w 592"/>
                  <a:gd name="T35" fmla="*/ 3 h 274"/>
                  <a:gd name="T36" fmla="*/ 113 w 592"/>
                  <a:gd name="T37" fmla="*/ 3 h 274"/>
                  <a:gd name="T38" fmla="*/ 114 w 592"/>
                  <a:gd name="T39" fmla="*/ 4 h 274"/>
                  <a:gd name="T40" fmla="*/ 114 w 592"/>
                  <a:gd name="T41" fmla="*/ 5 h 274"/>
                  <a:gd name="T42" fmla="*/ 114 w 592"/>
                  <a:gd name="T43" fmla="*/ 6 h 274"/>
                  <a:gd name="T44" fmla="*/ 112 w 592"/>
                  <a:gd name="T45" fmla="*/ 28 h 274"/>
                  <a:gd name="T46" fmla="*/ 111 w 592"/>
                  <a:gd name="T47" fmla="*/ 49 h 274"/>
                  <a:gd name="T48" fmla="*/ 114 w 592"/>
                  <a:gd name="T49" fmla="*/ 52 h 274"/>
                  <a:gd name="T50" fmla="*/ 114 w 592"/>
                  <a:gd name="T51" fmla="*/ 53 h 274"/>
                  <a:gd name="T52" fmla="*/ 113 w 592"/>
                  <a:gd name="T53" fmla="*/ 54 h 274"/>
                  <a:gd name="T54" fmla="*/ 112 w 592"/>
                  <a:gd name="T55" fmla="*/ 54 h 274"/>
                  <a:gd name="T56" fmla="*/ 111 w 592"/>
                  <a:gd name="T57" fmla="*/ 55 h 274"/>
                  <a:gd name="T58" fmla="*/ 111 w 592"/>
                  <a:gd name="T59" fmla="*/ 55 h 274"/>
                  <a:gd name="T60" fmla="*/ 4 w 592"/>
                  <a:gd name="T61" fmla="*/ 55 h 274"/>
                  <a:gd name="T62" fmla="*/ 3 w 592"/>
                  <a:gd name="T63" fmla="*/ 55 h 274"/>
                  <a:gd name="T64" fmla="*/ 2 w 592"/>
                  <a:gd name="T65" fmla="*/ 54 h 274"/>
                  <a:gd name="T66" fmla="*/ 1 w 592"/>
                  <a:gd name="T67" fmla="*/ 54 h 274"/>
                  <a:gd name="T68" fmla="*/ 0 w 592"/>
                  <a:gd name="T69" fmla="*/ 53 h 274"/>
                  <a:gd name="T70" fmla="*/ 0 w 592"/>
                  <a:gd name="T71" fmla="*/ 52 h 274"/>
                  <a:gd name="T72" fmla="*/ 7 w 592"/>
                  <a:gd name="T73" fmla="*/ 3 h 274"/>
                  <a:gd name="T74" fmla="*/ 8 w 592"/>
                  <a:gd name="T75" fmla="*/ 2 h 274"/>
                  <a:gd name="T76" fmla="*/ 8 w 592"/>
                  <a:gd name="T77" fmla="*/ 1 h 274"/>
                  <a:gd name="T78" fmla="*/ 9 w 592"/>
                  <a:gd name="T79" fmla="*/ 0 h 274"/>
                  <a:gd name="T80" fmla="*/ 10 w 592"/>
                  <a:gd name="T81" fmla="*/ 0 h 274"/>
                  <a:gd name="T82" fmla="*/ 11 w 592"/>
                  <a:gd name="T83" fmla="*/ 0 h 274"/>
                  <a:gd name="T84" fmla="*/ 114 w 592"/>
                  <a:gd name="T85" fmla="*/ 0 h 274"/>
                  <a:gd name="T86" fmla="*/ 115 w 592"/>
                  <a:gd name="T87" fmla="*/ 0 h 274"/>
                  <a:gd name="T88" fmla="*/ 116 w 592"/>
                  <a:gd name="T89" fmla="*/ 0 h 274"/>
                  <a:gd name="T90" fmla="*/ 117 w 592"/>
                  <a:gd name="T91" fmla="*/ 1 h 274"/>
                  <a:gd name="T92" fmla="*/ 117 w 592"/>
                  <a:gd name="T93" fmla="*/ 2 h 274"/>
                  <a:gd name="T94" fmla="*/ 118 w 592"/>
                  <a:gd name="T95" fmla="*/ 3 h 274"/>
                  <a:gd name="T96" fmla="*/ 116 w 592"/>
                  <a:gd name="T97" fmla="*/ 28 h 274"/>
                  <a:gd name="T98" fmla="*/ 114 w 592"/>
                  <a:gd name="T99" fmla="*/ 52 h 274"/>
                  <a:gd name="T100" fmla="*/ 111 w 592"/>
                  <a:gd name="T101" fmla="*/ 49 h 27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2" h="274">
                    <a:moveTo>
                      <a:pt x="557" y="245"/>
                    </a:moveTo>
                    <a:lnTo>
                      <a:pt x="555" y="249"/>
                    </a:lnTo>
                    <a:lnTo>
                      <a:pt x="552" y="252"/>
                    </a:lnTo>
                    <a:lnTo>
                      <a:pt x="549" y="256"/>
                    </a:lnTo>
                    <a:lnTo>
                      <a:pt x="544" y="257"/>
                    </a:lnTo>
                    <a:lnTo>
                      <a:pt x="539" y="257"/>
                    </a:lnTo>
                    <a:lnTo>
                      <a:pt x="33" y="257"/>
                    </a:lnTo>
                    <a:lnTo>
                      <a:pt x="29" y="257"/>
                    </a:lnTo>
                    <a:lnTo>
                      <a:pt x="25" y="256"/>
                    </a:lnTo>
                    <a:lnTo>
                      <a:pt x="20" y="252"/>
                    </a:lnTo>
                    <a:lnTo>
                      <a:pt x="18" y="249"/>
                    </a:lnTo>
                    <a:lnTo>
                      <a:pt x="18" y="245"/>
                    </a:lnTo>
                    <a:lnTo>
                      <a:pt x="50" y="29"/>
                    </a:lnTo>
                    <a:lnTo>
                      <a:pt x="50" y="23"/>
                    </a:lnTo>
                    <a:lnTo>
                      <a:pt x="52" y="18"/>
                    </a:lnTo>
                    <a:lnTo>
                      <a:pt x="56" y="17"/>
                    </a:lnTo>
                    <a:lnTo>
                      <a:pt x="62" y="16"/>
                    </a:lnTo>
                    <a:lnTo>
                      <a:pt x="561" y="16"/>
                    </a:lnTo>
                    <a:lnTo>
                      <a:pt x="565" y="17"/>
                    </a:lnTo>
                    <a:lnTo>
                      <a:pt x="570" y="19"/>
                    </a:lnTo>
                    <a:lnTo>
                      <a:pt x="573" y="24"/>
                    </a:lnTo>
                    <a:lnTo>
                      <a:pt x="573" y="29"/>
                    </a:lnTo>
                    <a:lnTo>
                      <a:pt x="564" y="139"/>
                    </a:lnTo>
                    <a:lnTo>
                      <a:pt x="557" y="245"/>
                    </a:lnTo>
                    <a:lnTo>
                      <a:pt x="573" y="259"/>
                    </a:lnTo>
                    <a:lnTo>
                      <a:pt x="571" y="264"/>
                    </a:lnTo>
                    <a:lnTo>
                      <a:pt x="569" y="269"/>
                    </a:lnTo>
                    <a:lnTo>
                      <a:pt x="564" y="271"/>
                    </a:lnTo>
                    <a:lnTo>
                      <a:pt x="559" y="273"/>
                    </a:lnTo>
                    <a:lnTo>
                      <a:pt x="555" y="274"/>
                    </a:lnTo>
                    <a:lnTo>
                      <a:pt x="18" y="274"/>
                    </a:lnTo>
                    <a:lnTo>
                      <a:pt x="14" y="273"/>
                    </a:lnTo>
                    <a:lnTo>
                      <a:pt x="10" y="271"/>
                    </a:lnTo>
                    <a:lnTo>
                      <a:pt x="5" y="269"/>
                    </a:lnTo>
                    <a:lnTo>
                      <a:pt x="2" y="264"/>
                    </a:lnTo>
                    <a:lnTo>
                      <a:pt x="0" y="259"/>
                    </a:lnTo>
                    <a:lnTo>
                      <a:pt x="36" y="14"/>
                    </a:lnTo>
                    <a:lnTo>
                      <a:pt x="38" y="10"/>
                    </a:lnTo>
                    <a:lnTo>
                      <a:pt x="40" y="5"/>
                    </a:lnTo>
                    <a:lnTo>
                      <a:pt x="45" y="2"/>
                    </a:lnTo>
                    <a:lnTo>
                      <a:pt x="50" y="0"/>
                    </a:lnTo>
                    <a:lnTo>
                      <a:pt x="55" y="0"/>
                    </a:lnTo>
                    <a:lnTo>
                      <a:pt x="573" y="0"/>
                    </a:lnTo>
                    <a:lnTo>
                      <a:pt x="578" y="0"/>
                    </a:lnTo>
                    <a:lnTo>
                      <a:pt x="583" y="2"/>
                    </a:lnTo>
                    <a:lnTo>
                      <a:pt x="587" y="5"/>
                    </a:lnTo>
                    <a:lnTo>
                      <a:pt x="589" y="10"/>
                    </a:lnTo>
                    <a:lnTo>
                      <a:pt x="592" y="13"/>
                    </a:lnTo>
                    <a:lnTo>
                      <a:pt x="582" y="139"/>
                    </a:lnTo>
                    <a:lnTo>
                      <a:pt x="573" y="259"/>
                    </a:lnTo>
                    <a:lnTo>
                      <a:pt x="557" y="245"/>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0" name="未知"/>
              <p:cNvSpPr/>
              <p:nvPr/>
            </p:nvSpPr>
            <p:spPr bwMode="auto">
              <a:xfrm>
                <a:off x="4" y="234"/>
                <a:ext cx="111" cy="48"/>
              </a:xfrm>
              <a:custGeom>
                <a:avLst/>
                <a:gdLst>
                  <a:gd name="T0" fmla="*/ 108 w 555"/>
                  <a:gd name="T1" fmla="*/ 46 h 241"/>
                  <a:gd name="T2" fmla="*/ 107 w 555"/>
                  <a:gd name="T3" fmla="*/ 46 h 241"/>
                  <a:gd name="T4" fmla="*/ 107 w 555"/>
                  <a:gd name="T5" fmla="*/ 47 h 241"/>
                  <a:gd name="T6" fmla="*/ 106 w 555"/>
                  <a:gd name="T7" fmla="*/ 48 h 241"/>
                  <a:gd name="T8" fmla="*/ 105 w 555"/>
                  <a:gd name="T9" fmla="*/ 48 h 241"/>
                  <a:gd name="T10" fmla="*/ 104 w 555"/>
                  <a:gd name="T11" fmla="*/ 48 h 241"/>
                  <a:gd name="T12" fmla="*/ 3 w 555"/>
                  <a:gd name="T13" fmla="*/ 48 h 241"/>
                  <a:gd name="T14" fmla="*/ 2 w 555"/>
                  <a:gd name="T15" fmla="*/ 48 h 241"/>
                  <a:gd name="T16" fmla="*/ 1 w 555"/>
                  <a:gd name="T17" fmla="*/ 48 h 241"/>
                  <a:gd name="T18" fmla="*/ 0 w 555"/>
                  <a:gd name="T19" fmla="*/ 47 h 241"/>
                  <a:gd name="T20" fmla="*/ 0 w 555"/>
                  <a:gd name="T21" fmla="*/ 46 h 241"/>
                  <a:gd name="T22" fmla="*/ 0 w 555"/>
                  <a:gd name="T23" fmla="*/ 46 h 241"/>
                  <a:gd name="T24" fmla="*/ 6 w 555"/>
                  <a:gd name="T25" fmla="*/ 3 h 241"/>
                  <a:gd name="T26" fmla="*/ 6 w 555"/>
                  <a:gd name="T27" fmla="*/ 1 h 241"/>
                  <a:gd name="T28" fmla="*/ 7 w 555"/>
                  <a:gd name="T29" fmla="*/ 0 h 241"/>
                  <a:gd name="T30" fmla="*/ 8 w 555"/>
                  <a:gd name="T31" fmla="*/ 0 h 241"/>
                  <a:gd name="T32" fmla="*/ 9 w 555"/>
                  <a:gd name="T33" fmla="*/ 0 h 241"/>
                  <a:gd name="T34" fmla="*/ 109 w 555"/>
                  <a:gd name="T35" fmla="*/ 0 h 241"/>
                  <a:gd name="T36" fmla="*/ 109 w 555"/>
                  <a:gd name="T37" fmla="*/ 0 h 241"/>
                  <a:gd name="T38" fmla="*/ 110 w 555"/>
                  <a:gd name="T39" fmla="*/ 1 h 241"/>
                  <a:gd name="T40" fmla="*/ 111 w 555"/>
                  <a:gd name="T41" fmla="*/ 2 h 241"/>
                  <a:gd name="T42" fmla="*/ 111 w 555"/>
                  <a:gd name="T43" fmla="*/ 3 h 241"/>
                  <a:gd name="T44" fmla="*/ 109 w 555"/>
                  <a:gd name="T45" fmla="*/ 24 h 241"/>
                  <a:gd name="T46" fmla="*/ 108 w 555"/>
                  <a:gd name="T47" fmla="*/ 46 h 24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55" h="241">
                    <a:moveTo>
                      <a:pt x="539" y="229"/>
                    </a:moveTo>
                    <a:lnTo>
                      <a:pt x="537" y="233"/>
                    </a:lnTo>
                    <a:lnTo>
                      <a:pt x="534" y="236"/>
                    </a:lnTo>
                    <a:lnTo>
                      <a:pt x="531" y="240"/>
                    </a:lnTo>
                    <a:lnTo>
                      <a:pt x="526" y="241"/>
                    </a:lnTo>
                    <a:lnTo>
                      <a:pt x="521" y="241"/>
                    </a:lnTo>
                    <a:lnTo>
                      <a:pt x="15" y="241"/>
                    </a:lnTo>
                    <a:lnTo>
                      <a:pt x="11" y="241"/>
                    </a:lnTo>
                    <a:lnTo>
                      <a:pt x="7" y="240"/>
                    </a:lnTo>
                    <a:lnTo>
                      <a:pt x="2" y="236"/>
                    </a:lnTo>
                    <a:lnTo>
                      <a:pt x="0" y="233"/>
                    </a:lnTo>
                    <a:lnTo>
                      <a:pt x="0" y="229"/>
                    </a:lnTo>
                    <a:lnTo>
                      <a:pt x="32" y="13"/>
                    </a:lnTo>
                    <a:lnTo>
                      <a:pt x="32" y="7"/>
                    </a:lnTo>
                    <a:lnTo>
                      <a:pt x="34" y="2"/>
                    </a:lnTo>
                    <a:lnTo>
                      <a:pt x="38" y="1"/>
                    </a:lnTo>
                    <a:lnTo>
                      <a:pt x="44" y="0"/>
                    </a:lnTo>
                    <a:lnTo>
                      <a:pt x="543" y="0"/>
                    </a:lnTo>
                    <a:lnTo>
                      <a:pt x="547" y="1"/>
                    </a:lnTo>
                    <a:lnTo>
                      <a:pt x="552" y="3"/>
                    </a:lnTo>
                    <a:lnTo>
                      <a:pt x="555" y="8"/>
                    </a:lnTo>
                    <a:lnTo>
                      <a:pt x="555" y="13"/>
                    </a:lnTo>
                    <a:lnTo>
                      <a:pt x="546" y="123"/>
                    </a:lnTo>
                    <a:lnTo>
                      <a:pt x="539" y="22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1" name="未知"/>
              <p:cNvSpPr/>
              <p:nvPr/>
            </p:nvSpPr>
            <p:spPr bwMode="auto">
              <a:xfrm>
                <a:off x="4" y="234"/>
                <a:ext cx="111" cy="48"/>
              </a:xfrm>
              <a:custGeom>
                <a:avLst/>
                <a:gdLst>
                  <a:gd name="T0" fmla="*/ 108 w 555"/>
                  <a:gd name="T1" fmla="*/ 46 h 241"/>
                  <a:gd name="T2" fmla="*/ 107 w 555"/>
                  <a:gd name="T3" fmla="*/ 46 h 241"/>
                  <a:gd name="T4" fmla="*/ 107 w 555"/>
                  <a:gd name="T5" fmla="*/ 47 h 241"/>
                  <a:gd name="T6" fmla="*/ 106 w 555"/>
                  <a:gd name="T7" fmla="*/ 48 h 241"/>
                  <a:gd name="T8" fmla="*/ 105 w 555"/>
                  <a:gd name="T9" fmla="*/ 48 h 241"/>
                  <a:gd name="T10" fmla="*/ 104 w 555"/>
                  <a:gd name="T11" fmla="*/ 48 h 241"/>
                  <a:gd name="T12" fmla="*/ 3 w 555"/>
                  <a:gd name="T13" fmla="*/ 48 h 241"/>
                  <a:gd name="T14" fmla="*/ 2 w 555"/>
                  <a:gd name="T15" fmla="*/ 48 h 241"/>
                  <a:gd name="T16" fmla="*/ 1 w 555"/>
                  <a:gd name="T17" fmla="*/ 48 h 241"/>
                  <a:gd name="T18" fmla="*/ 0 w 555"/>
                  <a:gd name="T19" fmla="*/ 47 h 241"/>
                  <a:gd name="T20" fmla="*/ 0 w 555"/>
                  <a:gd name="T21" fmla="*/ 46 h 241"/>
                  <a:gd name="T22" fmla="*/ 0 w 555"/>
                  <a:gd name="T23" fmla="*/ 46 h 241"/>
                  <a:gd name="T24" fmla="*/ 6 w 555"/>
                  <a:gd name="T25" fmla="*/ 3 h 241"/>
                  <a:gd name="T26" fmla="*/ 6 w 555"/>
                  <a:gd name="T27" fmla="*/ 1 h 241"/>
                  <a:gd name="T28" fmla="*/ 7 w 555"/>
                  <a:gd name="T29" fmla="*/ 0 h 241"/>
                  <a:gd name="T30" fmla="*/ 8 w 555"/>
                  <a:gd name="T31" fmla="*/ 0 h 241"/>
                  <a:gd name="T32" fmla="*/ 9 w 555"/>
                  <a:gd name="T33" fmla="*/ 0 h 241"/>
                  <a:gd name="T34" fmla="*/ 109 w 555"/>
                  <a:gd name="T35" fmla="*/ 0 h 241"/>
                  <a:gd name="T36" fmla="*/ 109 w 555"/>
                  <a:gd name="T37" fmla="*/ 0 h 241"/>
                  <a:gd name="T38" fmla="*/ 110 w 555"/>
                  <a:gd name="T39" fmla="*/ 1 h 241"/>
                  <a:gd name="T40" fmla="*/ 111 w 555"/>
                  <a:gd name="T41" fmla="*/ 2 h 241"/>
                  <a:gd name="T42" fmla="*/ 111 w 555"/>
                  <a:gd name="T43" fmla="*/ 3 h 241"/>
                  <a:gd name="T44" fmla="*/ 109 w 555"/>
                  <a:gd name="T45" fmla="*/ 24 h 241"/>
                  <a:gd name="T46" fmla="*/ 108 w 555"/>
                  <a:gd name="T47" fmla="*/ 46 h 24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55" h="241">
                    <a:moveTo>
                      <a:pt x="539" y="229"/>
                    </a:moveTo>
                    <a:lnTo>
                      <a:pt x="537" y="233"/>
                    </a:lnTo>
                    <a:lnTo>
                      <a:pt x="534" y="236"/>
                    </a:lnTo>
                    <a:lnTo>
                      <a:pt x="531" y="240"/>
                    </a:lnTo>
                    <a:lnTo>
                      <a:pt x="526" y="241"/>
                    </a:lnTo>
                    <a:lnTo>
                      <a:pt x="521" y="241"/>
                    </a:lnTo>
                    <a:lnTo>
                      <a:pt x="15" y="241"/>
                    </a:lnTo>
                    <a:lnTo>
                      <a:pt x="11" y="241"/>
                    </a:lnTo>
                    <a:lnTo>
                      <a:pt x="7" y="240"/>
                    </a:lnTo>
                    <a:lnTo>
                      <a:pt x="2" y="236"/>
                    </a:lnTo>
                    <a:lnTo>
                      <a:pt x="0" y="233"/>
                    </a:lnTo>
                    <a:lnTo>
                      <a:pt x="0" y="229"/>
                    </a:lnTo>
                    <a:lnTo>
                      <a:pt x="32" y="13"/>
                    </a:lnTo>
                    <a:lnTo>
                      <a:pt x="32" y="7"/>
                    </a:lnTo>
                    <a:lnTo>
                      <a:pt x="34" y="2"/>
                    </a:lnTo>
                    <a:lnTo>
                      <a:pt x="38" y="1"/>
                    </a:lnTo>
                    <a:lnTo>
                      <a:pt x="44" y="0"/>
                    </a:lnTo>
                    <a:lnTo>
                      <a:pt x="543" y="0"/>
                    </a:lnTo>
                    <a:lnTo>
                      <a:pt x="547" y="1"/>
                    </a:lnTo>
                    <a:lnTo>
                      <a:pt x="552" y="3"/>
                    </a:lnTo>
                    <a:lnTo>
                      <a:pt x="555" y="8"/>
                    </a:lnTo>
                    <a:lnTo>
                      <a:pt x="555" y="13"/>
                    </a:lnTo>
                    <a:lnTo>
                      <a:pt x="546" y="123"/>
                    </a:lnTo>
                    <a:lnTo>
                      <a:pt x="539" y="229"/>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2" name="未知"/>
              <p:cNvSpPr/>
              <p:nvPr/>
            </p:nvSpPr>
            <p:spPr bwMode="auto">
              <a:xfrm>
                <a:off x="14" y="238"/>
                <a:ext cx="31" cy="41"/>
              </a:xfrm>
              <a:custGeom>
                <a:avLst/>
                <a:gdLst>
                  <a:gd name="T0" fmla="*/ 1 w 158"/>
                  <a:gd name="T1" fmla="*/ 0 h 206"/>
                  <a:gd name="T2" fmla="*/ 31 w 158"/>
                  <a:gd name="T3" fmla="*/ 0 h 206"/>
                  <a:gd name="T4" fmla="*/ 30 w 158"/>
                  <a:gd name="T5" fmla="*/ 10 h 206"/>
                  <a:gd name="T6" fmla="*/ 21 w 158"/>
                  <a:gd name="T7" fmla="*/ 10 h 206"/>
                  <a:gd name="T8" fmla="*/ 16 w 158"/>
                  <a:gd name="T9" fmla="*/ 41 h 206"/>
                  <a:gd name="T10" fmla="*/ 5 w 158"/>
                  <a:gd name="T11" fmla="*/ 41 h 206"/>
                  <a:gd name="T12" fmla="*/ 10 w 158"/>
                  <a:gd name="T13" fmla="*/ 10 h 206"/>
                  <a:gd name="T14" fmla="*/ 0 w 158"/>
                  <a:gd name="T15" fmla="*/ 10 h 206"/>
                  <a:gd name="T16" fmla="*/ 1 w 158"/>
                  <a:gd name="T17" fmla="*/ 0 h 2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06">
                    <a:moveTo>
                      <a:pt x="7" y="0"/>
                    </a:moveTo>
                    <a:lnTo>
                      <a:pt x="158" y="0"/>
                    </a:lnTo>
                    <a:lnTo>
                      <a:pt x="151" y="50"/>
                    </a:lnTo>
                    <a:lnTo>
                      <a:pt x="105" y="50"/>
                    </a:lnTo>
                    <a:lnTo>
                      <a:pt x="83" y="206"/>
                    </a:lnTo>
                    <a:lnTo>
                      <a:pt x="28" y="206"/>
                    </a:lnTo>
                    <a:lnTo>
                      <a:pt x="50" y="50"/>
                    </a:lnTo>
                    <a:lnTo>
                      <a:pt x="0" y="50"/>
                    </a:lnTo>
                    <a:lnTo>
                      <a:pt x="7" y="0"/>
                    </a:lnTo>
                    <a:close/>
                  </a:path>
                </a:pathLst>
              </a:custGeom>
              <a:solidFill>
                <a:srgbClr val="FFFFFF"/>
              </a:solid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3" name="未知"/>
              <p:cNvSpPr/>
              <p:nvPr/>
            </p:nvSpPr>
            <p:spPr bwMode="auto">
              <a:xfrm>
                <a:off x="14" y="238"/>
                <a:ext cx="31" cy="41"/>
              </a:xfrm>
              <a:custGeom>
                <a:avLst/>
                <a:gdLst>
                  <a:gd name="T0" fmla="*/ 1 w 158"/>
                  <a:gd name="T1" fmla="*/ 0 h 206"/>
                  <a:gd name="T2" fmla="*/ 31 w 158"/>
                  <a:gd name="T3" fmla="*/ 0 h 206"/>
                  <a:gd name="T4" fmla="*/ 30 w 158"/>
                  <a:gd name="T5" fmla="*/ 10 h 206"/>
                  <a:gd name="T6" fmla="*/ 21 w 158"/>
                  <a:gd name="T7" fmla="*/ 10 h 206"/>
                  <a:gd name="T8" fmla="*/ 16 w 158"/>
                  <a:gd name="T9" fmla="*/ 41 h 206"/>
                  <a:gd name="T10" fmla="*/ 5 w 158"/>
                  <a:gd name="T11" fmla="*/ 41 h 206"/>
                  <a:gd name="T12" fmla="*/ 10 w 158"/>
                  <a:gd name="T13" fmla="*/ 10 h 206"/>
                  <a:gd name="T14" fmla="*/ 0 w 158"/>
                  <a:gd name="T15" fmla="*/ 10 h 206"/>
                  <a:gd name="T16" fmla="*/ 1 w 158"/>
                  <a:gd name="T17" fmla="*/ 0 h 2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 h="206">
                    <a:moveTo>
                      <a:pt x="7" y="0"/>
                    </a:moveTo>
                    <a:lnTo>
                      <a:pt x="158" y="0"/>
                    </a:lnTo>
                    <a:lnTo>
                      <a:pt x="151" y="50"/>
                    </a:lnTo>
                    <a:lnTo>
                      <a:pt x="105" y="50"/>
                    </a:lnTo>
                    <a:lnTo>
                      <a:pt x="83" y="206"/>
                    </a:lnTo>
                    <a:lnTo>
                      <a:pt x="28" y="206"/>
                    </a:lnTo>
                    <a:lnTo>
                      <a:pt x="50" y="50"/>
                    </a:lnTo>
                    <a:lnTo>
                      <a:pt x="0" y="50"/>
                    </a:lnTo>
                    <a:lnTo>
                      <a:pt x="7" y="0"/>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4" name="未知"/>
              <p:cNvSpPr/>
              <p:nvPr/>
            </p:nvSpPr>
            <p:spPr bwMode="auto">
              <a:xfrm>
                <a:off x="38" y="238"/>
                <a:ext cx="70" cy="41"/>
              </a:xfrm>
              <a:custGeom>
                <a:avLst/>
                <a:gdLst>
                  <a:gd name="T0" fmla="*/ 0 w 340"/>
                  <a:gd name="T1" fmla="*/ 41 h 206"/>
                  <a:gd name="T2" fmla="*/ 12 w 340"/>
                  <a:gd name="T3" fmla="*/ 41 h 206"/>
                  <a:gd name="T4" fmla="*/ 14 w 340"/>
                  <a:gd name="T5" fmla="*/ 34 h 206"/>
                  <a:gd name="T6" fmla="*/ 22 w 340"/>
                  <a:gd name="T7" fmla="*/ 34 h 206"/>
                  <a:gd name="T8" fmla="*/ 21 w 340"/>
                  <a:gd name="T9" fmla="*/ 27 h 206"/>
                  <a:gd name="T10" fmla="*/ 16 w 340"/>
                  <a:gd name="T11" fmla="*/ 27 h 206"/>
                  <a:gd name="T12" fmla="*/ 19 w 340"/>
                  <a:gd name="T13" fmla="*/ 17 h 206"/>
                  <a:gd name="T14" fmla="*/ 21 w 340"/>
                  <a:gd name="T15" fmla="*/ 27 h 206"/>
                  <a:gd name="T16" fmla="*/ 22 w 340"/>
                  <a:gd name="T17" fmla="*/ 34 h 206"/>
                  <a:gd name="T18" fmla="*/ 23 w 340"/>
                  <a:gd name="T19" fmla="*/ 41 h 206"/>
                  <a:gd name="T20" fmla="*/ 42 w 340"/>
                  <a:gd name="T21" fmla="*/ 41 h 206"/>
                  <a:gd name="T22" fmla="*/ 49 w 340"/>
                  <a:gd name="T23" fmla="*/ 30 h 206"/>
                  <a:gd name="T24" fmla="*/ 54 w 340"/>
                  <a:gd name="T25" fmla="*/ 41 h 206"/>
                  <a:gd name="T26" fmla="*/ 66 w 340"/>
                  <a:gd name="T27" fmla="*/ 41 h 206"/>
                  <a:gd name="T28" fmla="*/ 56 w 340"/>
                  <a:gd name="T29" fmla="*/ 19 h 206"/>
                  <a:gd name="T30" fmla="*/ 68 w 340"/>
                  <a:gd name="T31" fmla="*/ 0 h 206"/>
                  <a:gd name="T32" fmla="*/ 57 w 340"/>
                  <a:gd name="T33" fmla="*/ 0 h 206"/>
                  <a:gd name="T34" fmla="*/ 51 w 340"/>
                  <a:gd name="T35" fmla="*/ 8 h 206"/>
                  <a:gd name="T36" fmla="*/ 47 w 340"/>
                  <a:gd name="T37" fmla="*/ 0 h 206"/>
                  <a:gd name="T38" fmla="*/ 35 w 340"/>
                  <a:gd name="T39" fmla="*/ 0 h 206"/>
                  <a:gd name="T40" fmla="*/ 44 w 340"/>
                  <a:gd name="T41" fmla="*/ 20 h 206"/>
                  <a:gd name="T42" fmla="*/ 35 w 340"/>
                  <a:gd name="T43" fmla="*/ 34 h 206"/>
                  <a:gd name="T44" fmla="*/ 28 w 340"/>
                  <a:gd name="T45" fmla="*/ 0 h 206"/>
                  <a:gd name="T46" fmla="*/ 13 w 340"/>
                  <a:gd name="T47" fmla="*/ 0 h 206"/>
                  <a:gd name="T48" fmla="*/ 0 w 340"/>
                  <a:gd name="T49" fmla="*/ 41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0" h="206">
                    <a:moveTo>
                      <a:pt x="0" y="206"/>
                    </a:moveTo>
                    <a:lnTo>
                      <a:pt x="58" y="206"/>
                    </a:lnTo>
                    <a:lnTo>
                      <a:pt x="69" y="169"/>
                    </a:lnTo>
                    <a:lnTo>
                      <a:pt x="108" y="169"/>
                    </a:lnTo>
                    <a:lnTo>
                      <a:pt x="103" y="136"/>
                    </a:lnTo>
                    <a:lnTo>
                      <a:pt x="80" y="136"/>
                    </a:lnTo>
                    <a:lnTo>
                      <a:pt x="96" y="87"/>
                    </a:lnTo>
                    <a:lnTo>
                      <a:pt x="103" y="136"/>
                    </a:lnTo>
                    <a:lnTo>
                      <a:pt x="108" y="169"/>
                    </a:lnTo>
                    <a:lnTo>
                      <a:pt x="114" y="206"/>
                    </a:lnTo>
                    <a:lnTo>
                      <a:pt x="208" y="206"/>
                    </a:lnTo>
                    <a:lnTo>
                      <a:pt x="243" y="150"/>
                    </a:lnTo>
                    <a:lnTo>
                      <a:pt x="269" y="206"/>
                    </a:lnTo>
                    <a:lnTo>
                      <a:pt x="331" y="206"/>
                    </a:lnTo>
                    <a:lnTo>
                      <a:pt x="279" y="94"/>
                    </a:lnTo>
                    <a:lnTo>
                      <a:pt x="340" y="0"/>
                    </a:lnTo>
                    <a:lnTo>
                      <a:pt x="283" y="0"/>
                    </a:lnTo>
                    <a:lnTo>
                      <a:pt x="255" y="42"/>
                    </a:lnTo>
                    <a:lnTo>
                      <a:pt x="236" y="0"/>
                    </a:lnTo>
                    <a:lnTo>
                      <a:pt x="174" y="0"/>
                    </a:lnTo>
                    <a:lnTo>
                      <a:pt x="219" y="98"/>
                    </a:lnTo>
                    <a:lnTo>
                      <a:pt x="174" y="169"/>
                    </a:lnTo>
                    <a:lnTo>
                      <a:pt x="140" y="0"/>
                    </a:lnTo>
                    <a:lnTo>
                      <a:pt x="66" y="0"/>
                    </a:lnTo>
                    <a:lnTo>
                      <a:pt x="0" y="206"/>
                    </a:lnTo>
                    <a:close/>
                  </a:path>
                </a:pathLst>
              </a:custGeom>
              <a:solidFill>
                <a:srgbClr val="FFFFFF"/>
              </a:solid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65" name="未知"/>
              <p:cNvSpPr/>
              <p:nvPr/>
            </p:nvSpPr>
            <p:spPr bwMode="auto">
              <a:xfrm>
                <a:off x="38" y="238"/>
                <a:ext cx="70" cy="41"/>
              </a:xfrm>
              <a:custGeom>
                <a:avLst/>
                <a:gdLst>
                  <a:gd name="T0" fmla="*/ 0 w 340"/>
                  <a:gd name="T1" fmla="*/ 41 h 206"/>
                  <a:gd name="T2" fmla="*/ 12 w 340"/>
                  <a:gd name="T3" fmla="*/ 41 h 206"/>
                  <a:gd name="T4" fmla="*/ 14 w 340"/>
                  <a:gd name="T5" fmla="*/ 34 h 206"/>
                  <a:gd name="T6" fmla="*/ 22 w 340"/>
                  <a:gd name="T7" fmla="*/ 34 h 206"/>
                  <a:gd name="T8" fmla="*/ 21 w 340"/>
                  <a:gd name="T9" fmla="*/ 27 h 206"/>
                  <a:gd name="T10" fmla="*/ 16 w 340"/>
                  <a:gd name="T11" fmla="*/ 27 h 206"/>
                  <a:gd name="T12" fmla="*/ 19 w 340"/>
                  <a:gd name="T13" fmla="*/ 17 h 206"/>
                  <a:gd name="T14" fmla="*/ 21 w 340"/>
                  <a:gd name="T15" fmla="*/ 27 h 206"/>
                  <a:gd name="T16" fmla="*/ 22 w 340"/>
                  <a:gd name="T17" fmla="*/ 34 h 206"/>
                  <a:gd name="T18" fmla="*/ 23 w 340"/>
                  <a:gd name="T19" fmla="*/ 41 h 206"/>
                  <a:gd name="T20" fmla="*/ 42 w 340"/>
                  <a:gd name="T21" fmla="*/ 41 h 206"/>
                  <a:gd name="T22" fmla="*/ 49 w 340"/>
                  <a:gd name="T23" fmla="*/ 30 h 206"/>
                  <a:gd name="T24" fmla="*/ 54 w 340"/>
                  <a:gd name="T25" fmla="*/ 41 h 206"/>
                  <a:gd name="T26" fmla="*/ 66 w 340"/>
                  <a:gd name="T27" fmla="*/ 41 h 206"/>
                  <a:gd name="T28" fmla="*/ 56 w 340"/>
                  <a:gd name="T29" fmla="*/ 19 h 206"/>
                  <a:gd name="T30" fmla="*/ 68 w 340"/>
                  <a:gd name="T31" fmla="*/ 0 h 206"/>
                  <a:gd name="T32" fmla="*/ 57 w 340"/>
                  <a:gd name="T33" fmla="*/ 0 h 206"/>
                  <a:gd name="T34" fmla="*/ 51 w 340"/>
                  <a:gd name="T35" fmla="*/ 8 h 206"/>
                  <a:gd name="T36" fmla="*/ 47 w 340"/>
                  <a:gd name="T37" fmla="*/ 0 h 206"/>
                  <a:gd name="T38" fmla="*/ 35 w 340"/>
                  <a:gd name="T39" fmla="*/ 0 h 206"/>
                  <a:gd name="T40" fmla="*/ 44 w 340"/>
                  <a:gd name="T41" fmla="*/ 20 h 206"/>
                  <a:gd name="T42" fmla="*/ 35 w 340"/>
                  <a:gd name="T43" fmla="*/ 34 h 206"/>
                  <a:gd name="T44" fmla="*/ 28 w 340"/>
                  <a:gd name="T45" fmla="*/ 0 h 206"/>
                  <a:gd name="T46" fmla="*/ 13 w 340"/>
                  <a:gd name="T47" fmla="*/ 0 h 206"/>
                  <a:gd name="T48" fmla="*/ 0 w 340"/>
                  <a:gd name="T49" fmla="*/ 41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0" h="206">
                    <a:moveTo>
                      <a:pt x="0" y="206"/>
                    </a:moveTo>
                    <a:lnTo>
                      <a:pt x="58" y="206"/>
                    </a:lnTo>
                    <a:lnTo>
                      <a:pt x="69" y="169"/>
                    </a:lnTo>
                    <a:lnTo>
                      <a:pt x="108" y="169"/>
                    </a:lnTo>
                    <a:lnTo>
                      <a:pt x="103" y="136"/>
                    </a:lnTo>
                    <a:lnTo>
                      <a:pt x="80" y="136"/>
                    </a:lnTo>
                    <a:lnTo>
                      <a:pt x="96" y="87"/>
                    </a:lnTo>
                    <a:lnTo>
                      <a:pt x="103" y="136"/>
                    </a:lnTo>
                    <a:lnTo>
                      <a:pt x="108" y="169"/>
                    </a:lnTo>
                    <a:lnTo>
                      <a:pt x="114" y="206"/>
                    </a:lnTo>
                    <a:lnTo>
                      <a:pt x="208" y="206"/>
                    </a:lnTo>
                    <a:lnTo>
                      <a:pt x="243" y="150"/>
                    </a:lnTo>
                    <a:lnTo>
                      <a:pt x="269" y="206"/>
                    </a:lnTo>
                    <a:lnTo>
                      <a:pt x="331" y="206"/>
                    </a:lnTo>
                    <a:lnTo>
                      <a:pt x="279" y="94"/>
                    </a:lnTo>
                    <a:lnTo>
                      <a:pt x="340" y="0"/>
                    </a:lnTo>
                    <a:lnTo>
                      <a:pt x="283" y="0"/>
                    </a:lnTo>
                    <a:lnTo>
                      <a:pt x="255" y="42"/>
                    </a:lnTo>
                    <a:lnTo>
                      <a:pt x="236" y="0"/>
                    </a:lnTo>
                    <a:lnTo>
                      <a:pt x="174" y="0"/>
                    </a:lnTo>
                    <a:lnTo>
                      <a:pt x="219" y="98"/>
                    </a:lnTo>
                    <a:lnTo>
                      <a:pt x="174" y="169"/>
                    </a:lnTo>
                    <a:lnTo>
                      <a:pt x="140" y="0"/>
                    </a:lnTo>
                    <a:lnTo>
                      <a:pt x="66" y="0"/>
                    </a:lnTo>
                    <a:lnTo>
                      <a:pt x="0" y="206"/>
                    </a:lnTo>
                  </a:path>
                </a:pathLst>
              </a:custGeom>
              <a:noFill/>
              <a:ln w="0" cap="flat" cmpd="sng">
                <a:solidFill>
                  <a:srgbClr val="000000"/>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366" name="Rectangle 374"/>
            <p:cNvSpPr>
              <a:spLocks noChangeArrowheads="1"/>
            </p:cNvSpPr>
            <p:nvPr/>
          </p:nvSpPr>
          <p:spPr bwMode="auto">
            <a:xfrm>
              <a:off x="12460" y="1463"/>
              <a:ext cx="653" cy="387"/>
            </a:xfrm>
            <a:prstGeom prst="rect">
              <a:avLst/>
            </a:prstGeom>
            <a:noFill/>
            <a:ln>
              <a:noFill/>
            </a:ln>
            <a:effectLst/>
          </p:spPr>
          <p:txBody>
            <a:bodyPr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其他</a:t>
              </a:r>
            </a:p>
          </p:txBody>
        </p:sp>
        <p:sp>
          <p:nvSpPr>
            <p:cNvPr id="367" name="Rectangle 375"/>
            <p:cNvSpPr>
              <a:spLocks noChangeArrowheads="1"/>
            </p:cNvSpPr>
            <p:nvPr/>
          </p:nvSpPr>
          <p:spPr bwMode="auto">
            <a:xfrm rot="5400000">
              <a:off x="841" y="7096"/>
              <a:ext cx="388" cy="1305"/>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货物代理</a:t>
              </a:r>
            </a:p>
          </p:txBody>
        </p:sp>
        <p:grpSp>
          <p:nvGrpSpPr>
            <p:cNvPr id="9" name="Group 376"/>
            <p:cNvGrpSpPr/>
            <p:nvPr/>
          </p:nvGrpSpPr>
          <p:grpSpPr bwMode="auto">
            <a:xfrm>
              <a:off x="1918" y="7215"/>
              <a:ext cx="1555" cy="750"/>
              <a:chOff x="0" y="0"/>
              <a:chExt cx="467" cy="300"/>
            </a:xfrm>
          </p:grpSpPr>
          <p:sp>
            <p:nvSpPr>
              <p:cNvPr id="369" name="未知"/>
              <p:cNvSpPr/>
              <p:nvPr/>
            </p:nvSpPr>
            <p:spPr bwMode="auto">
              <a:xfrm>
                <a:off x="0" y="109"/>
                <a:ext cx="166" cy="55"/>
              </a:xfrm>
              <a:custGeom>
                <a:avLst/>
                <a:gdLst>
                  <a:gd name="T0" fmla="*/ 66 w 91"/>
                  <a:gd name="T1" fmla="*/ 0 h 42"/>
                  <a:gd name="T2" fmla="*/ 0 w 91"/>
                  <a:gd name="T3" fmla="*/ 55 h 42"/>
                  <a:gd name="T4" fmla="*/ 100 w 91"/>
                  <a:gd name="T5" fmla="*/ 55 h 42"/>
                  <a:gd name="T6" fmla="*/ 166 w 91"/>
                  <a:gd name="T7" fmla="*/ 0 h 42"/>
                  <a:gd name="T8" fmla="*/ 66 w 91"/>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42">
                    <a:moveTo>
                      <a:pt x="36" y="0"/>
                    </a:moveTo>
                    <a:lnTo>
                      <a:pt x="0" y="42"/>
                    </a:lnTo>
                    <a:lnTo>
                      <a:pt x="55" y="42"/>
                    </a:lnTo>
                    <a:lnTo>
                      <a:pt x="91" y="0"/>
                    </a:lnTo>
                    <a:lnTo>
                      <a:pt x="36" y="0"/>
                    </a:lnTo>
                    <a:close/>
                  </a:path>
                </a:pathLst>
              </a:custGeom>
              <a:solidFill>
                <a:srgbClr val="AAE6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0" name="未知"/>
              <p:cNvSpPr/>
              <p:nvPr/>
            </p:nvSpPr>
            <p:spPr bwMode="auto">
              <a:xfrm>
                <a:off x="0" y="109"/>
                <a:ext cx="166" cy="55"/>
              </a:xfrm>
              <a:custGeom>
                <a:avLst/>
                <a:gdLst>
                  <a:gd name="T0" fmla="*/ 66 w 91"/>
                  <a:gd name="T1" fmla="*/ 0 h 42"/>
                  <a:gd name="T2" fmla="*/ 0 w 91"/>
                  <a:gd name="T3" fmla="*/ 55 h 42"/>
                  <a:gd name="T4" fmla="*/ 100 w 91"/>
                  <a:gd name="T5" fmla="*/ 55 h 42"/>
                  <a:gd name="T6" fmla="*/ 166 w 91"/>
                  <a:gd name="T7" fmla="*/ 0 h 42"/>
                  <a:gd name="T8" fmla="*/ 66 w 91"/>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42">
                    <a:moveTo>
                      <a:pt x="36" y="0"/>
                    </a:moveTo>
                    <a:lnTo>
                      <a:pt x="0" y="42"/>
                    </a:lnTo>
                    <a:lnTo>
                      <a:pt x="55" y="42"/>
                    </a:lnTo>
                    <a:lnTo>
                      <a:pt x="91" y="0"/>
                    </a:lnTo>
                    <a:lnTo>
                      <a:pt x="36" y="0"/>
                    </a:lnTo>
                    <a:close/>
                  </a:path>
                </a:pathLst>
              </a:custGeom>
              <a:solidFill>
                <a:srgbClr val="AAE6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1" name="未知"/>
              <p:cNvSpPr/>
              <p:nvPr/>
            </p:nvSpPr>
            <p:spPr bwMode="auto">
              <a:xfrm>
                <a:off x="297" y="3"/>
                <a:ext cx="65" cy="211"/>
              </a:xfrm>
              <a:custGeom>
                <a:avLst/>
                <a:gdLst>
                  <a:gd name="T0" fmla="*/ 0 w 36"/>
                  <a:gd name="T1" fmla="*/ 54 h 163"/>
                  <a:gd name="T2" fmla="*/ 66 w 36"/>
                  <a:gd name="T3" fmla="*/ 0 h 163"/>
                  <a:gd name="T4" fmla="*/ 66 w 36"/>
                  <a:gd name="T5" fmla="*/ 153 h 163"/>
                  <a:gd name="T6" fmla="*/ 0 w 36"/>
                  <a:gd name="T7" fmla="*/ 211 h 163"/>
                  <a:gd name="T8" fmla="*/ 0 w 36"/>
                  <a:gd name="T9" fmla="*/ 54 h 1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63">
                    <a:moveTo>
                      <a:pt x="0" y="42"/>
                    </a:moveTo>
                    <a:lnTo>
                      <a:pt x="36" y="0"/>
                    </a:lnTo>
                    <a:lnTo>
                      <a:pt x="36" y="118"/>
                    </a:lnTo>
                    <a:lnTo>
                      <a:pt x="0" y="163"/>
                    </a:lnTo>
                    <a:lnTo>
                      <a:pt x="0" y="42"/>
                    </a:lnTo>
                    <a:close/>
                  </a:path>
                </a:pathLst>
              </a:custGeom>
              <a:solidFill>
                <a:srgbClr val="2AC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2" name="未知"/>
              <p:cNvSpPr/>
              <p:nvPr/>
            </p:nvSpPr>
            <p:spPr bwMode="auto">
              <a:xfrm>
                <a:off x="297" y="3"/>
                <a:ext cx="65" cy="211"/>
              </a:xfrm>
              <a:custGeom>
                <a:avLst/>
                <a:gdLst>
                  <a:gd name="T0" fmla="*/ 0 w 36"/>
                  <a:gd name="T1" fmla="*/ 54 h 163"/>
                  <a:gd name="T2" fmla="*/ 66 w 36"/>
                  <a:gd name="T3" fmla="*/ 0 h 163"/>
                  <a:gd name="T4" fmla="*/ 66 w 36"/>
                  <a:gd name="T5" fmla="*/ 153 h 163"/>
                  <a:gd name="T6" fmla="*/ 0 w 36"/>
                  <a:gd name="T7" fmla="*/ 211 h 163"/>
                  <a:gd name="T8" fmla="*/ 0 w 36"/>
                  <a:gd name="T9" fmla="*/ 54 h 1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63">
                    <a:moveTo>
                      <a:pt x="0" y="42"/>
                    </a:moveTo>
                    <a:lnTo>
                      <a:pt x="36" y="0"/>
                    </a:lnTo>
                    <a:lnTo>
                      <a:pt x="36" y="118"/>
                    </a:lnTo>
                    <a:lnTo>
                      <a:pt x="0" y="163"/>
                    </a:lnTo>
                    <a:lnTo>
                      <a:pt x="0" y="42"/>
                    </a:lnTo>
                    <a:close/>
                  </a:path>
                </a:pathLst>
              </a:custGeom>
              <a:solidFill>
                <a:srgbClr val="2AC0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3" name="未知"/>
              <p:cNvSpPr/>
              <p:nvPr/>
            </p:nvSpPr>
            <p:spPr bwMode="auto">
              <a:xfrm>
                <a:off x="297" y="61"/>
                <a:ext cx="166" cy="53"/>
              </a:xfrm>
              <a:custGeom>
                <a:avLst/>
                <a:gdLst>
                  <a:gd name="T0" fmla="*/ 62 w 91"/>
                  <a:gd name="T1" fmla="*/ 0 h 41"/>
                  <a:gd name="T2" fmla="*/ 0 w 91"/>
                  <a:gd name="T3" fmla="*/ 53 h 41"/>
                  <a:gd name="T4" fmla="*/ 104 w 91"/>
                  <a:gd name="T5" fmla="*/ 53 h 41"/>
                  <a:gd name="T6" fmla="*/ 166 w 91"/>
                  <a:gd name="T7" fmla="*/ 0 h 41"/>
                  <a:gd name="T8" fmla="*/ 62 w 91"/>
                  <a:gd name="T9" fmla="*/ 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41">
                    <a:moveTo>
                      <a:pt x="34" y="0"/>
                    </a:moveTo>
                    <a:lnTo>
                      <a:pt x="0" y="41"/>
                    </a:lnTo>
                    <a:lnTo>
                      <a:pt x="57" y="41"/>
                    </a:lnTo>
                    <a:lnTo>
                      <a:pt x="91" y="0"/>
                    </a:lnTo>
                    <a:lnTo>
                      <a:pt x="34" y="0"/>
                    </a:lnTo>
                    <a:close/>
                  </a:path>
                </a:pathLst>
              </a:custGeom>
              <a:solidFill>
                <a:srgbClr val="AAE6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4" name="未知"/>
              <p:cNvSpPr/>
              <p:nvPr/>
            </p:nvSpPr>
            <p:spPr bwMode="auto">
              <a:xfrm>
                <a:off x="297" y="61"/>
                <a:ext cx="166" cy="53"/>
              </a:xfrm>
              <a:custGeom>
                <a:avLst/>
                <a:gdLst>
                  <a:gd name="T0" fmla="*/ 62 w 91"/>
                  <a:gd name="T1" fmla="*/ 0 h 41"/>
                  <a:gd name="T2" fmla="*/ 0 w 91"/>
                  <a:gd name="T3" fmla="*/ 53 h 41"/>
                  <a:gd name="T4" fmla="*/ 104 w 91"/>
                  <a:gd name="T5" fmla="*/ 53 h 41"/>
                  <a:gd name="T6" fmla="*/ 166 w 91"/>
                  <a:gd name="T7" fmla="*/ 0 h 41"/>
                  <a:gd name="T8" fmla="*/ 62 w 91"/>
                  <a:gd name="T9" fmla="*/ 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41">
                    <a:moveTo>
                      <a:pt x="34" y="0"/>
                    </a:moveTo>
                    <a:lnTo>
                      <a:pt x="0" y="41"/>
                    </a:lnTo>
                    <a:lnTo>
                      <a:pt x="57" y="41"/>
                    </a:lnTo>
                    <a:lnTo>
                      <a:pt x="91" y="0"/>
                    </a:lnTo>
                    <a:lnTo>
                      <a:pt x="34" y="0"/>
                    </a:lnTo>
                    <a:close/>
                  </a:path>
                </a:pathLst>
              </a:custGeom>
              <a:solidFill>
                <a:srgbClr val="AAE6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5" name="未知"/>
              <p:cNvSpPr/>
              <p:nvPr/>
            </p:nvSpPr>
            <p:spPr bwMode="auto">
              <a:xfrm>
                <a:off x="401" y="61"/>
                <a:ext cx="66" cy="239"/>
              </a:xfrm>
              <a:custGeom>
                <a:avLst/>
                <a:gdLst>
                  <a:gd name="T0" fmla="*/ 0 w 36"/>
                  <a:gd name="T1" fmla="*/ 53 h 184"/>
                  <a:gd name="T2" fmla="*/ 66 w 36"/>
                  <a:gd name="T3" fmla="*/ 0 h 184"/>
                  <a:gd name="T4" fmla="*/ 66 w 36"/>
                  <a:gd name="T5" fmla="*/ 183 h 184"/>
                  <a:gd name="T6" fmla="*/ 0 w 36"/>
                  <a:gd name="T7" fmla="*/ 239 h 184"/>
                  <a:gd name="T8" fmla="*/ 0 w 36"/>
                  <a:gd name="T9" fmla="*/ 5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84">
                    <a:moveTo>
                      <a:pt x="0" y="41"/>
                    </a:moveTo>
                    <a:lnTo>
                      <a:pt x="36" y="0"/>
                    </a:lnTo>
                    <a:lnTo>
                      <a:pt x="36" y="141"/>
                    </a:lnTo>
                    <a:lnTo>
                      <a:pt x="0" y="184"/>
                    </a:lnTo>
                    <a:lnTo>
                      <a:pt x="0" y="41"/>
                    </a:lnTo>
                    <a:close/>
                  </a:path>
                </a:pathLst>
              </a:custGeom>
              <a:solidFill>
                <a:srgbClr val="2AC0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6" name="未知"/>
              <p:cNvSpPr/>
              <p:nvPr/>
            </p:nvSpPr>
            <p:spPr bwMode="auto">
              <a:xfrm>
                <a:off x="401" y="61"/>
                <a:ext cx="66" cy="239"/>
              </a:xfrm>
              <a:custGeom>
                <a:avLst/>
                <a:gdLst>
                  <a:gd name="T0" fmla="*/ 0 w 36"/>
                  <a:gd name="T1" fmla="*/ 53 h 184"/>
                  <a:gd name="T2" fmla="*/ 66 w 36"/>
                  <a:gd name="T3" fmla="*/ 0 h 184"/>
                  <a:gd name="T4" fmla="*/ 66 w 36"/>
                  <a:gd name="T5" fmla="*/ 183 h 184"/>
                  <a:gd name="T6" fmla="*/ 0 w 36"/>
                  <a:gd name="T7" fmla="*/ 239 h 184"/>
                  <a:gd name="T8" fmla="*/ 0 w 36"/>
                  <a:gd name="T9" fmla="*/ 53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84">
                    <a:moveTo>
                      <a:pt x="0" y="41"/>
                    </a:moveTo>
                    <a:lnTo>
                      <a:pt x="36" y="0"/>
                    </a:lnTo>
                    <a:lnTo>
                      <a:pt x="36" y="141"/>
                    </a:lnTo>
                    <a:lnTo>
                      <a:pt x="0" y="184"/>
                    </a:lnTo>
                    <a:lnTo>
                      <a:pt x="0" y="41"/>
                    </a:lnTo>
                    <a:close/>
                  </a:path>
                </a:pathLst>
              </a:custGeom>
              <a:solidFill>
                <a:srgbClr val="2AC0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7" name="未知"/>
              <p:cNvSpPr/>
              <p:nvPr/>
            </p:nvSpPr>
            <p:spPr bwMode="auto">
              <a:xfrm>
                <a:off x="102" y="0"/>
                <a:ext cx="261" cy="55"/>
              </a:xfrm>
              <a:custGeom>
                <a:avLst/>
                <a:gdLst>
                  <a:gd name="T0" fmla="*/ 68 w 143"/>
                  <a:gd name="T1" fmla="*/ 0 h 42"/>
                  <a:gd name="T2" fmla="*/ 0 w 143"/>
                  <a:gd name="T3" fmla="*/ 55 h 42"/>
                  <a:gd name="T4" fmla="*/ 195 w 143"/>
                  <a:gd name="T5" fmla="*/ 55 h 42"/>
                  <a:gd name="T6" fmla="*/ 261 w 143"/>
                  <a:gd name="T7" fmla="*/ 0 h 42"/>
                  <a:gd name="T8" fmla="*/ 68 w 14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42">
                    <a:moveTo>
                      <a:pt x="37" y="0"/>
                    </a:moveTo>
                    <a:lnTo>
                      <a:pt x="0" y="42"/>
                    </a:lnTo>
                    <a:lnTo>
                      <a:pt x="107" y="42"/>
                    </a:lnTo>
                    <a:lnTo>
                      <a:pt x="143" y="0"/>
                    </a:lnTo>
                    <a:lnTo>
                      <a:pt x="37" y="0"/>
                    </a:lnTo>
                    <a:close/>
                  </a:path>
                </a:pathLst>
              </a:custGeom>
              <a:solidFill>
                <a:srgbClr val="AAE6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8" name="未知"/>
              <p:cNvSpPr/>
              <p:nvPr/>
            </p:nvSpPr>
            <p:spPr bwMode="auto">
              <a:xfrm>
                <a:off x="102" y="0"/>
                <a:ext cx="261" cy="55"/>
              </a:xfrm>
              <a:custGeom>
                <a:avLst/>
                <a:gdLst>
                  <a:gd name="T0" fmla="*/ 68 w 143"/>
                  <a:gd name="T1" fmla="*/ 0 h 42"/>
                  <a:gd name="T2" fmla="*/ 0 w 143"/>
                  <a:gd name="T3" fmla="*/ 55 h 42"/>
                  <a:gd name="T4" fmla="*/ 195 w 143"/>
                  <a:gd name="T5" fmla="*/ 55 h 42"/>
                  <a:gd name="T6" fmla="*/ 261 w 143"/>
                  <a:gd name="T7" fmla="*/ 0 h 42"/>
                  <a:gd name="T8" fmla="*/ 68 w 14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42">
                    <a:moveTo>
                      <a:pt x="37" y="0"/>
                    </a:moveTo>
                    <a:lnTo>
                      <a:pt x="0" y="42"/>
                    </a:lnTo>
                    <a:lnTo>
                      <a:pt x="107" y="42"/>
                    </a:lnTo>
                    <a:lnTo>
                      <a:pt x="143" y="0"/>
                    </a:lnTo>
                    <a:lnTo>
                      <a:pt x="37" y="0"/>
                    </a:lnTo>
                    <a:close/>
                  </a:path>
                </a:pathLst>
              </a:custGeom>
              <a:solidFill>
                <a:srgbClr val="AAE6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79" name="未知"/>
              <p:cNvSpPr/>
              <p:nvPr/>
            </p:nvSpPr>
            <p:spPr bwMode="auto">
              <a:xfrm>
                <a:off x="0" y="55"/>
                <a:ext cx="401" cy="245"/>
              </a:xfrm>
              <a:custGeom>
                <a:avLst/>
                <a:gdLst>
                  <a:gd name="T0" fmla="*/ 0 w 220"/>
                  <a:gd name="T1" fmla="*/ 245 h 189"/>
                  <a:gd name="T2" fmla="*/ 0 w 220"/>
                  <a:gd name="T3" fmla="*/ 109 h 189"/>
                  <a:gd name="T4" fmla="*/ 102 w 220"/>
                  <a:gd name="T5" fmla="*/ 109 h 189"/>
                  <a:gd name="T6" fmla="*/ 102 w 220"/>
                  <a:gd name="T7" fmla="*/ 0 h 189"/>
                  <a:gd name="T8" fmla="*/ 297 w 220"/>
                  <a:gd name="T9" fmla="*/ 0 h 189"/>
                  <a:gd name="T10" fmla="*/ 297 w 220"/>
                  <a:gd name="T11" fmla="*/ 60 h 189"/>
                  <a:gd name="T12" fmla="*/ 401 w 220"/>
                  <a:gd name="T13" fmla="*/ 60 h 189"/>
                  <a:gd name="T14" fmla="*/ 401 w 220"/>
                  <a:gd name="T15" fmla="*/ 245 h 189"/>
                  <a:gd name="T16" fmla="*/ 0 w 220"/>
                  <a:gd name="T17" fmla="*/ 245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0" h="189">
                    <a:moveTo>
                      <a:pt x="0" y="189"/>
                    </a:moveTo>
                    <a:lnTo>
                      <a:pt x="0" y="84"/>
                    </a:lnTo>
                    <a:lnTo>
                      <a:pt x="56" y="84"/>
                    </a:lnTo>
                    <a:lnTo>
                      <a:pt x="56" y="0"/>
                    </a:lnTo>
                    <a:lnTo>
                      <a:pt x="163" y="0"/>
                    </a:lnTo>
                    <a:lnTo>
                      <a:pt x="163" y="46"/>
                    </a:lnTo>
                    <a:lnTo>
                      <a:pt x="220" y="46"/>
                    </a:lnTo>
                    <a:lnTo>
                      <a:pt x="220" y="189"/>
                    </a:lnTo>
                    <a:lnTo>
                      <a:pt x="0" y="189"/>
                    </a:lnTo>
                    <a:close/>
                  </a:path>
                </a:pathLst>
              </a:custGeom>
              <a:solidFill>
                <a:srgbClr val="55CD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0" name="未知"/>
              <p:cNvSpPr/>
              <p:nvPr/>
            </p:nvSpPr>
            <p:spPr bwMode="auto">
              <a:xfrm>
                <a:off x="0" y="55"/>
                <a:ext cx="401" cy="245"/>
              </a:xfrm>
              <a:custGeom>
                <a:avLst/>
                <a:gdLst>
                  <a:gd name="T0" fmla="*/ 0 w 220"/>
                  <a:gd name="T1" fmla="*/ 245 h 189"/>
                  <a:gd name="T2" fmla="*/ 0 w 220"/>
                  <a:gd name="T3" fmla="*/ 109 h 189"/>
                  <a:gd name="T4" fmla="*/ 102 w 220"/>
                  <a:gd name="T5" fmla="*/ 109 h 189"/>
                  <a:gd name="T6" fmla="*/ 102 w 220"/>
                  <a:gd name="T7" fmla="*/ 0 h 189"/>
                  <a:gd name="T8" fmla="*/ 297 w 220"/>
                  <a:gd name="T9" fmla="*/ 0 h 189"/>
                  <a:gd name="T10" fmla="*/ 297 w 220"/>
                  <a:gd name="T11" fmla="*/ 60 h 189"/>
                  <a:gd name="T12" fmla="*/ 401 w 220"/>
                  <a:gd name="T13" fmla="*/ 60 h 189"/>
                  <a:gd name="T14" fmla="*/ 401 w 220"/>
                  <a:gd name="T15" fmla="*/ 245 h 189"/>
                  <a:gd name="T16" fmla="*/ 0 w 220"/>
                  <a:gd name="T17" fmla="*/ 245 h 1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0" h="189">
                    <a:moveTo>
                      <a:pt x="0" y="189"/>
                    </a:moveTo>
                    <a:lnTo>
                      <a:pt x="0" y="84"/>
                    </a:lnTo>
                    <a:lnTo>
                      <a:pt x="56" y="84"/>
                    </a:lnTo>
                    <a:lnTo>
                      <a:pt x="56" y="0"/>
                    </a:lnTo>
                    <a:lnTo>
                      <a:pt x="163" y="0"/>
                    </a:lnTo>
                    <a:lnTo>
                      <a:pt x="163" y="46"/>
                    </a:lnTo>
                    <a:lnTo>
                      <a:pt x="220" y="46"/>
                    </a:lnTo>
                    <a:lnTo>
                      <a:pt x="220" y="189"/>
                    </a:lnTo>
                    <a:lnTo>
                      <a:pt x="0" y="189"/>
                    </a:lnTo>
                    <a:close/>
                  </a:path>
                </a:pathLst>
              </a:custGeom>
              <a:solidFill>
                <a:srgbClr val="55CDFF"/>
              </a:solidFill>
              <a:ln w="3175" cap="flat" cmpd="sng">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1" name="Line 389"/>
              <p:cNvSpPr>
                <a:spLocks noChangeShapeType="1"/>
              </p:cNvSpPr>
              <p:nvPr/>
            </p:nvSpPr>
            <p:spPr bwMode="auto">
              <a:xfrm flipV="1">
                <a:off x="102" y="166"/>
                <a:ext cx="2" cy="134"/>
              </a:xfrm>
              <a:prstGeom prst="line">
                <a:avLst/>
              </a:prstGeom>
              <a:noFill/>
              <a:ln w="3175">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2" name="Line 390"/>
              <p:cNvSpPr>
                <a:spLocks noChangeShapeType="1"/>
              </p:cNvSpPr>
              <p:nvPr/>
            </p:nvSpPr>
            <p:spPr bwMode="auto">
              <a:xfrm flipV="1">
                <a:off x="297" y="117"/>
                <a:ext cx="2" cy="180"/>
              </a:xfrm>
              <a:prstGeom prst="line">
                <a:avLst/>
              </a:prstGeom>
              <a:noFill/>
              <a:ln w="3175">
                <a:solidFill>
                  <a:srgbClr val="AAE6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3" name="Rectangle 391"/>
              <p:cNvSpPr>
                <a:spLocks noChangeArrowheads="1"/>
              </p:cNvSpPr>
              <p:nvPr/>
            </p:nvSpPr>
            <p:spPr bwMode="auto">
              <a:xfrm>
                <a:off x="117" y="73"/>
                <a:ext cx="27"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4" name="Rectangle 392"/>
              <p:cNvSpPr>
                <a:spLocks noChangeArrowheads="1"/>
              </p:cNvSpPr>
              <p:nvPr/>
            </p:nvSpPr>
            <p:spPr bwMode="auto">
              <a:xfrm>
                <a:off x="164" y="73"/>
                <a:ext cx="24"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5" name="Rectangle 393"/>
              <p:cNvSpPr>
                <a:spLocks noChangeArrowheads="1"/>
              </p:cNvSpPr>
              <p:nvPr/>
            </p:nvSpPr>
            <p:spPr bwMode="auto">
              <a:xfrm>
                <a:off x="208" y="73"/>
                <a:ext cx="27"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6" name="Rectangle 394"/>
              <p:cNvSpPr>
                <a:spLocks noChangeArrowheads="1"/>
              </p:cNvSpPr>
              <p:nvPr/>
            </p:nvSpPr>
            <p:spPr bwMode="auto">
              <a:xfrm>
                <a:off x="255" y="73"/>
                <a:ext cx="24"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7" name="Rectangle 395"/>
              <p:cNvSpPr>
                <a:spLocks noChangeArrowheads="1"/>
              </p:cNvSpPr>
              <p:nvPr/>
            </p:nvSpPr>
            <p:spPr bwMode="auto">
              <a:xfrm>
                <a:off x="117" y="118"/>
                <a:ext cx="27"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8" name="Rectangle 396"/>
              <p:cNvSpPr>
                <a:spLocks noChangeArrowheads="1"/>
              </p:cNvSpPr>
              <p:nvPr/>
            </p:nvSpPr>
            <p:spPr bwMode="auto">
              <a:xfrm>
                <a:off x="164" y="118"/>
                <a:ext cx="24"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89" name="Rectangle 397"/>
              <p:cNvSpPr>
                <a:spLocks noChangeArrowheads="1"/>
              </p:cNvSpPr>
              <p:nvPr/>
            </p:nvSpPr>
            <p:spPr bwMode="auto">
              <a:xfrm>
                <a:off x="208" y="118"/>
                <a:ext cx="27"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0" name="Rectangle 398"/>
              <p:cNvSpPr>
                <a:spLocks noChangeArrowheads="1"/>
              </p:cNvSpPr>
              <p:nvPr/>
            </p:nvSpPr>
            <p:spPr bwMode="auto">
              <a:xfrm>
                <a:off x="255" y="118"/>
                <a:ext cx="24"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1" name="Rectangle 399"/>
              <p:cNvSpPr>
                <a:spLocks noChangeArrowheads="1"/>
              </p:cNvSpPr>
              <p:nvPr/>
            </p:nvSpPr>
            <p:spPr bwMode="auto">
              <a:xfrm>
                <a:off x="117" y="165"/>
                <a:ext cx="27" cy="26"/>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2" name="Rectangle 400"/>
              <p:cNvSpPr>
                <a:spLocks noChangeArrowheads="1"/>
              </p:cNvSpPr>
              <p:nvPr/>
            </p:nvSpPr>
            <p:spPr bwMode="auto">
              <a:xfrm>
                <a:off x="164" y="165"/>
                <a:ext cx="24" cy="26"/>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3" name="Rectangle 401"/>
              <p:cNvSpPr>
                <a:spLocks noChangeArrowheads="1"/>
              </p:cNvSpPr>
              <p:nvPr/>
            </p:nvSpPr>
            <p:spPr bwMode="auto">
              <a:xfrm>
                <a:off x="208" y="165"/>
                <a:ext cx="27" cy="26"/>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4" name="Rectangle 402"/>
              <p:cNvSpPr>
                <a:spLocks noChangeArrowheads="1"/>
              </p:cNvSpPr>
              <p:nvPr/>
            </p:nvSpPr>
            <p:spPr bwMode="auto">
              <a:xfrm>
                <a:off x="255" y="165"/>
                <a:ext cx="24" cy="26"/>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5" name="Rectangle 403"/>
              <p:cNvSpPr>
                <a:spLocks noChangeArrowheads="1"/>
              </p:cNvSpPr>
              <p:nvPr/>
            </p:nvSpPr>
            <p:spPr bwMode="auto">
              <a:xfrm>
                <a:off x="117" y="213"/>
                <a:ext cx="27"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6" name="Rectangle 404"/>
              <p:cNvSpPr>
                <a:spLocks noChangeArrowheads="1"/>
              </p:cNvSpPr>
              <p:nvPr/>
            </p:nvSpPr>
            <p:spPr bwMode="auto">
              <a:xfrm>
                <a:off x="164" y="213"/>
                <a:ext cx="24"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7" name="Rectangle 405"/>
              <p:cNvSpPr>
                <a:spLocks noChangeArrowheads="1"/>
              </p:cNvSpPr>
              <p:nvPr/>
            </p:nvSpPr>
            <p:spPr bwMode="auto">
              <a:xfrm>
                <a:off x="208" y="213"/>
                <a:ext cx="27"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8" name="Rectangle 406"/>
              <p:cNvSpPr>
                <a:spLocks noChangeArrowheads="1"/>
              </p:cNvSpPr>
              <p:nvPr/>
            </p:nvSpPr>
            <p:spPr bwMode="auto">
              <a:xfrm>
                <a:off x="255" y="213"/>
                <a:ext cx="24"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399" name="Rectangle 407"/>
              <p:cNvSpPr>
                <a:spLocks noChangeArrowheads="1"/>
              </p:cNvSpPr>
              <p:nvPr/>
            </p:nvSpPr>
            <p:spPr bwMode="auto">
              <a:xfrm>
                <a:off x="15" y="187"/>
                <a:ext cx="25"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0" name="Rectangle 408"/>
              <p:cNvSpPr>
                <a:spLocks noChangeArrowheads="1"/>
              </p:cNvSpPr>
              <p:nvPr/>
            </p:nvSpPr>
            <p:spPr bwMode="auto">
              <a:xfrm>
                <a:off x="60" y="187"/>
                <a:ext cx="24"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1" name="Rectangle 409"/>
              <p:cNvSpPr>
                <a:spLocks noChangeArrowheads="1"/>
              </p:cNvSpPr>
              <p:nvPr/>
            </p:nvSpPr>
            <p:spPr bwMode="auto">
              <a:xfrm>
                <a:off x="15" y="232"/>
                <a:ext cx="25"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2" name="Rectangle 410"/>
              <p:cNvSpPr>
                <a:spLocks noChangeArrowheads="1"/>
              </p:cNvSpPr>
              <p:nvPr/>
            </p:nvSpPr>
            <p:spPr bwMode="auto">
              <a:xfrm>
                <a:off x="60" y="232"/>
                <a:ext cx="24"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3" name="Rectangle 411"/>
              <p:cNvSpPr>
                <a:spLocks noChangeArrowheads="1"/>
              </p:cNvSpPr>
              <p:nvPr/>
            </p:nvSpPr>
            <p:spPr bwMode="auto">
              <a:xfrm>
                <a:off x="316" y="134"/>
                <a:ext cx="21" cy="24"/>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4" name="Rectangle 412"/>
              <p:cNvSpPr>
                <a:spLocks noChangeArrowheads="1"/>
              </p:cNvSpPr>
              <p:nvPr/>
            </p:nvSpPr>
            <p:spPr bwMode="auto">
              <a:xfrm>
                <a:off x="359" y="134"/>
                <a:ext cx="22" cy="24"/>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5" name="Rectangle 413"/>
              <p:cNvSpPr>
                <a:spLocks noChangeArrowheads="1"/>
              </p:cNvSpPr>
              <p:nvPr/>
            </p:nvSpPr>
            <p:spPr bwMode="auto">
              <a:xfrm>
                <a:off x="316" y="179"/>
                <a:ext cx="21"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6" name="Rectangle 414"/>
              <p:cNvSpPr>
                <a:spLocks noChangeArrowheads="1"/>
              </p:cNvSpPr>
              <p:nvPr/>
            </p:nvSpPr>
            <p:spPr bwMode="auto">
              <a:xfrm>
                <a:off x="359" y="179"/>
                <a:ext cx="22" cy="25"/>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7" name="Rectangle 415"/>
              <p:cNvSpPr>
                <a:spLocks noChangeArrowheads="1"/>
              </p:cNvSpPr>
              <p:nvPr/>
            </p:nvSpPr>
            <p:spPr bwMode="auto">
              <a:xfrm>
                <a:off x="316" y="226"/>
                <a:ext cx="21"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08" name="Rectangle 416"/>
              <p:cNvSpPr>
                <a:spLocks noChangeArrowheads="1"/>
              </p:cNvSpPr>
              <p:nvPr/>
            </p:nvSpPr>
            <p:spPr bwMode="auto">
              <a:xfrm>
                <a:off x="359" y="226"/>
                <a:ext cx="22" cy="23"/>
              </a:xfrm>
              <a:prstGeom prst="rect">
                <a:avLst/>
              </a:prstGeom>
              <a:solidFill>
                <a:srgbClr val="55CDFF"/>
              </a:solidFill>
              <a:ln w="3175">
                <a:solidFill>
                  <a:srgbClr val="AAE6FF"/>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430" name="Line 438"/>
            <p:cNvSpPr>
              <a:spLocks noChangeShapeType="1"/>
            </p:cNvSpPr>
            <p:nvPr/>
          </p:nvSpPr>
          <p:spPr bwMode="auto">
            <a:xfrm flipH="1" flipV="1">
              <a:off x="7168" y="2823"/>
              <a:ext cx="1362" cy="642"/>
            </a:xfrm>
            <a:prstGeom prst="line">
              <a:avLst/>
            </a:prstGeom>
            <a:noFill/>
            <a:ln w="7938">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1" name="Line 439"/>
            <p:cNvSpPr>
              <a:spLocks noChangeShapeType="1"/>
            </p:cNvSpPr>
            <p:nvPr/>
          </p:nvSpPr>
          <p:spPr bwMode="auto">
            <a:xfrm flipH="1" flipV="1">
              <a:off x="9043" y="2823"/>
              <a:ext cx="545" cy="642"/>
            </a:xfrm>
            <a:prstGeom prst="line">
              <a:avLst/>
            </a:prstGeom>
            <a:noFill/>
            <a:ln w="7938">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2" name="Line 440"/>
            <p:cNvSpPr>
              <a:spLocks noChangeShapeType="1"/>
            </p:cNvSpPr>
            <p:nvPr/>
          </p:nvSpPr>
          <p:spPr bwMode="auto">
            <a:xfrm flipV="1">
              <a:off x="10823" y="2710"/>
              <a:ext cx="277" cy="643"/>
            </a:xfrm>
            <a:prstGeom prst="line">
              <a:avLst/>
            </a:prstGeom>
            <a:noFill/>
            <a:ln w="7938">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nvGrpSpPr>
            <p:cNvPr id="10" name="Group 441"/>
            <p:cNvGrpSpPr/>
            <p:nvPr/>
          </p:nvGrpSpPr>
          <p:grpSpPr bwMode="auto">
            <a:xfrm>
              <a:off x="7568" y="8763"/>
              <a:ext cx="1905" cy="812"/>
              <a:chOff x="0" y="0"/>
              <a:chExt cx="509" cy="305"/>
            </a:xfrm>
          </p:grpSpPr>
          <p:sp>
            <p:nvSpPr>
              <p:cNvPr id="434" name="未知"/>
              <p:cNvSpPr/>
              <p:nvPr/>
            </p:nvSpPr>
            <p:spPr bwMode="auto">
              <a:xfrm>
                <a:off x="0" y="64"/>
                <a:ext cx="198" cy="38"/>
              </a:xfrm>
              <a:custGeom>
                <a:avLst/>
                <a:gdLst>
                  <a:gd name="T0" fmla="*/ 0 w 1185"/>
                  <a:gd name="T1" fmla="*/ 36 h 217"/>
                  <a:gd name="T2" fmla="*/ 9 w 1185"/>
                  <a:gd name="T3" fmla="*/ 35 h 217"/>
                  <a:gd name="T4" fmla="*/ 18 w 1185"/>
                  <a:gd name="T5" fmla="*/ 35 h 217"/>
                  <a:gd name="T6" fmla="*/ 27 w 1185"/>
                  <a:gd name="T7" fmla="*/ 34 h 217"/>
                  <a:gd name="T8" fmla="*/ 37 w 1185"/>
                  <a:gd name="T9" fmla="*/ 34 h 217"/>
                  <a:gd name="T10" fmla="*/ 46 w 1185"/>
                  <a:gd name="T11" fmla="*/ 33 h 217"/>
                  <a:gd name="T12" fmla="*/ 56 w 1185"/>
                  <a:gd name="T13" fmla="*/ 32 h 217"/>
                  <a:gd name="T14" fmla="*/ 66 w 1185"/>
                  <a:gd name="T15" fmla="*/ 32 h 217"/>
                  <a:gd name="T16" fmla="*/ 77 w 1185"/>
                  <a:gd name="T17" fmla="*/ 31 h 217"/>
                  <a:gd name="T18" fmla="*/ 88 w 1185"/>
                  <a:gd name="T19" fmla="*/ 31 h 217"/>
                  <a:gd name="T20" fmla="*/ 100 w 1185"/>
                  <a:gd name="T21" fmla="*/ 30 h 217"/>
                  <a:gd name="T22" fmla="*/ 112 w 1185"/>
                  <a:gd name="T23" fmla="*/ 29 h 217"/>
                  <a:gd name="T24" fmla="*/ 124 w 1185"/>
                  <a:gd name="T25" fmla="*/ 29 h 217"/>
                  <a:gd name="T26" fmla="*/ 136 w 1185"/>
                  <a:gd name="T27" fmla="*/ 28 h 217"/>
                  <a:gd name="T28" fmla="*/ 149 w 1185"/>
                  <a:gd name="T29" fmla="*/ 27 h 217"/>
                  <a:gd name="T30" fmla="*/ 162 w 1185"/>
                  <a:gd name="T31" fmla="*/ 26 h 217"/>
                  <a:gd name="T32" fmla="*/ 175 w 1185"/>
                  <a:gd name="T33" fmla="*/ 26 h 217"/>
                  <a:gd name="T34" fmla="*/ 178 w 1185"/>
                  <a:gd name="T35" fmla="*/ 22 h 217"/>
                  <a:gd name="T36" fmla="*/ 181 w 1185"/>
                  <a:gd name="T37" fmla="*/ 19 h 217"/>
                  <a:gd name="T38" fmla="*/ 184 w 1185"/>
                  <a:gd name="T39" fmla="*/ 16 h 217"/>
                  <a:gd name="T40" fmla="*/ 187 w 1185"/>
                  <a:gd name="T41" fmla="*/ 13 h 217"/>
                  <a:gd name="T42" fmla="*/ 189 w 1185"/>
                  <a:gd name="T43" fmla="*/ 10 h 217"/>
                  <a:gd name="T44" fmla="*/ 192 w 1185"/>
                  <a:gd name="T45" fmla="*/ 6 h 217"/>
                  <a:gd name="T46" fmla="*/ 195 w 1185"/>
                  <a:gd name="T47" fmla="*/ 3 h 217"/>
                  <a:gd name="T48" fmla="*/ 198 w 1185"/>
                  <a:gd name="T49" fmla="*/ 0 h 217"/>
                  <a:gd name="T50" fmla="*/ 184 w 1185"/>
                  <a:gd name="T51" fmla="*/ 1 h 217"/>
                  <a:gd name="T52" fmla="*/ 171 w 1185"/>
                  <a:gd name="T53" fmla="*/ 2 h 217"/>
                  <a:gd name="T54" fmla="*/ 157 w 1185"/>
                  <a:gd name="T55" fmla="*/ 3 h 217"/>
                  <a:gd name="T56" fmla="*/ 145 w 1185"/>
                  <a:gd name="T57" fmla="*/ 5 h 217"/>
                  <a:gd name="T58" fmla="*/ 132 w 1185"/>
                  <a:gd name="T59" fmla="*/ 6 h 217"/>
                  <a:gd name="T60" fmla="*/ 120 w 1185"/>
                  <a:gd name="T61" fmla="*/ 7 h 217"/>
                  <a:gd name="T62" fmla="*/ 108 w 1185"/>
                  <a:gd name="T63" fmla="*/ 8 h 217"/>
                  <a:gd name="T64" fmla="*/ 96 w 1185"/>
                  <a:gd name="T65" fmla="*/ 9 h 217"/>
                  <a:gd name="T66" fmla="*/ 85 w 1185"/>
                  <a:gd name="T67" fmla="*/ 10 h 217"/>
                  <a:gd name="T68" fmla="*/ 75 w 1185"/>
                  <a:gd name="T69" fmla="*/ 11 h 217"/>
                  <a:gd name="T70" fmla="*/ 65 w 1185"/>
                  <a:gd name="T71" fmla="*/ 12 h 217"/>
                  <a:gd name="T72" fmla="*/ 55 w 1185"/>
                  <a:gd name="T73" fmla="*/ 13 h 217"/>
                  <a:gd name="T74" fmla="*/ 45 w 1185"/>
                  <a:gd name="T75" fmla="*/ 14 h 217"/>
                  <a:gd name="T76" fmla="*/ 35 w 1185"/>
                  <a:gd name="T77" fmla="*/ 15 h 217"/>
                  <a:gd name="T78" fmla="*/ 26 w 1185"/>
                  <a:gd name="T79" fmla="*/ 15 h 217"/>
                  <a:gd name="T80" fmla="*/ 17 w 1185"/>
                  <a:gd name="T81" fmla="*/ 16 h 217"/>
                  <a:gd name="T82" fmla="*/ 15 w 1185"/>
                  <a:gd name="T83" fmla="*/ 19 h 217"/>
                  <a:gd name="T84" fmla="*/ 13 w 1185"/>
                  <a:gd name="T85" fmla="*/ 21 h 217"/>
                  <a:gd name="T86" fmla="*/ 10 w 1185"/>
                  <a:gd name="T87" fmla="*/ 24 h 217"/>
                  <a:gd name="T88" fmla="*/ 8 w 1185"/>
                  <a:gd name="T89" fmla="*/ 26 h 217"/>
                  <a:gd name="T90" fmla="*/ 6 w 1185"/>
                  <a:gd name="T91" fmla="*/ 29 h 217"/>
                  <a:gd name="T92" fmla="*/ 4 w 1185"/>
                  <a:gd name="T93" fmla="*/ 31 h 217"/>
                  <a:gd name="T94" fmla="*/ 2 w 1185"/>
                  <a:gd name="T95" fmla="*/ 33 h 217"/>
                  <a:gd name="T96" fmla="*/ 0 w 1185"/>
                  <a:gd name="T97" fmla="*/ 36 h 2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85" h="217">
                    <a:moveTo>
                      <a:pt x="0" y="217"/>
                    </a:moveTo>
                    <a:lnTo>
                      <a:pt x="52" y="213"/>
                    </a:lnTo>
                    <a:lnTo>
                      <a:pt x="107" y="210"/>
                    </a:lnTo>
                    <a:lnTo>
                      <a:pt x="162" y="205"/>
                    </a:lnTo>
                    <a:lnTo>
                      <a:pt x="221" y="202"/>
                    </a:lnTo>
                    <a:lnTo>
                      <a:pt x="278" y="198"/>
                    </a:lnTo>
                    <a:lnTo>
                      <a:pt x="337" y="195"/>
                    </a:lnTo>
                    <a:lnTo>
                      <a:pt x="397" y="192"/>
                    </a:lnTo>
                    <a:lnTo>
                      <a:pt x="460" y="189"/>
                    </a:lnTo>
                    <a:lnTo>
                      <a:pt x="527" y="184"/>
                    </a:lnTo>
                    <a:lnTo>
                      <a:pt x="598" y="180"/>
                    </a:lnTo>
                    <a:lnTo>
                      <a:pt x="668" y="176"/>
                    </a:lnTo>
                    <a:lnTo>
                      <a:pt x="742" y="172"/>
                    </a:lnTo>
                    <a:lnTo>
                      <a:pt x="815" y="166"/>
                    </a:lnTo>
                    <a:lnTo>
                      <a:pt x="893" y="162"/>
                    </a:lnTo>
                    <a:lnTo>
                      <a:pt x="970" y="158"/>
                    </a:lnTo>
                    <a:lnTo>
                      <a:pt x="1050" y="154"/>
                    </a:lnTo>
                    <a:lnTo>
                      <a:pt x="1066" y="135"/>
                    </a:lnTo>
                    <a:lnTo>
                      <a:pt x="1083" y="115"/>
                    </a:lnTo>
                    <a:lnTo>
                      <a:pt x="1100" y="96"/>
                    </a:lnTo>
                    <a:lnTo>
                      <a:pt x="1117" y="77"/>
                    </a:lnTo>
                    <a:lnTo>
                      <a:pt x="1133" y="58"/>
                    </a:lnTo>
                    <a:lnTo>
                      <a:pt x="1151" y="38"/>
                    </a:lnTo>
                    <a:lnTo>
                      <a:pt x="1167" y="19"/>
                    </a:lnTo>
                    <a:lnTo>
                      <a:pt x="1185" y="0"/>
                    </a:lnTo>
                    <a:lnTo>
                      <a:pt x="1102" y="7"/>
                    </a:lnTo>
                    <a:lnTo>
                      <a:pt x="1022" y="14"/>
                    </a:lnTo>
                    <a:lnTo>
                      <a:pt x="942" y="21"/>
                    </a:lnTo>
                    <a:lnTo>
                      <a:pt x="866" y="28"/>
                    </a:lnTo>
                    <a:lnTo>
                      <a:pt x="791" y="34"/>
                    </a:lnTo>
                    <a:lnTo>
                      <a:pt x="717" y="41"/>
                    </a:lnTo>
                    <a:lnTo>
                      <a:pt x="645" y="49"/>
                    </a:lnTo>
                    <a:lnTo>
                      <a:pt x="575" y="56"/>
                    </a:lnTo>
                    <a:lnTo>
                      <a:pt x="511" y="61"/>
                    </a:lnTo>
                    <a:lnTo>
                      <a:pt x="449" y="66"/>
                    </a:lnTo>
                    <a:lnTo>
                      <a:pt x="388" y="71"/>
                    </a:lnTo>
                    <a:lnTo>
                      <a:pt x="329" y="77"/>
                    </a:lnTo>
                    <a:lnTo>
                      <a:pt x="270" y="82"/>
                    </a:lnTo>
                    <a:lnTo>
                      <a:pt x="212" y="88"/>
                    </a:lnTo>
                    <a:lnTo>
                      <a:pt x="156" y="93"/>
                    </a:lnTo>
                    <a:lnTo>
                      <a:pt x="102" y="99"/>
                    </a:lnTo>
                    <a:lnTo>
                      <a:pt x="89" y="113"/>
                    </a:lnTo>
                    <a:lnTo>
                      <a:pt x="75" y="128"/>
                    </a:lnTo>
                    <a:lnTo>
                      <a:pt x="62" y="142"/>
                    </a:lnTo>
                    <a:lnTo>
                      <a:pt x="50" y="157"/>
                    </a:lnTo>
                    <a:lnTo>
                      <a:pt x="37" y="172"/>
                    </a:lnTo>
                    <a:lnTo>
                      <a:pt x="24" y="187"/>
                    </a:lnTo>
                    <a:lnTo>
                      <a:pt x="12" y="201"/>
                    </a:lnTo>
                    <a:lnTo>
                      <a:pt x="0" y="217"/>
                    </a:lnTo>
                    <a:close/>
                  </a:path>
                </a:pathLst>
              </a:custGeom>
              <a:solidFill>
                <a:srgbClr val="993D0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5" name="未知"/>
              <p:cNvSpPr/>
              <p:nvPr/>
            </p:nvSpPr>
            <p:spPr bwMode="auto">
              <a:xfrm>
                <a:off x="0" y="89"/>
                <a:ext cx="139" cy="202"/>
              </a:xfrm>
              <a:custGeom>
                <a:avLst/>
                <a:gdLst>
                  <a:gd name="T0" fmla="*/ 7 w 832"/>
                  <a:gd name="T1" fmla="*/ 8 h 1214"/>
                  <a:gd name="T2" fmla="*/ 22 w 832"/>
                  <a:gd name="T3" fmla="*/ 7 h 1214"/>
                  <a:gd name="T4" fmla="*/ 38 w 832"/>
                  <a:gd name="T5" fmla="*/ 6 h 1214"/>
                  <a:gd name="T6" fmla="*/ 54 w 832"/>
                  <a:gd name="T7" fmla="*/ 5 h 1214"/>
                  <a:gd name="T8" fmla="*/ 71 w 832"/>
                  <a:gd name="T9" fmla="*/ 4 h 1214"/>
                  <a:gd name="T10" fmla="*/ 90 w 832"/>
                  <a:gd name="T11" fmla="*/ 3 h 1214"/>
                  <a:gd name="T12" fmla="*/ 109 w 832"/>
                  <a:gd name="T13" fmla="*/ 2 h 1214"/>
                  <a:gd name="T14" fmla="*/ 128 w 832"/>
                  <a:gd name="T15" fmla="*/ 0 h 1214"/>
                  <a:gd name="T16" fmla="*/ 139 w 832"/>
                  <a:gd name="T17" fmla="*/ 12 h 1214"/>
                  <a:gd name="T18" fmla="*/ 139 w 832"/>
                  <a:gd name="T19" fmla="*/ 38 h 1214"/>
                  <a:gd name="T20" fmla="*/ 139 w 832"/>
                  <a:gd name="T21" fmla="*/ 63 h 1214"/>
                  <a:gd name="T22" fmla="*/ 139 w 832"/>
                  <a:gd name="T23" fmla="*/ 88 h 1214"/>
                  <a:gd name="T24" fmla="*/ 139 w 832"/>
                  <a:gd name="T25" fmla="*/ 114 h 1214"/>
                  <a:gd name="T26" fmla="*/ 139 w 832"/>
                  <a:gd name="T27" fmla="*/ 139 h 1214"/>
                  <a:gd name="T28" fmla="*/ 139 w 832"/>
                  <a:gd name="T29" fmla="*/ 164 h 1214"/>
                  <a:gd name="T30" fmla="*/ 139 w 832"/>
                  <a:gd name="T31" fmla="*/ 189 h 1214"/>
                  <a:gd name="T32" fmla="*/ 128 w 832"/>
                  <a:gd name="T33" fmla="*/ 200 h 1214"/>
                  <a:gd name="T34" fmla="*/ 109 w 832"/>
                  <a:gd name="T35" fmla="*/ 196 h 1214"/>
                  <a:gd name="T36" fmla="*/ 90 w 832"/>
                  <a:gd name="T37" fmla="*/ 192 h 1214"/>
                  <a:gd name="T38" fmla="*/ 71 w 832"/>
                  <a:gd name="T39" fmla="*/ 188 h 1214"/>
                  <a:gd name="T40" fmla="*/ 54 w 832"/>
                  <a:gd name="T41" fmla="*/ 185 h 1214"/>
                  <a:gd name="T42" fmla="*/ 38 w 832"/>
                  <a:gd name="T43" fmla="*/ 182 h 1214"/>
                  <a:gd name="T44" fmla="*/ 22 w 832"/>
                  <a:gd name="T45" fmla="*/ 179 h 1214"/>
                  <a:gd name="T46" fmla="*/ 7 w 832"/>
                  <a:gd name="T47" fmla="*/ 176 h 1214"/>
                  <a:gd name="T48" fmla="*/ 0 w 832"/>
                  <a:gd name="T49" fmla="*/ 164 h 1214"/>
                  <a:gd name="T50" fmla="*/ 0 w 832"/>
                  <a:gd name="T51" fmla="*/ 143 h 1214"/>
                  <a:gd name="T52" fmla="*/ 0 w 832"/>
                  <a:gd name="T53" fmla="*/ 122 h 1214"/>
                  <a:gd name="T54" fmla="*/ 0 w 832"/>
                  <a:gd name="T55" fmla="*/ 102 h 1214"/>
                  <a:gd name="T56" fmla="*/ 0 w 832"/>
                  <a:gd name="T57" fmla="*/ 81 h 1214"/>
                  <a:gd name="T58" fmla="*/ 0 w 832"/>
                  <a:gd name="T59" fmla="*/ 60 h 1214"/>
                  <a:gd name="T60" fmla="*/ 0 w 832"/>
                  <a:gd name="T61" fmla="*/ 40 h 1214"/>
                  <a:gd name="T62" fmla="*/ 0 w 832"/>
                  <a:gd name="T63" fmla="*/ 19 h 12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2" h="1214">
                    <a:moveTo>
                      <a:pt x="0" y="53"/>
                    </a:moveTo>
                    <a:lnTo>
                      <a:pt x="43" y="50"/>
                    </a:lnTo>
                    <a:lnTo>
                      <a:pt x="89" y="47"/>
                    </a:lnTo>
                    <a:lnTo>
                      <a:pt x="134" y="44"/>
                    </a:lnTo>
                    <a:lnTo>
                      <a:pt x="181" y="41"/>
                    </a:lnTo>
                    <a:lnTo>
                      <a:pt x="227" y="38"/>
                    </a:lnTo>
                    <a:lnTo>
                      <a:pt x="276" y="35"/>
                    </a:lnTo>
                    <a:lnTo>
                      <a:pt x="324" y="32"/>
                    </a:lnTo>
                    <a:lnTo>
                      <a:pt x="374" y="30"/>
                    </a:lnTo>
                    <a:lnTo>
                      <a:pt x="426" y="26"/>
                    </a:lnTo>
                    <a:lnTo>
                      <a:pt x="481" y="23"/>
                    </a:lnTo>
                    <a:lnTo>
                      <a:pt x="536" y="19"/>
                    </a:lnTo>
                    <a:lnTo>
                      <a:pt x="594" y="15"/>
                    </a:lnTo>
                    <a:lnTo>
                      <a:pt x="651" y="11"/>
                    </a:lnTo>
                    <a:lnTo>
                      <a:pt x="710" y="7"/>
                    </a:lnTo>
                    <a:lnTo>
                      <a:pt x="769" y="3"/>
                    </a:lnTo>
                    <a:lnTo>
                      <a:pt x="832" y="0"/>
                    </a:lnTo>
                    <a:lnTo>
                      <a:pt x="832" y="75"/>
                    </a:lnTo>
                    <a:lnTo>
                      <a:pt x="832" y="152"/>
                    </a:lnTo>
                    <a:lnTo>
                      <a:pt x="832" y="227"/>
                    </a:lnTo>
                    <a:lnTo>
                      <a:pt x="832" y="303"/>
                    </a:lnTo>
                    <a:lnTo>
                      <a:pt x="832" y="379"/>
                    </a:lnTo>
                    <a:lnTo>
                      <a:pt x="832" y="455"/>
                    </a:lnTo>
                    <a:lnTo>
                      <a:pt x="832" y="531"/>
                    </a:lnTo>
                    <a:lnTo>
                      <a:pt x="832" y="608"/>
                    </a:lnTo>
                    <a:lnTo>
                      <a:pt x="832" y="683"/>
                    </a:lnTo>
                    <a:lnTo>
                      <a:pt x="832" y="758"/>
                    </a:lnTo>
                    <a:lnTo>
                      <a:pt x="832" y="834"/>
                    </a:lnTo>
                    <a:lnTo>
                      <a:pt x="832" y="911"/>
                    </a:lnTo>
                    <a:lnTo>
                      <a:pt x="832" y="986"/>
                    </a:lnTo>
                    <a:lnTo>
                      <a:pt x="832" y="1062"/>
                    </a:lnTo>
                    <a:lnTo>
                      <a:pt x="832" y="1138"/>
                    </a:lnTo>
                    <a:lnTo>
                      <a:pt x="832" y="1214"/>
                    </a:lnTo>
                    <a:lnTo>
                      <a:pt x="769" y="1202"/>
                    </a:lnTo>
                    <a:lnTo>
                      <a:pt x="710" y="1190"/>
                    </a:lnTo>
                    <a:lnTo>
                      <a:pt x="651" y="1178"/>
                    </a:lnTo>
                    <a:lnTo>
                      <a:pt x="594" y="1166"/>
                    </a:lnTo>
                    <a:lnTo>
                      <a:pt x="536" y="1154"/>
                    </a:lnTo>
                    <a:lnTo>
                      <a:pt x="481" y="1144"/>
                    </a:lnTo>
                    <a:lnTo>
                      <a:pt x="426" y="1132"/>
                    </a:lnTo>
                    <a:lnTo>
                      <a:pt x="373" y="1122"/>
                    </a:lnTo>
                    <a:lnTo>
                      <a:pt x="323" y="1112"/>
                    </a:lnTo>
                    <a:lnTo>
                      <a:pt x="275" y="1102"/>
                    </a:lnTo>
                    <a:lnTo>
                      <a:pt x="226" y="1091"/>
                    </a:lnTo>
                    <a:lnTo>
                      <a:pt x="180" y="1082"/>
                    </a:lnTo>
                    <a:lnTo>
                      <a:pt x="134" y="1073"/>
                    </a:lnTo>
                    <a:lnTo>
                      <a:pt x="88" y="1064"/>
                    </a:lnTo>
                    <a:lnTo>
                      <a:pt x="43" y="1055"/>
                    </a:lnTo>
                    <a:lnTo>
                      <a:pt x="0" y="1045"/>
                    </a:lnTo>
                    <a:lnTo>
                      <a:pt x="0" y="983"/>
                    </a:lnTo>
                    <a:lnTo>
                      <a:pt x="0" y="920"/>
                    </a:lnTo>
                    <a:lnTo>
                      <a:pt x="0" y="859"/>
                    </a:lnTo>
                    <a:lnTo>
                      <a:pt x="0" y="797"/>
                    </a:lnTo>
                    <a:lnTo>
                      <a:pt x="0" y="735"/>
                    </a:lnTo>
                    <a:lnTo>
                      <a:pt x="0" y="672"/>
                    </a:lnTo>
                    <a:lnTo>
                      <a:pt x="0" y="611"/>
                    </a:lnTo>
                    <a:lnTo>
                      <a:pt x="0" y="549"/>
                    </a:lnTo>
                    <a:lnTo>
                      <a:pt x="0" y="487"/>
                    </a:lnTo>
                    <a:lnTo>
                      <a:pt x="0" y="424"/>
                    </a:lnTo>
                    <a:lnTo>
                      <a:pt x="0" y="363"/>
                    </a:lnTo>
                    <a:lnTo>
                      <a:pt x="0" y="301"/>
                    </a:lnTo>
                    <a:lnTo>
                      <a:pt x="0" y="239"/>
                    </a:lnTo>
                    <a:lnTo>
                      <a:pt x="0" y="176"/>
                    </a:lnTo>
                    <a:lnTo>
                      <a:pt x="0" y="115"/>
                    </a:lnTo>
                    <a:lnTo>
                      <a:pt x="0" y="53"/>
                    </a:lnTo>
                    <a:close/>
                  </a:path>
                </a:pathLst>
              </a:cu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6" name="未知"/>
              <p:cNvSpPr/>
              <p:nvPr/>
            </p:nvSpPr>
            <p:spPr bwMode="auto">
              <a:xfrm>
                <a:off x="0" y="95"/>
                <a:ext cx="139" cy="196"/>
              </a:xfrm>
              <a:custGeom>
                <a:avLst/>
                <a:gdLst>
                  <a:gd name="T0" fmla="*/ 7 w 832"/>
                  <a:gd name="T1" fmla="*/ 7 h 1176"/>
                  <a:gd name="T2" fmla="*/ 22 w 832"/>
                  <a:gd name="T3" fmla="*/ 6 h 1176"/>
                  <a:gd name="T4" fmla="*/ 38 w 832"/>
                  <a:gd name="T5" fmla="*/ 6 h 1176"/>
                  <a:gd name="T6" fmla="*/ 54 w 832"/>
                  <a:gd name="T7" fmla="*/ 5 h 1176"/>
                  <a:gd name="T8" fmla="*/ 71 w 832"/>
                  <a:gd name="T9" fmla="*/ 4 h 1176"/>
                  <a:gd name="T10" fmla="*/ 90 w 832"/>
                  <a:gd name="T11" fmla="*/ 3 h 1176"/>
                  <a:gd name="T12" fmla="*/ 109 w 832"/>
                  <a:gd name="T13" fmla="*/ 2 h 1176"/>
                  <a:gd name="T14" fmla="*/ 128 w 832"/>
                  <a:gd name="T15" fmla="*/ 1 h 1176"/>
                  <a:gd name="T16" fmla="*/ 139 w 832"/>
                  <a:gd name="T17" fmla="*/ 12 h 1176"/>
                  <a:gd name="T18" fmla="*/ 139 w 832"/>
                  <a:gd name="T19" fmla="*/ 37 h 1176"/>
                  <a:gd name="T20" fmla="*/ 139 w 832"/>
                  <a:gd name="T21" fmla="*/ 61 h 1176"/>
                  <a:gd name="T22" fmla="*/ 139 w 832"/>
                  <a:gd name="T23" fmla="*/ 86 h 1176"/>
                  <a:gd name="T24" fmla="*/ 139 w 832"/>
                  <a:gd name="T25" fmla="*/ 110 h 1176"/>
                  <a:gd name="T26" fmla="*/ 139 w 832"/>
                  <a:gd name="T27" fmla="*/ 135 h 1176"/>
                  <a:gd name="T28" fmla="*/ 139 w 832"/>
                  <a:gd name="T29" fmla="*/ 159 h 1176"/>
                  <a:gd name="T30" fmla="*/ 139 w 832"/>
                  <a:gd name="T31" fmla="*/ 184 h 1176"/>
                  <a:gd name="T32" fmla="*/ 128 w 832"/>
                  <a:gd name="T33" fmla="*/ 194 h 1176"/>
                  <a:gd name="T34" fmla="*/ 109 w 832"/>
                  <a:gd name="T35" fmla="*/ 190 h 1176"/>
                  <a:gd name="T36" fmla="*/ 90 w 832"/>
                  <a:gd name="T37" fmla="*/ 186 h 1176"/>
                  <a:gd name="T38" fmla="*/ 71 w 832"/>
                  <a:gd name="T39" fmla="*/ 182 h 1176"/>
                  <a:gd name="T40" fmla="*/ 54 w 832"/>
                  <a:gd name="T41" fmla="*/ 179 h 1176"/>
                  <a:gd name="T42" fmla="*/ 38 w 832"/>
                  <a:gd name="T43" fmla="*/ 176 h 1176"/>
                  <a:gd name="T44" fmla="*/ 22 w 832"/>
                  <a:gd name="T45" fmla="*/ 173 h 1176"/>
                  <a:gd name="T46" fmla="*/ 7 w 832"/>
                  <a:gd name="T47" fmla="*/ 170 h 1176"/>
                  <a:gd name="T48" fmla="*/ 0 w 832"/>
                  <a:gd name="T49" fmla="*/ 158 h 1176"/>
                  <a:gd name="T50" fmla="*/ 0 w 832"/>
                  <a:gd name="T51" fmla="*/ 138 h 1176"/>
                  <a:gd name="T52" fmla="*/ 0 w 832"/>
                  <a:gd name="T53" fmla="*/ 118 h 1176"/>
                  <a:gd name="T54" fmla="*/ 0 w 832"/>
                  <a:gd name="T55" fmla="*/ 98 h 1176"/>
                  <a:gd name="T56" fmla="*/ 0 w 832"/>
                  <a:gd name="T57" fmla="*/ 78 h 1176"/>
                  <a:gd name="T58" fmla="*/ 0 w 832"/>
                  <a:gd name="T59" fmla="*/ 58 h 1176"/>
                  <a:gd name="T60" fmla="*/ 0 w 832"/>
                  <a:gd name="T61" fmla="*/ 38 h 1176"/>
                  <a:gd name="T62" fmla="*/ 0 w 832"/>
                  <a:gd name="T63" fmla="*/ 18 h 1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2" h="1176">
                    <a:moveTo>
                      <a:pt x="0" y="45"/>
                    </a:moveTo>
                    <a:lnTo>
                      <a:pt x="43" y="42"/>
                    </a:lnTo>
                    <a:lnTo>
                      <a:pt x="89" y="40"/>
                    </a:lnTo>
                    <a:lnTo>
                      <a:pt x="134" y="38"/>
                    </a:lnTo>
                    <a:lnTo>
                      <a:pt x="181" y="36"/>
                    </a:lnTo>
                    <a:lnTo>
                      <a:pt x="227" y="33"/>
                    </a:lnTo>
                    <a:lnTo>
                      <a:pt x="276" y="31"/>
                    </a:lnTo>
                    <a:lnTo>
                      <a:pt x="324" y="28"/>
                    </a:lnTo>
                    <a:lnTo>
                      <a:pt x="374" y="26"/>
                    </a:lnTo>
                    <a:lnTo>
                      <a:pt x="426" y="22"/>
                    </a:lnTo>
                    <a:lnTo>
                      <a:pt x="481" y="18"/>
                    </a:lnTo>
                    <a:lnTo>
                      <a:pt x="536" y="15"/>
                    </a:lnTo>
                    <a:lnTo>
                      <a:pt x="594" y="12"/>
                    </a:lnTo>
                    <a:lnTo>
                      <a:pt x="651" y="9"/>
                    </a:lnTo>
                    <a:lnTo>
                      <a:pt x="710" y="6"/>
                    </a:lnTo>
                    <a:lnTo>
                      <a:pt x="769" y="3"/>
                    </a:lnTo>
                    <a:lnTo>
                      <a:pt x="832" y="0"/>
                    </a:lnTo>
                    <a:lnTo>
                      <a:pt x="832" y="73"/>
                    </a:lnTo>
                    <a:lnTo>
                      <a:pt x="832" y="147"/>
                    </a:lnTo>
                    <a:lnTo>
                      <a:pt x="832" y="220"/>
                    </a:lnTo>
                    <a:lnTo>
                      <a:pt x="832" y="294"/>
                    </a:lnTo>
                    <a:lnTo>
                      <a:pt x="832" y="367"/>
                    </a:lnTo>
                    <a:lnTo>
                      <a:pt x="832" y="441"/>
                    </a:lnTo>
                    <a:lnTo>
                      <a:pt x="832" y="514"/>
                    </a:lnTo>
                    <a:lnTo>
                      <a:pt x="832" y="588"/>
                    </a:lnTo>
                    <a:lnTo>
                      <a:pt x="832" y="661"/>
                    </a:lnTo>
                    <a:lnTo>
                      <a:pt x="832" y="735"/>
                    </a:lnTo>
                    <a:lnTo>
                      <a:pt x="832" y="809"/>
                    </a:lnTo>
                    <a:lnTo>
                      <a:pt x="832" y="882"/>
                    </a:lnTo>
                    <a:lnTo>
                      <a:pt x="832" y="955"/>
                    </a:lnTo>
                    <a:lnTo>
                      <a:pt x="832" y="1029"/>
                    </a:lnTo>
                    <a:lnTo>
                      <a:pt x="832" y="1103"/>
                    </a:lnTo>
                    <a:lnTo>
                      <a:pt x="832" y="1176"/>
                    </a:lnTo>
                    <a:lnTo>
                      <a:pt x="769" y="1164"/>
                    </a:lnTo>
                    <a:lnTo>
                      <a:pt x="710" y="1152"/>
                    </a:lnTo>
                    <a:lnTo>
                      <a:pt x="651" y="1140"/>
                    </a:lnTo>
                    <a:lnTo>
                      <a:pt x="594" y="1128"/>
                    </a:lnTo>
                    <a:lnTo>
                      <a:pt x="536" y="1116"/>
                    </a:lnTo>
                    <a:lnTo>
                      <a:pt x="481" y="1106"/>
                    </a:lnTo>
                    <a:lnTo>
                      <a:pt x="426" y="1094"/>
                    </a:lnTo>
                    <a:lnTo>
                      <a:pt x="373" y="1084"/>
                    </a:lnTo>
                    <a:lnTo>
                      <a:pt x="323" y="1074"/>
                    </a:lnTo>
                    <a:lnTo>
                      <a:pt x="275" y="1064"/>
                    </a:lnTo>
                    <a:lnTo>
                      <a:pt x="226" y="1053"/>
                    </a:lnTo>
                    <a:lnTo>
                      <a:pt x="180" y="1044"/>
                    </a:lnTo>
                    <a:lnTo>
                      <a:pt x="134" y="1035"/>
                    </a:lnTo>
                    <a:lnTo>
                      <a:pt x="88" y="1026"/>
                    </a:lnTo>
                    <a:lnTo>
                      <a:pt x="43" y="1017"/>
                    </a:lnTo>
                    <a:lnTo>
                      <a:pt x="0" y="1007"/>
                    </a:lnTo>
                    <a:lnTo>
                      <a:pt x="0" y="946"/>
                    </a:lnTo>
                    <a:lnTo>
                      <a:pt x="0" y="886"/>
                    </a:lnTo>
                    <a:lnTo>
                      <a:pt x="0" y="826"/>
                    </a:lnTo>
                    <a:lnTo>
                      <a:pt x="0" y="767"/>
                    </a:lnTo>
                    <a:lnTo>
                      <a:pt x="0" y="706"/>
                    </a:lnTo>
                    <a:lnTo>
                      <a:pt x="0" y="647"/>
                    </a:lnTo>
                    <a:lnTo>
                      <a:pt x="0" y="586"/>
                    </a:lnTo>
                    <a:lnTo>
                      <a:pt x="0" y="527"/>
                    </a:lnTo>
                    <a:lnTo>
                      <a:pt x="0" y="466"/>
                    </a:lnTo>
                    <a:lnTo>
                      <a:pt x="0" y="406"/>
                    </a:lnTo>
                    <a:lnTo>
                      <a:pt x="0" y="345"/>
                    </a:lnTo>
                    <a:lnTo>
                      <a:pt x="0" y="286"/>
                    </a:lnTo>
                    <a:lnTo>
                      <a:pt x="0" y="225"/>
                    </a:lnTo>
                    <a:lnTo>
                      <a:pt x="0" y="165"/>
                    </a:lnTo>
                    <a:lnTo>
                      <a:pt x="0" y="105"/>
                    </a:lnTo>
                    <a:lnTo>
                      <a:pt x="0" y="45"/>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7" name="未知"/>
              <p:cNvSpPr/>
              <p:nvPr/>
            </p:nvSpPr>
            <p:spPr bwMode="auto">
              <a:xfrm>
                <a:off x="0" y="135"/>
                <a:ext cx="139" cy="2"/>
              </a:xfrm>
              <a:custGeom>
                <a:avLst/>
                <a:gdLst>
                  <a:gd name="T0" fmla="*/ 0 w 832"/>
                  <a:gd name="T1" fmla="*/ 1 h 11"/>
                  <a:gd name="T2" fmla="*/ 7 w 832"/>
                  <a:gd name="T3" fmla="*/ 0 h 11"/>
                  <a:gd name="T4" fmla="*/ 15 w 832"/>
                  <a:gd name="T5" fmla="*/ 0 h 11"/>
                  <a:gd name="T6" fmla="*/ 22 w 832"/>
                  <a:gd name="T7" fmla="*/ 0 h 11"/>
                  <a:gd name="T8" fmla="*/ 30 w 832"/>
                  <a:gd name="T9" fmla="*/ 0 h 11"/>
                  <a:gd name="T10" fmla="*/ 38 w 832"/>
                  <a:gd name="T11" fmla="*/ 0 h 11"/>
                  <a:gd name="T12" fmla="*/ 46 w 832"/>
                  <a:gd name="T13" fmla="*/ 0 h 11"/>
                  <a:gd name="T14" fmla="*/ 54 w 832"/>
                  <a:gd name="T15" fmla="*/ 0 h 11"/>
                  <a:gd name="T16" fmla="*/ 62 w 832"/>
                  <a:gd name="T17" fmla="*/ 0 h 11"/>
                  <a:gd name="T18" fmla="*/ 71 w 832"/>
                  <a:gd name="T19" fmla="*/ 0 h 11"/>
                  <a:gd name="T20" fmla="*/ 80 w 832"/>
                  <a:gd name="T21" fmla="*/ 0 h 11"/>
                  <a:gd name="T22" fmla="*/ 90 w 832"/>
                  <a:gd name="T23" fmla="*/ 0 h 11"/>
                  <a:gd name="T24" fmla="*/ 99 w 832"/>
                  <a:gd name="T25" fmla="*/ 0 h 11"/>
                  <a:gd name="T26" fmla="*/ 109 w 832"/>
                  <a:gd name="T27" fmla="*/ 0 h 11"/>
                  <a:gd name="T28" fmla="*/ 119 w 832"/>
                  <a:gd name="T29" fmla="*/ 0 h 11"/>
                  <a:gd name="T30" fmla="*/ 128 w 832"/>
                  <a:gd name="T31" fmla="*/ 0 h 11"/>
                  <a:gd name="T32" fmla="*/ 139 w 832"/>
                  <a:gd name="T33" fmla="*/ 0 h 11"/>
                  <a:gd name="T34" fmla="*/ 139 w 832"/>
                  <a:gd name="T35" fmla="*/ 1 h 11"/>
                  <a:gd name="T36" fmla="*/ 139 w 832"/>
                  <a:gd name="T37" fmla="*/ 2 h 11"/>
                  <a:gd name="T38" fmla="*/ 128 w 832"/>
                  <a:gd name="T39" fmla="*/ 2 h 11"/>
                  <a:gd name="T40" fmla="*/ 119 w 832"/>
                  <a:gd name="T41" fmla="*/ 2 h 11"/>
                  <a:gd name="T42" fmla="*/ 109 w 832"/>
                  <a:gd name="T43" fmla="*/ 2 h 11"/>
                  <a:gd name="T44" fmla="*/ 99 w 832"/>
                  <a:gd name="T45" fmla="*/ 2 h 11"/>
                  <a:gd name="T46" fmla="*/ 90 w 832"/>
                  <a:gd name="T47" fmla="*/ 2 h 11"/>
                  <a:gd name="T48" fmla="*/ 80 w 832"/>
                  <a:gd name="T49" fmla="*/ 2 h 11"/>
                  <a:gd name="T50" fmla="*/ 71 w 832"/>
                  <a:gd name="T51" fmla="*/ 2 h 11"/>
                  <a:gd name="T52" fmla="*/ 62 w 832"/>
                  <a:gd name="T53" fmla="*/ 2 h 11"/>
                  <a:gd name="T54" fmla="*/ 54 w 832"/>
                  <a:gd name="T55" fmla="*/ 2 h 11"/>
                  <a:gd name="T56" fmla="*/ 46 w 832"/>
                  <a:gd name="T57" fmla="*/ 2 h 11"/>
                  <a:gd name="T58" fmla="*/ 38 w 832"/>
                  <a:gd name="T59" fmla="*/ 2 h 11"/>
                  <a:gd name="T60" fmla="*/ 30 w 832"/>
                  <a:gd name="T61" fmla="*/ 2 h 11"/>
                  <a:gd name="T62" fmla="*/ 22 w 832"/>
                  <a:gd name="T63" fmla="*/ 2 h 11"/>
                  <a:gd name="T64" fmla="*/ 15 w 832"/>
                  <a:gd name="T65" fmla="*/ 2 h 11"/>
                  <a:gd name="T66" fmla="*/ 7 w 832"/>
                  <a:gd name="T67" fmla="*/ 2 h 11"/>
                  <a:gd name="T68" fmla="*/ 0 w 832"/>
                  <a:gd name="T69" fmla="*/ 2 h 11"/>
                  <a:gd name="T70" fmla="*/ 0 w 832"/>
                  <a:gd name="T71" fmla="*/ 1 h 11"/>
                  <a:gd name="T72" fmla="*/ 0 w 832"/>
                  <a:gd name="T73" fmla="*/ 1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11">
                    <a:moveTo>
                      <a:pt x="0" y="3"/>
                    </a:moveTo>
                    <a:lnTo>
                      <a:pt x="43" y="2"/>
                    </a:lnTo>
                    <a:lnTo>
                      <a:pt x="89" y="1"/>
                    </a:lnTo>
                    <a:lnTo>
                      <a:pt x="134" y="1"/>
                    </a:lnTo>
                    <a:lnTo>
                      <a:pt x="181" y="1"/>
                    </a:lnTo>
                    <a:lnTo>
                      <a:pt x="227" y="1"/>
                    </a:lnTo>
                    <a:lnTo>
                      <a:pt x="276" y="1"/>
                    </a:lnTo>
                    <a:lnTo>
                      <a:pt x="324" y="1"/>
                    </a:lnTo>
                    <a:lnTo>
                      <a:pt x="374" y="1"/>
                    </a:lnTo>
                    <a:lnTo>
                      <a:pt x="426" y="0"/>
                    </a:lnTo>
                    <a:lnTo>
                      <a:pt x="481" y="0"/>
                    </a:lnTo>
                    <a:lnTo>
                      <a:pt x="536" y="0"/>
                    </a:lnTo>
                    <a:lnTo>
                      <a:pt x="594" y="0"/>
                    </a:lnTo>
                    <a:lnTo>
                      <a:pt x="651" y="0"/>
                    </a:lnTo>
                    <a:lnTo>
                      <a:pt x="710" y="0"/>
                    </a:lnTo>
                    <a:lnTo>
                      <a:pt x="769" y="0"/>
                    </a:lnTo>
                    <a:lnTo>
                      <a:pt x="832" y="0"/>
                    </a:lnTo>
                    <a:lnTo>
                      <a:pt x="832" y="5"/>
                    </a:lnTo>
                    <a:lnTo>
                      <a:pt x="832" y="11"/>
                    </a:lnTo>
                    <a:lnTo>
                      <a:pt x="769" y="11"/>
                    </a:lnTo>
                    <a:lnTo>
                      <a:pt x="710" y="11"/>
                    </a:lnTo>
                    <a:lnTo>
                      <a:pt x="651" y="11"/>
                    </a:lnTo>
                    <a:lnTo>
                      <a:pt x="594" y="11"/>
                    </a:lnTo>
                    <a:lnTo>
                      <a:pt x="536" y="11"/>
                    </a:lnTo>
                    <a:lnTo>
                      <a:pt x="481" y="11"/>
                    </a:lnTo>
                    <a:lnTo>
                      <a:pt x="426" y="11"/>
                    </a:lnTo>
                    <a:lnTo>
                      <a:pt x="374" y="11"/>
                    </a:lnTo>
                    <a:lnTo>
                      <a:pt x="324" y="11"/>
                    </a:lnTo>
                    <a:lnTo>
                      <a:pt x="276" y="11"/>
                    </a:lnTo>
                    <a:lnTo>
                      <a:pt x="227" y="11"/>
                    </a:lnTo>
                    <a:lnTo>
                      <a:pt x="181" y="11"/>
                    </a:lnTo>
                    <a:lnTo>
                      <a:pt x="134" y="11"/>
                    </a:lnTo>
                    <a:lnTo>
                      <a:pt x="89" y="11"/>
                    </a:lnTo>
                    <a:lnTo>
                      <a:pt x="43" y="11"/>
                    </a:lnTo>
                    <a:lnTo>
                      <a:pt x="0" y="11"/>
                    </a:lnTo>
                    <a:lnTo>
                      <a:pt x="0" y="6"/>
                    </a:lnTo>
                    <a:lnTo>
                      <a:pt x="0" y="3"/>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8" name="未知"/>
              <p:cNvSpPr/>
              <p:nvPr/>
            </p:nvSpPr>
            <p:spPr bwMode="auto">
              <a:xfrm>
                <a:off x="0" y="103"/>
                <a:ext cx="133" cy="32"/>
              </a:xfrm>
              <a:custGeom>
                <a:avLst/>
                <a:gdLst>
                  <a:gd name="T0" fmla="*/ 0 w 795"/>
                  <a:gd name="T1" fmla="*/ 6 h 193"/>
                  <a:gd name="T2" fmla="*/ 7 w 795"/>
                  <a:gd name="T3" fmla="*/ 5 h 193"/>
                  <a:gd name="T4" fmla="*/ 14 w 795"/>
                  <a:gd name="T5" fmla="*/ 5 h 193"/>
                  <a:gd name="T6" fmla="*/ 21 w 795"/>
                  <a:gd name="T7" fmla="*/ 5 h 193"/>
                  <a:gd name="T8" fmla="*/ 29 w 795"/>
                  <a:gd name="T9" fmla="*/ 5 h 193"/>
                  <a:gd name="T10" fmla="*/ 36 w 795"/>
                  <a:gd name="T11" fmla="*/ 4 h 193"/>
                  <a:gd name="T12" fmla="*/ 44 w 795"/>
                  <a:gd name="T13" fmla="*/ 4 h 193"/>
                  <a:gd name="T14" fmla="*/ 52 w 795"/>
                  <a:gd name="T15" fmla="*/ 3 h 193"/>
                  <a:gd name="T16" fmla="*/ 60 w 795"/>
                  <a:gd name="T17" fmla="*/ 3 h 193"/>
                  <a:gd name="T18" fmla="*/ 68 w 795"/>
                  <a:gd name="T19" fmla="*/ 3 h 193"/>
                  <a:gd name="T20" fmla="*/ 77 w 795"/>
                  <a:gd name="T21" fmla="*/ 2 h 193"/>
                  <a:gd name="T22" fmla="*/ 86 w 795"/>
                  <a:gd name="T23" fmla="*/ 2 h 193"/>
                  <a:gd name="T24" fmla="*/ 95 w 795"/>
                  <a:gd name="T25" fmla="*/ 1 h 193"/>
                  <a:gd name="T26" fmla="*/ 104 w 795"/>
                  <a:gd name="T27" fmla="*/ 1 h 193"/>
                  <a:gd name="T28" fmla="*/ 114 w 795"/>
                  <a:gd name="T29" fmla="*/ 1 h 193"/>
                  <a:gd name="T30" fmla="*/ 123 w 795"/>
                  <a:gd name="T31" fmla="*/ 0 h 193"/>
                  <a:gd name="T32" fmla="*/ 133 w 795"/>
                  <a:gd name="T33" fmla="*/ 0 h 193"/>
                  <a:gd name="T34" fmla="*/ 133 w 795"/>
                  <a:gd name="T35" fmla="*/ 4 h 193"/>
                  <a:gd name="T36" fmla="*/ 133 w 795"/>
                  <a:gd name="T37" fmla="*/ 8 h 193"/>
                  <a:gd name="T38" fmla="*/ 133 w 795"/>
                  <a:gd name="T39" fmla="*/ 12 h 193"/>
                  <a:gd name="T40" fmla="*/ 133 w 795"/>
                  <a:gd name="T41" fmla="*/ 16 h 193"/>
                  <a:gd name="T42" fmla="*/ 133 w 795"/>
                  <a:gd name="T43" fmla="*/ 20 h 193"/>
                  <a:gd name="T44" fmla="*/ 133 w 795"/>
                  <a:gd name="T45" fmla="*/ 24 h 193"/>
                  <a:gd name="T46" fmla="*/ 133 w 795"/>
                  <a:gd name="T47" fmla="*/ 28 h 193"/>
                  <a:gd name="T48" fmla="*/ 133 w 795"/>
                  <a:gd name="T49" fmla="*/ 32 h 193"/>
                  <a:gd name="T50" fmla="*/ 123 w 795"/>
                  <a:gd name="T51" fmla="*/ 32 h 193"/>
                  <a:gd name="T52" fmla="*/ 114 w 795"/>
                  <a:gd name="T53" fmla="*/ 32 h 193"/>
                  <a:gd name="T54" fmla="*/ 104 w 795"/>
                  <a:gd name="T55" fmla="*/ 32 h 193"/>
                  <a:gd name="T56" fmla="*/ 95 w 795"/>
                  <a:gd name="T57" fmla="*/ 32 h 193"/>
                  <a:gd name="T58" fmla="*/ 86 w 795"/>
                  <a:gd name="T59" fmla="*/ 32 h 193"/>
                  <a:gd name="T60" fmla="*/ 77 w 795"/>
                  <a:gd name="T61" fmla="*/ 32 h 193"/>
                  <a:gd name="T62" fmla="*/ 68 w 795"/>
                  <a:gd name="T63" fmla="*/ 32 h 193"/>
                  <a:gd name="T64" fmla="*/ 60 w 795"/>
                  <a:gd name="T65" fmla="*/ 32 h 193"/>
                  <a:gd name="T66" fmla="*/ 52 w 795"/>
                  <a:gd name="T67" fmla="*/ 32 h 193"/>
                  <a:gd name="T68" fmla="*/ 44 w 795"/>
                  <a:gd name="T69" fmla="*/ 32 h 193"/>
                  <a:gd name="T70" fmla="*/ 36 w 795"/>
                  <a:gd name="T71" fmla="*/ 32 h 193"/>
                  <a:gd name="T72" fmla="*/ 29 w 795"/>
                  <a:gd name="T73" fmla="*/ 32 h 193"/>
                  <a:gd name="T74" fmla="*/ 21 w 795"/>
                  <a:gd name="T75" fmla="*/ 32 h 193"/>
                  <a:gd name="T76" fmla="*/ 14 w 795"/>
                  <a:gd name="T77" fmla="*/ 32 h 193"/>
                  <a:gd name="T78" fmla="*/ 7 w 795"/>
                  <a:gd name="T79" fmla="*/ 32 h 193"/>
                  <a:gd name="T80" fmla="*/ 0 w 795"/>
                  <a:gd name="T81" fmla="*/ 32 h 193"/>
                  <a:gd name="T82" fmla="*/ 0 w 795"/>
                  <a:gd name="T83" fmla="*/ 29 h 193"/>
                  <a:gd name="T84" fmla="*/ 0 w 795"/>
                  <a:gd name="T85" fmla="*/ 25 h 193"/>
                  <a:gd name="T86" fmla="*/ 0 w 795"/>
                  <a:gd name="T87" fmla="*/ 22 h 193"/>
                  <a:gd name="T88" fmla="*/ 0 w 795"/>
                  <a:gd name="T89" fmla="*/ 19 h 193"/>
                  <a:gd name="T90" fmla="*/ 0 w 795"/>
                  <a:gd name="T91" fmla="*/ 15 h 193"/>
                  <a:gd name="T92" fmla="*/ 0 w 795"/>
                  <a:gd name="T93" fmla="*/ 12 h 193"/>
                  <a:gd name="T94" fmla="*/ 0 w 795"/>
                  <a:gd name="T95" fmla="*/ 9 h 193"/>
                  <a:gd name="T96" fmla="*/ 0 w 795"/>
                  <a:gd name="T97" fmla="*/ 6 h 1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95" h="193">
                    <a:moveTo>
                      <a:pt x="0" y="36"/>
                    </a:moveTo>
                    <a:lnTo>
                      <a:pt x="42" y="33"/>
                    </a:lnTo>
                    <a:lnTo>
                      <a:pt x="85" y="32"/>
                    </a:lnTo>
                    <a:lnTo>
                      <a:pt x="128" y="29"/>
                    </a:lnTo>
                    <a:lnTo>
                      <a:pt x="172" y="28"/>
                    </a:lnTo>
                    <a:lnTo>
                      <a:pt x="217" y="25"/>
                    </a:lnTo>
                    <a:lnTo>
                      <a:pt x="263" y="24"/>
                    </a:lnTo>
                    <a:lnTo>
                      <a:pt x="309" y="21"/>
                    </a:lnTo>
                    <a:lnTo>
                      <a:pt x="358" y="20"/>
                    </a:lnTo>
                    <a:lnTo>
                      <a:pt x="409" y="17"/>
                    </a:lnTo>
                    <a:lnTo>
                      <a:pt x="462" y="14"/>
                    </a:lnTo>
                    <a:lnTo>
                      <a:pt x="514" y="12"/>
                    </a:lnTo>
                    <a:lnTo>
                      <a:pt x="569" y="9"/>
                    </a:lnTo>
                    <a:lnTo>
                      <a:pt x="623" y="6"/>
                    </a:lnTo>
                    <a:lnTo>
                      <a:pt x="679" y="4"/>
                    </a:lnTo>
                    <a:lnTo>
                      <a:pt x="737" y="2"/>
                    </a:lnTo>
                    <a:lnTo>
                      <a:pt x="795" y="0"/>
                    </a:lnTo>
                    <a:lnTo>
                      <a:pt x="795" y="23"/>
                    </a:lnTo>
                    <a:lnTo>
                      <a:pt x="795" y="47"/>
                    </a:lnTo>
                    <a:lnTo>
                      <a:pt x="795" y="70"/>
                    </a:lnTo>
                    <a:lnTo>
                      <a:pt x="795" y="95"/>
                    </a:lnTo>
                    <a:lnTo>
                      <a:pt x="795" y="118"/>
                    </a:lnTo>
                    <a:lnTo>
                      <a:pt x="795" y="142"/>
                    </a:lnTo>
                    <a:lnTo>
                      <a:pt x="795" y="166"/>
                    </a:lnTo>
                    <a:lnTo>
                      <a:pt x="795" y="191"/>
                    </a:lnTo>
                    <a:lnTo>
                      <a:pt x="737" y="191"/>
                    </a:lnTo>
                    <a:lnTo>
                      <a:pt x="679" y="191"/>
                    </a:lnTo>
                    <a:lnTo>
                      <a:pt x="623" y="191"/>
                    </a:lnTo>
                    <a:lnTo>
                      <a:pt x="569" y="191"/>
                    </a:lnTo>
                    <a:lnTo>
                      <a:pt x="514" y="191"/>
                    </a:lnTo>
                    <a:lnTo>
                      <a:pt x="462" y="191"/>
                    </a:lnTo>
                    <a:lnTo>
                      <a:pt x="409" y="191"/>
                    </a:lnTo>
                    <a:lnTo>
                      <a:pt x="358" y="192"/>
                    </a:lnTo>
                    <a:lnTo>
                      <a:pt x="309" y="192"/>
                    </a:lnTo>
                    <a:lnTo>
                      <a:pt x="263" y="192"/>
                    </a:lnTo>
                    <a:lnTo>
                      <a:pt x="217" y="192"/>
                    </a:lnTo>
                    <a:lnTo>
                      <a:pt x="172" y="192"/>
                    </a:lnTo>
                    <a:lnTo>
                      <a:pt x="128" y="192"/>
                    </a:lnTo>
                    <a:lnTo>
                      <a:pt x="85" y="192"/>
                    </a:lnTo>
                    <a:lnTo>
                      <a:pt x="42" y="192"/>
                    </a:lnTo>
                    <a:lnTo>
                      <a:pt x="0" y="193"/>
                    </a:lnTo>
                    <a:lnTo>
                      <a:pt x="0" y="172"/>
                    </a:lnTo>
                    <a:lnTo>
                      <a:pt x="0" y="153"/>
                    </a:lnTo>
                    <a:lnTo>
                      <a:pt x="0" y="133"/>
                    </a:lnTo>
                    <a:lnTo>
                      <a:pt x="0" y="114"/>
                    </a:lnTo>
                    <a:lnTo>
                      <a:pt x="0" y="93"/>
                    </a:lnTo>
                    <a:lnTo>
                      <a:pt x="0" y="75"/>
                    </a:lnTo>
                    <a:lnTo>
                      <a:pt x="0" y="55"/>
                    </a:lnTo>
                    <a:lnTo>
                      <a:pt x="0" y="36"/>
                    </a:lnTo>
                    <a:close/>
                  </a:path>
                </a:pathLst>
              </a:custGeom>
              <a:solidFill>
                <a:srgbClr val="12120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39" name="未知"/>
              <p:cNvSpPr/>
              <p:nvPr/>
            </p:nvSpPr>
            <p:spPr bwMode="auto">
              <a:xfrm>
                <a:off x="0" y="140"/>
                <a:ext cx="145" cy="152"/>
              </a:xfrm>
              <a:custGeom>
                <a:avLst/>
                <a:gdLst>
                  <a:gd name="T0" fmla="*/ 8 w 866"/>
                  <a:gd name="T1" fmla="*/ 0 h 911"/>
                  <a:gd name="T2" fmla="*/ 23 w 866"/>
                  <a:gd name="T3" fmla="*/ 0 h 911"/>
                  <a:gd name="T4" fmla="*/ 39 w 866"/>
                  <a:gd name="T5" fmla="*/ 0 h 911"/>
                  <a:gd name="T6" fmla="*/ 56 w 866"/>
                  <a:gd name="T7" fmla="*/ 0 h 911"/>
                  <a:gd name="T8" fmla="*/ 74 w 866"/>
                  <a:gd name="T9" fmla="*/ 1 h 911"/>
                  <a:gd name="T10" fmla="*/ 93 w 866"/>
                  <a:gd name="T11" fmla="*/ 1 h 911"/>
                  <a:gd name="T12" fmla="*/ 113 w 866"/>
                  <a:gd name="T13" fmla="*/ 1 h 911"/>
                  <a:gd name="T14" fmla="*/ 134 w 866"/>
                  <a:gd name="T15" fmla="*/ 1 h 911"/>
                  <a:gd name="T16" fmla="*/ 145 w 866"/>
                  <a:gd name="T17" fmla="*/ 10 h 911"/>
                  <a:gd name="T18" fmla="*/ 145 w 866"/>
                  <a:gd name="T19" fmla="*/ 29 h 911"/>
                  <a:gd name="T20" fmla="*/ 145 w 866"/>
                  <a:gd name="T21" fmla="*/ 48 h 911"/>
                  <a:gd name="T22" fmla="*/ 145 w 866"/>
                  <a:gd name="T23" fmla="*/ 67 h 911"/>
                  <a:gd name="T24" fmla="*/ 145 w 866"/>
                  <a:gd name="T25" fmla="*/ 86 h 911"/>
                  <a:gd name="T26" fmla="*/ 145 w 866"/>
                  <a:gd name="T27" fmla="*/ 105 h 911"/>
                  <a:gd name="T28" fmla="*/ 145 w 866"/>
                  <a:gd name="T29" fmla="*/ 124 h 911"/>
                  <a:gd name="T30" fmla="*/ 145 w 866"/>
                  <a:gd name="T31" fmla="*/ 142 h 911"/>
                  <a:gd name="T32" fmla="*/ 134 w 866"/>
                  <a:gd name="T33" fmla="*/ 150 h 911"/>
                  <a:gd name="T34" fmla="*/ 113 w 866"/>
                  <a:gd name="T35" fmla="*/ 146 h 911"/>
                  <a:gd name="T36" fmla="*/ 93 w 866"/>
                  <a:gd name="T37" fmla="*/ 141 h 911"/>
                  <a:gd name="T38" fmla="*/ 74 w 866"/>
                  <a:gd name="T39" fmla="*/ 138 h 911"/>
                  <a:gd name="T40" fmla="*/ 56 w 866"/>
                  <a:gd name="T41" fmla="*/ 134 h 911"/>
                  <a:gd name="T42" fmla="*/ 39 w 866"/>
                  <a:gd name="T43" fmla="*/ 130 h 911"/>
                  <a:gd name="T44" fmla="*/ 23 w 866"/>
                  <a:gd name="T45" fmla="*/ 127 h 911"/>
                  <a:gd name="T46" fmla="*/ 8 w 866"/>
                  <a:gd name="T47" fmla="*/ 124 h 911"/>
                  <a:gd name="T48" fmla="*/ 0 w 866"/>
                  <a:gd name="T49" fmla="*/ 115 h 911"/>
                  <a:gd name="T50" fmla="*/ 0 w 866"/>
                  <a:gd name="T51" fmla="*/ 99 h 911"/>
                  <a:gd name="T52" fmla="*/ 0 w 866"/>
                  <a:gd name="T53" fmla="*/ 84 h 911"/>
                  <a:gd name="T54" fmla="*/ 0 w 866"/>
                  <a:gd name="T55" fmla="*/ 69 h 911"/>
                  <a:gd name="T56" fmla="*/ 0 w 866"/>
                  <a:gd name="T57" fmla="*/ 54 h 911"/>
                  <a:gd name="T58" fmla="*/ 0 w 866"/>
                  <a:gd name="T59" fmla="*/ 38 h 911"/>
                  <a:gd name="T60" fmla="*/ 0 w 866"/>
                  <a:gd name="T61" fmla="*/ 23 h 911"/>
                  <a:gd name="T62" fmla="*/ 0 w 866"/>
                  <a:gd name="T63" fmla="*/ 8 h 9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66" h="911">
                    <a:moveTo>
                      <a:pt x="0" y="0"/>
                    </a:moveTo>
                    <a:lnTo>
                      <a:pt x="45" y="0"/>
                    </a:lnTo>
                    <a:lnTo>
                      <a:pt x="92" y="0"/>
                    </a:lnTo>
                    <a:lnTo>
                      <a:pt x="138" y="0"/>
                    </a:lnTo>
                    <a:lnTo>
                      <a:pt x="187" y="1"/>
                    </a:lnTo>
                    <a:lnTo>
                      <a:pt x="235" y="1"/>
                    </a:lnTo>
                    <a:lnTo>
                      <a:pt x="285" y="2"/>
                    </a:lnTo>
                    <a:lnTo>
                      <a:pt x="335" y="2"/>
                    </a:lnTo>
                    <a:lnTo>
                      <a:pt x="387" y="3"/>
                    </a:lnTo>
                    <a:lnTo>
                      <a:pt x="442" y="3"/>
                    </a:lnTo>
                    <a:lnTo>
                      <a:pt x="501" y="3"/>
                    </a:lnTo>
                    <a:lnTo>
                      <a:pt x="558" y="3"/>
                    </a:lnTo>
                    <a:lnTo>
                      <a:pt x="618" y="3"/>
                    </a:lnTo>
                    <a:lnTo>
                      <a:pt x="677" y="3"/>
                    </a:lnTo>
                    <a:lnTo>
                      <a:pt x="740" y="3"/>
                    </a:lnTo>
                    <a:lnTo>
                      <a:pt x="802" y="3"/>
                    </a:lnTo>
                    <a:lnTo>
                      <a:pt x="866" y="4"/>
                    </a:lnTo>
                    <a:lnTo>
                      <a:pt x="866" y="60"/>
                    </a:lnTo>
                    <a:lnTo>
                      <a:pt x="866" y="117"/>
                    </a:lnTo>
                    <a:lnTo>
                      <a:pt x="866" y="174"/>
                    </a:lnTo>
                    <a:lnTo>
                      <a:pt x="866" y="231"/>
                    </a:lnTo>
                    <a:lnTo>
                      <a:pt x="866" y="288"/>
                    </a:lnTo>
                    <a:lnTo>
                      <a:pt x="866" y="344"/>
                    </a:lnTo>
                    <a:lnTo>
                      <a:pt x="866" y="400"/>
                    </a:lnTo>
                    <a:lnTo>
                      <a:pt x="866" y="458"/>
                    </a:lnTo>
                    <a:lnTo>
                      <a:pt x="866" y="514"/>
                    </a:lnTo>
                    <a:lnTo>
                      <a:pt x="866" y="570"/>
                    </a:lnTo>
                    <a:lnTo>
                      <a:pt x="866" y="627"/>
                    </a:lnTo>
                    <a:lnTo>
                      <a:pt x="866" y="684"/>
                    </a:lnTo>
                    <a:lnTo>
                      <a:pt x="866" y="741"/>
                    </a:lnTo>
                    <a:lnTo>
                      <a:pt x="866" y="797"/>
                    </a:lnTo>
                    <a:lnTo>
                      <a:pt x="866" y="853"/>
                    </a:lnTo>
                    <a:lnTo>
                      <a:pt x="866" y="911"/>
                    </a:lnTo>
                    <a:lnTo>
                      <a:pt x="802" y="897"/>
                    </a:lnTo>
                    <a:lnTo>
                      <a:pt x="740" y="885"/>
                    </a:lnTo>
                    <a:lnTo>
                      <a:pt x="677" y="873"/>
                    </a:lnTo>
                    <a:lnTo>
                      <a:pt x="618" y="860"/>
                    </a:lnTo>
                    <a:lnTo>
                      <a:pt x="558" y="848"/>
                    </a:lnTo>
                    <a:lnTo>
                      <a:pt x="501" y="836"/>
                    </a:lnTo>
                    <a:lnTo>
                      <a:pt x="442" y="825"/>
                    </a:lnTo>
                    <a:lnTo>
                      <a:pt x="387" y="814"/>
                    </a:lnTo>
                    <a:lnTo>
                      <a:pt x="335" y="803"/>
                    </a:lnTo>
                    <a:lnTo>
                      <a:pt x="285" y="793"/>
                    </a:lnTo>
                    <a:lnTo>
                      <a:pt x="235" y="782"/>
                    </a:lnTo>
                    <a:lnTo>
                      <a:pt x="187" y="772"/>
                    </a:lnTo>
                    <a:lnTo>
                      <a:pt x="138" y="762"/>
                    </a:lnTo>
                    <a:lnTo>
                      <a:pt x="92" y="753"/>
                    </a:lnTo>
                    <a:lnTo>
                      <a:pt x="45" y="744"/>
                    </a:lnTo>
                    <a:lnTo>
                      <a:pt x="0" y="734"/>
                    </a:lnTo>
                    <a:lnTo>
                      <a:pt x="0" y="688"/>
                    </a:lnTo>
                    <a:lnTo>
                      <a:pt x="0" y="642"/>
                    </a:lnTo>
                    <a:lnTo>
                      <a:pt x="0" y="596"/>
                    </a:lnTo>
                    <a:lnTo>
                      <a:pt x="0" y="551"/>
                    </a:lnTo>
                    <a:lnTo>
                      <a:pt x="0" y="505"/>
                    </a:lnTo>
                    <a:lnTo>
                      <a:pt x="0" y="459"/>
                    </a:lnTo>
                    <a:lnTo>
                      <a:pt x="0" y="413"/>
                    </a:lnTo>
                    <a:lnTo>
                      <a:pt x="0" y="367"/>
                    </a:lnTo>
                    <a:lnTo>
                      <a:pt x="0" y="321"/>
                    </a:lnTo>
                    <a:lnTo>
                      <a:pt x="0" y="275"/>
                    </a:lnTo>
                    <a:lnTo>
                      <a:pt x="0" y="229"/>
                    </a:lnTo>
                    <a:lnTo>
                      <a:pt x="0" y="183"/>
                    </a:lnTo>
                    <a:lnTo>
                      <a:pt x="0" y="137"/>
                    </a:lnTo>
                    <a:lnTo>
                      <a:pt x="0" y="91"/>
                    </a:lnTo>
                    <a:lnTo>
                      <a:pt x="0" y="45"/>
                    </a:lnTo>
                    <a:lnTo>
                      <a:pt x="0" y="0"/>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0" name="未知"/>
              <p:cNvSpPr/>
              <p:nvPr/>
            </p:nvSpPr>
            <p:spPr bwMode="auto">
              <a:xfrm>
                <a:off x="0" y="147"/>
                <a:ext cx="133" cy="126"/>
              </a:xfrm>
              <a:custGeom>
                <a:avLst/>
                <a:gdLst>
                  <a:gd name="T0" fmla="*/ 7 w 795"/>
                  <a:gd name="T1" fmla="*/ 0 h 755"/>
                  <a:gd name="T2" fmla="*/ 21 w 795"/>
                  <a:gd name="T3" fmla="*/ 0 h 755"/>
                  <a:gd name="T4" fmla="*/ 36 w 795"/>
                  <a:gd name="T5" fmla="*/ 0 h 755"/>
                  <a:gd name="T6" fmla="*/ 52 w 795"/>
                  <a:gd name="T7" fmla="*/ 1 h 755"/>
                  <a:gd name="T8" fmla="*/ 68 w 795"/>
                  <a:gd name="T9" fmla="*/ 1 h 755"/>
                  <a:gd name="T10" fmla="*/ 86 w 795"/>
                  <a:gd name="T11" fmla="*/ 1 h 755"/>
                  <a:gd name="T12" fmla="*/ 104 w 795"/>
                  <a:gd name="T13" fmla="*/ 2 h 755"/>
                  <a:gd name="T14" fmla="*/ 123 w 795"/>
                  <a:gd name="T15" fmla="*/ 2 h 755"/>
                  <a:gd name="T16" fmla="*/ 133 w 795"/>
                  <a:gd name="T17" fmla="*/ 10 h 755"/>
                  <a:gd name="T18" fmla="*/ 133 w 795"/>
                  <a:gd name="T19" fmla="*/ 25 h 755"/>
                  <a:gd name="T20" fmla="*/ 133 w 795"/>
                  <a:gd name="T21" fmla="*/ 41 h 755"/>
                  <a:gd name="T22" fmla="*/ 133 w 795"/>
                  <a:gd name="T23" fmla="*/ 56 h 755"/>
                  <a:gd name="T24" fmla="*/ 133 w 795"/>
                  <a:gd name="T25" fmla="*/ 72 h 755"/>
                  <a:gd name="T26" fmla="*/ 133 w 795"/>
                  <a:gd name="T27" fmla="*/ 87 h 755"/>
                  <a:gd name="T28" fmla="*/ 133 w 795"/>
                  <a:gd name="T29" fmla="*/ 102 h 755"/>
                  <a:gd name="T30" fmla="*/ 133 w 795"/>
                  <a:gd name="T31" fmla="*/ 118 h 755"/>
                  <a:gd name="T32" fmla="*/ 123 w 795"/>
                  <a:gd name="T33" fmla="*/ 124 h 755"/>
                  <a:gd name="T34" fmla="*/ 104 w 795"/>
                  <a:gd name="T35" fmla="*/ 121 h 755"/>
                  <a:gd name="T36" fmla="*/ 86 w 795"/>
                  <a:gd name="T37" fmla="*/ 117 h 755"/>
                  <a:gd name="T38" fmla="*/ 68 w 795"/>
                  <a:gd name="T39" fmla="*/ 114 h 755"/>
                  <a:gd name="T40" fmla="*/ 52 w 795"/>
                  <a:gd name="T41" fmla="*/ 111 h 755"/>
                  <a:gd name="T42" fmla="*/ 36 w 795"/>
                  <a:gd name="T43" fmla="*/ 108 h 755"/>
                  <a:gd name="T44" fmla="*/ 21 w 795"/>
                  <a:gd name="T45" fmla="*/ 106 h 755"/>
                  <a:gd name="T46" fmla="*/ 7 w 795"/>
                  <a:gd name="T47" fmla="*/ 103 h 755"/>
                  <a:gd name="T48" fmla="*/ 0 w 795"/>
                  <a:gd name="T49" fmla="*/ 95 h 755"/>
                  <a:gd name="T50" fmla="*/ 0 w 795"/>
                  <a:gd name="T51" fmla="*/ 83 h 755"/>
                  <a:gd name="T52" fmla="*/ 0 w 795"/>
                  <a:gd name="T53" fmla="*/ 70 h 755"/>
                  <a:gd name="T54" fmla="*/ 0 w 795"/>
                  <a:gd name="T55" fmla="*/ 57 h 755"/>
                  <a:gd name="T56" fmla="*/ 0 w 795"/>
                  <a:gd name="T57" fmla="*/ 45 h 755"/>
                  <a:gd name="T58" fmla="*/ 0 w 795"/>
                  <a:gd name="T59" fmla="*/ 32 h 755"/>
                  <a:gd name="T60" fmla="*/ 0 w 795"/>
                  <a:gd name="T61" fmla="*/ 19 h 755"/>
                  <a:gd name="T62" fmla="*/ 0 w 795"/>
                  <a:gd name="T63" fmla="*/ 6 h 7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95" h="755">
                    <a:moveTo>
                      <a:pt x="0" y="0"/>
                    </a:moveTo>
                    <a:lnTo>
                      <a:pt x="42" y="0"/>
                    </a:lnTo>
                    <a:lnTo>
                      <a:pt x="85" y="1"/>
                    </a:lnTo>
                    <a:lnTo>
                      <a:pt x="128" y="1"/>
                    </a:lnTo>
                    <a:lnTo>
                      <a:pt x="172" y="2"/>
                    </a:lnTo>
                    <a:lnTo>
                      <a:pt x="217" y="2"/>
                    </a:lnTo>
                    <a:lnTo>
                      <a:pt x="263" y="3"/>
                    </a:lnTo>
                    <a:lnTo>
                      <a:pt x="309" y="4"/>
                    </a:lnTo>
                    <a:lnTo>
                      <a:pt x="358" y="6"/>
                    </a:lnTo>
                    <a:lnTo>
                      <a:pt x="409" y="6"/>
                    </a:lnTo>
                    <a:lnTo>
                      <a:pt x="462" y="7"/>
                    </a:lnTo>
                    <a:lnTo>
                      <a:pt x="514" y="8"/>
                    </a:lnTo>
                    <a:lnTo>
                      <a:pt x="569" y="9"/>
                    </a:lnTo>
                    <a:lnTo>
                      <a:pt x="623" y="9"/>
                    </a:lnTo>
                    <a:lnTo>
                      <a:pt x="679" y="10"/>
                    </a:lnTo>
                    <a:lnTo>
                      <a:pt x="737" y="11"/>
                    </a:lnTo>
                    <a:lnTo>
                      <a:pt x="795" y="13"/>
                    </a:lnTo>
                    <a:lnTo>
                      <a:pt x="795" y="59"/>
                    </a:lnTo>
                    <a:lnTo>
                      <a:pt x="795" y="105"/>
                    </a:lnTo>
                    <a:lnTo>
                      <a:pt x="795" y="151"/>
                    </a:lnTo>
                    <a:lnTo>
                      <a:pt x="795" y="198"/>
                    </a:lnTo>
                    <a:lnTo>
                      <a:pt x="795" y="245"/>
                    </a:lnTo>
                    <a:lnTo>
                      <a:pt x="795" y="291"/>
                    </a:lnTo>
                    <a:lnTo>
                      <a:pt x="795" y="337"/>
                    </a:lnTo>
                    <a:lnTo>
                      <a:pt x="795" y="384"/>
                    </a:lnTo>
                    <a:lnTo>
                      <a:pt x="795" y="430"/>
                    </a:lnTo>
                    <a:lnTo>
                      <a:pt x="795" y="476"/>
                    </a:lnTo>
                    <a:lnTo>
                      <a:pt x="795" y="522"/>
                    </a:lnTo>
                    <a:lnTo>
                      <a:pt x="795" y="568"/>
                    </a:lnTo>
                    <a:lnTo>
                      <a:pt x="795" y="614"/>
                    </a:lnTo>
                    <a:lnTo>
                      <a:pt x="795" y="662"/>
                    </a:lnTo>
                    <a:lnTo>
                      <a:pt x="795" y="708"/>
                    </a:lnTo>
                    <a:lnTo>
                      <a:pt x="795" y="755"/>
                    </a:lnTo>
                    <a:lnTo>
                      <a:pt x="737" y="744"/>
                    </a:lnTo>
                    <a:lnTo>
                      <a:pt x="679" y="733"/>
                    </a:lnTo>
                    <a:lnTo>
                      <a:pt x="623" y="723"/>
                    </a:lnTo>
                    <a:lnTo>
                      <a:pt x="569" y="714"/>
                    </a:lnTo>
                    <a:lnTo>
                      <a:pt x="514" y="704"/>
                    </a:lnTo>
                    <a:lnTo>
                      <a:pt x="462" y="694"/>
                    </a:lnTo>
                    <a:lnTo>
                      <a:pt x="409" y="685"/>
                    </a:lnTo>
                    <a:lnTo>
                      <a:pt x="358" y="677"/>
                    </a:lnTo>
                    <a:lnTo>
                      <a:pt x="309" y="668"/>
                    </a:lnTo>
                    <a:lnTo>
                      <a:pt x="263" y="659"/>
                    </a:lnTo>
                    <a:lnTo>
                      <a:pt x="217" y="649"/>
                    </a:lnTo>
                    <a:lnTo>
                      <a:pt x="172" y="642"/>
                    </a:lnTo>
                    <a:lnTo>
                      <a:pt x="128" y="633"/>
                    </a:lnTo>
                    <a:lnTo>
                      <a:pt x="85" y="626"/>
                    </a:lnTo>
                    <a:lnTo>
                      <a:pt x="42" y="618"/>
                    </a:lnTo>
                    <a:lnTo>
                      <a:pt x="0" y="611"/>
                    </a:lnTo>
                    <a:lnTo>
                      <a:pt x="0" y="572"/>
                    </a:lnTo>
                    <a:lnTo>
                      <a:pt x="0" y="535"/>
                    </a:lnTo>
                    <a:lnTo>
                      <a:pt x="0" y="496"/>
                    </a:lnTo>
                    <a:lnTo>
                      <a:pt x="0" y="458"/>
                    </a:lnTo>
                    <a:lnTo>
                      <a:pt x="0" y="419"/>
                    </a:lnTo>
                    <a:lnTo>
                      <a:pt x="0" y="381"/>
                    </a:lnTo>
                    <a:lnTo>
                      <a:pt x="0" y="343"/>
                    </a:lnTo>
                    <a:lnTo>
                      <a:pt x="0" y="306"/>
                    </a:lnTo>
                    <a:lnTo>
                      <a:pt x="0" y="267"/>
                    </a:lnTo>
                    <a:lnTo>
                      <a:pt x="0" y="229"/>
                    </a:lnTo>
                    <a:lnTo>
                      <a:pt x="0" y="190"/>
                    </a:lnTo>
                    <a:lnTo>
                      <a:pt x="0" y="152"/>
                    </a:lnTo>
                    <a:lnTo>
                      <a:pt x="0" y="113"/>
                    </a:lnTo>
                    <a:lnTo>
                      <a:pt x="0" y="75"/>
                    </a:lnTo>
                    <a:lnTo>
                      <a:pt x="0" y="36"/>
                    </a:lnTo>
                    <a:lnTo>
                      <a:pt x="0" y="0"/>
                    </a:lnTo>
                    <a:close/>
                  </a:path>
                </a:pathLst>
              </a:custGeom>
              <a:solidFill>
                <a:srgbClr val="12120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1" name="未知"/>
              <p:cNvSpPr/>
              <p:nvPr/>
            </p:nvSpPr>
            <p:spPr bwMode="auto">
              <a:xfrm>
                <a:off x="0" y="161"/>
                <a:ext cx="133" cy="8"/>
              </a:xfrm>
              <a:custGeom>
                <a:avLst/>
                <a:gdLst>
                  <a:gd name="T0" fmla="*/ 0 w 795"/>
                  <a:gd name="T1" fmla="*/ 0 h 79"/>
                  <a:gd name="T2" fmla="*/ 7 w 795"/>
                  <a:gd name="T3" fmla="*/ 0 h 79"/>
                  <a:gd name="T4" fmla="*/ 14 w 795"/>
                  <a:gd name="T5" fmla="*/ 0 h 79"/>
                  <a:gd name="T6" fmla="*/ 21 w 795"/>
                  <a:gd name="T7" fmla="*/ 1 h 79"/>
                  <a:gd name="T8" fmla="*/ 29 w 795"/>
                  <a:gd name="T9" fmla="*/ 1 h 79"/>
                  <a:gd name="T10" fmla="*/ 36 w 795"/>
                  <a:gd name="T11" fmla="*/ 1 h 79"/>
                  <a:gd name="T12" fmla="*/ 44 w 795"/>
                  <a:gd name="T13" fmla="*/ 2 h 79"/>
                  <a:gd name="T14" fmla="*/ 52 w 795"/>
                  <a:gd name="T15" fmla="*/ 2 h 79"/>
                  <a:gd name="T16" fmla="*/ 60 w 795"/>
                  <a:gd name="T17" fmla="*/ 2 h 79"/>
                  <a:gd name="T18" fmla="*/ 68 w 795"/>
                  <a:gd name="T19" fmla="*/ 2 h 79"/>
                  <a:gd name="T20" fmla="*/ 77 w 795"/>
                  <a:gd name="T21" fmla="*/ 3 h 79"/>
                  <a:gd name="T22" fmla="*/ 86 w 795"/>
                  <a:gd name="T23" fmla="*/ 3 h 79"/>
                  <a:gd name="T24" fmla="*/ 95 w 795"/>
                  <a:gd name="T25" fmla="*/ 4 h 79"/>
                  <a:gd name="T26" fmla="*/ 104 w 795"/>
                  <a:gd name="T27" fmla="*/ 4 h 79"/>
                  <a:gd name="T28" fmla="*/ 114 w 795"/>
                  <a:gd name="T29" fmla="*/ 4 h 79"/>
                  <a:gd name="T30" fmla="*/ 123 w 795"/>
                  <a:gd name="T31" fmla="*/ 5 h 79"/>
                  <a:gd name="T32" fmla="*/ 133 w 795"/>
                  <a:gd name="T33" fmla="*/ 5 h 79"/>
                  <a:gd name="T34" fmla="*/ 133 w 795"/>
                  <a:gd name="T35" fmla="*/ 6 h 79"/>
                  <a:gd name="T36" fmla="*/ 133 w 795"/>
                  <a:gd name="T37" fmla="*/ 7 h 79"/>
                  <a:gd name="T38" fmla="*/ 133 w 795"/>
                  <a:gd name="T39" fmla="*/ 8 h 79"/>
                  <a:gd name="T40" fmla="*/ 133 w 795"/>
                  <a:gd name="T41" fmla="*/ 9 h 79"/>
                  <a:gd name="T42" fmla="*/ 133 w 795"/>
                  <a:gd name="T43" fmla="*/ 10 h 79"/>
                  <a:gd name="T44" fmla="*/ 133 w 795"/>
                  <a:gd name="T45" fmla="*/ 11 h 79"/>
                  <a:gd name="T46" fmla="*/ 133 w 795"/>
                  <a:gd name="T47" fmla="*/ 12 h 79"/>
                  <a:gd name="T48" fmla="*/ 133 w 795"/>
                  <a:gd name="T49" fmla="*/ 13 h 79"/>
                  <a:gd name="T50" fmla="*/ 123 w 795"/>
                  <a:gd name="T51" fmla="*/ 13 h 79"/>
                  <a:gd name="T52" fmla="*/ 114 w 795"/>
                  <a:gd name="T53" fmla="*/ 12 h 79"/>
                  <a:gd name="T54" fmla="*/ 104 w 795"/>
                  <a:gd name="T55" fmla="*/ 12 h 79"/>
                  <a:gd name="T56" fmla="*/ 95 w 795"/>
                  <a:gd name="T57" fmla="*/ 11 h 79"/>
                  <a:gd name="T58" fmla="*/ 86 w 795"/>
                  <a:gd name="T59" fmla="*/ 11 h 79"/>
                  <a:gd name="T60" fmla="*/ 77 w 795"/>
                  <a:gd name="T61" fmla="*/ 10 h 79"/>
                  <a:gd name="T62" fmla="*/ 68 w 795"/>
                  <a:gd name="T63" fmla="*/ 10 h 79"/>
                  <a:gd name="T64" fmla="*/ 60 w 795"/>
                  <a:gd name="T65" fmla="*/ 9 h 79"/>
                  <a:gd name="T66" fmla="*/ 52 w 795"/>
                  <a:gd name="T67" fmla="*/ 9 h 79"/>
                  <a:gd name="T68" fmla="*/ 44 w 795"/>
                  <a:gd name="T69" fmla="*/ 9 h 79"/>
                  <a:gd name="T70" fmla="*/ 36 w 795"/>
                  <a:gd name="T71" fmla="*/ 8 h 79"/>
                  <a:gd name="T72" fmla="*/ 29 w 795"/>
                  <a:gd name="T73" fmla="*/ 8 h 79"/>
                  <a:gd name="T74" fmla="*/ 21 w 795"/>
                  <a:gd name="T75" fmla="*/ 7 h 79"/>
                  <a:gd name="T76" fmla="*/ 14 w 795"/>
                  <a:gd name="T77" fmla="*/ 7 h 79"/>
                  <a:gd name="T78" fmla="*/ 7 w 795"/>
                  <a:gd name="T79" fmla="*/ 7 h 79"/>
                  <a:gd name="T80" fmla="*/ 0 w 795"/>
                  <a:gd name="T81" fmla="*/ 7 h 79"/>
                  <a:gd name="T82" fmla="*/ 0 w 795"/>
                  <a:gd name="T83" fmla="*/ 5 h 79"/>
                  <a:gd name="T84" fmla="*/ 0 w 795"/>
                  <a:gd name="T85" fmla="*/ 3 h 79"/>
                  <a:gd name="T86" fmla="*/ 0 w 795"/>
                  <a:gd name="T87" fmla="*/ 2 h 79"/>
                  <a:gd name="T88" fmla="*/ 0 w 795"/>
                  <a:gd name="T89" fmla="*/ 0 h 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79">
                    <a:moveTo>
                      <a:pt x="0" y="0"/>
                    </a:moveTo>
                    <a:lnTo>
                      <a:pt x="42" y="1"/>
                    </a:lnTo>
                    <a:lnTo>
                      <a:pt x="85" y="3"/>
                    </a:lnTo>
                    <a:lnTo>
                      <a:pt x="128" y="5"/>
                    </a:lnTo>
                    <a:lnTo>
                      <a:pt x="172" y="7"/>
                    </a:lnTo>
                    <a:lnTo>
                      <a:pt x="217" y="8"/>
                    </a:lnTo>
                    <a:lnTo>
                      <a:pt x="263" y="10"/>
                    </a:lnTo>
                    <a:lnTo>
                      <a:pt x="309" y="12"/>
                    </a:lnTo>
                    <a:lnTo>
                      <a:pt x="358" y="14"/>
                    </a:lnTo>
                    <a:lnTo>
                      <a:pt x="409" y="15"/>
                    </a:lnTo>
                    <a:lnTo>
                      <a:pt x="462" y="18"/>
                    </a:lnTo>
                    <a:lnTo>
                      <a:pt x="514" y="19"/>
                    </a:lnTo>
                    <a:lnTo>
                      <a:pt x="569" y="22"/>
                    </a:lnTo>
                    <a:lnTo>
                      <a:pt x="623" y="24"/>
                    </a:lnTo>
                    <a:lnTo>
                      <a:pt x="679" y="26"/>
                    </a:lnTo>
                    <a:lnTo>
                      <a:pt x="737" y="28"/>
                    </a:lnTo>
                    <a:lnTo>
                      <a:pt x="795" y="31"/>
                    </a:lnTo>
                    <a:lnTo>
                      <a:pt x="795" y="36"/>
                    </a:lnTo>
                    <a:lnTo>
                      <a:pt x="795" y="43"/>
                    </a:lnTo>
                    <a:lnTo>
                      <a:pt x="795" y="48"/>
                    </a:lnTo>
                    <a:lnTo>
                      <a:pt x="795" y="54"/>
                    </a:lnTo>
                    <a:lnTo>
                      <a:pt x="795" y="60"/>
                    </a:lnTo>
                    <a:lnTo>
                      <a:pt x="795" y="66"/>
                    </a:lnTo>
                    <a:lnTo>
                      <a:pt x="795" y="72"/>
                    </a:lnTo>
                    <a:lnTo>
                      <a:pt x="795" y="79"/>
                    </a:lnTo>
                    <a:lnTo>
                      <a:pt x="737" y="76"/>
                    </a:lnTo>
                    <a:lnTo>
                      <a:pt x="679" y="73"/>
                    </a:lnTo>
                    <a:lnTo>
                      <a:pt x="623" y="70"/>
                    </a:lnTo>
                    <a:lnTo>
                      <a:pt x="569" y="67"/>
                    </a:lnTo>
                    <a:lnTo>
                      <a:pt x="514" y="64"/>
                    </a:lnTo>
                    <a:lnTo>
                      <a:pt x="462" y="62"/>
                    </a:lnTo>
                    <a:lnTo>
                      <a:pt x="409" y="59"/>
                    </a:lnTo>
                    <a:lnTo>
                      <a:pt x="358" y="57"/>
                    </a:lnTo>
                    <a:lnTo>
                      <a:pt x="309" y="54"/>
                    </a:lnTo>
                    <a:lnTo>
                      <a:pt x="263" y="52"/>
                    </a:lnTo>
                    <a:lnTo>
                      <a:pt x="217" y="50"/>
                    </a:lnTo>
                    <a:lnTo>
                      <a:pt x="172" y="48"/>
                    </a:lnTo>
                    <a:lnTo>
                      <a:pt x="128" y="45"/>
                    </a:lnTo>
                    <a:lnTo>
                      <a:pt x="85" y="44"/>
                    </a:lnTo>
                    <a:lnTo>
                      <a:pt x="42" y="41"/>
                    </a:lnTo>
                    <a:lnTo>
                      <a:pt x="0" y="40"/>
                    </a:lnTo>
                    <a:lnTo>
                      <a:pt x="0" y="29"/>
                    </a:lnTo>
                    <a:lnTo>
                      <a:pt x="0" y="20"/>
                    </a:lnTo>
                    <a:lnTo>
                      <a:pt x="0" y="10"/>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2" name="未知"/>
              <p:cNvSpPr/>
              <p:nvPr/>
            </p:nvSpPr>
            <p:spPr bwMode="auto">
              <a:xfrm>
                <a:off x="0" y="182"/>
                <a:ext cx="133" cy="18"/>
              </a:xfrm>
              <a:custGeom>
                <a:avLst/>
                <a:gdLst>
                  <a:gd name="T0" fmla="*/ 0 w 795"/>
                  <a:gd name="T1" fmla="*/ 0 h 106"/>
                  <a:gd name="T2" fmla="*/ 7 w 795"/>
                  <a:gd name="T3" fmla="*/ 1 h 106"/>
                  <a:gd name="T4" fmla="*/ 14 w 795"/>
                  <a:gd name="T5" fmla="*/ 1 h 106"/>
                  <a:gd name="T6" fmla="*/ 21 w 795"/>
                  <a:gd name="T7" fmla="*/ 2 h 106"/>
                  <a:gd name="T8" fmla="*/ 29 w 795"/>
                  <a:gd name="T9" fmla="*/ 2 h 106"/>
                  <a:gd name="T10" fmla="*/ 36 w 795"/>
                  <a:gd name="T11" fmla="*/ 3 h 106"/>
                  <a:gd name="T12" fmla="*/ 44 w 795"/>
                  <a:gd name="T13" fmla="*/ 3 h 106"/>
                  <a:gd name="T14" fmla="*/ 52 w 795"/>
                  <a:gd name="T15" fmla="*/ 4 h 106"/>
                  <a:gd name="T16" fmla="*/ 60 w 795"/>
                  <a:gd name="T17" fmla="*/ 4 h 106"/>
                  <a:gd name="T18" fmla="*/ 68 w 795"/>
                  <a:gd name="T19" fmla="*/ 5 h 106"/>
                  <a:gd name="T20" fmla="*/ 77 w 795"/>
                  <a:gd name="T21" fmla="*/ 6 h 106"/>
                  <a:gd name="T22" fmla="*/ 86 w 795"/>
                  <a:gd name="T23" fmla="*/ 6 h 106"/>
                  <a:gd name="T24" fmla="*/ 95 w 795"/>
                  <a:gd name="T25" fmla="*/ 7 h 106"/>
                  <a:gd name="T26" fmla="*/ 104 w 795"/>
                  <a:gd name="T27" fmla="*/ 8 h 106"/>
                  <a:gd name="T28" fmla="*/ 114 w 795"/>
                  <a:gd name="T29" fmla="*/ 8 h 106"/>
                  <a:gd name="T30" fmla="*/ 123 w 795"/>
                  <a:gd name="T31" fmla="*/ 9 h 106"/>
                  <a:gd name="T32" fmla="*/ 133 w 795"/>
                  <a:gd name="T33" fmla="*/ 10 h 106"/>
                  <a:gd name="T34" fmla="*/ 133 w 795"/>
                  <a:gd name="T35" fmla="*/ 11 h 106"/>
                  <a:gd name="T36" fmla="*/ 133 w 795"/>
                  <a:gd name="T37" fmla="*/ 12 h 106"/>
                  <a:gd name="T38" fmla="*/ 133 w 795"/>
                  <a:gd name="T39" fmla="*/ 13 h 106"/>
                  <a:gd name="T40" fmla="*/ 133 w 795"/>
                  <a:gd name="T41" fmla="*/ 14 h 106"/>
                  <a:gd name="T42" fmla="*/ 133 w 795"/>
                  <a:gd name="T43" fmla="*/ 15 h 106"/>
                  <a:gd name="T44" fmla="*/ 133 w 795"/>
                  <a:gd name="T45" fmla="*/ 16 h 106"/>
                  <a:gd name="T46" fmla="*/ 133 w 795"/>
                  <a:gd name="T47" fmla="*/ 17 h 106"/>
                  <a:gd name="T48" fmla="*/ 133 w 795"/>
                  <a:gd name="T49" fmla="*/ 18 h 106"/>
                  <a:gd name="T50" fmla="*/ 123 w 795"/>
                  <a:gd name="T51" fmla="*/ 17 h 106"/>
                  <a:gd name="T52" fmla="*/ 114 w 795"/>
                  <a:gd name="T53" fmla="*/ 16 h 106"/>
                  <a:gd name="T54" fmla="*/ 104 w 795"/>
                  <a:gd name="T55" fmla="*/ 16 h 106"/>
                  <a:gd name="T56" fmla="*/ 95 w 795"/>
                  <a:gd name="T57" fmla="*/ 15 h 106"/>
                  <a:gd name="T58" fmla="*/ 86 w 795"/>
                  <a:gd name="T59" fmla="*/ 14 h 106"/>
                  <a:gd name="T60" fmla="*/ 77 w 795"/>
                  <a:gd name="T61" fmla="*/ 13 h 106"/>
                  <a:gd name="T62" fmla="*/ 68 w 795"/>
                  <a:gd name="T63" fmla="*/ 12 h 106"/>
                  <a:gd name="T64" fmla="*/ 60 w 795"/>
                  <a:gd name="T65" fmla="*/ 12 h 106"/>
                  <a:gd name="T66" fmla="*/ 52 w 795"/>
                  <a:gd name="T67" fmla="*/ 11 h 106"/>
                  <a:gd name="T68" fmla="*/ 44 w 795"/>
                  <a:gd name="T69" fmla="*/ 10 h 106"/>
                  <a:gd name="T70" fmla="*/ 36 w 795"/>
                  <a:gd name="T71" fmla="*/ 10 h 106"/>
                  <a:gd name="T72" fmla="*/ 29 w 795"/>
                  <a:gd name="T73" fmla="*/ 9 h 106"/>
                  <a:gd name="T74" fmla="*/ 21 w 795"/>
                  <a:gd name="T75" fmla="*/ 8 h 106"/>
                  <a:gd name="T76" fmla="*/ 14 w 795"/>
                  <a:gd name="T77" fmla="*/ 8 h 106"/>
                  <a:gd name="T78" fmla="*/ 7 w 795"/>
                  <a:gd name="T79" fmla="*/ 7 h 106"/>
                  <a:gd name="T80" fmla="*/ 0 w 795"/>
                  <a:gd name="T81" fmla="*/ 7 h 106"/>
                  <a:gd name="T82" fmla="*/ 0 w 795"/>
                  <a:gd name="T83" fmla="*/ 5 h 106"/>
                  <a:gd name="T84" fmla="*/ 0 w 795"/>
                  <a:gd name="T85" fmla="*/ 3 h 106"/>
                  <a:gd name="T86" fmla="*/ 0 w 795"/>
                  <a:gd name="T87" fmla="*/ 2 h 106"/>
                  <a:gd name="T88" fmla="*/ 0 w 795"/>
                  <a:gd name="T89" fmla="*/ 0 h 1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106">
                    <a:moveTo>
                      <a:pt x="0" y="0"/>
                    </a:moveTo>
                    <a:lnTo>
                      <a:pt x="42" y="3"/>
                    </a:lnTo>
                    <a:lnTo>
                      <a:pt x="85" y="6"/>
                    </a:lnTo>
                    <a:lnTo>
                      <a:pt x="128" y="9"/>
                    </a:lnTo>
                    <a:lnTo>
                      <a:pt x="172" y="12"/>
                    </a:lnTo>
                    <a:lnTo>
                      <a:pt x="217" y="15"/>
                    </a:lnTo>
                    <a:lnTo>
                      <a:pt x="263" y="19"/>
                    </a:lnTo>
                    <a:lnTo>
                      <a:pt x="309" y="22"/>
                    </a:lnTo>
                    <a:lnTo>
                      <a:pt x="358" y="26"/>
                    </a:lnTo>
                    <a:lnTo>
                      <a:pt x="409" y="29"/>
                    </a:lnTo>
                    <a:lnTo>
                      <a:pt x="462" y="34"/>
                    </a:lnTo>
                    <a:lnTo>
                      <a:pt x="514" y="38"/>
                    </a:lnTo>
                    <a:lnTo>
                      <a:pt x="569" y="42"/>
                    </a:lnTo>
                    <a:lnTo>
                      <a:pt x="623" y="45"/>
                    </a:lnTo>
                    <a:lnTo>
                      <a:pt x="679" y="49"/>
                    </a:lnTo>
                    <a:lnTo>
                      <a:pt x="737" y="53"/>
                    </a:lnTo>
                    <a:lnTo>
                      <a:pt x="795" y="58"/>
                    </a:lnTo>
                    <a:lnTo>
                      <a:pt x="795" y="64"/>
                    </a:lnTo>
                    <a:lnTo>
                      <a:pt x="795" y="70"/>
                    </a:lnTo>
                    <a:lnTo>
                      <a:pt x="795" y="77"/>
                    </a:lnTo>
                    <a:lnTo>
                      <a:pt x="795" y="83"/>
                    </a:lnTo>
                    <a:lnTo>
                      <a:pt x="795" y="88"/>
                    </a:lnTo>
                    <a:lnTo>
                      <a:pt x="795" y="94"/>
                    </a:lnTo>
                    <a:lnTo>
                      <a:pt x="795" y="100"/>
                    </a:lnTo>
                    <a:lnTo>
                      <a:pt x="795" y="106"/>
                    </a:lnTo>
                    <a:lnTo>
                      <a:pt x="737" y="101"/>
                    </a:lnTo>
                    <a:lnTo>
                      <a:pt x="679" y="97"/>
                    </a:lnTo>
                    <a:lnTo>
                      <a:pt x="623" y="92"/>
                    </a:lnTo>
                    <a:lnTo>
                      <a:pt x="569" y="88"/>
                    </a:lnTo>
                    <a:lnTo>
                      <a:pt x="514" y="83"/>
                    </a:lnTo>
                    <a:lnTo>
                      <a:pt x="462" y="79"/>
                    </a:lnTo>
                    <a:lnTo>
                      <a:pt x="409" y="73"/>
                    </a:lnTo>
                    <a:lnTo>
                      <a:pt x="358" y="70"/>
                    </a:lnTo>
                    <a:lnTo>
                      <a:pt x="309" y="65"/>
                    </a:lnTo>
                    <a:lnTo>
                      <a:pt x="263" y="61"/>
                    </a:lnTo>
                    <a:lnTo>
                      <a:pt x="217" y="57"/>
                    </a:lnTo>
                    <a:lnTo>
                      <a:pt x="172" y="54"/>
                    </a:lnTo>
                    <a:lnTo>
                      <a:pt x="128" y="50"/>
                    </a:lnTo>
                    <a:lnTo>
                      <a:pt x="85" y="47"/>
                    </a:lnTo>
                    <a:lnTo>
                      <a:pt x="42" y="43"/>
                    </a:lnTo>
                    <a:lnTo>
                      <a:pt x="0" y="40"/>
                    </a:lnTo>
                    <a:lnTo>
                      <a:pt x="0" y="29"/>
                    </a:lnTo>
                    <a:lnTo>
                      <a:pt x="0" y="19"/>
                    </a:lnTo>
                    <a:lnTo>
                      <a:pt x="0" y="9"/>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3" name="未知"/>
              <p:cNvSpPr/>
              <p:nvPr/>
            </p:nvSpPr>
            <p:spPr bwMode="auto">
              <a:xfrm>
                <a:off x="0" y="204"/>
                <a:ext cx="133" cy="23"/>
              </a:xfrm>
              <a:custGeom>
                <a:avLst/>
                <a:gdLst>
                  <a:gd name="T0" fmla="*/ 0 w 795"/>
                  <a:gd name="T1" fmla="*/ 0 h 134"/>
                  <a:gd name="T2" fmla="*/ 7 w 795"/>
                  <a:gd name="T3" fmla="*/ 1 h 134"/>
                  <a:gd name="T4" fmla="*/ 14 w 795"/>
                  <a:gd name="T5" fmla="*/ 2 h 134"/>
                  <a:gd name="T6" fmla="*/ 21 w 795"/>
                  <a:gd name="T7" fmla="*/ 2 h 134"/>
                  <a:gd name="T8" fmla="*/ 29 w 795"/>
                  <a:gd name="T9" fmla="*/ 3 h 134"/>
                  <a:gd name="T10" fmla="*/ 36 w 795"/>
                  <a:gd name="T11" fmla="*/ 4 h 134"/>
                  <a:gd name="T12" fmla="*/ 44 w 795"/>
                  <a:gd name="T13" fmla="*/ 5 h 134"/>
                  <a:gd name="T14" fmla="*/ 52 w 795"/>
                  <a:gd name="T15" fmla="*/ 6 h 134"/>
                  <a:gd name="T16" fmla="*/ 60 w 795"/>
                  <a:gd name="T17" fmla="*/ 7 h 134"/>
                  <a:gd name="T18" fmla="*/ 68 w 795"/>
                  <a:gd name="T19" fmla="*/ 8 h 134"/>
                  <a:gd name="T20" fmla="*/ 77 w 795"/>
                  <a:gd name="T21" fmla="*/ 8 h 134"/>
                  <a:gd name="T22" fmla="*/ 86 w 795"/>
                  <a:gd name="T23" fmla="*/ 9 h 134"/>
                  <a:gd name="T24" fmla="*/ 95 w 795"/>
                  <a:gd name="T25" fmla="*/ 10 h 134"/>
                  <a:gd name="T26" fmla="*/ 104 w 795"/>
                  <a:gd name="T27" fmla="*/ 12 h 134"/>
                  <a:gd name="T28" fmla="*/ 114 w 795"/>
                  <a:gd name="T29" fmla="*/ 13 h 134"/>
                  <a:gd name="T30" fmla="*/ 123 w 795"/>
                  <a:gd name="T31" fmla="*/ 14 h 134"/>
                  <a:gd name="T32" fmla="*/ 133 w 795"/>
                  <a:gd name="T33" fmla="*/ 15 h 134"/>
                  <a:gd name="T34" fmla="*/ 133 w 795"/>
                  <a:gd name="T35" fmla="*/ 16 h 134"/>
                  <a:gd name="T36" fmla="*/ 133 w 795"/>
                  <a:gd name="T37" fmla="*/ 17 h 134"/>
                  <a:gd name="T38" fmla="*/ 133 w 795"/>
                  <a:gd name="T39" fmla="*/ 18 h 134"/>
                  <a:gd name="T40" fmla="*/ 133 w 795"/>
                  <a:gd name="T41" fmla="*/ 19 h 134"/>
                  <a:gd name="T42" fmla="*/ 133 w 795"/>
                  <a:gd name="T43" fmla="*/ 20 h 134"/>
                  <a:gd name="T44" fmla="*/ 133 w 795"/>
                  <a:gd name="T45" fmla="*/ 21 h 134"/>
                  <a:gd name="T46" fmla="*/ 133 w 795"/>
                  <a:gd name="T47" fmla="*/ 22 h 134"/>
                  <a:gd name="T48" fmla="*/ 133 w 795"/>
                  <a:gd name="T49" fmla="*/ 23 h 134"/>
                  <a:gd name="T50" fmla="*/ 123 w 795"/>
                  <a:gd name="T51" fmla="*/ 22 h 134"/>
                  <a:gd name="T52" fmla="*/ 114 w 795"/>
                  <a:gd name="T53" fmla="*/ 21 h 134"/>
                  <a:gd name="T54" fmla="*/ 104 w 795"/>
                  <a:gd name="T55" fmla="*/ 20 h 134"/>
                  <a:gd name="T56" fmla="*/ 95 w 795"/>
                  <a:gd name="T57" fmla="*/ 18 h 134"/>
                  <a:gd name="T58" fmla="*/ 86 w 795"/>
                  <a:gd name="T59" fmla="*/ 17 h 134"/>
                  <a:gd name="T60" fmla="*/ 77 w 795"/>
                  <a:gd name="T61" fmla="*/ 16 h 134"/>
                  <a:gd name="T62" fmla="*/ 68 w 795"/>
                  <a:gd name="T63" fmla="*/ 15 h 134"/>
                  <a:gd name="T64" fmla="*/ 60 w 795"/>
                  <a:gd name="T65" fmla="*/ 14 h 134"/>
                  <a:gd name="T66" fmla="*/ 52 w 795"/>
                  <a:gd name="T67" fmla="*/ 13 h 134"/>
                  <a:gd name="T68" fmla="*/ 44 w 795"/>
                  <a:gd name="T69" fmla="*/ 12 h 134"/>
                  <a:gd name="T70" fmla="*/ 36 w 795"/>
                  <a:gd name="T71" fmla="*/ 11 h 134"/>
                  <a:gd name="T72" fmla="*/ 29 w 795"/>
                  <a:gd name="T73" fmla="*/ 10 h 134"/>
                  <a:gd name="T74" fmla="*/ 21 w 795"/>
                  <a:gd name="T75" fmla="*/ 9 h 134"/>
                  <a:gd name="T76" fmla="*/ 14 w 795"/>
                  <a:gd name="T77" fmla="*/ 8 h 134"/>
                  <a:gd name="T78" fmla="*/ 7 w 795"/>
                  <a:gd name="T79" fmla="*/ 7 h 134"/>
                  <a:gd name="T80" fmla="*/ 0 w 795"/>
                  <a:gd name="T81" fmla="*/ 7 h 134"/>
                  <a:gd name="T82" fmla="*/ 0 w 795"/>
                  <a:gd name="T83" fmla="*/ 5 h 134"/>
                  <a:gd name="T84" fmla="*/ 0 w 795"/>
                  <a:gd name="T85" fmla="*/ 3 h 134"/>
                  <a:gd name="T86" fmla="*/ 0 w 795"/>
                  <a:gd name="T87" fmla="*/ 2 h 134"/>
                  <a:gd name="T88" fmla="*/ 0 w 795"/>
                  <a:gd name="T89" fmla="*/ 0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134">
                    <a:moveTo>
                      <a:pt x="0" y="0"/>
                    </a:moveTo>
                    <a:lnTo>
                      <a:pt x="42" y="4"/>
                    </a:lnTo>
                    <a:lnTo>
                      <a:pt x="85" y="9"/>
                    </a:lnTo>
                    <a:lnTo>
                      <a:pt x="128" y="13"/>
                    </a:lnTo>
                    <a:lnTo>
                      <a:pt x="172" y="18"/>
                    </a:lnTo>
                    <a:lnTo>
                      <a:pt x="217" y="22"/>
                    </a:lnTo>
                    <a:lnTo>
                      <a:pt x="263" y="29"/>
                    </a:lnTo>
                    <a:lnTo>
                      <a:pt x="309" y="33"/>
                    </a:lnTo>
                    <a:lnTo>
                      <a:pt x="358" y="39"/>
                    </a:lnTo>
                    <a:lnTo>
                      <a:pt x="409" y="44"/>
                    </a:lnTo>
                    <a:lnTo>
                      <a:pt x="462" y="49"/>
                    </a:lnTo>
                    <a:lnTo>
                      <a:pt x="514" y="55"/>
                    </a:lnTo>
                    <a:lnTo>
                      <a:pt x="569" y="61"/>
                    </a:lnTo>
                    <a:lnTo>
                      <a:pt x="623" y="68"/>
                    </a:lnTo>
                    <a:lnTo>
                      <a:pt x="679" y="74"/>
                    </a:lnTo>
                    <a:lnTo>
                      <a:pt x="737" y="80"/>
                    </a:lnTo>
                    <a:lnTo>
                      <a:pt x="795" y="86"/>
                    </a:lnTo>
                    <a:lnTo>
                      <a:pt x="795" y="91"/>
                    </a:lnTo>
                    <a:lnTo>
                      <a:pt x="795" y="97"/>
                    </a:lnTo>
                    <a:lnTo>
                      <a:pt x="795" y="103"/>
                    </a:lnTo>
                    <a:lnTo>
                      <a:pt x="795" y="110"/>
                    </a:lnTo>
                    <a:lnTo>
                      <a:pt x="795" y="116"/>
                    </a:lnTo>
                    <a:lnTo>
                      <a:pt x="795" y="122"/>
                    </a:lnTo>
                    <a:lnTo>
                      <a:pt x="795" y="128"/>
                    </a:lnTo>
                    <a:lnTo>
                      <a:pt x="795" y="134"/>
                    </a:lnTo>
                    <a:lnTo>
                      <a:pt x="737" y="127"/>
                    </a:lnTo>
                    <a:lnTo>
                      <a:pt x="679" y="120"/>
                    </a:lnTo>
                    <a:lnTo>
                      <a:pt x="623" y="114"/>
                    </a:lnTo>
                    <a:lnTo>
                      <a:pt x="569" y="107"/>
                    </a:lnTo>
                    <a:lnTo>
                      <a:pt x="514" y="100"/>
                    </a:lnTo>
                    <a:lnTo>
                      <a:pt x="462" y="94"/>
                    </a:lnTo>
                    <a:lnTo>
                      <a:pt x="409" y="88"/>
                    </a:lnTo>
                    <a:lnTo>
                      <a:pt x="358" y="82"/>
                    </a:lnTo>
                    <a:lnTo>
                      <a:pt x="309" y="76"/>
                    </a:lnTo>
                    <a:lnTo>
                      <a:pt x="263" y="70"/>
                    </a:lnTo>
                    <a:lnTo>
                      <a:pt x="217" y="64"/>
                    </a:lnTo>
                    <a:lnTo>
                      <a:pt x="172" y="59"/>
                    </a:lnTo>
                    <a:lnTo>
                      <a:pt x="128" y="53"/>
                    </a:lnTo>
                    <a:lnTo>
                      <a:pt x="85" y="48"/>
                    </a:lnTo>
                    <a:lnTo>
                      <a:pt x="42" y="43"/>
                    </a:lnTo>
                    <a:lnTo>
                      <a:pt x="0" y="39"/>
                    </a:lnTo>
                    <a:lnTo>
                      <a:pt x="0" y="29"/>
                    </a:lnTo>
                    <a:lnTo>
                      <a:pt x="0" y="19"/>
                    </a:lnTo>
                    <a:lnTo>
                      <a:pt x="0" y="9"/>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4" name="未知"/>
              <p:cNvSpPr/>
              <p:nvPr/>
            </p:nvSpPr>
            <p:spPr bwMode="auto">
              <a:xfrm>
                <a:off x="123" y="96"/>
                <a:ext cx="2" cy="45"/>
              </a:xfrm>
              <a:custGeom>
                <a:avLst/>
                <a:gdLst>
                  <a:gd name="T0" fmla="*/ 0 w 15"/>
                  <a:gd name="T1" fmla="*/ 0 h 275"/>
                  <a:gd name="T2" fmla="*/ 1 w 15"/>
                  <a:gd name="T3" fmla="*/ 0 h 275"/>
                  <a:gd name="T4" fmla="*/ 2 w 15"/>
                  <a:gd name="T5" fmla="*/ 0 h 275"/>
                  <a:gd name="T6" fmla="*/ 2 w 15"/>
                  <a:gd name="T7" fmla="*/ 6 h 275"/>
                  <a:gd name="T8" fmla="*/ 2 w 15"/>
                  <a:gd name="T9" fmla="*/ 11 h 275"/>
                  <a:gd name="T10" fmla="*/ 2 w 15"/>
                  <a:gd name="T11" fmla="*/ 17 h 275"/>
                  <a:gd name="T12" fmla="*/ 2 w 15"/>
                  <a:gd name="T13" fmla="*/ 22 h 275"/>
                  <a:gd name="T14" fmla="*/ 2 w 15"/>
                  <a:gd name="T15" fmla="*/ 28 h 275"/>
                  <a:gd name="T16" fmla="*/ 2 w 15"/>
                  <a:gd name="T17" fmla="*/ 34 h 275"/>
                  <a:gd name="T18" fmla="*/ 2 w 15"/>
                  <a:gd name="T19" fmla="*/ 39 h 275"/>
                  <a:gd name="T20" fmla="*/ 2 w 15"/>
                  <a:gd name="T21" fmla="*/ 45 h 275"/>
                  <a:gd name="T22" fmla="*/ 1 w 15"/>
                  <a:gd name="T23" fmla="*/ 45 h 275"/>
                  <a:gd name="T24" fmla="*/ 0 w 15"/>
                  <a:gd name="T25" fmla="*/ 45 h 275"/>
                  <a:gd name="T26" fmla="*/ 0 w 15"/>
                  <a:gd name="T27" fmla="*/ 39 h 275"/>
                  <a:gd name="T28" fmla="*/ 0 w 15"/>
                  <a:gd name="T29" fmla="*/ 34 h 275"/>
                  <a:gd name="T30" fmla="*/ 0 w 15"/>
                  <a:gd name="T31" fmla="*/ 28 h 275"/>
                  <a:gd name="T32" fmla="*/ 0 w 15"/>
                  <a:gd name="T33" fmla="*/ 22 h 275"/>
                  <a:gd name="T34" fmla="*/ 0 w 15"/>
                  <a:gd name="T35" fmla="*/ 17 h 275"/>
                  <a:gd name="T36" fmla="*/ 0 w 15"/>
                  <a:gd name="T37" fmla="*/ 11 h 275"/>
                  <a:gd name="T38" fmla="*/ 0 w 15"/>
                  <a:gd name="T39" fmla="*/ 6 h 275"/>
                  <a:gd name="T40" fmla="*/ 0 w 15"/>
                  <a:gd name="T41" fmla="*/ 0 h 2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75">
                    <a:moveTo>
                      <a:pt x="0" y="0"/>
                    </a:moveTo>
                    <a:lnTo>
                      <a:pt x="7" y="0"/>
                    </a:lnTo>
                    <a:lnTo>
                      <a:pt x="15" y="0"/>
                    </a:lnTo>
                    <a:lnTo>
                      <a:pt x="15" y="34"/>
                    </a:lnTo>
                    <a:lnTo>
                      <a:pt x="15" y="68"/>
                    </a:lnTo>
                    <a:lnTo>
                      <a:pt x="15" y="103"/>
                    </a:lnTo>
                    <a:lnTo>
                      <a:pt x="15" y="137"/>
                    </a:lnTo>
                    <a:lnTo>
                      <a:pt x="15" y="171"/>
                    </a:lnTo>
                    <a:lnTo>
                      <a:pt x="15" y="205"/>
                    </a:lnTo>
                    <a:lnTo>
                      <a:pt x="15" y="240"/>
                    </a:lnTo>
                    <a:lnTo>
                      <a:pt x="15" y="275"/>
                    </a:lnTo>
                    <a:lnTo>
                      <a:pt x="7" y="275"/>
                    </a:lnTo>
                    <a:lnTo>
                      <a:pt x="0" y="275"/>
                    </a:lnTo>
                    <a:lnTo>
                      <a:pt x="0" y="240"/>
                    </a:lnTo>
                    <a:lnTo>
                      <a:pt x="0" y="206"/>
                    </a:lnTo>
                    <a:lnTo>
                      <a:pt x="0" y="171"/>
                    </a:lnTo>
                    <a:lnTo>
                      <a:pt x="0" y="137"/>
                    </a:lnTo>
                    <a:lnTo>
                      <a:pt x="0" y="103"/>
                    </a:lnTo>
                    <a:lnTo>
                      <a:pt x="0" y="69"/>
                    </a:lnTo>
                    <a:lnTo>
                      <a:pt x="0" y="34"/>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5" name="未知"/>
              <p:cNvSpPr/>
              <p:nvPr/>
            </p:nvSpPr>
            <p:spPr bwMode="auto">
              <a:xfrm>
                <a:off x="97" y="97"/>
                <a:ext cx="2" cy="44"/>
              </a:xfrm>
              <a:custGeom>
                <a:avLst/>
                <a:gdLst>
                  <a:gd name="T0" fmla="*/ 0 w 15"/>
                  <a:gd name="T1" fmla="*/ 0 h 265"/>
                  <a:gd name="T2" fmla="*/ 1 w 15"/>
                  <a:gd name="T3" fmla="*/ 0 h 265"/>
                  <a:gd name="T4" fmla="*/ 2 w 15"/>
                  <a:gd name="T5" fmla="*/ 0 h 265"/>
                  <a:gd name="T6" fmla="*/ 2 w 15"/>
                  <a:gd name="T7" fmla="*/ 5 h 265"/>
                  <a:gd name="T8" fmla="*/ 2 w 15"/>
                  <a:gd name="T9" fmla="*/ 11 h 265"/>
                  <a:gd name="T10" fmla="*/ 2 w 15"/>
                  <a:gd name="T11" fmla="*/ 16 h 265"/>
                  <a:gd name="T12" fmla="*/ 2 w 15"/>
                  <a:gd name="T13" fmla="*/ 22 h 265"/>
                  <a:gd name="T14" fmla="*/ 2 w 15"/>
                  <a:gd name="T15" fmla="*/ 27 h 265"/>
                  <a:gd name="T16" fmla="*/ 2 w 15"/>
                  <a:gd name="T17" fmla="*/ 33 h 265"/>
                  <a:gd name="T18" fmla="*/ 2 w 15"/>
                  <a:gd name="T19" fmla="*/ 38 h 265"/>
                  <a:gd name="T20" fmla="*/ 2 w 15"/>
                  <a:gd name="T21" fmla="*/ 44 h 265"/>
                  <a:gd name="T22" fmla="*/ 1 w 15"/>
                  <a:gd name="T23" fmla="*/ 44 h 265"/>
                  <a:gd name="T24" fmla="*/ 0 w 15"/>
                  <a:gd name="T25" fmla="*/ 44 h 265"/>
                  <a:gd name="T26" fmla="*/ 0 w 15"/>
                  <a:gd name="T27" fmla="*/ 38 h 265"/>
                  <a:gd name="T28" fmla="*/ 0 w 15"/>
                  <a:gd name="T29" fmla="*/ 33 h 265"/>
                  <a:gd name="T30" fmla="*/ 0 w 15"/>
                  <a:gd name="T31" fmla="*/ 27 h 265"/>
                  <a:gd name="T32" fmla="*/ 0 w 15"/>
                  <a:gd name="T33" fmla="*/ 22 h 265"/>
                  <a:gd name="T34" fmla="*/ 0 w 15"/>
                  <a:gd name="T35" fmla="*/ 16 h 265"/>
                  <a:gd name="T36" fmla="*/ 0 w 15"/>
                  <a:gd name="T37" fmla="*/ 11 h 265"/>
                  <a:gd name="T38" fmla="*/ 0 w 15"/>
                  <a:gd name="T39" fmla="*/ 5 h 265"/>
                  <a:gd name="T40" fmla="*/ 0 w 15"/>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65">
                    <a:moveTo>
                      <a:pt x="0" y="0"/>
                    </a:moveTo>
                    <a:lnTo>
                      <a:pt x="7" y="0"/>
                    </a:lnTo>
                    <a:lnTo>
                      <a:pt x="15" y="0"/>
                    </a:lnTo>
                    <a:lnTo>
                      <a:pt x="15" y="33"/>
                    </a:lnTo>
                    <a:lnTo>
                      <a:pt x="15" y="66"/>
                    </a:lnTo>
                    <a:lnTo>
                      <a:pt x="15" y="99"/>
                    </a:lnTo>
                    <a:lnTo>
                      <a:pt x="15" y="132"/>
                    </a:lnTo>
                    <a:lnTo>
                      <a:pt x="15" y="165"/>
                    </a:lnTo>
                    <a:lnTo>
                      <a:pt x="15" y="198"/>
                    </a:lnTo>
                    <a:lnTo>
                      <a:pt x="15" y="231"/>
                    </a:lnTo>
                    <a:lnTo>
                      <a:pt x="15" y="265"/>
                    </a:lnTo>
                    <a:lnTo>
                      <a:pt x="7" y="265"/>
                    </a:lnTo>
                    <a:lnTo>
                      <a:pt x="0" y="265"/>
                    </a:lnTo>
                    <a:lnTo>
                      <a:pt x="0" y="231"/>
                    </a:lnTo>
                    <a:lnTo>
                      <a:pt x="0" y="198"/>
                    </a:lnTo>
                    <a:lnTo>
                      <a:pt x="0" y="165"/>
                    </a:lnTo>
                    <a:lnTo>
                      <a:pt x="0" y="132"/>
                    </a:lnTo>
                    <a:lnTo>
                      <a:pt x="0" y="99"/>
                    </a:lnTo>
                    <a:lnTo>
                      <a:pt x="0" y="66"/>
                    </a:lnTo>
                    <a:lnTo>
                      <a:pt x="0" y="33"/>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6" name="未知"/>
              <p:cNvSpPr/>
              <p:nvPr/>
            </p:nvSpPr>
            <p:spPr bwMode="auto">
              <a:xfrm>
                <a:off x="73" y="98"/>
                <a:ext cx="2" cy="43"/>
              </a:xfrm>
              <a:custGeom>
                <a:avLst/>
                <a:gdLst>
                  <a:gd name="T0" fmla="*/ 0 w 12"/>
                  <a:gd name="T1" fmla="*/ 0 h 255"/>
                  <a:gd name="T2" fmla="*/ 1 w 12"/>
                  <a:gd name="T3" fmla="*/ 0 h 255"/>
                  <a:gd name="T4" fmla="*/ 2 w 12"/>
                  <a:gd name="T5" fmla="*/ 0 h 255"/>
                  <a:gd name="T6" fmla="*/ 2 w 12"/>
                  <a:gd name="T7" fmla="*/ 5 h 255"/>
                  <a:gd name="T8" fmla="*/ 2 w 12"/>
                  <a:gd name="T9" fmla="*/ 11 h 255"/>
                  <a:gd name="T10" fmla="*/ 2 w 12"/>
                  <a:gd name="T11" fmla="*/ 16 h 255"/>
                  <a:gd name="T12" fmla="*/ 2 w 12"/>
                  <a:gd name="T13" fmla="*/ 21 h 255"/>
                  <a:gd name="T14" fmla="*/ 2 w 12"/>
                  <a:gd name="T15" fmla="*/ 27 h 255"/>
                  <a:gd name="T16" fmla="*/ 2 w 12"/>
                  <a:gd name="T17" fmla="*/ 32 h 255"/>
                  <a:gd name="T18" fmla="*/ 2 w 12"/>
                  <a:gd name="T19" fmla="*/ 37 h 255"/>
                  <a:gd name="T20" fmla="*/ 2 w 12"/>
                  <a:gd name="T21" fmla="*/ 43 h 255"/>
                  <a:gd name="T22" fmla="*/ 1 w 12"/>
                  <a:gd name="T23" fmla="*/ 43 h 255"/>
                  <a:gd name="T24" fmla="*/ 0 w 12"/>
                  <a:gd name="T25" fmla="*/ 43 h 255"/>
                  <a:gd name="T26" fmla="*/ 0 w 12"/>
                  <a:gd name="T27" fmla="*/ 37 h 255"/>
                  <a:gd name="T28" fmla="*/ 0 w 12"/>
                  <a:gd name="T29" fmla="*/ 32 h 255"/>
                  <a:gd name="T30" fmla="*/ 0 w 12"/>
                  <a:gd name="T31" fmla="*/ 27 h 255"/>
                  <a:gd name="T32" fmla="*/ 0 w 12"/>
                  <a:gd name="T33" fmla="*/ 21 h 255"/>
                  <a:gd name="T34" fmla="*/ 0 w 12"/>
                  <a:gd name="T35" fmla="*/ 16 h 255"/>
                  <a:gd name="T36" fmla="*/ 0 w 12"/>
                  <a:gd name="T37" fmla="*/ 11 h 255"/>
                  <a:gd name="T38" fmla="*/ 0 w 12"/>
                  <a:gd name="T39" fmla="*/ 5 h 255"/>
                  <a:gd name="T40" fmla="*/ 0 w 12"/>
                  <a:gd name="T41" fmla="*/ 0 h 2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255">
                    <a:moveTo>
                      <a:pt x="0" y="0"/>
                    </a:moveTo>
                    <a:lnTo>
                      <a:pt x="6" y="0"/>
                    </a:lnTo>
                    <a:lnTo>
                      <a:pt x="12" y="0"/>
                    </a:lnTo>
                    <a:lnTo>
                      <a:pt x="12" y="30"/>
                    </a:lnTo>
                    <a:lnTo>
                      <a:pt x="12" y="63"/>
                    </a:lnTo>
                    <a:lnTo>
                      <a:pt x="12" y="94"/>
                    </a:lnTo>
                    <a:lnTo>
                      <a:pt x="12" y="127"/>
                    </a:lnTo>
                    <a:lnTo>
                      <a:pt x="12" y="158"/>
                    </a:lnTo>
                    <a:lnTo>
                      <a:pt x="12" y="190"/>
                    </a:lnTo>
                    <a:lnTo>
                      <a:pt x="12" y="222"/>
                    </a:lnTo>
                    <a:lnTo>
                      <a:pt x="12" y="255"/>
                    </a:lnTo>
                    <a:lnTo>
                      <a:pt x="6" y="255"/>
                    </a:lnTo>
                    <a:lnTo>
                      <a:pt x="0" y="255"/>
                    </a:lnTo>
                    <a:lnTo>
                      <a:pt x="0" y="222"/>
                    </a:lnTo>
                    <a:lnTo>
                      <a:pt x="0" y="190"/>
                    </a:lnTo>
                    <a:lnTo>
                      <a:pt x="0" y="158"/>
                    </a:lnTo>
                    <a:lnTo>
                      <a:pt x="0" y="127"/>
                    </a:lnTo>
                    <a:lnTo>
                      <a:pt x="0" y="94"/>
                    </a:lnTo>
                    <a:lnTo>
                      <a:pt x="0" y="63"/>
                    </a:lnTo>
                    <a:lnTo>
                      <a:pt x="0" y="30"/>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7" name="未知"/>
              <p:cNvSpPr/>
              <p:nvPr/>
            </p:nvSpPr>
            <p:spPr bwMode="auto">
              <a:xfrm>
                <a:off x="51" y="100"/>
                <a:ext cx="4" cy="38"/>
              </a:xfrm>
              <a:custGeom>
                <a:avLst/>
                <a:gdLst>
                  <a:gd name="T0" fmla="*/ 0 w 14"/>
                  <a:gd name="T1" fmla="*/ 0 h 247"/>
                  <a:gd name="T2" fmla="*/ 1 w 14"/>
                  <a:gd name="T3" fmla="*/ 0 h 247"/>
                  <a:gd name="T4" fmla="*/ 2 w 14"/>
                  <a:gd name="T5" fmla="*/ 0 h 247"/>
                  <a:gd name="T6" fmla="*/ 2 w 14"/>
                  <a:gd name="T7" fmla="*/ 5 h 247"/>
                  <a:gd name="T8" fmla="*/ 2 w 14"/>
                  <a:gd name="T9" fmla="*/ 10 h 247"/>
                  <a:gd name="T10" fmla="*/ 2 w 14"/>
                  <a:gd name="T11" fmla="*/ 15 h 247"/>
                  <a:gd name="T12" fmla="*/ 2 w 14"/>
                  <a:gd name="T13" fmla="*/ 20 h 247"/>
                  <a:gd name="T14" fmla="*/ 2 w 14"/>
                  <a:gd name="T15" fmla="*/ 25 h 247"/>
                  <a:gd name="T16" fmla="*/ 2 w 14"/>
                  <a:gd name="T17" fmla="*/ 31 h 247"/>
                  <a:gd name="T18" fmla="*/ 2 w 14"/>
                  <a:gd name="T19" fmla="*/ 36 h 247"/>
                  <a:gd name="T20" fmla="*/ 2 w 14"/>
                  <a:gd name="T21" fmla="*/ 41 h 247"/>
                  <a:gd name="T22" fmla="*/ 1 w 14"/>
                  <a:gd name="T23" fmla="*/ 41 h 247"/>
                  <a:gd name="T24" fmla="*/ 0 w 14"/>
                  <a:gd name="T25" fmla="*/ 41 h 247"/>
                  <a:gd name="T26" fmla="*/ 0 w 14"/>
                  <a:gd name="T27" fmla="*/ 36 h 247"/>
                  <a:gd name="T28" fmla="*/ 0 w 14"/>
                  <a:gd name="T29" fmla="*/ 31 h 247"/>
                  <a:gd name="T30" fmla="*/ 0 w 14"/>
                  <a:gd name="T31" fmla="*/ 25 h 247"/>
                  <a:gd name="T32" fmla="*/ 0 w 14"/>
                  <a:gd name="T33" fmla="*/ 20 h 247"/>
                  <a:gd name="T34" fmla="*/ 0 w 14"/>
                  <a:gd name="T35" fmla="*/ 15 h 247"/>
                  <a:gd name="T36" fmla="*/ 0 w 14"/>
                  <a:gd name="T37" fmla="*/ 10 h 247"/>
                  <a:gd name="T38" fmla="*/ 0 w 14"/>
                  <a:gd name="T39" fmla="*/ 5 h 247"/>
                  <a:gd name="T40" fmla="*/ 0 w 14"/>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47">
                    <a:moveTo>
                      <a:pt x="0" y="0"/>
                    </a:moveTo>
                    <a:lnTo>
                      <a:pt x="6" y="0"/>
                    </a:lnTo>
                    <a:lnTo>
                      <a:pt x="14" y="0"/>
                    </a:lnTo>
                    <a:lnTo>
                      <a:pt x="14" y="30"/>
                    </a:lnTo>
                    <a:lnTo>
                      <a:pt x="14" y="61"/>
                    </a:lnTo>
                    <a:lnTo>
                      <a:pt x="14" y="92"/>
                    </a:lnTo>
                    <a:lnTo>
                      <a:pt x="14" y="123"/>
                    </a:lnTo>
                    <a:lnTo>
                      <a:pt x="14" y="153"/>
                    </a:lnTo>
                    <a:lnTo>
                      <a:pt x="14" y="184"/>
                    </a:lnTo>
                    <a:lnTo>
                      <a:pt x="14" y="215"/>
                    </a:lnTo>
                    <a:lnTo>
                      <a:pt x="14" y="247"/>
                    </a:lnTo>
                    <a:lnTo>
                      <a:pt x="6" y="247"/>
                    </a:lnTo>
                    <a:lnTo>
                      <a:pt x="0" y="247"/>
                    </a:lnTo>
                    <a:lnTo>
                      <a:pt x="0" y="215"/>
                    </a:lnTo>
                    <a:lnTo>
                      <a:pt x="0" y="184"/>
                    </a:lnTo>
                    <a:lnTo>
                      <a:pt x="0" y="153"/>
                    </a:lnTo>
                    <a:lnTo>
                      <a:pt x="0" y="123"/>
                    </a:lnTo>
                    <a:lnTo>
                      <a:pt x="0" y="92"/>
                    </a:lnTo>
                    <a:lnTo>
                      <a:pt x="0" y="61"/>
                    </a:lnTo>
                    <a:lnTo>
                      <a:pt x="0" y="30"/>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8" name="未知"/>
              <p:cNvSpPr/>
              <p:nvPr/>
            </p:nvSpPr>
            <p:spPr bwMode="auto">
              <a:xfrm>
                <a:off x="30" y="101"/>
                <a:ext cx="2" cy="38"/>
              </a:xfrm>
              <a:custGeom>
                <a:avLst/>
                <a:gdLst>
                  <a:gd name="T0" fmla="*/ 0 w 11"/>
                  <a:gd name="T1" fmla="*/ 0 h 239"/>
                  <a:gd name="T2" fmla="*/ 1 w 11"/>
                  <a:gd name="T3" fmla="*/ 0 h 239"/>
                  <a:gd name="T4" fmla="*/ 2 w 11"/>
                  <a:gd name="T5" fmla="*/ 0 h 239"/>
                  <a:gd name="T6" fmla="*/ 2 w 11"/>
                  <a:gd name="T7" fmla="*/ 5 h 239"/>
                  <a:gd name="T8" fmla="*/ 2 w 11"/>
                  <a:gd name="T9" fmla="*/ 10 h 239"/>
                  <a:gd name="T10" fmla="*/ 2 w 11"/>
                  <a:gd name="T11" fmla="*/ 15 h 239"/>
                  <a:gd name="T12" fmla="*/ 2 w 11"/>
                  <a:gd name="T13" fmla="*/ 20 h 239"/>
                  <a:gd name="T14" fmla="*/ 2 w 11"/>
                  <a:gd name="T15" fmla="*/ 25 h 239"/>
                  <a:gd name="T16" fmla="*/ 2 w 11"/>
                  <a:gd name="T17" fmla="*/ 30 h 239"/>
                  <a:gd name="T18" fmla="*/ 2 w 11"/>
                  <a:gd name="T19" fmla="*/ 35 h 239"/>
                  <a:gd name="T20" fmla="*/ 2 w 11"/>
                  <a:gd name="T21" fmla="*/ 40 h 239"/>
                  <a:gd name="T22" fmla="*/ 1 w 11"/>
                  <a:gd name="T23" fmla="*/ 40 h 239"/>
                  <a:gd name="T24" fmla="*/ 0 w 11"/>
                  <a:gd name="T25" fmla="*/ 40 h 239"/>
                  <a:gd name="T26" fmla="*/ 0 w 11"/>
                  <a:gd name="T27" fmla="*/ 35 h 239"/>
                  <a:gd name="T28" fmla="*/ 0 w 11"/>
                  <a:gd name="T29" fmla="*/ 30 h 239"/>
                  <a:gd name="T30" fmla="*/ 0 w 11"/>
                  <a:gd name="T31" fmla="*/ 25 h 239"/>
                  <a:gd name="T32" fmla="*/ 0 w 11"/>
                  <a:gd name="T33" fmla="*/ 20 h 239"/>
                  <a:gd name="T34" fmla="*/ 0 w 11"/>
                  <a:gd name="T35" fmla="*/ 15 h 239"/>
                  <a:gd name="T36" fmla="*/ 0 w 11"/>
                  <a:gd name="T37" fmla="*/ 10 h 239"/>
                  <a:gd name="T38" fmla="*/ 0 w 11"/>
                  <a:gd name="T39" fmla="*/ 5 h 239"/>
                  <a:gd name="T40" fmla="*/ 0 w 11"/>
                  <a:gd name="T41" fmla="*/ 0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39">
                    <a:moveTo>
                      <a:pt x="0" y="0"/>
                    </a:moveTo>
                    <a:lnTo>
                      <a:pt x="5" y="0"/>
                    </a:lnTo>
                    <a:lnTo>
                      <a:pt x="11" y="0"/>
                    </a:lnTo>
                    <a:lnTo>
                      <a:pt x="11" y="29"/>
                    </a:lnTo>
                    <a:lnTo>
                      <a:pt x="11" y="58"/>
                    </a:lnTo>
                    <a:lnTo>
                      <a:pt x="11" y="88"/>
                    </a:lnTo>
                    <a:lnTo>
                      <a:pt x="11" y="119"/>
                    </a:lnTo>
                    <a:lnTo>
                      <a:pt x="11" y="148"/>
                    </a:lnTo>
                    <a:lnTo>
                      <a:pt x="11" y="178"/>
                    </a:lnTo>
                    <a:lnTo>
                      <a:pt x="11" y="208"/>
                    </a:lnTo>
                    <a:lnTo>
                      <a:pt x="11" y="239"/>
                    </a:lnTo>
                    <a:lnTo>
                      <a:pt x="5" y="239"/>
                    </a:lnTo>
                    <a:lnTo>
                      <a:pt x="0" y="239"/>
                    </a:lnTo>
                    <a:lnTo>
                      <a:pt x="0" y="208"/>
                    </a:lnTo>
                    <a:lnTo>
                      <a:pt x="0" y="178"/>
                    </a:lnTo>
                    <a:lnTo>
                      <a:pt x="0" y="148"/>
                    </a:lnTo>
                    <a:lnTo>
                      <a:pt x="0" y="119"/>
                    </a:lnTo>
                    <a:lnTo>
                      <a:pt x="0" y="88"/>
                    </a:lnTo>
                    <a:lnTo>
                      <a:pt x="0" y="58"/>
                    </a:lnTo>
                    <a:lnTo>
                      <a:pt x="0" y="29"/>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49" name="未知"/>
              <p:cNvSpPr/>
              <p:nvPr/>
            </p:nvSpPr>
            <p:spPr bwMode="auto">
              <a:xfrm>
                <a:off x="10" y="102"/>
                <a:ext cx="2" cy="38"/>
              </a:xfrm>
              <a:custGeom>
                <a:avLst/>
                <a:gdLst>
                  <a:gd name="T0" fmla="*/ 0 w 10"/>
                  <a:gd name="T1" fmla="*/ 0 h 232"/>
                  <a:gd name="T2" fmla="*/ 1 w 10"/>
                  <a:gd name="T3" fmla="*/ 0 h 232"/>
                  <a:gd name="T4" fmla="*/ 2 w 10"/>
                  <a:gd name="T5" fmla="*/ 0 h 232"/>
                  <a:gd name="T6" fmla="*/ 2 w 10"/>
                  <a:gd name="T7" fmla="*/ 5 h 232"/>
                  <a:gd name="T8" fmla="*/ 2 w 10"/>
                  <a:gd name="T9" fmla="*/ 9 h 232"/>
                  <a:gd name="T10" fmla="*/ 2 w 10"/>
                  <a:gd name="T11" fmla="*/ 14 h 232"/>
                  <a:gd name="T12" fmla="*/ 2 w 10"/>
                  <a:gd name="T13" fmla="*/ 19 h 232"/>
                  <a:gd name="T14" fmla="*/ 2 w 10"/>
                  <a:gd name="T15" fmla="*/ 24 h 232"/>
                  <a:gd name="T16" fmla="*/ 2 w 10"/>
                  <a:gd name="T17" fmla="*/ 29 h 232"/>
                  <a:gd name="T18" fmla="*/ 2 w 10"/>
                  <a:gd name="T19" fmla="*/ 34 h 232"/>
                  <a:gd name="T20" fmla="*/ 2 w 10"/>
                  <a:gd name="T21" fmla="*/ 39 h 232"/>
                  <a:gd name="T22" fmla="*/ 1 w 10"/>
                  <a:gd name="T23" fmla="*/ 39 h 232"/>
                  <a:gd name="T24" fmla="*/ 0 w 10"/>
                  <a:gd name="T25" fmla="*/ 39 h 232"/>
                  <a:gd name="T26" fmla="*/ 0 w 10"/>
                  <a:gd name="T27" fmla="*/ 34 h 232"/>
                  <a:gd name="T28" fmla="*/ 0 w 10"/>
                  <a:gd name="T29" fmla="*/ 29 h 232"/>
                  <a:gd name="T30" fmla="*/ 0 w 10"/>
                  <a:gd name="T31" fmla="*/ 24 h 232"/>
                  <a:gd name="T32" fmla="*/ 0 w 10"/>
                  <a:gd name="T33" fmla="*/ 19 h 232"/>
                  <a:gd name="T34" fmla="*/ 0 w 10"/>
                  <a:gd name="T35" fmla="*/ 14 h 232"/>
                  <a:gd name="T36" fmla="*/ 0 w 10"/>
                  <a:gd name="T37" fmla="*/ 9 h 232"/>
                  <a:gd name="T38" fmla="*/ 0 w 10"/>
                  <a:gd name="T39" fmla="*/ 5 h 232"/>
                  <a:gd name="T40" fmla="*/ 0 w 10"/>
                  <a:gd name="T41" fmla="*/ 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 h="232">
                    <a:moveTo>
                      <a:pt x="0" y="0"/>
                    </a:moveTo>
                    <a:lnTo>
                      <a:pt x="5" y="0"/>
                    </a:lnTo>
                    <a:lnTo>
                      <a:pt x="10" y="0"/>
                    </a:lnTo>
                    <a:lnTo>
                      <a:pt x="10" y="28"/>
                    </a:lnTo>
                    <a:lnTo>
                      <a:pt x="10" y="56"/>
                    </a:lnTo>
                    <a:lnTo>
                      <a:pt x="10" y="85"/>
                    </a:lnTo>
                    <a:lnTo>
                      <a:pt x="10" y="114"/>
                    </a:lnTo>
                    <a:lnTo>
                      <a:pt x="10" y="142"/>
                    </a:lnTo>
                    <a:lnTo>
                      <a:pt x="10" y="172"/>
                    </a:lnTo>
                    <a:lnTo>
                      <a:pt x="10" y="201"/>
                    </a:lnTo>
                    <a:lnTo>
                      <a:pt x="10" y="232"/>
                    </a:lnTo>
                    <a:lnTo>
                      <a:pt x="5" y="232"/>
                    </a:lnTo>
                    <a:lnTo>
                      <a:pt x="0" y="232"/>
                    </a:lnTo>
                    <a:lnTo>
                      <a:pt x="0" y="202"/>
                    </a:lnTo>
                    <a:lnTo>
                      <a:pt x="0" y="173"/>
                    </a:lnTo>
                    <a:lnTo>
                      <a:pt x="0" y="144"/>
                    </a:lnTo>
                    <a:lnTo>
                      <a:pt x="0" y="115"/>
                    </a:lnTo>
                    <a:lnTo>
                      <a:pt x="0" y="85"/>
                    </a:lnTo>
                    <a:lnTo>
                      <a:pt x="0" y="56"/>
                    </a:lnTo>
                    <a:lnTo>
                      <a:pt x="0" y="28"/>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0" name="未知"/>
              <p:cNvSpPr/>
              <p:nvPr/>
            </p:nvSpPr>
            <p:spPr bwMode="auto">
              <a:xfrm>
                <a:off x="0" y="113"/>
                <a:ext cx="139" cy="14"/>
              </a:xfrm>
              <a:custGeom>
                <a:avLst/>
                <a:gdLst>
                  <a:gd name="T0" fmla="*/ 0 w 832"/>
                  <a:gd name="T1" fmla="*/ 4 h 83"/>
                  <a:gd name="T2" fmla="*/ 7 w 832"/>
                  <a:gd name="T3" fmla="*/ 4 h 83"/>
                  <a:gd name="T4" fmla="*/ 15 w 832"/>
                  <a:gd name="T5" fmla="*/ 4 h 83"/>
                  <a:gd name="T6" fmla="*/ 22 w 832"/>
                  <a:gd name="T7" fmla="*/ 3 h 83"/>
                  <a:gd name="T8" fmla="*/ 30 w 832"/>
                  <a:gd name="T9" fmla="*/ 3 h 83"/>
                  <a:gd name="T10" fmla="*/ 38 w 832"/>
                  <a:gd name="T11" fmla="*/ 3 h 83"/>
                  <a:gd name="T12" fmla="*/ 46 w 832"/>
                  <a:gd name="T13" fmla="*/ 3 h 83"/>
                  <a:gd name="T14" fmla="*/ 54 w 832"/>
                  <a:gd name="T15" fmla="*/ 3 h 83"/>
                  <a:gd name="T16" fmla="*/ 62 w 832"/>
                  <a:gd name="T17" fmla="*/ 2 h 83"/>
                  <a:gd name="T18" fmla="*/ 71 w 832"/>
                  <a:gd name="T19" fmla="*/ 2 h 83"/>
                  <a:gd name="T20" fmla="*/ 80 w 832"/>
                  <a:gd name="T21" fmla="*/ 2 h 83"/>
                  <a:gd name="T22" fmla="*/ 90 w 832"/>
                  <a:gd name="T23" fmla="*/ 1 h 83"/>
                  <a:gd name="T24" fmla="*/ 99 w 832"/>
                  <a:gd name="T25" fmla="*/ 1 h 83"/>
                  <a:gd name="T26" fmla="*/ 109 w 832"/>
                  <a:gd name="T27" fmla="*/ 1 h 83"/>
                  <a:gd name="T28" fmla="*/ 119 w 832"/>
                  <a:gd name="T29" fmla="*/ 1 h 83"/>
                  <a:gd name="T30" fmla="*/ 128 w 832"/>
                  <a:gd name="T31" fmla="*/ 0 h 83"/>
                  <a:gd name="T32" fmla="*/ 139 w 832"/>
                  <a:gd name="T33" fmla="*/ 0 h 83"/>
                  <a:gd name="T34" fmla="*/ 139 w 832"/>
                  <a:gd name="T35" fmla="*/ 1 h 83"/>
                  <a:gd name="T36" fmla="*/ 139 w 832"/>
                  <a:gd name="T37" fmla="*/ 3 h 83"/>
                  <a:gd name="T38" fmla="*/ 139 w 832"/>
                  <a:gd name="T39" fmla="*/ 4 h 83"/>
                  <a:gd name="T40" fmla="*/ 139 w 832"/>
                  <a:gd name="T41" fmla="*/ 6 h 83"/>
                  <a:gd name="T42" fmla="*/ 139 w 832"/>
                  <a:gd name="T43" fmla="*/ 7 h 83"/>
                  <a:gd name="T44" fmla="*/ 139 w 832"/>
                  <a:gd name="T45" fmla="*/ 9 h 83"/>
                  <a:gd name="T46" fmla="*/ 139 w 832"/>
                  <a:gd name="T47" fmla="*/ 10 h 83"/>
                  <a:gd name="T48" fmla="*/ 139 w 832"/>
                  <a:gd name="T49" fmla="*/ 11 h 83"/>
                  <a:gd name="T50" fmla="*/ 128 w 832"/>
                  <a:gd name="T51" fmla="*/ 11 h 83"/>
                  <a:gd name="T52" fmla="*/ 119 w 832"/>
                  <a:gd name="T53" fmla="*/ 12 h 83"/>
                  <a:gd name="T54" fmla="*/ 109 w 832"/>
                  <a:gd name="T55" fmla="*/ 12 h 83"/>
                  <a:gd name="T56" fmla="*/ 99 w 832"/>
                  <a:gd name="T57" fmla="*/ 12 h 83"/>
                  <a:gd name="T58" fmla="*/ 90 w 832"/>
                  <a:gd name="T59" fmla="*/ 12 h 83"/>
                  <a:gd name="T60" fmla="*/ 80 w 832"/>
                  <a:gd name="T61" fmla="*/ 12 h 83"/>
                  <a:gd name="T62" fmla="*/ 71 w 832"/>
                  <a:gd name="T63" fmla="*/ 12 h 83"/>
                  <a:gd name="T64" fmla="*/ 62 w 832"/>
                  <a:gd name="T65" fmla="*/ 13 h 83"/>
                  <a:gd name="T66" fmla="*/ 54 w 832"/>
                  <a:gd name="T67" fmla="*/ 13 h 83"/>
                  <a:gd name="T68" fmla="*/ 46 w 832"/>
                  <a:gd name="T69" fmla="*/ 13 h 83"/>
                  <a:gd name="T70" fmla="*/ 38 w 832"/>
                  <a:gd name="T71" fmla="*/ 13 h 83"/>
                  <a:gd name="T72" fmla="*/ 30 w 832"/>
                  <a:gd name="T73" fmla="*/ 13 h 83"/>
                  <a:gd name="T74" fmla="*/ 22 w 832"/>
                  <a:gd name="T75" fmla="*/ 13 h 83"/>
                  <a:gd name="T76" fmla="*/ 15 w 832"/>
                  <a:gd name="T77" fmla="*/ 13 h 83"/>
                  <a:gd name="T78" fmla="*/ 7 w 832"/>
                  <a:gd name="T79" fmla="*/ 14 h 83"/>
                  <a:gd name="T80" fmla="*/ 0 w 832"/>
                  <a:gd name="T81" fmla="*/ 14 h 83"/>
                  <a:gd name="T82" fmla="*/ 0 w 832"/>
                  <a:gd name="T83" fmla="*/ 13 h 83"/>
                  <a:gd name="T84" fmla="*/ 0 w 832"/>
                  <a:gd name="T85" fmla="*/ 11 h 83"/>
                  <a:gd name="T86" fmla="*/ 0 w 832"/>
                  <a:gd name="T87" fmla="*/ 10 h 83"/>
                  <a:gd name="T88" fmla="*/ 0 w 832"/>
                  <a:gd name="T89" fmla="*/ 9 h 83"/>
                  <a:gd name="T90" fmla="*/ 0 w 832"/>
                  <a:gd name="T91" fmla="*/ 8 h 83"/>
                  <a:gd name="T92" fmla="*/ 0 w 832"/>
                  <a:gd name="T93" fmla="*/ 7 h 83"/>
                  <a:gd name="T94" fmla="*/ 0 w 832"/>
                  <a:gd name="T95" fmla="*/ 5 h 83"/>
                  <a:gd name="T96" fmla="*/ 0 w 832"/>
                  <a:gd name="T97" fmla="*/ 4 h 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32" h="83">
                    <a:moveTo>
                      <a:pt x="0" y="25"/>
                    </a:moveTo>
                    <a:lnTo>
                      <a:pt x="43" y="23"/>
                    </a:lnTo>
                    <a:lnTo>
                      <a:pt x="89" y="22"/>
                    </a:lnTo>
                    <a:lnTo>
                      <a:pt x="134" y="20"/>
                    </a:lnTo>
                    <a:lnTo>
                      <a:pt x="181" y="19"/>
                    </a:lnTo>
                    <a:lnTo>
                      <a:pt x="227" y="17"/>
                    </a:lnTo>
                    <a:lnTo>
                      <a:pt x="276" y="16"/>
                    </a:lnTo>
                    <a:lnTo>
                      <a:pt x="324" y="15"/>
                    </a:lnTo>
                    <a:lnTo>
                      <a:pt x="374" y="14"/>
                    </a:lnTo>
                    <a:lnTo>
                      <a:pt x="426" y="12"/>
                    </a:lnTo>
                    <a:lnTo>
                      <a:pt x="481" y="10"/>
                    </a:lnTo>
                    <a:lnTo>
                      <a:pt x="536" y="8"/>
                    </a:lnTo>
                    <a:lnTo>
                      <a:pt x="594" y="7"/>
                    </a:lnTo>
                    <a:lnTo>
                      <a:pt x="651" y="5"/>
                    </a:lnTo>
                    <a:lnTo>
                      <a:pt x="710" y="3"/>
                    </a:lnTo>
                    <a:lnTo>
                      <a:pt x="769" y="1"/>
                    </a:lnTo>
                    <a:lnTo>
                      <a:pt x="832" y="0"/>
                    </a:lnTo>
                    <a:lnTo>
                      <a:pt x="832" y="8"/>
                    </a:lnTo>
                    <a:lnTo>
                      <a:pt x="832" y="16"/>
                    </a:lnTo>
                    <a:lnTo>
                      <a:pt x="832" y="24"/>
                    </a:lnTo>
                    <a:lnTo>
                      <a:pt x="832" y="33"/>
                    </a:lnTo>
                    <a:lnTo>
                      <a:pt x="832" y="42"/>
                    </a:lnTo>
                    <a:lnTo>
                      <a:pt x="832" y="51"/>
                    </a:lnTo>
                    <a:lnTo>
                      <a:pt x="832" y="59"/>
                    </a:lnTo>
                    <a:lnTo>
                      <a:pt x="832" y="68"/>
                    </a:lnTo>
                    <a:lnTo>
                      <a:pt x="769" y="68"/>
                    </a:lnTo>
                    <a:lnTo>
                      <a:pt x="710" y="69"/>
                    </a:lnTo>
                    <a:lnTo>
                      <a:pt x="651" y="70"/>
                    </a:lnTo>
                    <a:lnTo>
                      <a:pt x="594" y="71"/>
                    </a:lnTo>
                    <a:lnTo>
                      <a:pt x="536" y="72"/>
                    </a:lnTo>
                    <a:lnTo>
                      <a:pt x="481" y="73"/>
                    </a:lnTo>
                    <a:lnTo>
                      <a:pt x="426" y="74"/>
                    </a:lnTo>
                    <a:lnTo>
                      <a:pt x="374" y="77"/>
                    </a:lnTo>
                    <a:lnTo>
                      <a:pt x="324" y="77"/>
                    </a:lnTo>
                    <a:lnTo>
                      <a:pt x="276" y="77"/>
                    </a:lnTo>
                    <a:lnTo>
                      <a:pt x="227" y="78"/>
                    </a:lnTo>
                    <a:lnTo>
                      <a:pt x="181" y="79"/>
                    </a:lnTo>
                    <a:lnTo>
                      <a:pt x="134" y="79"/>
                    </a:lnTo>
                    <a:lnTo>
                      <a:pt x="89" y="80"/>
                    </a:lnTo>
                    <a:lnTo>
                      <a:pt x="43" y="81"/>
                    </a:lnTo>
                    <a:lnTo>
                      <a:pt x="0" y="83"/>
                    </a:lnTo>
                    <a:lnTo>
                      <a:pt x="0" y="76"/>
                    </a:lnTo>
                    <a:lnTo>
                      <a:pt x="0" y="68"/>
                    </a:lnTo>
                    <a:lnTo>
                      <a:pt x="0" y="61"/>
                    </a:lnTo>
                    <a:lnTo>
                      <a:pt x="0" y="54"/>
                    </a:lnTo>
                    <a:lnTo>
                      <a:pt x="0" y="47"/>
                    </a:lnTo>
                    <a:lnTo>
                      <a:pt x="0" y="40"/>
                    </a:lnTo>
                    <a:lnTo>
                      <a:pt x="0" y="32"/>
                    </a:lnTo>
                    <a:lnTo>
                      <a:pt x="0" y="25"/>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1" name="未知"/>
              <p:cNvSpPr/>
              <p:nvPr/>
            </p:nvSpPr>
            <p:spPr bwMode="auto">
              <a:xfrm>
                <a:off x="0" y="115"/>
                <a:ext cx="139" cy="8"/>
              </a:xfrm>
              <a:custGeom>
                <a:avLst/>
                <a:gdLst>
                  <a:gd name="T0" fmla="*/ 0 w 832"/>
                  <a:gd name="T1" fmla="*/ 4 h 57"/>
                  <a:gd name="T2" fmla="*/ 7 w 832"/>
                  <a:gd name="T3" fmla="*/ 4 h 57"/>
                  <a:gd name="T4" fmla="*/ 15 w 832"/>
                  <a:gd name="T5" fmla="*/ 4 h 57"/>
                  <a:gd name="T6" fmla="*/ 22 w 832"/>
                  <a:gd name="T7" fmla="*/ 3 h 57"/>
                  <a:gd name="T8" fmla="*/ 30 w 832"/>
                  <a:gd name="T9" fmla="*/ 3 h 57"/>
                  <a:gd name="T10" fmla="*/ 38 w 832"/>
                  <a:gd name="T11" fmla="*/ 3 h 57"/>
                  <a:gd name="T12" fmla="*/ 46 w 832"/>
                  <a:gd name="T13" fmla="*/ 3 h 57"/>
                  <a:gd name="T14" fmla="*/ 54 w 832"/>
                  <a:gd name="T15" fmla="*/ 2 h 57"/>
                  <a:gd name="T16" fmla="*/ 62 w 832"/>
                  <a:gd name="T17" fmla="*/ 2 h 57"/>
                  <a:gd name="T18" fmla="*/ 71 w 832"/>
                  <a:gd name="T19" fmla="*/ 2 h 57"/>
                  <a:gd name="T20" fmla="*/ 80 w 832"/>
                  <a:gd name="T21" fmla="*/ 2 h 57"/>
                  <a:gd name="T22" fmla="*/ 90 w 832"/>
                  <a:gd name="T23" fmla="*/ 1 h 57"/>
                  <a:gd name="T24" fmla="*/ 99 w 832"/>
                  <a:gd name="T25" fmla="*/ 1 h 57"/>
                  <a:gd name="T26" fmla="*/ 109 w 832"/>
                  <a:gd name="T27" fmla="*/ 1 h 57"/>
                  <a:gd name="T28" fmla="*/ 119 w 832"/>
                  <a:gd name="T29" fmla="*/ 1 h 57"/>
                  <a:gd name="T30" fmla="*/ 128 w 832"/>
                  <a:gd name="T31" fmla="*/ 0 h 57"/>
                  <a:gd name="T32" fmla="*/ 139 w 832"/>
                  <a:gd name="T33" fmla="*/ 0 h 57"/>
                  <a:gd name="T34" fmla="*/ 139 w 832"/>
                  <a:gd name="T35" fmla="*/ 2 h 57"/>
                  <a:gd name="T36" fmla="*/ 139 w 832"/>
                  <a:gd name="T37" fmla="*/ 4 h 57"/>
                  <a:gd name="T38" fmla="*/ 139 w 832"/>
                  <a:gd name="T39" fmla="*/ 5 h 57"/>
                  <a:gd name="T40" fmla="*/ 139 w 832"/>
                  <a:gd name="T41" fmla="*/ 7 h 57"/>
                  <a:gd name="T42" fmla="*/ 128 w 832"/>
                  <a:gd name="T43" fmla="*/ 7 h 57"/>
                  <a:gd name="T44" fmla="*/ 119 w 832"/>
                  <a:gd name="T45" fmla="*/ 8 h 57"/>
                  <a:gd name="T46" fmla="*/ 109 w 832"/>
                  <a:gd name="T47" fmla="*/ 8 h 57"/>
                  <a:gd name="T48" fmla="*/ 99 w 832"/>
                  <a:gd name="T49" fmla="*/ 8 h 57"/>
                  <a:gd name="T50" fmla="*/ 90 w 832"/>
                  <a:gd name="T51" fmla="*/ 8 h 57"/>
                  <a:gd name="T52" fmla="*/ 80 w 832"/>
                  <a:gd name="T53" fmla="*/ 8 h 57"/>
                  <a:gd name="T54" fmla="*/ 71 w 832"/>
                  <a:gd name="T55" fmla="*/ 9 h 57"/>
                  <a:gd name="T56" fmla="*/ 62 w 832"/>
                  <a:gd name="T57" fmla="*/ 9 h 57"/>
                  <a:gd name="T58" fmla="*/ 54 w 832"/>
                  <a:gd name="T59" fmla="*/ 9 h 57"/>
                  <a:gd name="T60" fmla="*/ 46 w 832"/>
                  <a:gd name="T61" fmla="*/ 9 h 57"/>
                  <a:gd name="T62" fmla="*/ 38 w 832"/>
                  <a:gd name="T63" fmla="*/ 9 h 57"/>
                  <a:gd name="T64" fmla="*/ 30 w 832"/>
                  <a:gd name="T65" fmla="*/ 9 h 57"/>
                  <a:gd name="T66" fmla="*/ 22 w 832"/>
                  <a:gd name="T67" fmla="*/ 9 h 57"/>
                  <a:gd name="T68" fmla="*/ 15 w 832"/>
                  <a:gd name="T69" fmla="*/ 10 h 57"/>
                  <a:gd name="T70" fmla="*/ 7 w 832"/>
                  <a:gd name="T71" fmla="*/ 10 h 57"/>
                  <a:gd name="T72" fmla="*/ 0 w 832"/>
                  <a:gd name="T73" fmla="*/ 10 h 57"/>
                  <a:gd name="T74" fmla="*/ 0 w 832"/>
                  <a:gd name="T75" fmla="*/ 8 h 57"/>
                  <a:gd name="T76" fmla="*/ 0 w 832"/>
                  <a:gd name="T77" fmla="*/ 7 h 57"/>
                  <a:gd name="T78" fmla="*/ 0 w 832"/>
                  <a:gd name="T79" fmla="*/ 6 h 57"/>
                  <a:gd name="T80" fmla="*/ 0 w 832"/>
                  <a:gd name="T81" fmla="*/ 4 h 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32" h="57">
                    <a:moveTo>
                      <a:pt x="0" y="24"/>
                    </a:moveTo>
                    <a:lnTo>
                      <a:pt x="43" y="22"/>
                    </a:lnTo>
                    <a:lnTo>
                      <a:pt x="89" y="20"/>
                    </a:lnTo>
                    <a:lnTo>
                      <a:pt x="134" y="18"/>
                    </a:lnTo>
                    <a:lnTo>
                      <a:pt x="181" y="18"/>
                    </a:lnTo>
                    <a:lnTo>
                      <a:pt x="227" y="16"/>
                    </a:lnTo>
                    <a:lnTo>
                      <a:pt x="276" y="15"/>
                    </a:lnTo>
                    <a:lnTo>
                      <a:pt x="324" y="13"/>
                    </a:lnTo>
                    <a:lnTo>
                      <a:pt x="374" y="13"/>
                    </a:lnTo>
                    <a:lnTo>
                      <a:pt x="426" y="11"/>
                    </a:lnTo>
                    <a:lnTo>
                      <a:pt x="481" y="9"/>
                    </a:lnTo>
                    <a:lnTo>
                      <a:pt x="536" y="7"/>
                    </a:lnTo>
                    <a:lnTo>
                      <a:pt x="594" y="6"/>
                    </a:lnTo>
                    <a:lnTo>
                      <a:pt x="651" y="4"/>
                    </a:lnTo>
                    <a:lnTo>
                      <a:pt x="710" y="3"/>
                    </a:lnTo>
                    <a:lnTo>
                      <a:pt x="769" y="1"/>
                    </a:lnTo>
                    <a:lnTo>
                      <a:pt x="832" y="0"/>
                    </a:lnTo>
                    <a:lnTo>
                      <a:pt x="832" y="10"/>
                    </a:lnTo>
                    <a:lnTo>
                      <a:pt x="832" y="20"/>
                    </a:lnTo>
                    <a:lnTo>
                      <a:pt x="832" y="31"/>
                    </a:lnTo>
                    <a:lnTo>
                      <a:pt x="832" y="42"/>
                    </a:lnTo>
                    <a:lnTo>
                      <a:pt x="769" y="42"/>
                    </a:lnTo>
                    <a:lnTo>
                      <a:pt x="710" y="44"/>
                    </a:lnTo>
                    <a:lnTo>
                      <a:pt x="651" y="44"/>
                    </a:lnTo>
                    <a:lnTo>
                      <a:pt x="594" y="46"/>
                    </a:lnTo>
                    <a:lnTo>
                      <a:pt x="536" y="47"/>
                    </a:lnTo>
                    <a:lnTo>
                      <a:pt x="481" y="48"/>
                    </a:lnTo>
                    <a:lnTo>
                      <a:pt x="426" y="49"/>
                    </a:lnTo>
                    <a:lnTo>
                      <a:pt x="374" y="51"/>
                    </a:lnTo>
                    <a:lnTo>
                      <a:pt x="324" y="51"/>
                    </a:lnTo>
                    <a:lnTo>
                      <a:pt x="276" y="52"/>
                    </a:lnTo>
                    <a:lnTo>
                      <a:pt x="227" y="53"/>
                    </a:lnTo>
                    <a:lnTo>
                      <a:pt x="181" y="54"/>
                    </a:lnTo>
                    <a:lnTo>
                      <a:pt x="134" y="54"/>
                    </a:lnTo>
                    <a:lnTo>
                      <a:pt x="89" y="55"/>
                    </a:lnTo>
                    <a:lnTo>
                      <a:pt x="43" y="56"/>
                    </a:lnTo>
                    <a:lnTo>
                      <a:pt x="0" y="57"/>
                    </a:lnTo>
                    <a:lnTo>
                      <a:pt x="0" y="48"/>
                    </a:lnTo>
                    <a:lnTo>
                      <a:pt x="0" y="40"/>
                    </a:lnTo>
                    <a:lnTo>
                      <a:pt x="0" y="32"/>
                    </a:lnTo>
                    <a:lnTo>
                      <a:pt x="0" y="24"/>
                    </a:lnTo>
                    <a:close/>
                  </a:path>
                </a:pathLst>
              </a:cu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2" name="未知"/>
              <p:cNvSpPr/>
              <p:nvPr/>
            </p:nvSpPr>
            <p:spPr bwMode="auto">
              <a:xfrm>
                <a:off x="106" y="96"/>
                <a:ext cx="10" cy="45"/>
              </a:xfrm>
              <a:custGeom>
                <a:avLst/>
                <a:gdLst>
                  <a:gd name="T0" fmla="*/ 0 w 61"/>
                  <a:gd name="T1" fmla="*/ 1 h 270"/>
                  <a:gd name="T2" fmla="*/ 1 w 61"/>
                  <a:gd name="T3" fmla="*/ 0 h 270"/>
                  <a:gd name="T4" fmla="*/ 2 w 61"/>
                  <a:gd name="T5" fmla="*/ 0 h 270"/>
                  <a:gd name="T6" fmla="*/ 4 w 61"/>
                  <a:gd name="T7" fmla="*/ 0 h 270"/>
                  <a:gd name="T8" fmla="*/ 5 w 61"/>
                  <a:gd name="T9" fmla="*/ 0 h 270"/>
                  <a:gd name="T10" fmla="*/ 6 w 61"/>
                  <a:gd name="T11" fmla="*/ 0 h 270"/>
                  <a:gd name="T12" fmla="*/ 7 w 61"/>
                  <a:gd name="T13" fmla="*/ 0 h 270"/>
                  <a:gd name="T14" fmla="*/ 9 w 61"/>
                  <a:gd name="T15" fmla="*/ 0 h 270"/>
                  <a:gd name="T16" fmla="*/ 10 w 61"/>
                  <a:gd name="T17" fmla="*/ 0 h 270"/>
                  <a:gd name="T18" fmla="*/ 10 w 61"/>
                  <a:gd name="T19" fmla="*/ 6 h 270"/>
                  <a:gd name="T20" fmla="*/ 10 w 61"/>
                  <a:gd name="T21" fmla="*/ 11 h 270"/>
                  <a:gd name="T22" fmla="*/ 10 w 61"/>
                  <a:gd name="T23" fmla="*/ 17 h 270"/>
                  <a:gd name="T24" fmla="*/ 10 w 61"/>
                  <a:gd name="T25" fmla="*/ 22 h 270"/>
                  <a:gd name="T26" fmla="*/ 10 w 61"/>
                  <a:gd name="T27" fmla="*/ 28 h 270"/>
                  <a:gd name="T28" fmla="*/ 10 w 61"/>
                  <a:gd name="T29" fmla="*/ 34 h 270"/>
                  <a:gd name="T30" fmla="*/ 10 w 61"/>
                  <a:gd name="T31" fmla="*/ 39 h 270"/>
                  <a:gd name="T32" fmla="*/ 10 w 61"/>
                  <a:gd name="T33" fmla="*/ 45 h 270"/>
                  <a:gd name="T34" fmla="*/ 9 w 61"/>
                  <a:gd name="T35" fmla="*/ 45 h 270"/>
                  <a:gd name="T36" fmla="*/ 7 w 61"/>
                  <a:gd name="T37" fmla="*/ 45 h 270"/>
                  <a:gd name="T38" fmla="*/ 6 w 61"/>
                  <a:gd name="T39" fmla="*/ 45 h 270"/>
                  <a:gd name="T40" fmla="*/ 5 w 61"/>
                  <a:gd name="T41" fmla="*/ 45 h 270"/>
                  <a:gd name="T42" fmla="*/ 4 w 61"/>
                  <a:gd name="T43" fmla="*/ 45 h 270"/>
                  <a:gd name="T44" fmla="*/ 2 w 61"/>
                  <a:gd name="T45" fmla="*/ 45 h 270"/>
                  <a:gd name="T46" fmla="*/ 1 w 61"/>
                  <a:gd name="T47" fmla="*/ 45 h 270"/>
                  <a:gd name="T48" fmla="*/ 0 w 61"/>
                  <a:gd name="T49" fmla="*/ 45 h 270"/>
                  <a:gd name="T50" fmla="*/ 0 w 61"/>
                  <a:gd name="T51" fmla="*/ 39 h 270"/>
                  <a:gd name="T52" fmla="*/ 0 w 61"/>
                  <a:gd name="T53" fmla="*/ 34 h 270"/>
                  <a:gd name="T54" fmla="*/ 0 w 61"/>
                  <a:gd name="T55" fmla="*/ 28 h 270"/>
                  <a:gd name="T56" fmla="*/ 0 w 61"/>
                  <a:gd name="T57" fmla="*/ 23 h 270"/>
                  <a:gd name="T58" fmla="*/ 0 w 61"/>
                  <a:gd name="T59" fmla="*/ 17 h 270"/>
                  <a:gd name="T60" fmla="*/ 0 w 61"/>
                  <a:gd name="T61" fmla="*/ 12 h 270"/>
                  <a:gd name="T62" fmla="*/ 0 w 61"/>
                  <a:gd name="T63" fmla="*/ 6 h 270"/>
                  <a:gd name="T64" fmla="*/ 0 w 61"/>
                  <a:gd name="T65" fmla="*/ 1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 h="270">
                    <a:moveTo>
                      <a:pt x="0" y="3"/>
                    </a:moveTo>
                    <a:lnTo>
                      <a:pt x="7" y="2"/>
                    </a:lnTo>
                    <a:lnTo>
                      <a:pt x="15" y="2"/>
                    </a:lnTo>
                    <a:lnTo>
                      <a:pt x="22" y="1"/>
                    </a:lnTo>
                    <a:lnTo>
                      <a:pt x="30" y="1"/>
                    </a:lnTo>
                    <a:lnTo>
                      <a:pt x="37" y="0"/>
                    </a:lnTo>
                    <a:lnTo>
                      <a:pt x="45" y="0"/>
                    </a:lnTo>
                    <a:lnTo>
                      <a:pt x="53" y="0"/>
                    </a:lnTo>
                    <a:lnTo>
                      <a:pt x="61" y="0"/>
                    </a:lnTo>
                    <a:lnTo>
                      <a:pt x="61" y="33"/>
                    </a:lnTo>
                    <a:lnTo>
                      <a:pt x="61" y="67"/>
                    </a:lnTo>
                    <a:lnTo>
                      <a:pt x="61" y="101"/>
                    </a:lnTo>
                    <a:lnTo>
                      <a:pt x="61" y="134"/>
                    </a:lnTo>
                    <a:lnTo>
                      <a:pt x="61" y="168"/>
                    </a:lnTo>
                    <a:lnTo>
                      <a:pt x="61" y="202"/>
                    </a:lnTo>
                    <a:lnTo>
                      <a:pt x="61" y="236"/>
                    </a:lnTo>
                    <a:lnTo>
                      <a:pt x="61" y="270"/>
                    </a:lnTo>
                    <a:lnTo>
                      <a:pt x="53" y="270"/>
                    </a:lnTo>
                    <a:lnTo>
                      <a:pt x="45" y="270"/>
                    </a:lnTo>
                    <a:lnTo>
                      <a:pt x="37" y="270"/>
                    </a:lnTo>
                    <a:lnTo>
                      <a:pt x="30" y="270"/>
                    </a:lnTo>
                    <a:lnTo>
                      <a:pt x="22" y="270"/>
                    </a:lnTo>
                    <a:lnTo>
                      <a:pt x="15" y="270"/>
                    </a:lnTo>
                    <a:lnTo>
                      <a:pt x="7" y="270"/>
                    </a:lnTo>
                    <a:lnTo>
                      <a:pt x="0" y="270"/>
                    </a:lnTo>
                    <a:lnTo>
                      <a:pt x="0" y="236"/>
                    </a:lnTo>
                    <a:lnTo>
                      <a:pt x="0" y="203"/>
                    </a:lnTo>
                    <a:lnTo>
                      <a:pt x="0" y="169"/>
                    </a:lnTo>
                    <a:lnTo>
                      <a:pt x="0" y="136"/>
                    </a:lnTo>
                    <a:lnTo>
                      <a:pt x="0" y="103"/>
                    </a:lnTo>
                    <a:lnTo>
                      <a:pt x="0" y="70"/>
                    </a:lnTo>
                    <a:lnTo>
                      <a:pt x="0" y="36"/>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3" name="未知"/>
              <p:cNvSpPr/>
              <p:nvPr/>
            </p:nvSpPr>
            <p:spPr bwMode="auto">
              <a:xfrm>
                <a:off x="106" y="141"/>
                <a:ext cx="10" cy="145"/>
              </a:xfrm>
              <a:custGeom>
                <a:avLst/>
                <a:gdLst>
                  <a:gd name="T0" fmla="*/ 0 w 61"/>
                  <a:gd name="T1" fmla="*/ 143 h 870"/>
                  <a:gd name="T2" fmla="*/ 1 w 61"/>
                  <a:gd name="T3" fmla="*/ 143 h 870"/>
                  <a:gd name="T4" fmla="*/ 2 w 61"/>
                  <a:gd name="T5" fmla="*/ 144 h 870"/>
                  <a:gd name="T6" fmla="*/ 4 w 61"/>
                  <a:gd name="T7" fmla="*/ 144 h 870"/>
                  <a:gd name="T8" fmla="*/ 5 w 61"/>
                  <a:gd name="T9" fmla="*/ 144 h 870"/>
                  <a:gd name="T10" fmla="*/ 6 w 61"/>
                  <a:gd name="T11" fmla="*/ 144 h 870"/>
                  <a:gd name="T12" fmla="*/ 7 w 61"/>
                  <a:gd name="T13" fmla="*/ 145 h 870"/>
                  <a:gd name="T14" fmla="*/ 9 w 61"/>
                  <a:gd name="T15" fmla="*/ 145 h 870"/>
                  <a:gd name="T16" fmla="*/ 10 w 61"/>
                  <a:gd name="T17" fmla="*/ 145 h 870"/>
                  <a:gd name="T18" fmla="*/ 10 w 61"/>
                  <a:gd name="T19" fmla="*/ 136 h 870"/>
                  <a:gd name="T20" fmla="*/ 10 w 61"/>
                  <a:gd name="T21" fmla="*/ 127 h 870"/>
                  <a:gd name="T22" fmla="*/ 10 w 61"/>
                  <a:gd name="T23" fmla="*/ 118 h 870"/>
                  <a:gd name="T24" fmla="*/ 10 w 61"/>
                  <a:gd name="T25" fmla="*/ 109 h 870"/>
                  <a:gd name="T26" fmla="*/ 10 w 61"/>
                  <a:gd name="T27" fmla="*/ 100 h 870"/>
                  <a:gd name="T28" fmla="*/ 10 w 61"/>
                  <a:gd name="T29" fmla="*/ 91 h 870"/>
                  <a:gd name="T30" fmla="*/ 10 w 61"/>
                  <a:gd name="T31" fmla="*/ 82 h 870"/>
                  <a:gd name="T32" fmla="*/ 10 w 61"/>
                  <a:gd name="T33" fmla="*/ 73 h 870"/>
                  <a:gd name="T34" fmla="*/ 10 w 61"/>
                  <a:gd name="T35" fmla="*/ 63 h 870"/>
                  <a:gd name="T36" fmla="*/ 10 w 61"/>
                  <a:gd name="T37" fmla="*/ 54 h 870"/>
                  <a:gd name="T38" fmla="*/ 10 w 61"/>
                  <a:gd name="T39" fmla="*/ 45 h 870"/>
                  <a:gd name="T40" fmla="*/ 10 w 61"/>
                  <a:gd name="T41" fmla="*/ 36 h 870"/>
                  <a:gd name="T42" fmla="*/ 10 w 61"/>
                  <a:gd name="T43" fmla="*/ 27 h 870"/>
                  <a:gd name="T44" fmla="*/ 10 w 61"/>
                  <a:gd name="T45" fmla="*/ 18 h 870"/>
                  <a:gd name="T46" fmla="*/ 10 w 61"/>
                  <a:gd name="T47" fmla="*/ 9 h 870"/>
                  <a:gd name="T48" fmla="*/ 10 w 61"/>
                  <a:gd name="T49" fmla="*/ 0 h 870"/>
                  <a:gd name="T50" fmla="*/ 9 w 61"/>
                  <a:gd name="T51" fmla="*/ 0 h 870"/>
                  <a:gd name="T52" fmla="*/ 7 w 61"/>
                  <a:gd name="T53" fmla="*/ 0 h 870"/>
                  <a:gd name="T54" fmla="*/ 6 w 61"/>
                  <a:gd name="T55" fmla="*/ 0 h 870"/>
                  <a:gd name="T56" fmla="*/ 5 w 61"/>
                  <a:gd name="T57" fmla="*/ 0 h 870"/>
                  <a:gd name="T58" fmla="*/ 4 w 61"/>
                  <a:gd name="T59" fmla="*/ 0 h 870"/>
                  <a:gd name="T60" fmla="*/ 2 w 61"/>
                  <a:gd name="T61" fmla="*/ 0 h 870"/>
                  <a:gd name="T62" fmla="*/ 1 w 61"/>
                  <a:gd name="T63" fmla="*/ 0 h 870"/>
                  <a:gd name="T64" fmla="*/ 0 w 61"/>
                  <a:gd name="T65" fmla="*/ 0 h 870"/>
                  <a:gd name="T66" fmla="*/ 0 w 61"/>
                  <a:gd name="T67" fmla="*/ 9 h 870"/>
                  <a:gd name="T68" fmla="*/ 0 w 61"/>
                  <a:gd name="T69" fmla="*/ 18 h 870"/>
                  <a:gd name="T70" fmla="*/ 0 w 61"/>
                  <a:gd name="T71" fmla="*/ 27 h 870"/>
                  <a:gd name="T72" fmla="*/ 0 w 61"/>
                  <a:gd name="T73" fmla="*/ 36 h 870"/>
                  <a:gd name="T74" fmla="*/ 0 w 61"/>
                  <a:gd name="T75" fmla="*/ 44 h 870"/>
                  <a:gd name="T76" fmla="*/ 0 w 61"/>
                  <a:gd name="T77" fmla="*/ 53 h 870"/>
                  <a:gd name="T78" fmla="*/ 0 w 61"/>
                  <a:gd name="T79" fmla="*/ 62 h 870"/>
                  <a:gd name="T80" fmla="*/ 0 w 61"/>
                  <a:gd name="T81" fmla="*/ 71 h 870"/>
                  <a:gd name="T82" fmla="*/ 0 w 61"/>
                  <a:gd name="T83" fmla="*/ 80 h 870"/>
                  <a:gd name="T84" fmla="*/ 0 w 61"/>
                  <a:gd name="T85" fmla="*/ 89 h 870"/>
                  <a:gd name="T86" fmla="*/ 0 w 61"/>
                  <a:gd name="T87" fmla="*/ 98 h 870"/>
                  <a:gd name="T88" fmla="*/ 0 w 61"/>
                  <a:gd name="T89" fmla="*/ 107 h 870"/>
                  <a:gd name="T90" fmla="*/ 0 w 61"/>
                  <a:gd name="T91" fmla="*/ 116 h 870"/>
                  <a:gd name="T92" fmla="*/ 0 w 61"/>
                  <a:gd name="T93" fmla="*/ 125 h 870"/>
                  <a:gd name="T94" fmla="*/ 0 w 61"/>
                  <a:gd name="T95" fmla="*/ 134 h 870"/>
                  <a:gd name="T96" fmla="*/ 0 w 61"/>
                  <a:gd name="T97" fmla="*/ 143 h 8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1" h="870">
                    <a:moveTo>
                      <a:pt x="0" y="857"/>
                    </a:moveTo>
                    <a:lnTo>
                      <a:pt x="7" y="858"/>
                    </a:lnTo>
                    <a:lnTo>
                      <a:pt x="15" y="861"/>
                    </a:lnTo>
                    <a:lnTo>
                      <a:pt x="22" y="862"/>
                    </a:lnTo>
                    <a:lnTo>
                      <a:pt x="30" y="864"/>
                    </a:lnTo>
                    <a:lnTo>
                      <a:pt x="37" y="865"/>
                    </a:lnTo>
                    <a:lnTo>
                      <a:pt x="45" y="867"/>
                    </a:lnTo>
                    <a:lnTo>
                      <a:pt x="53" y="868"/>
                    </a:lnTo>
                    <a:lnTo>
                      <a:pt x="61" y="870"/>
                    </a:lnTo>
                    <a:lnTo>
                      <a:pt x="61" y="814"/>
                    </a:lnTo>
                    <a:lnTo>
                      <a:pt x="61" y="760"/>
                    </a:lnTo>
                    <a:lnTo>
                      <a:pt x="61" y="706"/>
                    </a:lnTo>
                    <a:lnTo>
                      <a:pt x="61" y="652"/>
                    </a:lnTo>
                    <a:lnTo>
                      <a:pt x="61" y="597"/>
                    </a:lnTo>
                    <a:lnTo>
                      <a:pt x="61" y="543"/>
                    </a:lnTo>
                    <a:lnTo>
                      <a:pt x="61" y="489"/>
                    </a:lnTo>
                    <a:lnTo>
                      <a:pt x="61" y="435"/>
                    </a:lnTo>
                    <a:lnTo>
                      <a:pt x="61" y="380"/>
                    </a:lnTo>
                    <a:lnTo>
                      <a:pt x="61" y="326"/>
                    </a:lnTo>
                    <a:lnTo>
                      <a:pt x="61" y="271"/>
                    </a:lnTo>
                    <a:lnTo>
                      <a:pt x="61" y="217"/>
                    </a:lnTo>
                    <a:lnTo>
                      <a:pt x="61" y="162"/>
                    </a:lnTo>
                    <a:lnTo>
                      <a:pt x="61" y="108"/>
                    </a:lnTo>
                    <a:lnTo>
                      <a:pt x="61" y="53"/>
                    </a:lnTo>
                    <a:lnTo>
                      <a:pt x="61" y="0"/>
                    </a:lnTo>
                    <a:lnTo>
                      <a:pt x="53" y="0"/>
                    </a:lnTo>
                    <a:lnTo>
                      <a:pt x="45" y="0"/>
                    </a:lnTo>
                    <a:lnTo>
                      <a:pt x="37" y="0"/>
                    </a:lnTo>
                    <a:lnTo>
                      <a:pt x="30" y="0"/>
                    </a:lnTo>
                    <a:lnTo>
                      <a:pt x="22" y="0"/>
                    </a:lnTo>
                    <a:lnTo>
                      <a:pt x="15" y="0"/>
                    </a:lnTo>
                    <a:lnTo>
                      <a:pt x="7" y="0"/>
                    </a:lnTo>
                    <a:lnTo>
                      <a:pt x="0" y="0"/>
                    </a:lnTo>
                    <a:lnTo>
                      <a:pt x="0" y="52"/>
                    </a:lnTo>
                    <a:lnTo>
                      <a:pt x="0" y="106"/>
                    </a:lnTo>
                    <a:lnTo>
                      <a:pt x="0" y="160"/>
                    </a:lnTo>
                    <a:lnTo>
                      <a:pt x="0" y="214"/>
                    </a:lnTo>
                    <a:lnTo>
                      <a:pt x="0" y="266"/>
                    </a:lnTo>
                    <a:lnTo>
                      <a:pt x="0" y="320"/>
                    </a:lnTo>
                    <a:lnTo>
                      <a:pt x="0" y="374"/>
                    </a:lnTo>
                    <a:lnTo>
                      <a:pt x="0" y="428"/>
                    </a:lnTo>
                    <a:lnTo>
                      <a:pt x="0" y="481"/>
                    </a:lnTo>
                    <a:lnTo>
                      <a:pt x="0" y="535"/>
                    </a:lnTo>
                    <a:lnTo>
                      <a:pt x="0" y="588"/>
                    </a:lnTo>
                    <a:lnTo>
                      <a:pt x="0" y="642"/>
                    </a:lnTo>
                    <a:lnTo>
                      <a:pt x="0" y="696"/>
                    </a:lnTo>
                    <a:lnTo>
                      <a:pt x="0" y="750"/>
                    </a:lnTo>
                    <a:lnTo>
                      <a:pt x="0" y="803"/>
                    </a:lnTo>
                    <a:lnTo>
                      <a:pt x="0" y="857"/>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4" name="未知"/>
              <p:cNvSpPr/>
              <p:nvPr/>
            </p:nvSpPr>
            <p:spPr bwMode="auto">
              <a:xfrm>
                <a:off x="82" y="97"/>
                <a:ext cx="9" cy="44"/>
              </a:xfrm>
              <a:custGeom>
                <a:avLst/>
                <a:gdLst>
                  <a:gd name="T0" fmla="*/ 0 w 56"/>
                  <a:gd name="T1" fmla="*/ 1 h 262"/>
                  <a:gd name="T2" fmla="*/ 1 w 56"/>
                  <a:gd name="T3" fmla="*/ 0 h 262"/>
                  <a:gd name="T4" fmla="*/ 2 w 56"/>
                  <a:gd name="T5" fmla="*/ 0 h 262"/>
                  <a:gd name="T6" fmla="*/ 3 w 56"/>
                  <a:gd name="T7" fmla="*/ 0 h 262"/>
                  <a:gd name="T8" fmla="*/ 5 w 56"/>
                  <a:gd name="T9" fmla="*/ 0 h 262"/>
                  <a:gd name="T10" fmla="*/ 5 w 56"/>
                  <a:gd name="T11" fmla="*/ 0 h 262"/>
                  <a:gd name="T12" fmla="*/ 7 w 56"/>
                  <a:gd name="T13" fmla="*/ 0 h 262"/>
                  <a:gd name="T14" fmla="*/ 8 w 56"/>
                  <a:gd name="T15" fmla="*/ 0 h 262"/>
                  <a:gd name="T16" fmla="*/ 9 w 56"/>
                  <a:gd name="T17" fmla="*/ 0 h 262"/>
                  <a:gd name="T18" fmla="*/ 9 w 56"/>
                  <a:gd name="T19" fmla="*/ 5 h 262"/>
                  <a:gd name="T20" fmla="*/ 9 w 56"/>
                  <a:gd name="T21" fmla="*/ 11 h 262"/>
                  <a:gd name="T22" fmla="*/ 9 w 56"/>
                  <a:gd name="T23" fmla="*/ 16 h 262"/>
                  <a:gd name="T24" fmla="*/ 9 w 56"/>
                  <a:gd name="T25" fmla="*/ 22 h 262"/>
                  <a:gd name="T26" fmla="*/ 9 w 56"/>
                  <a:gd name="T27" fmla="*/ 27 h 262"/>
                  <a:gd name="T28" fmla="*/ 9 w 56"/>
                  <a:gd name="T29" fmla="*/ 33 h 262"/>
                  <a:gd name="T30" fmla="*/ 9 w 56"/>
                  <a:gd name="T31" fmla="*/ 38 h 262"/>
                  <a:gd name="T32" fmla="*/ 9 w 56"/>
                  <a:gd name="T33" fmla="*/ 44 h 262"/>
                  <a:gd name="T34" fmla="*/ 8 w 56"/>
                  <a:gd name="T35" fmla="*/ 44 h 262"/>
                  <a:gd name="T36" fmla="*/ 7 w 56"/>
                  <a:gd name="T37" fmla="*/ 44 h 262"/>
                  <a:gd name="T38" fmla="*/ 5 w 56"/>
                  <a:gd name="T39" fmla="*/ 44 h 262"/>
                  <a:gd name="T40" fmla="*/ 5 w 56"/>
                  <a:gd name="T41" fmla="*/ 44 h 262"/>
                  <a:gd name="T42" fmla="*/ 3 w 56"/>
                  <a:gd name="T43" fmla="*/ 44 h 262"/>
                  <a:gd name="T44" fmla="*/ 2 w 56"/>
                  <a:gd name="T45" fmla="*/ 44 h 262"/>
                  <a:gd name="T46" fmla="*/ 1 w 56"/>
                  <a:gd name="T47" fmla="*/ 44 h 262"/>
                  <a:gd name="T48" fmla="*/ 0 w 56"/>
                  <a:gd name="T49" fmla="*/ 44 h 262"/>
                  <a:gd name="T50" fmla="*/ 0 w 56"/>
                  <a:gd name="T51" fmla="*/ 38 h 262"/>
                  <a:gd name="T52" fmla="*/ 0 w 56"/>
                  <a:gd name="T53" fmla="*/ 33 h 262"/>
                  <a:gd name="T54" fmla="*/ 0 w 56"/>
                  <a:gd name="T55" fmla="*/ 28 h 262"/>
                  <a:gd name="T56" fmla="*/ 0 w 56"/>
                  <a:gd name="T57" fmla="*/ 22 h 262"/>
                  <a:gd name="T58" fmla="*/ 0 w 56"/>
                  <a:gd name="T59" fmla="*/ 17 h 262"/>
                  <a:gd name="T60" fmla="*/ 0 w 56"/>
                  <a:gd name="T61" fmla="*/ 11 h 262"/>
                  <a:gd name="T62" fmla="*/ 0 w 56"/>
                  <a:gd name="T63" fmla="*/ 6 h 262"/>
                  <a:gd name="T64" fmla="*/ 0 w 56"/>
                  <a:gd name="T65" fmla="*/ 1 h 2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 h="262">
                    <a:moveTo>
                      <a:pt x="0" y="3"/>
                    </a:moveTo>
                    <a:lnTo>
                      <a:pt x="6" y="2"/>
                    </a:lnTo>
                    <a:lnTo>
                      <a:pt x="14" y="2"/>
                    </a:lnTo>
                    <a:lnTo>
                      <a:pt x="21" y="2"/>
                    </a:lnTo>
                    <a:lnTo>
                      <a:pt x="28" y="2"/>
                    </a:lnTo>
                    <a:lnTo>
                      <a:pt x="34" y="1"/>
                    </a:lnTo>
                    <a:lnTo>
                      <a:pt x="41" y="1"/>
                    </a:lnTo>
                    <a:lnTo>
                      <a:pt x="48" y="0"/>
                    </a:lnTo>
                    <a:lnTo>
                      <a:pt x="56" y="0"/>
                    </a:lnTo>
                    <a:lnTo>
                      <a:pt x="56" y="32"/>
                    </a:lnTo>
                    <a:lnTo>
                      <a:pt x="56" y="65"/>
                    </a:lnTo>
                    <a:lnTo>
                      <a:pt x="56" y="98"/>
                    </a:lnTo>
                    <a:lnTo>
                      <a:pt x="56" y="131"/>
                    </a:lnTo>
                    <a:lnTo>
                      <a:pt x="56" y="163"/>
                    </a:lnTo>
                    <a:lnTo>
                      <a:pt x="56" y="196"/>
                    </a:lnTo>
                    <a:lnTo>
                      <a:pt x="56" y="229"/>
                    </a:lnTo>
                    <a:lnTo>
                      <a:pt x="56" y="262"/>
                    </a:lnTo>
                    <a:lnTo>
                      <a:pt x="48" y="262"/>
                    </a:lnTo>
                    <a:lnTo>
                      <a:pt x="41" y="262"/>
                    </a:lnTo>
                    <a:lnTo>
                      <a:pt x="34" y="262"/>
                    </a:lnTo>
                    <a:lnTo>
                      <a:pt x="28" y="262"/>
                    </a:lnTo>
                    <a:lnTo>
                      <a:pt x="21" y="262"/>
                    </a:lnTo>
                    <a:lnTo>
                      <a:pt x="14" y="262"/>
                    </a:lnTo>
                    <a:lnTo>
                      <a:pt x="6" y="262"/>
                    </a:lnTo>
                    <a:lnTo>
                      <a:pt x="0" y="262"/>
                    </a:lnTo>
                    <a:lnTo>
                      <a:pt x="0" y="229"/>
                    </a:lnTo>
                    <a:lnTo>
                      <a:pt x="0" y="197"/>
                    </a:lnTo>
                    <a:lnTo>
                      <a:pt x="0" y="164"/>
                    </a:lnTo>
                    <a:lnTo>
                      <a:pt x="0" y="133"/>
                    </a:lnTo>
                    <a:lnTo>
                      <a:pt x="0" y="100"/>
                    </a:lnTo>
                    <a:lnTo>
                      <a:pt x="0" y="68"/>
                    </a:lnTo>
                    <a:lnTo>
                      <a:pt x="0" y="35"/>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5" name="未知"/>
              <p:cNvSpPr/>
              <p:nvPr/>
            </p:nvSpPr>
            <p:spPr bwMode="auto">
              <a:xfrm>
                <a:off x="82" y="141"/>
                <a:ext cx="9" cy="140"/>
              </a:xfrm>
              <a:custGeom>
                <a:avLst/>
                <a:gdLst>
                  <a:gd name="T0" fmla="*/ 0 w 56"/>
                  <a:gd name="T1" fmla="*/ 138 h 839"/>
                  <a:gd name="T2" fmla="*/ 1 w 56"/>
                  <a:gd name="T3" fmla="*/ 138 h 839"/>
                  <a:gd name="T4" fmla="*/ 2 w 56"/>
                  <a:gd name="T5" fmla="*/ 138 h 839"/>
                  <a:gd name="T6" fmla="*/ 3 w 56"/>
                  <a:gd name="T7" fmla="*/ 139 h 839"/>
                  <a:gd name="T8" fmla="*/ 5 w 56"/>
                  <a:gd name="T9" fmla="*/ 139 h 839"/>
                  <a:gd name="T10" fmla="*/ 5 w 56"/>
                  <a:gd name="T11" fmla="*/ 139 h 839"/>
                  <a:gd name="T12" fmla="*/ 7 w 56"/>
                  <a:gd name="T13" fmla="*/ 139 h 839"/>
                  <a:gd name="T14" fmla="*/ 8 w 56"/>
                  <a:gd name="T15" fmla="*/ 139 h 839"/>
                  <a:gd name="T16" fmla="*/ 9 w 56"/>
                  <a:gd name="T17" fmla="*/ 140 h 839"/>
                  <a:gd name="T18" fmla="*/ 9 w 56"/>
                  <a:gd name="T19" fmla="*/ 131 h 839"/>
                  <a:gd name="T20" fmla="*/ 9 w 56"/>
                  <a:gd name="T21" fmla="*/ 122 h 839"/>
                  <a:gd name="T22" fmla="*/ 9 w 56"/>
                  <a:gd name="T23" fmla="*/ 114 h 839"/>
                  <a:gd name="T24" fmla="*/ 9 w 56"/>
                  <a:gd name="T25" fmla="*/ 105 h 839"/>
                  <a:gd name="T26" fmla="*/ 9 w 56"/>
                  <a:gd name="T27" fmla="*/ 96 h 839"/>
                  <a:gd name="T28" fmla="*/ 9 w 56"/>
                  <a:gd name="T29" fmla="*/ 87 h 839"/>
                  <a:gd name="T30" fmla="*/ 9 w 56"/>
                  <a:gd name="T31" fmla="*/ 79 h 839"/>
                  <a:gd name="T32" fmla="*/ 9 w 56"/>
                  <a:gd name="T33" fmla="*/ 70 h 839"/>
                  <a:gd name="T34" fmla="*/ 9 w 56"/>
                  <a:gd name="T35" fmla="*/ 61 h 839"/>
                  <a:gd name="T36" fmla="*/ 9 w 56"/>
                  <a:gd name="T37" fmla="*/ 52 h 839"/>
                  <a:gd name="T38" fmla="*/ 9 w 56"/>
                  <a:gd name="T39" fmla="*/ 44 h 839"/>
                  <a:gd name="T40" fmla="*/ 9 w 56"/>
                  <a:gd name="T41" fmla="*/ 35 h 839"/>
                  <a:gd name="T42" fmla="*/ 9 w 56"/>
                  <a:gd name="T43" fmla="*/ 26 h 839"/>
                  <a:gd name="T44" fmla="*/ 9 w 56"/>
                  <a:gd name="T45" fmla="*/ 17 h 839"/>
                  <a:gd name="T46" fmla="*/ 9 w 56"/>
                  <a:gd name="T47" fmla="*/ 9 h 839"/>
                  <a:gd name="T48" fmla="*/ 9 w 56"/>
                  <a:gd name="T49" fmla="*/ 0 h 839"/>
                  <a:gd name="T50" fmla="*/ 8 w 56"/>
                  <a:gd name="T51" fmla="*/ 0 h 839"/>
                  <a:gd name="T52" fmla="*/ 7 w 56"/>
                  <a:gd name="T53" fmla="*/ 0 h 839"/>
                  <a:gd name="T54" fmla="*/ 5 w 56"/>
                  <a:gd name="T55" fmla="*/ 0 h 839"/>
                  <a:gd name="T56" fmla="*/ 5 w 56"/>
                  <a:gd name="T57" fmla="*/ 0 h 839"/>
                  <a:gd name="T58" fmla="*/ 3 w 56"/>
                  <a:gd name="T59" fmla="*/ 0 h 839"/>
                  <a:gd name="T60" fmla="*/ 2 w 56"/>
                  <a:gd name="T61" fmla="*/ 0 h 839"/>
                  <a:gd name="T62" fmla="*/ 1 w 56"/>
                  <a:gd name="T63" fmla="*/ 0 h 839"/>
                  <a:gd name="T64" fmla="*/ 0 w 56"/>
                  <a:gd name="T65" fmla="*/ 0 h 839"/>
                  <a:gd name="T66" fmla="*/ 0 w 56"/>
                  <a:gd name="T67" fmla="*/ 9 h 839"/>
                  <a:gd name="T68" fmla="*/ 0 w 56"/>
                  <a:gd name="T69" fmla="*/ 17 h 839"/>
                  <a:gd name="T70" fmla="*/ 0 w 56"/>
                  <a:gd name="T71" fmla="*/ 26 h 839"/>
                  <a:gd name="T72" fmla="*/ 0 w 56"/>
                  <a:gd name="T73" fmla="*/ 35 h 839"/>
                  <a:gd name="T74" fmla="*/ 0 w 56"/>
                  <a:gd name="T75" fmla="*/ 43 h 839"/>
                  <a:gd name="T76" fmla="*/ 0 w 56"/>
                  <a:gd name="T77" fmla="*/ 52 h 839"/>
                  <a:gd name="T78" fmla="*/ 0 w 56"/>
                  <a:gd name="T79" fmla="*/ 60 h 839"/>
                  <a:gd name="T80" fmla="*/ 0 w 56"/>
                  <a:gd name="T81" fmla="*/ 69 h 839"/>
                  <a:gd name="T82" fmla="*/ 0 w 56"/>
                  <a:gd name="T83" fmla="*/ 78 h 839"/>
                  <a:gd name="T84" fmla="*/ 0 w 56"/>
                  <a:gd name="T85" fmla="*/ 86 h 839"/>
                  <a:gd name="T86" fmla="*/ 0 w 56"/>
                  <a:gd name="T87" fmla="*/ 95 h 839"/>
                  <a:gd name="T88" fmla="*/ 0 w 56"/>
                  <a:gd name="T89" fmla="*/ 103 h 839"/>
                  <a:gd name="T90" fmla="*/ 0 w 56"/>
                  <a:gd name="T91" fmla="*/ 112 h 839"/>
                  <a:gd name="T92" fmla="*/ 0 w 56"/>
                  <a:gd name="T93" fmla="*/ 121 h 839"/>
                  <a:gd name="T94" fmla="*/ 0 w 56"/>
                  <a:gd name="T95" fmla="*/ 129 h 839"/>
                  <a:gd name="T96" fmla="*/ 0 w 56"/>
                  <a:gd name="T97" fmla="*/ 138 h 83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6" h="839">
                    <a:moveTo>
                      <a:pt x="0" y="827"/>
                    </a:moveTo>
                    <a:lnTo>
                      <a:pt x="6" y="828"/>
                    </a:lnTo>
                    <a:lnTo>
                      <a:pt x="14" y="830"/>
                    </a:lnTo>
                    <a:lnTo>
                      <a:pt x="21" y="831"/>
                    </a:lnTo>
                    <a:lnTo>
                      <a:pt x="28" y="833"/>
                    </a:lnTo>
                    <a:lnTo>
                      <a:pt x="34" y="833"/>
                    </a:lnTo>
                    <a:lnTo>
                      <a:pt x="41" y="835"/>
                    </a:lnTo>
                    <a:lnTo>
                      <a:pt x="48" y="836"/>
                    </a:lnTo>
                    <a:lnTo>
                      <a:pt x="56" y="839"/>
                    </a:lnTo>
                    <a:lnTo>
                      <a:pt x="56" y="786"/>
                    </a:lnTo>
                    <a:lnTo>
                      <a:pt x="56" y="733"/>
                    </a:lnTo>
                    <a:lnTo>
                      <a:pt x="56" y="681"/>
                    </a:lnTo>
                    <a:lnTo>
                      <a:pt x="56" y="629"/>
                    </a:lnTo>
                    <a:lnTo>
                      <a:pt x="56" y="576"/>
                    </a:lnTo>
                    <a:lnTo>
                      <a:pt x="56" y="523"/>
                    </a:lnTo>
                    <a:lnTo>
                      <a:pt x="56" y="471"/>
                    </a:lnTo>
                    <a:lnTo>
                      <a:pt x="56" y="419"/>
                    </a:lnTo>
                    <a:lnTo>
                      <a:pt x="56" y="366"/>
                    </a:lnTo>
                    <a:lnTo>
                      <a:pt x="56" y="313"/>
                    </a:lnTo>
                    <a:lnTo>
                      <a:pt x="56" y="261"/>
                    </a:lnTo>
                    <a:lnTo>
                      <a:pt x="56" y="209"/>
                    </a:lnTo>
                    <a:lnTo>
                      <a:pt x="56" y="156"/>
                    </a:lnTo>
                    <a:lnTo>
                      <a:pt x="56" y="104"/>
                    </a:lnTo>
                    <a:lnTo>
                      <a:pt x="56" y="52"/>
                    </a:lnTo>
                    <a:lnTo>
                      <a:pt x="56" y="0"/>
                    </a:lnTo>
                    <a:lnTo>
                      <a:pt x="48" y="0"/>
                    </a:lnTo>
                    <a:lnTo>
                      <a:pt x="41" y="0"/>
                    </a:lnTo>
                    <a:lnTo>
                      <a:pt x="34" y="0"/>
                    </a:lnTo>
                    <a:lnTo>
                      <a:pt x="28" y="0"/>
                    </a:lnTo>
                    <a:lnTo>
                      <a:pt x="21" y="0"/>
                    </a:lnTo>
                    <a:lnTo>
                      <a:pt x="14" y="0"/>
                    </a:lnTo>
                    <a:lnTo>
                      <a:pt x="6" y="0"/>
                    </a:lnTo>
                    <a:lnTo>
                      <a:pt x="0" y="0"/>
                    </a:lnTo>
                    <a:lnTo>
                      <a:pt x="0" y="51"/>
                    </a:lnTo>
                    <a:lnTo>
                      <a:pt x="0" y="102"/>
                    </a:lnTo>
                    <a:lnTo>
                      <a:pt x="0" y="154"/>
                    </a:lnTo>
                    <a:lnTo>
                      <a:pt x="0" y="207"/>
                    </a:lnTo>
                    <a:lnTo>
                      <a:pt x="0" y="258"/>
                    </a:lnTo>
                    <a:lnTo>
                      <a:pt x="0" y="309"/>
                    </a:lnTo>
                    <a:lnTo>
                      <a:pt x="0" y="361"/>
                    </a:lnTo>
                    <a:lnTo>
                      <a:pt x="0" y="414"/>
                    </a:lnTo>
                    <a:lnTo>
                      <a:pt x="0" y="465"/>
                    </a:lnTo>
                    <a:lnTo>
                      <a:pt x="0" y="516"/>
                    </a:lnTo>
                    <a:lnTo>
                      <a:pt x="0" y="567"/>
                    </a:lnTo>
                    <a:lnTo>
                      <a:pt x="0" y="620"/>
                    </a:lnTo>
                    <a:lnTo>
                      <a:pt x="0" y="671"/>
                    </a:lnTo>
                    <a:lnTo>
                      <a:pt x="0" y="723"/>
                    </a:lnTo>
                    <a:lnTo>
                      <a:pt x="0" y="774"/>
                    </a:lnTo>
                    <a:lnTo>
                      <a:pt x="0" y="827"/>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6" name="未知"/>
              <p:cNvSpPr/>
              <p:nvPr/>
            </p:nvSpPr>
            <p:spPr bwMode="auto">
              <a:xfrm>
                <a:off x="59" y="99"/>
                <a:ext cx="9" cy="42"/>
              </a:xfrm>
              <a:custGeom>
                <a:avLst/>
                <a:gdLst>
                  <a:gd name="T0" fmla="*/ 0 w 53"/>
                  <a:gd name="T1" fmla="*/ 0 h 251"/>
                  <a:gd name="T2" fmla="*/ 1 w 53"/>
                  <a:gd name="T3" fmla="*/ 0 h 251"/>
                  <a:gd name="T4" fmla="*/ 2 w 53"/>
                  <a:gd name="T5" fmla="*/ 0 h 251"/>
                  <a:gd name="T6" fmla="*/ 3 w 53"/>
                  <a:gd name="T7" fmla="*/ 0 h 251"/>
                  <a:gd name="T8" fmla="*/ 5 w 53"/>
                  <a:gd name="T9" fmla="*/ 0 h 251"/>
                  <a:gd name="T10" fmla="*/ 6 w 53"/>
                  <a:gd name="T11" fmla="*/ 0 h 251"/>
                  <a:gd name="T12" fmla="*/ 7 w 53"/>
                  <a:gd name="T13" fmla="*/ 0 h 251"/>
                  <a:gd name="T14" fmla="*/ 8 w 53"/>
                  <a:gd name="T15" fmla="*/ 0 h 251"/>
                  <a:gd name="T16" fmla="*/ 9 w 53"/>
                  <a:gd name="T17" fmla="*/ 0 h 251"/>
                  <a:gd name="T18" fmla="*/ 9 w 53"/>
                  <a:gd name="T19" fmla="*/ 5 h 251"/>
                  <a:gd name="T20" fmla="*/ 9 w 53"/>
                  <a:gd name="T21" fmla="*/ 10 h 251"/>
                  <a:gd name="T22" fmla="*/ 9 w 53"/>
                  <a:gd name="T23" fmla="*/ 16 h 251"/>
                  <a:gd name="T24" fmla="*/ 9 w 53"/>
                  <a:gd name="T25" fmla="*/ 21 h 251"/>
                  <a:gd name="T26" fmla="*/ 9 w 53"/>
                  <a:gd name="T27" fmla="*/ 26 h 251"/>
                  <a:gd name="T28" fmla="*/ 9 w 53"/>
                  <a:gd name="T29" fmla="*/ 31 h 251"/>
                  <a:gd name="T30" fmla="*/ 9 w 53"/>
                  <a:gd name="T31" fmla="*/ 37 h 251"/>
                  <a:gd name="T32" fmla="*/ 9 w 53"/>
                  <a:gd name="T33" fmla="*/ 42 h 251"/>
                  <a:gd name="T34" fmla="*/ 8 w 53"/>
                  <a:gd name="T35" fmla="*/ 42 h 251"/>
                  <a:gd name="T36" fmla="*/ 7 w 53"/>
                  <a:gd name="T37" fmla="*/ 42 h 251"/>
                  <a:gd name="T38" fmla="*/ 6 w 53"/>
                  <a:gd name="T39" fmla="*/ 42 h 251"/>
                  <a:gd name="T40" fmla="*/ 5 w 53"/>
                  <a:gd name="T41" fmla="*/ 42 h 251"/>
                  <a:gd name="T42" fmla="*/ 3 w 53"/>
                  <a:gd name="T43" fmla="*/ 42 h 251"/>
                  <a:gd name="T44" fmla="*/ 2 w 53"/>
                  <a:gd name="T45" fmla="*/ 42 h 251"/>
                  <a:gd name="T46" fmla="*/ 1 w 53"/>
                  <a:gd name="T47" fmla="*/ 42 h 251"/>
                  <a:gd name="T48" fmla="*/ 0 w 53"/>
                  <a:gd name="T49" fmla="*/ 42 h 251"/>
                  <a:gd name="T50" fmla="*/ 0 w 53"/>
                  <a:gd name="T51" fmla="*/ 37 h 251"/>
                  <a:gd name="T52" fmla="*/ 0 w 53"/>
                  <a:gd name="T53" fmla="*/ 31 h 251"/>
                  <a:gd name="T54" fmla="*/ 0 w 53"/>
                  <a:gd name="T55" fmla="*/ 26 h 251"/>
                  <a:gd name="T56" fmla="*/ 0 w 53"/>
                  <a:gd name="T57" fmla="*/ 21 h 251"/>
                  <a:gd name="T58" fmla="*/ 0 w 53"/>
                  <a:gd name="T59" fmla="*/ 16 h 251"/>
                  <a:gd name="T60" fmla="*/ 0 w 53"/>
                  <a:gd name="T61" fmla="*/ 11 h 251"/>
                  <a:gd name="T62" fmla="*/ 0 w 53"/>
                  <a:gd name="T63" fmla="*/ 5 h 251"/>
                  <a:gd name="T64" fmla="*/ 0 w 53"/>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 h="251">
                    <a:moveTo>
                      <a:pt x="0" y="2"/>
                    </a:moveTo>
                    <a:lnTo>
                      <a:pt x="6" y="1"/>
                    </a:lnTo>
                    <a:lnTo>
                      <a:pt x="13" y="1"/>
                    </a:lnTo>
                    <a:lnTo>
                      <a:pt x="20" y="0"/>
                    </a:lnTo>
                    <a:lnTo>
                      <a:pt x="27" y="0"/>
                    </a:lnTo>
                    <a:lnTo>
                      <a:pt x="33" y="0"/>
                    </a:lnTo>
                    <a:lnTo>
                      <a:pt x="39" y="0"/>
                    </a:lnTo>
                    <a:lnTo>
                      <a:pt x="46" y="0"/>
                    </a:lnTo>
                    <a:lnTo>
                      <a:pt x="53" y="0"/>
                    </a:lnTo>
                    <a:lnTo>
                      <a:pt x="53" y="30"/>
                    </a:lnTo>
                    <a:lnTo>
                      <a:pt x="53" y="61"/>
                    </a:lnTo>
                    <a:lnTo>
                      <a:pt x="53" y="93"/>
                    </a:lnTo>
                    <a:lnTo>
                      <a:pt x="53" y="125"/>
                    </a:lnTo>
                    <a:lnTo>
                      <a:pt x="53" y="155"/>
                    </a:lnTo>
                    <a:lnTo>
                      <a:pt x="53" y="187"/>
                    </a:lnTo>
                    <a:lnTo>
                      <a:pt x="53" y="219"/>
                    </a:lnTo>
                    <a:lnTo>
                      <a:pt x="53" y="251"/>
                    </a:lnTo>
                    <a:lnTo>
                      <a:pt x="46" y="251"/>
                    </a:lnTo>
                    <a:lnTo>
                      <a:pt x="39" y="251"/>
                    </a:lnTo>
                    <a:lnTo>
                      <a:pt x="33" y="251"/>
                    </a:lnTo>
                    <a:lnTo>
                      <a:pt x="27" y="251"/>
                    </a:lnTo>
                    <a:lnTo>
                      <a:pt x="20" y="251"/>
                    </a:lnTo>
                    <a:lnTo>
                      <a:pt x="13" y="251"/>
                    </a:lnTo>
                    <a:lnTo>
                      <a:pt x="6" y="251"/>
                    </a:lnTo>
                    <a:lnTo>
                      <a:pt x="0" y="251"/>
                    </a:lnTo>
                    <a:lnTo>
                      <a:pt x="0" y="219"/>
                    </a:lnTo>
                    <a:lnTo>
                      <a:pt x="0" y="188"/>
                    </a:lnTo>
                    <a:lnTo>
                      <a:pt x="0" y="156"/>
                    </a:lnTo>
                    <a:lnTo>
                      <a:pt x="0" y="126"/>
                    </a:lnTo>
                    <a:lnTo>
                      <a:pt x="0" y="94"/>
                    </a:lnTo>
                    <a:lnTo>
                      <a:pt x="0" y="63"/>
                    </a:lnTo>
                    <a:lnTo>
                      <a:pt x="0" y="32"/>
                    </a:lnTo>
                    <a:lnTo>
                      <a:pt x="0" y="2"/>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7" name="未知"/>
              <p:cNvSpPr/>
              <p:nvPr/>
            </p:nvSpPr>
            <p:spPr bwMode="auto">
              <a:xfrm>
                <a:off x="59" y="141"/>
                <a:ext cx="9" cy="135"/>
              </a:xfrm>
              <a:custGeom>
                <a:avLst/>
                <a:gdLst>
                  <a:gd name="T0" fmla="*/ 0 w 53"/>
                  <a:gd name="T1" fmla="*/ 133 h 811"/>
                  <a:gd name="T2" fmla="*/ 1 w 53"/>
                  <a:gd name="T3" fmla="*/ 133 h 811"/>
                  <a:gd name="T4" fmla="*/ 2 w 53"/>
                  <a:gd name="T5" fmla="*/ 134 h 811"/>
                  <a:gd name="T6" fmla="*/ 3 w 53"/>
                  <a:gd name="T7" fmla="*/ 134 h 811"/>
                  <a:gd name="T8" fmla="*/ 4 w 53"/>
                  <a:gd name="T9" fmla="*/ 134 h 811"/>
                  <a:gd name="T10" fmla="*/ 5 w 53"/>
                  <a:gd name="T11" fmla="*/ 134 h 811"/>
                  <a:gd name="T12" fmla="*/ 7 w 53"/>
                  <a:gd name="T13" fmla="*/ 135 h 811"/>
                  <a:gd name="T14" fmla="*/ 8 w 53"/>
                  <a:gd name="T15" fmla="*/ 135 h 811"/>
                  <a:gd name="T16" fmla="*/ 9 w 53"/>
                  <a:gd name="T17" fmla="*/ 135 h 811"/>
                  <a:gd name="T18" fmla="*/ 9 w 53"/>
                  <a:gd name="T19" fmla="*/ 127 h 811"/>
                  <a:gd name="T20" fmla="*/ 9 w 53"/>
                  <a:gd name="T21" fmla="*/ 118 h 811"/>
                  <a:gd name="T22" fmla="*/ 9 w 53"/>
                  <a:gd name="T23" fmla="*/ 110 h 811"/>
                  <a:gd name="T24" fmla="*/ 9 w 53"/>
                  <a:gd name="T25" fmla="*/ 101 h 811"/>
                  <a:gd name="T26" fmla="*/ 9 w 53"/>
                  <a:gd name="T27" fmla="*/ 93 h 811"/>
                  <a:gd name="T28" fmla="*/ 9 w 53"/>
                  <a:gd name="T29" fmla="*/ 84 h 811"/>
                  <a:gd name="T30" fmla="*/ 9 w 53"/>
                  <a:gd name="T31" fmla="*/ 76 h 811"/>
                  <a:gd name="T32" fmla="*/ 9 w 53"/>
                  <a:gd name="T33" fmla="*/ 68 h 811"/>
                  <a:gd name="T34" fmla="*/ 9 w 53"/>
                  <a:gd name="T35" fmla="*/ 59 h 811"/>
                  <a:gd name="T36" fmla="*/ 9 w 53"/>
                  <a:gd name="T37" fmla="*/ 50 h 811"/>
                  <a:gd name="T38" fmla="*/ 9 w 53"/>
                  <a:gd name="T39" fmla="*/ 42 h 811"/>
                  <a:gd name="T40" fmla="*/ 9 w 53"/>
                  <a:gd name="T41" fmla="*/ 34 h 811"/>
                  <a:gd name="T42" fmla="*/ 9 w 53"/>
                  <a:gd name="T43" fmla="*/ 25 h 811"/>
                  <a:gd name="T44" fmla="*/ 9 w 53"/>
                  <a:gd name="T45" fmla="*/ 17 h 811"/>
                  <a:gd name="T46" fmla="*/ 9 w 53"/>
                  <a:gd name="T47" fmla="*/ 8 h 811"/>
                  <a:gd name="T48" fmla="*/ 9 w 53"/>
                  <a:gd name="T49" fmla="*/ 0 h 811"/>
                  <a:gd name="T50" fmla="*/ 8 w 53"/>
                  <a:gd name="T51" fmla="*/ 0 h 811"/>
                  <a:gd name="T52" fmla="*/ 7 w 53"/>
                  <a:gd name="T53" fmla="*/ 0 h 811"/>
                  <a:gd name="T54" fmla="*/ 6 w 53"/>
                  <a:gd name="T55" fmla="*/ 0 h 811"/>
                  <a:gd name="T56" fmla="*/ 5 w 53"/>
                  <a:gd name="T57" fmla="*/ 0 h 811"/>
                  <a:gd name="T58" fmla="*/ 3 w 53"/>
                  <a:gd name="T59" fmla="*/ 0 h 811"/>
                  <a:gd name="T60" fmla="*/ 2 w 53"/>
                  <a:gd name="T61" fmla="*/ 0 h 811"/>
                  <a:gd name="T62" fmla="*/ 1 w 53"/>
                  <a:gd name="T63" fmla="*/ 0 h 811"/>
                  <a:gd name="T64" fmla="*/ 0 w 53"/>
                  <a:gd name="T65" fmla="*/ 0 h 811"/>
                  <a:gd name="T66" fmla="*/ 0 w 53"/>
                  <a:gd name="T67" fmla="*/ 8 h 811"/>
                  <a:gd name="T68" fmla="*/ 0 w 53"/>
                  <a:gd name="T69" fmla="*/ 16 h 811"/>
                  <a:gd name="T70" fmla="*/ 0 w 53"/>
                  <a:gd name="T71" fmla="*/ 25 h 811"/>
                  <a:gd name="T72" fmla="*/ 0 w 53"/>
                  <a:gd name="T73" fmla="*/ 33 h 811"/>
                  <a:gd name="T74" fmla="*/ 0 w 53"/>
                  <a:gd name="T75" fmla="*/ 41 h 811"/>
                  <a:gd name="T76" fmla="*/ 0 w 53"/>
                  <a:gd name="T77" fmla="*/ 50 h 811"/>
                  <a:gd name="T78" fmla="*/ 0 w 53"/>
                  <a:gd name="T79" fmla="*/ 58 h 811"/>
                  <a:gd name="T80" fmla="*/ 0 w 53"/>
                  <a:gd name="T81" fmla="*/ 67 h 811"/>
                  <a:gd name="T82" fmla="*/ 0 w 53"/>
                  <a:gd name="T83" fmla="*/ 75 h 811"/>
                  <a:gd name="T84" fmla="*/ 0 w 53"/>
                  <a:gd name="T85" fmla="*/ 83 h 811"/>
                  <a:gd name="T86" fmla="*/ 0 w 53"/>
                  <a:gd name="T87" fmla="*/ 92 h 811"/>
                  <a:gd name="T88" fmla="*/ 0 w 53"/>
                  <a:gd name="T89" fmla="*/ 100 h 811"/>
                  <a:gd name="T90" fmla="*/ 0 w 53"/>
                  <a:gd name="T91" fmla="*/ 108 h 811"/>
                  <a:gd name="T92" fmla="*/ 0 w 53"/>
                  <a:gd name="T93" fmla="*/ 117 h 811"/>
                  <a:gd name="T94" fmla="*/ 0 w 53"/>
                  <a:gd name="T95" fmla="*/ 125 h 811"/>
                  <a:gd name="T96" fmla="*/ 0 w 53"/>
                  <a:gd name="T97" fmla="*/ 133 h 8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 h="811">
                    <a:moveTo>
                      <a:pt x="0" y="801"/>
                    </a:moveTo>
                    <a:lnTo>
                      <a:pt x="6" y="801"/>
                    </a:lnTo>
                    <a:lnTo>
                      <a:pt x="13" y="803"/>
                    </a:lnTo>
                    <a:lnTo>
                      <a:pt x="19" y="804"/>
                    </a:lnTo>
                    <a:lnTo>
                      <a:pt x="26" y="806"/>
                    </a:lnTo>
                    <a:lnTo>
                      <a:pt x="32" y="806"/>
                    </a:lnTo>
                    <a:lnTo>
                      <a:pt x="39" y="808"/>
                    </a:lnTo>
                    <a:lnTo>
                      <a:pt x="46" y="809"/>
                    </a:lnTo>
                    <a:lnTo>
                      <a:pt x="53" y="811"/>
                    </a:lnTo>
                    <a:lnTo>
                      <a:pt x="53" y="760"/>
                    </a:lnTo>
                    <a:lnTo>
                      <a:pt x="53" y="710"/>
                    </a:lnTo>
                    <a:lnTo>
                      <a:pt x="53" y="659"/>
                    </a:lnTo>
                    <a:lnTo>
                      <a:pt x="53" y="608"/>
                    </a:lnTo>
                    <a:lnTo>
                      <a:pt x="53" y="557"/>
                    </a:lnTo>
                    <a:lnTo>
                      <a:pt x="53" y="507"/>
                    </a:lnTo>
                    <a:lnTo>
                      <a:pt x="53" y="456"/>
                    </a:lnTo>
                    <a:lnTo>
                      <a:pt x="53" y="407"/>
                    </a:lnTo>
                    <a:lnTo>
                      <a:pt x="53" y="354"/>
                    </a:lnTo>
                    <a:lnTo>
                      <a:pt x="53" y="303"/>
                    </a:lnTo>
                    <a:lnTo>
                      <a:pt x="53" y="252"/>
                    </a:lnTo>
                    <a:lnTo>
                      <a:pt x="53" y="202"/>
                    </a:lnTo>
                    <a:lnTo>
                      <a:pt x="53" y="150"/>
                    </a:lnTo>
                    <a:lnTo>
                      <a:pt x="53" y="100"/>
                    </a:lnTo>
                    <a:lnTo>
                      <a:pt x="53" y="50"/>
                    </a:lnTo>
                    <a:lnTo>
                      <a:pt x="53" y="0"/>
                    </a:lnTo>
                    <a:lnTo>
                      <a:pt x="46" y="0"/>
                    </a:lnTo>
                    <a:lnTo>
                      <a:pt x="39" y="0"/>
                    </a:lnTo>
                    <a:lnTo>
                      <a:pt x="33" y="0"/>
                    </a:lnTo>
                    <a:lnTo>
                      <a:pt x="27" y="0"/>
                    </a:lnTo>
                    <a:lnTo>
                      <a:pt x="20" y="0"/>
                    </a:lnTo>
                    <a:lnTo>
                      <a:pt x="13" y="0"/>
                    </a:lnTo>
                    <a:lnTo>
                      <a:pt x="6" y="0"/>
                    </a:lnTo>
                    <a:lnTo>
                      <a:pt x="0" y="0"/>
                    </a:lnTo>
                    <a:lnTo>
                      <a:pt x="0" y="49"/>
                    </a:lnTo>
                    <a:lnTo>
                      <a:pt x="0" y="99"/>
                    </a:lnTo>
                    <a:lnTo>
                      <a:pt x="0" y="149"/>
                    </a:lnTo>
                    <a:lnTo>
                      <a:pt x="0" y="199"/>
                    </a:lnTo>
                    <a:lnTo>
                      <a:pt x="0" y="249"/>
                    </a:lnTo>
                    <a:lnTo>
                      <a:pt x="0" y="300"/>
                    </a:lnTo>
                    <a:lnTo>
                      <a:pt x="0" y="349"/>
                    </a:lnTo>
                    <a:lnTo>
                      <a:pt x="0" y="400"/>
                    </a:lnTo>
                    <a:lnTo>
                      <a:pt x="0" y="450"/>
                    </a:lnTo>
                    <a:lnTo>
                      <a:pt x="0" y="500"/>
                    </a:lnTo>
                    <a:lnTo>
                      <a:pt x="0" y="550"/>
                    </a:lnTo>
                    <a:lnTo>
                      <a:pt x="0" y="600"/>
                    </a:lnTo>
                    <a:lnTo>
                      <a:pt x="0" y="649"/>
                    </a:lnTo>
                    <a:lnTo>
                      <a:pt x="0" y="701"/>
                    </a:lnTo>
                    <a:lnTo>
                      <a:pt x="0" y="750"/>
                    </a:lnTo>
                    <a:lnTo>
                      <a:pt x="0" y="801"/>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8" name="未知"/>
              <p:cNvSpPr/>
              <p:nvPr/>
            </p:nvSpPr>
            <p:spPr bwMode="auto">
              <a:xfrm>
                <a:off x="37" y="100"/>
                <a:ext cx="9" cy="38"/>
              </a:xfrm>
              <a:custGeom>
                <a:avLst/>
                <a:gdLst>
                  <a:gd name="T0" fmla="*/ 0 w 50"/>
                  <a:gd name="T1" fmla="*/ 1 h 245"/>
                  <a:gd name="T2" fmla="*/ 1 w 50"/>
                  <a:gd name="T3" fmla="*/ 0 h 245"/>
                  <a:gd name="T4" fmla="*/ 2 w 50"/>
                  <a:gd name="T5" fmla="*/ 0 h 245"/>
                  <a:gd name="T6" fmla="*/ 3 w 50"/>
                  <a:gd name="T7" fmla="*/ 0 h 245"/>
                  <a:gd name="T8" fmla="*/ 4 w 50"/>
                  <a:gd name="T9" fmla="*/ 0 h 245"/>
                  <a:gd name="T10" fmla="*/ 5 w 50"/>
                  <a:gd name="T11" fmla="*/ 0 h 245"/>
                  <a:gd name="T12" fmla="*/ 6 w 50"/>
                  <a:gd name="T13" fmla="*/ 0 h 245"/>
                  <a:gd name="T14" fmla="*/ 8 w 50"/>
                  <a:gd name="T15" fmla="*/ 0 h 245"/>
                  <a:gd name="T16" fmla="*/ 9 w 50"/>
                  <a:gd name="T17" fmla="*/ 0 h 245"/>
                  <a:gd name="T18" fmla="*/ 9 w 50"/>
                  <a:gd name="T19" fmla="*/ 5 h 245"/>
                  <a:gd name="T20" fmla="*/ 9 w 50"/>
                  <a:gd name="T21" fmla="*/ 10 h 245"/>
                  <a:gd name="T22" fmla="*/ 9 w 50"/>
                  <a:gd name="T23" fmla="*/ 15 h 245"/>
                  <a:gd name="T24" fmla="*/ 9 w 50"/>
                  <a:gd name="T25" fmla="*/ 20 h 245"/>
                  <a:gd name="T26" fmla="*/ 9 w 50"/>
                  <a:gd name="T27" fmla="*/ 25 h 245"/>
                  <a:gd name="T28" fmla="*/ 9 w 50"/>
                  <a:gd name="T29" fmla="*/ 31 h 245"/>
                  <a:gd name="T30" fmla="*/ 9 w 50"/>
                  <a:gd name="T31" fmla="*/ 36 h 245"/>
                  <a:gd name="T32" fmla="*/ 9 w 50"/>
                  <a:gd name="T33" fmla="*/ 41 h 245"/>
                  <a:gd name="T34" fmla="*/ 8 w 50"/>
                  <a:gd name="T35" fmla="*/ 41 h 245"/>
                  <a:gd name="T36" fmla="*/ 6 w 50"/>
                  <a:gd name="T37" fmla="*/ 41 h 245"/>
                  <a:gd name="T38" fmla="*/ 5 w 50"/>
                  <a:gd name="T39" fmla="*/ 41 h 245"/>
                  <a:gd name="T40" fmla="*/ 4 w 50"/>
                  <a:gd name="T41" fmla="*/ 41 h 245"/>
                  <a:gd name="T42" fmla="*/ 3 w 50"/>
                  <a:gd name="T43" fmla="*/ 41 h 245"/>
                  <a:gd name="T44" fmla="*/ 2 w 50"/>
                  <a:gd name="T45" fmla="*/ 41 h 245"/>
                  <a:gd name="T46" fmla="*/ 1 w 50"/>
                  <a:gd name="T47" fmla="*/ 41 h 245"/>
                  <a:gd name="T48" fmla="*/ 0 w 50"/>
                  <a:gd name="T49" fmla="*/ 41 h 245"/>
                  <a:gd name="T50" fmla="*/ 0 w 50"/>
                  <a:gd name="T51" fmla="*/ 36 h 245"/>
                  <a:gd name="T52" fmla="*/ 0 w 50"/>
                  <a:gd name="T53" fmla="*/ 31 h 245"/>
                  <a:gd name="T54" fmla="*/ 0 w 50"/>
                  <a:gd name="T55" fmla="*/ 25 h 245"/>
                  <a:gd name="T56" fmla="*/ 0 w 50"/>
                  <a:gd name="T57" fmla="*/ 21 h 245"/>
                  <a:gd name="T58" fmla="*/ 0 w 50"/>
                  <a:gd name="T59" fmla="*/ 15 h 245"/>
                  <a:gd name="T60" fmla="*/ 0 w 50"/>
                  <a:gd name="T61" fmla="*/ 10 h 245"/>
                  <a:gd name="T62" fmla="*/ 0 w 50"/>
                  <a:gd name="T63" fmla="*/ 6 h 245"/>
                  <a:gd name="T64" fmla="*/ 0 w 50"/>
                  <a:gd name="T65" fmla="*/ 1 h 2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245">
                    <a:moveTo>
                      <a:pt x="0" y="3"/>
                    </a:moveTo>
                    <a:lnTo>
                      <a:pt x="6" y="2"/>
                    </a:lnTo>
                    <a:lnTo>
                      <a:pt x="12" y="1"/>
                    </a:lnTo>
                    <a:lnTo>
                      <a:pt x="18" y="1"/>
                    </a:lnTo>
                    <a:lnTo>
                      <a:pt x="24" y="1"/>
                    </a:lnTo>
                    <a:lnTo>
                      <a:pt x="30" y="0"/>
                    </a:lnTo>
                    <a:lnTo>
                      <a:pt x="36" y="0"/>
                    </a:lnTo>
                    <a:lnTo>
                      <a:pt x="42" y="0"/>
                    </a:lnTo>
                    <a:lnTo>
                      <a:pt x="50" y="0"/>
                    </a:lnTo>
                    <a:lnTo>
                      <a:pt x="50" y="29"/>
                    </a:lnTo>
                    <a:lnTo>
                      <a:pt x="50" y="60"/>
                    </a:lnTo>
                    <a:lnTo>
                      <a:pt x="50" y="91"/>
                    </a:lnTo>
                    <a:lnTo>
                      <a:pt x="50" y="122"/>
                    </a:lnTo>
                    <a:lnTo>
                      <a:pt x="50" y="152"/>
                    </a:lnTo>
                    <a:lnTo>
                      <a:pt x="50" y="183"/>
                    </a:lnTo>
                    <a:lnTo>
                      <a:pt x="50" y="214"/>
                    </a:lnTo>
                    <a:lnTo>
                      <a:pt x="50" y="245"/>
                    </a:lnTo>
                    <a:lnTo>
                      <a:pt x="42" y="245"/>
                    </a:lnTo>
                    <a:lnTo>
                      <a:pt x="36" y="245"/>
                    </a:lnTo>
                    <a:lnTo>
                      <a:pt x="30" y="245"/>
                    </a:lnTo>
                    <a:lnTo>
                      <a:pt x="24" y="245"/>
                    </a:lnTo>
                    <a:lnTo>
                      <a:pt x="18" y="245"/>
                    </a:lnTo>
                    <a:lnTo>
                      <a:pt x="12" y="245"/>
                    </a:lnTo>
                    <a:lnTo>
                      <a:pt x="6" y="245"/>
                    </a:lnTo>
                    <a:lnTo>
                      <a:pt x="0" y="245"/>
                    </a:lnTo>
                    <a:lnTo>
                      <a:pt x="0" y="214"/>
                    </a:lnTo>
                    <a:lnTo>
                      <a:pt x="0" y="183"/>
                    </a:lnTo>
                    <a:lnTo>
                      <a:pt x="0" y="152"/>
                    </a:lnTo>
                    <a:lnTo>
                      <a:pt x="0" y="123"/>
                    </a:lnTo>
                    <a:lnTo>
                      <a:pt x="0" y="92"/>
                    </a:lnTo>
                    <a:lnTo>
                      <a:pt x="0" y="62"/>
                    </a:lnTo>
                    <a:lnTo>
                      <a:pt x="0" y="33"/>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59" name="未知"/>
              <p:cNvSpPr/>
              <p:nvPr/>
            </p:nvSpPr>
            <p:spPr bwMode="auto">
              <a:xfrm>
                <a:off x="37" y="141"/>
                <a:ext cx="9" cy="130"/>
              </a:xfrm>
              <a:custGeom>
                <a:avLst/>
                <a:gdLst>
                  <a:gd name="T0" fmla="*/ 0 w 50"/>
                  <a:gd name="T1" fmla="*/ 128 h 784"/>
                  <a:gd name="T2" fmla="*/ 1 w 50"/>
                  <a:gd name="T3" fmla="*/ 129 h 784"/>
                  <a:gd name="T4" fmla="*/ 2 w 50"/>
                  <a:gd name="T5" fmla="*/ 129 h 784"/>
                  <a:gd name="T6" fmla="*/ 3 w 50"/>
                  <a:gd name="T7" fmla="*/ 129 h 784"/>
                  <a:gd name="T8" fmla="*/ 4 w 50"/>
                  <a:gd name="T9" fmla="*/ 129 h 784"/>
                  <a:gd name="T10" fmla="*/ 5 w 50"/>
                  <a:gd name="T11" fmla="*/ 129 h 784"/>
                  <a:gd name="T12" fmla="*/ 6 w 50"/>
                  <a:gd name="T13" fmla="*/ 130 h 784"/>
                  <a:gd name="T14" fmla="*/ 8 w 50"/>
                  <a:gd name="T15" fmla="*/ 130 h 784"/>
                  <a:gd name="T16" fmla="*/ 9 w 50"/>
                  <a:gd name="T17" fmla="*/ 130 h 784"/>
                  <a:gd name="T18" fmla="*/ 9 w 50"/>
                  <a:gd name="T19" fmla="*/ 122 h 784"/>
                  <a:gd name="T20" fmla="*/ 9 w 50"/>
                  <a:gd name="T21" fmla="*/ 114 h 784"/>
                  <a:gd name="T22" fmla="*/ 9 w 50"/>
                  <a:gd name="T23" fmla="*/ 105 h 784"/>
                  <a:gd name="T24" fmla="*/ 9 w 50"/>
                  <a:gd name="T25" fmla="*/ 98 h 784"/>
                  <a:gd name="T26" fmla="*/ 9 w 50"/>
                  <a:gd name="T27" fmla="*/ 89 h 784"/>
                  <a:gd name="T28" fmla="*/ 9 w 50"/>
                  <a:gd name="T29" fmla="*/ 81 h 784"/>
                  <a:gd name="T30" fmla="*/ 9 w 50"/>
                  <a:gd name="T31" fmla="*/ 73 h 784"/>
                  <a:gd name="T32" fmla="*/ 9 w 50"/>
                  <a:gd name="T33" fmla="*/ 65 h 784"/>
                  <a:gd name="T34" fmla="*/ 9 w 50"/>
                  <a:gd name="T35" fmla="*/ 57 h 784"/>
                  <a:gd name="T36" fmla="*/ 9 w 50"/>
                  <a:gd name="T37" fmla="*/ 49 h 784"/>
                  <a:gd name="T38" fmla="*/ 9 w 50"/>
                  <a:gd name="T39" fmla="*/ 41 h 784"/>
                  <a:gd name="T40" fmla="*/ 9 w 50"/>
                  <a:gd name="T41" fmla="*/ 32 h 784"/>
                  <a:gd name="T42" fmla="*/ 9 w 50"/>
                  <a:gd name="T43" fmla="*/ 24 h 784"/>
                  <a:gd name="T44" fmla="*/ 9 w 50"/>
                  <a:gd name="T45" fmla="*/ 16 h 784"/>
                  <a:gd name="T46" fmla="*/ 9 w 50"/>
                  <a:gd name="T47" fmla="*/ 8 h 784"/>
                  <a:gd name="T48" fmla="*/ 9 w 50"/>
                  <a:gd name="T49" fmla="*/ 0 h 784"/>
                  <a:gd name="T50" fmla="*/ 8 w 50"/>
                  <a:gd name="T51" fmla="*/ 0 h 784"/>
                  <a:gd name="T52" fmla="*/ 6 w 50"/>
                  <a:gd name="T53" fmla="*/ 0 h 784"/>
                  <a:gd name="T54" fmla="*/ 5 w 50"/>
                  <a:gd name="T55" fmla="*/ 0 h 784"/>
                  <a:gd name="T56" fmla="*/ 4 w 50"/>
                  <a:gd name="T57" fmla="*/ 0 h 784"/>
                  <a:gd name="T58" fmla="*/ 3 w 50"/>
                  <a:gd name="T59" fmla="*/ 0 h 784"/>
                  <a:gd name="T60" fmla="*/ 2 w 50"/>
                  <a:gd name="T61" fmla="*/ 0 h 784"/>
                  <a:gd name="T62" fmla="*/ 1 w 50"/>
                  <a:gd name="T63" fmla="*/ 0 h 784"/>
                  <a:gd name="T64" fmla="*/ 0 w 50"/>
                  <a:gd name="T65" fmla="*/ 0 h 784"/>
                  <a:gd name="T66" fmla="*/ 0 w 50"/>
                  <a:gd name="T67" fmla="*/ 8 h 784"/>
                  <a:gd name="T68" fmla="*/ 0 w 50"/>
                  <a:gd name="T69" fmla="*/ 16 h 784"/>
                  <a:gd name="T70" fmla="*/ 0 w 50"/>
                  <a:gd name="T71" fmla="*/ 24 h 784"/>
                  <a:gd name="T72" fmla="*/ 0 w 50"/>
                  <a:gd name="T73" fmla="*/ 32 h 784"/>
                  <a:gd name="T74" fmla="*/ 0 w 50"/>
                  <a:gd name="T75" fmla="*/ 40 h 784"/>
                  <a:gd name="T76" fmla="*/ 0 w 50"/>
                  <a:gd name="T77" fmla="*/ 48 h 784"/>
                  <a:gd name="T78" fmla="*/ 0 w 50"/>
                  <a:gd name="T79" fmla="*/ 56 h 784"/>
                  <a:gd name="T80" fmla="*/ 0 w 50"/>
                  <a:gd name="T81" fmla="*/ 64 h 784"/>
                  <a:gd name="T82" fmla="*/ 0 w 50"/>
                  <a:gd name="T83" fmla="*/ 72 h 784"/>
                  <a:gd name="T84" fmla="*/ 0 w 50"/>
                  <a:gd name="T85" fmla="*/ 80 h 784"/>
                  <a:gd name="T86" fmla="*/ 0 w 50"/>
                  <a:gd name="T87" fmla="*/ 88 h 784"/>
                  <a:gd name="T88" fmla="*/ 0 w 50"/>
                  <a:gd name="T89" fmla="*/ 96 h 784"/>
                  <a:gd name="T90" fmla="*/ 0 w 50"/>
                  <a:gd name="T91" fmla="*/ 104 h 784"/>
                  <a:gd name="T92" fmla="*/ 0 w 50"/>
                  <a:gd name="T93" fmla="*/ 112 h 784"/>
                  <a:gd name="T94" fmla="*/ 0 w 50"/>
                  <a:gd name="T95" fmla="*/ 120 h 784"/>
                  <a:gd name="T96" fmla="*/ 0 w 50"/>
                  <a:gd name="T97" fmla="*/ 128 h 7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0" h="784">
                    <a:moveTo>
                      <a:pt x="0" y="774"/>
                    </a:moveTo>
                    <a:lnTo>
                      <a:pt x="6" y="775"/>
                    </a:lnTo>
                    <a:lnTo>
                      <a:pt x="12" y="776"/>
                    </a:lnTo>
                    <a:lnTo>
                      <a:pt x="18" y="777"/>
                    </a:lnTo>
                    <a:lnTo>
                      <a:pt x="24" y="780"/>
                    </a:lnTo>
                    <a:lnTo>
                      <a:pt x="30" y="780"/>
                    </a:lnTo>
                    <a:lnTo>
                      <a:pt x="36" y="782"/>
                    </a:lnTo>
                    <a:lnTo>
                      <a:pt x="42" y="782"/>
                    </a:lnTo>
                    <a:lnTo>
                      <a:pt x="50" y="784"/>
                    </a:lnTo>
                    <a:lnTo>
                      <a:pt x="50" y="734"/>
                    </a:lnTo>
                    <a:lnTo>
                      <a:pt x="50" y="685"/>
                    </a:lnTo>
                    <a:lnTo>
                      <a:pt x="50" y="636"/>
                    </a:lnTo>
                    <a:lnTo>
                      <a:pt x="50" y="588"/>
                    </a:lnTo>
                    <a:lnTo>
                      <a:pt x="50" y="539"/>
                    </a:lnTo>
                    <a:lnTo>
                      <a:pt x="50" y="490"/>
                    </a:lnTo>
                    <a:lnTo>
                      <a:pt x="50" y="440"/>
                    </a:lnTo>
                    <a:lnTo>
                      <a:pt x="50" y="392"/>
                    </a:lnTo>
                    <a:lnTo>
                      <a:pt x="50" y="343"/>
                    </a:lnTo>
                    <a:lnTo>
                      <a:pt x="50" y="294"/>
                    </a:lnTo>
                    <a:lnTo>
                      <a:pt x="50" y="245"/>
                    </a:lnTo>
                    <a:lnTo>
                      <a:pt x="50" y="195"/>
                    </a:lnTo>
                    <a:lnTo>
                      <a:pt x="50" y="146"/>
                    </a:lnTo>
                    <a:lnTo>
                      <a:pt x="50" y="97"/>
                    </a:lnTo>
                    <a:lnTo>
                      <a:pt x="50" y="48"/>
                    </a:lnTo>
                    <a:lnTo>
                      <a:pt x="50" y="0"/>
                    </a:lnTo>
                    <a:lnTo>
                      <a:pt x="42" y="0"/>
                    </a:lnTo>
                    <a:lnTo>
                      <a:pt x="36" y="0"/>
                    </a:lnTo>
                    <a:lnTo>
                      <a:pt x="30" y="0"/>
                    </a:lnTo>
                    <a:lnTo>
                      <a:pt x="24" y="0"/>
                    </a:lnTo>
                    <a:lnTo>
                      <a:pt x="18" y="0"/>
                    </a:lnTo>
                    <a:lnTo>
                      <a:pt x="12" y="0"/>
                    </a:lnTo>
                    <a:lnTo>
                      <a:pt x="6" y="0"/>
                    </a:lnTo>
                    <a:lnTo>
                      <a:pt x="0" y="0"/>
                    </a:lnTo>
                    <a:lnTo>
                      <a:pt x="0" y="47"/>
                    </a:lnTo>
                    <a:lnTo>
                      <a:pt x="0" y="95"/>
                    </a:lnTo>
                    <a:lnTo>
                      <a:pt x="0" y="143"/>
                    </a:lnTo>
                    <a:lnTo>
                      <a:pt x="0" y="192"/>
                    </a:lnTo>
                    <a:lnTo>
                      <a:pt x="0" y="240"/>
                    </a:lnTo>
                    <a:lnTo>
                      <a:pt x="0" y="289"/>
                    </a:lnTo>
                    <a:lnTo>
                      <a:pt x="0" y="337"/>
                    </a:lnTo>
                    <a:lnTo>
                      <a:pt x="0" y="386"/>
                    </a:lnTo>
                    <a:lnTo>
                      <a:pt x="0" y="434"/>
                    </a:lnTo>
                    <a:lnTo>
                      <a:pt x="0" y="482"/>
                    </a:lnTo>
                    <a:lnTo>
                      <a:pt x="0" y="531"/>
                    </a:lnTo>
                    <a:lnTo>
                      <a:pt x="0" y="580"/>
                    </a:lnTo>
                    <a:lnTo>
                      <a:pt x="0" y="628"/>
                    </a:lnTo>
                    <a:lnTo>
                      <a:pt x="0" y="677"/>
                    </a:lnTo>
                    <a:lnTo>
                      <a:pt x="0" y="725"/>
                    </a:lnTo>
                    <a:lnTo>
                      <a:pt x="0" y="774"/>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0" name="未知"/>
              <p:cNvSpPr/>
              <p:nvPr/>
            </p:nvSpPr>
            <p:spPr bwMode="auto">
              <a:xfrm>
                <a:off x="17" y="101"/>
                <a:ext cx="8" cy="38"/>
              </a:xfrm>
              <a:custGeom>
                <a:avLst/>
                <a:gdLst>
                  <a:gd name="T0" fmla="*/ 0 w 47"/>
                  <a:gd name="T1" fmla="*/ 1 h 238"/>
                  <a:gd name="T2" fmla="*/ 1 w 47"/>
                  <a:gd name="T3" fmla="*/ 0 h 238"/>
                  <a:gd name="T4" fmla="*/ 2 w 47"/>
                  <a:gd name="T5" fmla="*/ 0 h 238"/>
                  <a:gd name="T6" fmla="*/ 3 w 47"/>
                  <a:gd name="T7" fmla="*/ 0 h 238"/>
                  <a:gd name="T8" fmla="*/ 4 w 47"/>
                  <a:gd name="T9" fmla="*/ 0 h 238"/>
                  <a:gd name="T10" fmla="*/ 5 w 47"/>
                  <a:gd name="T11" fmla="*/ 0 h 238"/>
                  <a:gd name="T12" fmla="*/ 6 w 47"/>
                  <a:gd name="T13" fmla="*/ 0 h 238"/>
                  <a:gd name="T14" fmla="*/ 7 w 47"/>
                  <a:gd name="T15" fmla="*/ 0 h 238"/>
                  <a:gd name="T16" fmla="*/ 8 w 47"/>
                  <a:gd name="T17" fmla="*/ 0 h 238"/>
                  <a:gd name="T18" fmla="*/ 8 w 47"/>
                  <a:gd name="T19" fmla="*/ 5 h 238"/>
                  <a:gd name="T20" fmla="*/ 8 w 47"/>
                  <a:gd name="T21" fmla="*/ 10 h 238"/>
                  <a:gd name="T22" fmla="*/ 8 w 47"/>
                  <a:gd name="T23" fmla="*/ 15 h 238"/>
                  <a:gd name="T24" fmla="*/ 8 w 47"/>
                  <a:gd name="T25" fmla="*/ 20 h 238"/>
                  <a:gd name="T26" fmla="*/ 8 w 47"/>
                  <a:gd name="T27" fmla="*/ 25 h 238"/>
                  <a:gd name="T28" fmla="*/ 8 w 47"/>
                  <a:gd name="T29" fmla="*/ 30 h 238"/>
                  <a:gd name="T30" fmla="*/ 8 w 47"/>
                  <a:gd name="T31" fmla="*/ 35 h 238"/>
                  <a:gd name="T32" fmla="*/ 8 w 47"/>
                  <a:gd name="T33" fmla="*/ 40 h 238"/>
                  <a:gd name="T34" fmla="*/ 7 w 47"/>
                  <a:gd name="T35" fmla="*/ 40 h 238"/>
                  <a:gd name="T36" fmla="*/ 6 w 47"/>
                  <a:gd name="T37" fmla="*/ 40 h 238"/>
                  <a:gd name="T38" fmla="*/ 5 w 47"/>
                  <a:gd name="T39" fmla="*/ 40 h 238"/>
                  <a:gd name="T40" fmla="*/ 4 w 47"/>
                  <a:gd name="T41" fmla="*/ 40 h 238"/>
                  <a:gd name="T42" fmla="*/ 3 w 47"/>
                  <a:gd name="T43" fmla="*/ 40 h 238"/>
                  <a:gd name="T44" fmla="*/ 2 w 47"/>
                  <a:gd name="T45" fmla="*/ 40 h 238"/>
                  <a:gd name="T46" fmla="*/ 1 w 47"/>
                  <a:gd name="T47" fmla="*/ 40 h 238"/>
                  <a:gd name="T48" fmla="*/ 0 w 47"/>
                  <a:gd name="T49" fmla="*/ 40 h 238"/>
                  <a:gd name="T50" fmla="*/ 0 w 47"/>
                  <a:gd name="T51" fmla="*/ 35 h 238"/>
                  <a:gd name="T52" fmla="*/ 0 w 47"/>
                  <a:gd name="T53" fmla="*/ 30 h 238"/>
                  <a:gd name="T54" fmla="*/ 0 w 47"/>
                  <a:gd name="T55" fmla="*/ 25 h 238"/>
                  <a:gd name="T56" fmla="*/ 0 w 47"/>
                  <a:gd name="T57" fmla="*/ 20 h 238"/>
                  <a:gd name="T58" fmla="*/ 0 w 47"/>
                  <a:gd name="T59" fmla="*/ 15 h 238"/>
                  <a:gd name="T60" fmla="*/ 0 w 47"/>
                  <a:gd name="T61" fmla="*/ 10 h 238"/>
                  <a:gd name="T62" fmla="*/ 0 w 47"/>
                  <a:gd name="T63" fmla="*/ 5 h 238"/>
                  <a:gd name="T64" fmla="*/ 0 w 47"/>
                  <a:gd name="T65" fmla="*/ 1 h 2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 h="238">
                    <a:moveTo>
                      <a:pt x="0" y="3"/>
                    </a:moveTo>
                    <a:lnTo>
                      <a:pt x="5" y="2"/>
                    </a:lnTo>
                    <a:lnTo>
                      <a:pt x="11" y="2"/>
                    </a:lnTo>
                    <a:lnTo>
                      <a:pt x="17" y="1"/>
                    </a:lnTo>
                    <a:lnTo>
                      <a:pt x="23" y="1"/>
                    </a:lnTo>
                    <a:lnTo>
                      <a:pt x="29" y="0"/>
                    </a:lnTo>
                    <a:lnTo>
                      <a:pt x="35" y="0"/>
                    </a:lnTo>
                    <a:lnTo>
                      <a:pt x="41" y="0"/>
                    </a:lnTo>
                    <a:lnTo>
                      <a:pt x="47" y="0"/>
                    </a:lnTo>
                    <a:lnTo>
                      <a:pt x="47" y="29"/>
                    </a:lnTo>
                    <a:lnTo>
                      <a:pt x="47" y="59"/>
                    </a:lnTo>
                    <a:lnTo>
                      <a:pt x="47" y="88"/>
                    </a:lnTo>
                    <a:lnTo>
                      <a:pt x="47" y="119"/>
                    </a:lnTo>
                    <a:lnTo>
                      <a:pt x="47" y="147"/>
                    </a:lnTo>
                    <a:lnTo>
                      <a:pt x="47" y="178"/>
                    </a:lnTo>
                    <a:lnTo>
                      <a:pt x="47" y="207"/>
                    </a:lnTo>
                    <a:lnTo>
                      <a:pt x="47" y="238"/>
                    </a:lnTo>
                    <a:lnTo>
                      <a:pt x="41" y="238"/>
                    </a:lnTo>
                    <a:lnTo>
                      <a:pt x="35" y="238"/>
                    </a:lnTo>
                    <a:lnTo>
                      <a:pt x="29" y="238"/>
                    </a:lnTo>
                    <a:lnTo>
                      <a:pt x="23" y="238"/>
                    </a:lnTo>
                    <a:lnTo>
                      <a:pt x="17" y="238"/>
                    </a:lnTo>
                    <a:lnTo>
                      <a:pt x="11" y="238"/>
                    </a:lnTo>
                    <a:lnTo>
                      <a:pt x="5" y="238"/>
                    </a:lnTo>
                    <a:lnTo>
                      <a:pt x="0" y="238"/>
                    </a:lnTo>
                    <a:lnTo>
                      <a:pt x="0" y="207"/>
                    </a:lnTo>
                    <a:lnTo>
                      <a:pt x="0" y="178"/>
                    </a:lnTo>
                    <a:lnTo>
                      <a:pt x="0" y="148"/>
                    </a:lnTo>
                    <a:lnTo>
                      <a:pt x="0" y="120"/>
                    </a:lnTo>
                    <a:lnTo>
                      <a:pt x="0" y="90"/>
                    </a:lnTo>
                    <a:lnTo>
                      <a:pt x="0" y="61"/>
                    </a:lnTo>
                    <a:lnTo>
                      <a:pt x="0" y="32"/>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1" name="未知"/>
              <p:cNvSpPr/>
              <p:nvPr/>
            </p:nvSpPr>
            <p:spPr bwMode="auto">
              <a:xfrm>
                <a:off x="17" y="141"/>
                <a:ext cx="8" cy="130"/>
              </a:xfrm>
              <a:custGeom>
                <a:avLst/>
                <a:gdLst>
                  <a:gd name="T0" fmla="*/ 0 w 47"/>
                  <a:gd name="T1" fmla="*/ 125 h 761"/>
                  <a:gd name="T2" fmla="*/ 1 w 47"/>
                  <a:gd name="T3" fmla="*/ 125 h 761"/>
                  <a:gd name="T4" fmla="*/ 2 w 47"/>
                  <a:gd name="T5" fmla="*/ 126 h 761"/>
                  <a:gd name="T6" fmla="*/ 3 w 47"/>
                  <a:gd name="T7" fmla="*/ 126 h 761"/>
                  <a:gd name="T8" fmla="*/ 4 w 47"/>
                  <a:gd name="T9" fmla="*/ 126 h 761"/>
                  <a:gd name="T10" fmla="*/ 5 w 47"/>
                  <a:gd name="T11" fmla="*/ 126 h 761"/>
                  <a:gd name="T12" fmla="*/ 6 w 47"/>
                  <a:gd name="T13" fmla="*/ 126 h 761"/>
                  <a:gd name="T14" fmla="*/ 7 w 47"/>
                  <a:gd name="T15" fmla="*/ 127 h 761"/>
                  <a:gd name="T16" fmla="*/ 8 w 47"/>
                  <a:gd name="T17" fmla="*/ 127 h 761"/>
                  <a:gd name="T18" fmla="*/ 8 w 47"/>
                  <a:gd name="T19" fmla="*/ 119 h 761"/>
                  <a:gd name="T20" fmla="*/ 8 w 47"/>
                  <a:gd name="T21" fmla="*/ 111 h 761"/>
                  <a:gd name="T22" fmla="*/ 8 w 47"/>
                  <a:gd name="T23" fmla="*/ 103 h 761"/>
                  <a:gd name="T24" fmla="*/ 8 w 47"/>
                  <a:gd name="T25" fmla="*/ 95 h 761"/>
                  <a:gd name="T26" fmla="*/ 8 w 47"/>
                  <a:gd name="T27" fmla="*/ 87 h 761"/>
                  <a:gd name="T28" fmla="*/ 8 w 47"/>
                  <a:gd name="T29" fmla="*/ 79 h 761"/>
                  <a:gd name="T30" fmla="*/ 8 w 47"/>
                  <a:gd name="T31" fmla="*/ 71 h 761"/>
                  <a:gd name="T32" fmla="*/ 8 w 47"/>
                  <a:gd name="T33" fmla="*/ 63 h 761"/>
                  <a:gd name="T34" fmla="*/ 8 w 47"/>
                  <a:gd name="T35" fmla="*/ 55 h 761"/>
                  <a:gd name="T36" fmla="*/ 8 w 47"/>
                  <a:gd name="T37" fmla="*/ 47 h 761"/>
                  <a:gd name="T38" fmla="*/ 8 w 47"/>
                  <a:gd name="T39" fmla="*/ 39 h 761"/>
                  <a:gd name="T40" fmla="*/ 8 w 47"/>
                  <a:gd name="T41" fmla="*/ 31 h 761"/>
                  <a:gd name="T42" fmla="*/ 8 w 47"/>
                  <a:gd name="T43" fmla="*/ 23 h 761"/>
                  <a:gd name="T44" fmla="*/ 8 w 47"/>
                  <a:gd name="T45" fmla="*/ 16 h 761"/>
                  <a:gd name="T46" fmla="*/ 8 w 47"/>
                  <a:gd name="T47" fmla="*/ 8 h 761"/>
                  <a:gd name="T48" fmla="*/ 8 w 47"/>
                  <a:gd name="T49" fmla="*/ 0 h 761"/>
                  <a:gd name="T50" fmla="*/ 7 w 47"/>
                  <a:gd name="T51" fmla="*/ 0 h 761"/>
                  <a:gd name="T52" fmla="*/ 6 w 47"/>
                  <a:gd name="T53" fmla="*/ 0 h 761"/>
                  <a:gd name="T54" fmla="*/ 5 w 47"/>
                  <a:gd name="T55" fmla="*/ 0 h 761"/>
                  <a:gd name="T56" fmla="*/ 4 w 47"/>
                  <a:gd name="T57" fmla="*/ 0 h 761"/>
                  <a:gd name="T58" fmla="*/ 3 w 47"/>
                  <a:gd name="T59" fmla="*/ 0 h 761"/>
                  <a:gd name="T60" fmla="*/ 2 w 47"/>
                  <a:gd name="T61" fmla="*/ 0 h 761"/>
                  <a:gd name="T62" fmla="*/ 1 w 47"/>
                  <a:gd name="T63" fmla="*/ 0 h 761"/>
                  <a:gd name="T64" fmla="*/ 0 w 47"/>
                  <a:gd name="T65" fmla="*/ 0 h 761"/>
                  <a:gd name="T66" fmla="*/ 0 w 47"/>
                  <a:gd name="T67" fmla="*/ 8 h 761"/>
                  <a:gd name="T68" fmla="*/ 0 w 47"/>
                  <a:gd name="T69" fmla="*/ 16 h 761"/>
                  <a:gd name="T70" fmla="*/ 0 w 47"/>
                  <a:gd name="T71" fmla="*/ 23 h 761"/>
                  <a:gd name="T72" fmla="*/ 0 w 47"/>
                  <a:gd name="T73" fmla="*/ 31 h 761"/>
                  <a:gd name="T74" fmla="*/ 0 w 47"/>
                  <a:gd name="T75" fmla="*/ 39 h 761"/>
                  <a:gd name="T76" fmla="*/ 0 w 47"/>
                  <a:gd name="T77" fmla="*/ 47 h 761"/>
                  <a:gd name="T78" fmla="*/ 0 w 47"/>
                  <a:gd name="T79" fmla="*/ 55 h 761"/>
                  <a:gd name="T80" fmla="*/ 0 w 47"/>
                  <a:gd name="T81" fmla="*/ 63 h 761"/>
                  <a:gd name="T82" fmla="*/ 0 w 47"/>
                  <a:gd name="T83" fmla="*/ 70 h 761"/>
                  <a:gd name="T84" fmla="*/ 0 w 47"/>
                  <a:gd name="T85" fmla="*/ 78 h 761"/>
                  <a:gd name="T86" fmla="*/ 0 w 47"/>
                  <a:gd name="T87" fmla="*/ 86 h 761"/>
                  <a:gd name="T88" fmla="*/ 0 w 47"/>
                  <a:gd name="T89" fmla="*/ 94 h 761"/>
                  <a:gd name="T90" fmla="*/ 0 w 47"/>
                  <a:gd name="T91" fmla="*/ 102 h 761"/>
                  <a:gd name="T92" fmla="*/ 0 w 47"/>
                  <a:gd name="T93" fmla="*/ 110 h 761"/>
                  <a:gd name="T94" fmla="*/ 0 w 47"/>
                  <a:gd name="T95" fmla="*/ 117 h 761"/>
                  <a:gd name="T96" fmla="*/ 0 w 47"/>
                  <a:gd name="T97" fmla="*/ 125 h 7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7" h="761">
                    <a:moveTo>
                      <a:pt x="0" y="751"/>
                    </a:moveTo>
                    <a:lnTo>
                      <a:pt x="5" y="751"/>
                    </a:lnTo>
                    <a:lnTo>
                      <a:pt x="11" y="753"/>
                    </a:lnTo>
                    <a:lnTo>
                      <a:pt x="17" y="753"/>
                    </a:lnTo>
                    <a:lnTo>
                      <a:pt x="23" y="755"/>
                    </a:lnTo>
                    <a:lnTo>
                      <a:pt x="29" y="756"/>
                    </a:lnTo>
                    <a:lnTo>
                      <a:pt x="35" y="758"/>
                    </a:lnTo>
                    <a:lnTo>
                      <a:pt x="41" y="759"/>
                    </a:lnTo>
                    <a:lnTo>
                      <a:pt x="47" y="761"/>
                    </a:lnTo>
                    <a:lnTo>
                      <a:pt x="47" y="712"/>
                    </a:lnTo>
                    <a:lnTo>
                      <a:pt x="47" y="665"/>
                    </a:lnTo>
                    <a:lnTo>
                      <a:pt x="47" y="617"/>
                    </a:lnTo>
                    <a:lnTo>
                      <a:pt x="47" y="569"/>
                    </a:lnTo>
                    <a:lnTo>
                      <a:pt x="47" y="521"/>
                    </a:lnTo>
                    <a:lnTo>
                      <a:pt x="47" y="474"/>
                    </a:lnTo>
                    <a:lnTo>
                      <a:pt x="47" y="427"/>
                    </a:lnTo>
                    <a:lnTo>
                      <a:pt x="47" y="380"/>
                    </a:lnTo>
                    <a:lnTo>
                      <a:pt x="47" y="331"/>
                    </a:lnTo>
                    <a:lnTo>
                      <a:pt x="47" y="284"/>
                    </a:lnTo>
                    <a:lnTo>
                      <a:pt x="47" y="235"/>
                    </a:lnTo>
                    <a:lnTo>
                      <a:pt x="47" y="188"/>
                    </a:lnTo>
                    <a:lnTo>
                      <a:pt x="47" y="140"/>
                    </a:lnTo>
                    <a:lnTo>
                      <a:pt x="47" y="94"/>
                    </a:lnTo>
                    <a:lnTo>
                      <a:pt x="47" y="46"/>
                    </a:lnTo>
                    <a:lnTo>
                      <a:pt x="47" y="0"/>
                    </a:lnTo>
                    <a:lnTo>
                      <a:pt x="41" y="0"/>
                    </a:lnTo>
                    <a:lnTo>
                      <a:pt x="35" y="0"/>
                    </a:lnTo>
                    <a:lnTo>
                      <a:pt x="29" y="0"/>
                    </a:lnTo>
                    <a:lnTo>
                      <a:pt x="23" y="0"/>
                    </a:lnTo>
                    <a:lnTo>
                      <a:pt x="17" y="0"/>
                    </a:lnTo>
                    <a:lnTo>
                      <a:pt x="11" y="0"/>
                    </a:lnTo>
                    <a:lnTo>
                      <a:pt x="5" y="0"/>
                    </a:lnTo>
                    <a:lnTo>
                      <a:pt x="0" y="0"/>
                    </a:lnTo>
                    <a:lnTo>
                      <a:pt x="0" y="46"/>
                    </a:lnTo>
                    <a:lnTo>
                      <a:pt x="0" y="93"/>
                    </a:lnTo>
                    <a:lnTo>
                      <a:pt x="0" y="140"/>
                    </a:lnTo>
                    <a:lnTo>
                      <a:pt x="0" y="187"/>
                    </a:lnTo>
                    <a:lnTo>
                      <a:pt x="0" y="233"/>
                    </a:lnTo>
                    <a:lnTo>
                      <a:pt x="0" y="280"/>
                    </a:lnTo>
                    <a:lnTo>
                      <a:pt x="0" y="328"/>
                    </a:lnTo>
                    <a:lnTo>
                      <a:pt x="0" y="376"/>
                    </a:lnTo>
                    <a:lnTo>
                      <a:pt x="0" y="422"/>
                    </a:lnTo>
                    <a:lnTo>
                      <a:pt x="0" y="469"/>
                    </a:lnTo>
                    <a:lnTo>
                      <a:pt x="0" y="516"/>
                    </a:lnTo>
                    <a:lnTo>
                      <a:pt x="0" y="563"/>
                    </a:lnTo>
                    <a:lnTo>
                      <a:pt x="0" y="609"/>
                    </a:lnTo>
                    <a:lnTo>
                      <a:pt x="0" y="657"/>
                    </a:lnTo>
                    <a:lnTo>
                      <a:pt x="0" y="704"/>
                    </a:lnTo>
                    <a:lnTo>
                      <a:pt x="0" y="751"/>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2" name="未知"/>
              <p:cNvSpPr/>
              <p:nvPr/>
            </p:nvSpPr>
            <p:spPr bwMode="auto">
              <a:xfrm>
                <a:off x="0" y="102"/>
                <a:ext cx="6" cy="38"/>
              </a:xfrm>
              <a:custGeom>
                <a:avLst/>
                <a:gdLst>
                  <a:gd name="T0" fmla="*/ 0 w 32"/>
                  <a:gd name="T1" fmla="*/ 0 h 231"/>
                  <a:gd name="T2" fmla="*/ 1 w 32"/>
                  <a:gd name="T3" fmla="*/ 0 h 231"/>
                  <a:gd name="T4" fmla="*/ 3 w 32"/>
                  <a:gd name="T5" fmla="*/ 0 h 231"/>
                  <a:gd name="T6" fmla="*/ 4 w 32"/>
                  <a:gd name="T7" fmla="*/ 0 h 231"/>
                  <a:gd name="T8" fmla="*/ 6 w 32"/>
                  <a:gd name="T9" fmla="*/ 0 h 231"/>
                  <a:gd name="T10" fmla="*/ 6 w 32"/>
                  <a:gd name="T11" fmla="*/ 5 h 231"/>
                  <a:gd name="T12" fmla="*/ 6 w 32"/>
                  <a:gd name="T13" fmla="*/ 10 h 231"/>
                  <a:gd name="T14" fmla="*/ 6 w 32"/>
                  <a:gd name="T15" fmla="*/ 14 h 231"/>
                  <a:gd name="T16" fmla="*/ 6 w 32"/>
                  <a:gd name="T17" fmla="*/ 19 h 231"/>
                  <a:gd name="T18" fmla="*/ 6 w 32"/>
                  <a:gd name="T19" fmla="*/ 24 h 231"/>
                  <a:gd name="T20" fmla="*/ 6 w 32"/>
                  <a:gd name="T21" fmla="*/ 29 h 231"/>
                  <a:gd name="T22" fmla="*/ 6 w 32"/>
                  <a:gd name="T23" fmla="*/ 34 h 231"/>
                  <a:gd name="T24" fmla="*/ 6 w 32"/>
                  <a:gd name="T25" fmla="*/ 39 h 231"/>
                  <a:gd name="T26" fmla="*/ 4 w 32"/>
                  <a:gd name="T27" fmla="*/ 39 h 231"/>
                  <a:gd name="T28" fmla="*/ 3 w 32"/>
                  <a:gd name="T29" fmla="*/ 39 h 231"/>
                  <a:gd name="T30" fmla="*/ 1 w 32"/>
                  <a:gd name="T31" fmla="*/ 39 h 231"/>
                  <a:gd name="T32" fmla="*/ 0 w 32"/>
                  <a:gd name="T33" fmla="*/ 39 h 231"/>
                  <a:gd name="T34" fmla="*/ 0 w 32"/>
                  <a:gd name="T35" fmla="*/ 34 h 231"/>
                  <a:gd name="T36" fmla="*/ 0 w 32"/>
                  <a:gd name="T37" fmla="*/ 29 h 231"/>
                  <a:gd name="T38" fmla="*/ 0 w 32"/>
                  <a:gd name="T39" fmla="*/ 24 h 231"/>
                  <a:gd name="T40" fmla="*/ 0 w 32"/>
                  <a:gd name="T41" fmla="*/ 20 h 231"/>
                  <a:gd name="T42" fmla="*/ 0 w 32"/>
                  <a:gd name="T43" fmla="*/ 15 h 231"/>
                  <a:gd name="T44" fmla="*/ 0 w 32"/>
                  <a:gd name="T45" fmla="*/ 10 h 231"/>
                  <a:gd name="T46" fmla="*/ 0 w 32"/>
                  <a:gd name="T47" fmla="*/ 5 h 231"/>
                  <a:gd name="T48" fmla="*/ 0 w 32"/>
                  <a:gd name="T49" fmla="*/ 0 h 2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2" h="231">
                    <a:moveTo>
                      <a:pt x="0" y="1"/>
                    </a:moveTo>
                    <a:lnTo>
                      <a:pt x="7" y="0"/>
                    </a:lnTo>
                    <a:lnTo>
                      <a:pt x="15" y="0"/>
                    </a:lnTo>
                    <a:lnTo>
                      <a:pt x="23" y="0"/>
                    </a:lnTo>
                    <a:lnTo>
                      <a:pt x="32" y="0"/>
                    </a:lnTo>
                    <a:lnTo>
                      <a:pt x="32" y="28"/>
                    </a:lnTo>
                    <a:lnTo>
                      <a:pt x="32" y="57"/>
                    </a:lnTo>
                    <a:lnTo>
                      <a:pt x="32" y="85"/>
                    </a:lnTo>
                    <a:lnTo>
                      <a:pt x="32" y="115"/>
                    </a:lnTo>
                    <a:lnTo>
                      <a:pt x="32" y="144"/>
                    </a:lnTo>
                    <a:lnTo>
                      <a:pt x="32" y="172"/>
                    </a:lnTo>
                    <a:lnTo>
                      <a:pt x="32" y="201"/>
                    </a:lnTo>
                    <a:lnTo>
                      <a:pt x="32" y="231"/>
                    </a:lnTo>
                    <a:lnTo>
                      <a:pt x="23" y="231"/>
                    </a:lnTo>
                    <a:lnTo>
                      <a:pt x="15" y="231"/>
                    </a:lnTo>
                    <a:lnTo>
                      <a:pt x="7" y="231"/>
                    </a:lnTo>
                    <a:lnTo>
                      <a:pt x="0" y="231"/>
                    </a:lnTo>
                    <a:lnTo>
                      <a:pt x="0" y="201"/>
                    </a:lnTo>
                    <a:lnTo>
                      <a:pt x="0" y="172"/>
                    </a:lnTo>
                    <a:lnTo>
                      <a:pt x="0" y="144"/>
                    </a:lnTo>
                    <a:lnTo>
                      <a:pt x="0" y="116"/>
                    </a:lnTo>
                    <a:lnTo>
                      <a:pt x="0" y="86"/>
                    </a:lnTo>
                    <a:lnTo>
                      <a:pt x="0" y="57"/>
                    </a:lnTo>
                    <a:lnTo>
                      <a:pt x="0" y="29"/>
                    </a:lnTo>
                    <a:lnTo>
                      <a:pt x="0" y="1"/>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3" name="未知"/>
              <p:cNvSpPr/>
              <p:nvPr/>
            </p:nvSpPr>
            <p:spPr bwMode="auto">
              <a:xfrm>
                <a:off x="0" y="141"/>
                <a:ext cx="6" cy="122"/>
              </a:xfrm>
              <a:custGeom>
                <a:avLst/>
                <a:gdLst>
                  <a:gd name="T0" fmla="*/ 0 w 32"/>
                  <a:gd name="T1" fmla="*/ 121 h 736"/>
                  <a:gd name="T2" fmla="*/ 1 w 32"/>
                  <a:gd name="T3" fmla="*/ 121 h 736"/>
                  <a:gd name="T4" fmla="*/ 3 w 32"/>
                  <a:gd name="T5" fmla="*/ 121 h 736"/>
                  <a:gd name="T6" fmla="*/ 4 w 32"/>
                  <a:gd name="T7" fmla="*/ 122 h 736"/>
                  <a:gd name="T8" fmla="*/ 6 w 32"/>
                  <a:gd name="T9" fmla="*/ 122 h 736"/>
                  <a:gd name="T10" fmla="*/ 6 w 32"/>
                  <a:gd name="T11" fmla="*/ 114 h 736"/>
                  <a:gd name="T12" fmla="*/ 6 w 32"/>
                  <a:gd name="T13" fmla="*/ 107 h 736"/>
                  <a:gd name="T14" fmla="*/ 6 w 32"/>
                  <a:gd name="T15" fmla="*/ 99 h 736"/>
                  <a:gd name="T16" fmla="*/ 6 w 32"/>
                  <a:gd name="T17" fmla="*/ 91 h 736"/>
                  <a:gd name="T18" fmla="*/ 6 w 32"/>
                  <a:gd name="T19" fmla="*/ 84 h 736"/>
                  <a:gd name="T20" fmla="*/ 6 w 32"/>
                  <a:gd name="T21" fmla="*/ 76 h 736"/>
                  <a:gd name="T22" fmla="*/ 6 w 32"/>
                  <a:gd name="T23" fmla="*/ 69 h 736"/>
                  <a:gd name="T24" fmla="*/ 6 w 32"/>
                  <a:gd name="T25" fmla="*/ 61 h 736"/>
                  <a:gd name="T26" fmla="*/ 6 w 32"/>
                  <a:gd name="T27" fmla="*/ 53 h 736"/>
                  <a:gd name="T28" fmla="*/ 6 w 32"/>
                  <a:gd name="T29" fmla="*/ 46 h 736"/>
                  <a:gd name="T30" fmla="*/ 6 w 32"/>
                  <a:gd name="T31" fmla="*/ 38 h 736"/>
                  <a:gd name="T32" fmla="*/ 6 w 32"/>
                  <a:gd name="T33" fmla="*/ 30 h 736"/>
                  <a:gd name="T34" fmla="*/ 6 w 32"/>
                  <a:gd name="T35" fmla="*/ 23 h 736"/>
                  <a:gd name="T36" fmla="*/ 6 w 32"/>
                  <a:gd name="T37" fmla="*/ 15 h 736"/>
                  <a:gd name="T38" fmla="*/ 6 w 32"/>
                  <a:gd name="T39" fmla="*/ 7 h 736"/>
                  <a:gd name="T40" fmla="*/ 6 w 32"/>
                  <a:gd name="T41" fmla="*/ 0 h 736"/>
                  <a:gd name="T42" fmla="*/ 4 w 32"/>
                  <a:gd name="T43" fmla="*/ 0 h 736"/>
                  <a:gd name="T44" fmla="*/ 3 w 32"/>
                  <a:gd name="T45" fmla="*/ 0 h 736"/>
                  <a:gd name="T46" fmla="*/ 1 w 32"/>
                  <a:gd name="T47" fmla="*/ 0 h 736"/>
                  <a:gd name="T48" fmla="*/ 0 w 32"/>
                  <a:gd name="T49" fmla="*/ 0 h 736"/>
                  <a:gd name="T50" fmla="*/ 0 w 32"/>
                  <a:gd name="T51" fmla="*/ 7 h 736"/>
                  <a:gd name="T52" fmla="*/ 0 w 32"/>
                  <a:gd name="T53" fmla="*/ 15 h 736"/>
                  <a:gd name="T54" fmla="*/ 0 w 32"/>
                  <a:gd name="T55" fmla="*/ 22 h 736"/>
                  <a:gd name="T56" fmla="*/ 0 w 32"/>
                  <a:gd name="T57" fmla="*/ 30 h 736"/>
                  <a:gd name="T58" fmla="*/ 0 w 32"/>
                  <a:gd name="T59" fmla="*/ 37 h 736"/>
                  <a:gd name="T60" fmla="*/ 0 w 32"/>
                  <a:gd name="T61" fmla="*/ 45 h 736"/>
                  <a:gd name="T62" fmla="*/ 0 w 32"/>
                  <a:gd name="T63" fmla="*/ 53 h 736"/>
                  <a:gd name="T64" fmla="*/ 0 w 32"/>
                  <a:gd name="T65" fmla="*/ 60 h 736"/>
                  <a:gd name="T66" fmla="*/ 0 w 32"/>
                  <a:gd name="T67" fmla="*/ 68 h 736"/>
                  <a:gd name="T68" fmla="*/ 0 w 32"/>
                  <a:gd name="T69" fmla="*/ 75 h 736"/>
                  <a:gd name="T70" fmla="*/ 0 w 32"/>
                  <a:gd name="T71" fmla="*/ 83 h 736"/>
                  <a:gd name="T72" fmla="*/ 0 w 32"/>
                  <a:gd name="T73" fmla="*/ 91 h 736"/>
                  <a:gd name="T74" fmla="*/ 0 w 32"/>
                  <a:gd name="T75" fmla="*/ 98 h 736"/>
                  <a:gd name="T76" fmla="*/ 0 w 32"/>
                  <a:gd name="T77" fmla="*/ 106 h 736"/>
                  <a:gd name="T78" fmla="*/ 0 w 32"/>
                  <a:gd name="T79" fmla="*/ 113 h 736"/>
                  <a:gd name="T80" fmla="*/ 0 w 32"/>
                  <a:gd name="T81" fmla="*/ 121 h 7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2" h="736">
                    <a:moveTo>
                      <a:pt x="0" y="729"/>
                    </a:moveTo>
                    <a:lnTo>
                      <a:pt x="7" y="730"/>
                    </a:lnTo>
                    <a:lnTo>
                      <a:pt x="15" y="732"/>
                    </a:lnTo>
                    <a:lnTo>
                      <a:pt x="23" y="734"/>
                    </a:lnTo>
                    <a:lnTo>
                      <a:pt x="32" y="736"/>
                    </a:lnTo>
                    <a:lnTo>
                      <a:pt x="32" y="690"/>
                    </a:lnTo>
                    <a:lnTo>
                      <a:pt x="32" y="644"/>
                    </a:lnTo>
                    <a:lnTo>
                      <a:pt x="32" y="598"/>
                    </a:lnTo>
                    <a:lnTo>
                      <a:pt x="32" y="552"/>
                    </a:lnTo>
                    <a:lnTo>
                      <a:pt x="32" y="506"/>
                    </a:lnTo>
                    <a:lnTo>
                      <a:pt x="32" y="460"/>
                    </a:lnTo>
                    <a:lnTo>
                      <a:pt x="32" y="414"/>
                    </a:lnTo>
                    <a:lnTo>
                      <a:pt x="32" y="368"/>
                    </a:lnTo>
                    <a:lnTo>
                      <a:pt x="32" y="321"/>
                    </a:lnTo>
                    <a:lnTo>
                      <a:pt x="32" y="275"/>
                    </a:lnTo>
                    <a:lnTo>
                      <a:pt x="32" y="229"/>
                    </a:lnTo>
                    <a:lnTo>
                      <a:pt x="32" y="183"/>
                    </a:lnTo>
                    <a:lnTo>
                      <a:pt x="32" y="137"/>
                    </a:lnTo>
                    <a:lnTo>
                      <a:pt x="32" y="91"/>
                    </a:lnTo>
                    <a:lnTo>
                      <a:pt x="32" y="45"/>
                    </a:lnTo>
                    <a:lnTo>
                      <a:pt x="32" y="0"/>
                    </a:lnTo>
                    <a:lnTo>
                      <a:pt x="23" y="0"/>
                    </a:lnTo>
                    <a:lnTo>
                      <a:pt x="15" y="0"/>
                    </a:lnTo>
                    <a:lnTo>
                      <a:pt x="7" y="0"/>
                    </a:lnTo>
                    <a:lnTo>
                      <a:pt x="0" y="0"/>
                    </a:lnTo>
                    <a:lnTo>
                      <a:pt x="0" y="44"/>
                    </a:lnTo>
                    <a:lnTo>
                      <a:pt x="0" y="89"/>
                    </a:lnTo>
                    <a:lnTo>
                      <a:pt x="0" y="135"/>
                    </a:lnTo>
                    <a:lnTo>
                      <a:pt x="0" y="181"/>
                    </a:lnTo>
                    <a:lnTo>
                      <a:pt x="0" y="226"/>
                    </a:lnTo>
                    <a:lnTo>
                      <a:pt x="0" y="272"/>
                    </a:lnTo>
                    <a:lnTo>
                      <a:pt x="0" y="318"/>
                    </a:lnTo>
                    <a:lnTo>
                      <a:pt x="0" y="364"/>
                    </a:lnTo>
                    <a:lnTo>
                      <a:pt x="0" y="410"/>
                    </a:lnTo>
                    <a:lnTo>
                      <a:pt x="0" y="455"/>
                    </a:lnTo>
                    <a:lnTo>
                      <a:pt x="0" y="501"/>
                    </a:lnTo>
                    <a:lnTo>
                      <a:pt x="0" y="547"/>
                    </a:lnTo>
                    <a:lnTo>
                      <a:pt x="0" y="592"/>
                    </a:lnTo>
                    <a:lnTo>
                      <a:pt x="0" y="637"/>
                    </a:lnTo>
                    <a:lnTo>
                      <a:pt x="0" y="683"/>
                    </a:lnTo>
                    <a:lnTo>
                      <a:pt x="0" y="729"/>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4" name="未知"/>
              <p:cNvSpPr/>
              <p:nvPr/>
            </p:nvSpPr>
            <p:spPr bwMode="auto">
              <a:xfrm>
                <a:off x="0" y="96"/>
                <a:ext cx="139" cy="9"/>
              </a:xfrm>
              <a:custGeom>
                <a:avLst/>
                <a:gdLst>
                  <a:gd name="T0" fmla="*/ 0 w 832"/>
                  <a:gd name="T1" fmla="*/ 7 h 56"/>
                  <a:gd name="T2" fmla="*/ 7 w 832"/>
                  <a:gd name="T3" fmla="*/ 7 h 56"/>
                  <a:gd name="T4" fmla="*/ 15 w 832"/>
                  <a:gd name="T5" fmla="*/ 6 h 56"/>
                  <a:gd name="T6" fmla="*/ 22 w 832"/>
                  <a:gd name="T7" fmla="*/ 6 h 56"/>
                  <a:gd name="T8" fmla="*/ 30 w 832"/>
                  <a:gd name="T9" fmla="*/ 6 h 56"/>
                  <a:gd name="T10" fmla="*/ 38 w 832"/>
                  <a:gd name="T11" fmla="*/ 5 h 56"/>
                  <a:gd name="T12" fmla="*/ 46 w 832"/>
                  <a:gd name="T13" fmla="*/ 5 h 56"/>
                  <a:gd name="T14" fmla="*/ 54 w 832"/>
                  <a:gd name="T15" fmla="*/ 5 h 56"/>
                  <a:gd name="T16" fmla="*/ 62 w 832"/>
                  <a:gd name="T17" fmla="*/ 4 h 56"/>
                  <a:gd name="T18" fmla="*/ 71 w 832"/>
                  <a:gd name="T19" fmla="*/ 4 h 56"/>
                  <a:gd name="T20" fmla="*/ 80 w 832"/>
                  <a:gd name="T21" fmla="*/ 3 h 56"/>
                  <a:gd name="T22" fmla="*/ 90 w 832"/>
                  <a:gd name="T23" fmla="*/ 3 h 56"/>
                  <a:gd name="T24" fmla="*/ 99 w 832"/>
                  <a:gd name="T25" fmla="*/ 2 h 56"/>
                  <a:gd name="T26" fmla="*/ 109 w 832"/>
                  <a:gd name="T27" fmla="*/ 1 h 56"/>
                  <a:gd name="T28" fmla="*/ 119 w 832"/>
                  <a:gd name="T29" fmla="*/ 1 h 56"/>
                  <a:gd name="T30" fmla="*/ 128 w 832"/>
                  <a:gd name="T31" fmla="*/ 0 h 56"/>
                  <a:gd name="T32" fmla="*/ 139 w 832"/>
                  <a:gd name="T33" fmla="*/ 0 h 56"/>
                  <a:gd name="T34" fmla="*/ 139 w 832"/>
                  <a:gd name="T35" fmla="*/ 1 h 56"/>
                  <a:gd name="T36" fmla="*/ 139 w 832"/>
                  <a:gd name="T37" fmla="*/ 2 h 56"/>
                  <a:gd name="T38" fmla="*/ 128 w 832"/>
                  <a:gd name="T39" fmla="*/ 3 h 56"/>
                  <a:gd name="T40" fmla="*/ 119 w 832"/>
                  <a:gd name="T41" fmla="*/ 3 h 56"/>
                  <a:gd name="T42" fmla="*/ 109 w 832"/>
                  <a:gd name="T43" fmla="*/ 4 h 56"/>
                  <a:gd name="T44" fmla="*/ 99 w 832"/>
                  <a:gd name="T45" fmla="*/ 4 h 56"/>
                  <a:gd name="T46" fmla="*/ 90 w 832"/>
                  <a:gd name="T47" fmla="*/ 4 h 56"/>
                  <a:gd name="T48" fmla="*/ 80 w 832"/>
                  <a:gd name="T49" fmla="*/ 5 h 56"/>
                  <a:gd name="T50" fmla="*/ 71 w 832"/>
                  <a:gd name="T51" fmla="*/ 5 h 56"/>
                  <a:gd name="T52" fmla="*/ 62 w 832"/>
                  <a:gd name="T53" fmla="*/ 6 h 56"/>
                  <a:gd name="T54" fmla="*/ 54 w 832"/>
                  <a:gd name="T55" fmla="*/ 6 h 56"/>
                  <a:gd name="T56" fmla="*/ 46 w 832"/>
                  <a:gd name="T57" fmla="*/ 7 h 56"/>
                  <a:gd name="T58" fmla="*/ 38 w 832"/>
                  <a:gd name="T59" fmla="*/ 7 h 56"/>
                  <a:gd name="T60" fmla="*/ 30 w 832"/>
                  <a:gd name="T61" fmla="*/ 7 h 56"/>
                  <a:gd name="T62" fmla="*/ 22 w 832"/>
                  <a:gd name="T63" fmla="*/ 8 h 56"/>
                  <a:gd name="T64" fmla="*/ 15 w 832"/>
                  <a:gd name="T65" fmla="*/ 8 h 56"/>
                  <a:gd name="T66" fmla="*/ 7 w 832"/>
                  <a:gd name="T67" fmla="*/ 8 h 56"/>
                  <a:gd name="T68" fmla="*/ 0 w 832"/>
                  <a:gd name="T69" fmla="*/ 9 h 56"/>
                  <a:gd name="T70" fmla="*/ 0 w 832"/>
                  <a:gd name="T71" fmla="*/ 8 h 56"/>
                  <a:gd name="T72" fmla="*/ 0 w 832"/>
                  <a:gd name="T73" fmla="*/ 7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56">
                    <a:moveTo>
                      <a:pt x="0" y="46"/>
                    </a:moveTo>
                    <a:lnTo>
                      <a:pt x="43" y="43"/>
                    </a:lnTo>
                    <a:lnTo>
                      <a:pt x="89" y="40"/>
                    </a:lnTo>
                    <a:lnTo>
                      <a:pt x="134" y="37"/>
                    </a:lnTo>
                    <a:lnTo>
                      <a:pt x="181" y="35"/>
                    </a:lnTo>
                    <a:lnTo>
                      <a:pt x="227" y="32"/>
                    </a:lnTo>
                    <a:lnTo>
                      <a:pt x="276" y="30"/>
                    </a:lnTo>
                    <a:lnTo>
                      <a:pt x="324" y="28"/>
                    </a:lnTo>
                    <a:lnTo>
                      <a:pt x="374" y="26"/>
                    </a:lnTo>
                    <a:lnTo>
                      <a:pt x="426" y="22"/>
                    </a:lnTo>
                    <a:lnTo>
                      <a:pt x="481" y="19"/>
                    </a:lnTo>
                    <a:lnTo>
                      <a:pt x="536" y="16"/>
                    </a:lnTo>
                    <a:lnTo>
                      <a:pt x="594" y="12"/>
                    </a:lnTo>
                    <a:lnTo>
                      <a:pt x="651" y="9"/>
                    </a:lnTo>
                    <a:lnTo>
                      <a:pt x="710" y="6"/>
                    </a:lnTo>
                    <a:lnTo>
                      <a:pt x="769" y="3"/>
                    </a:lnTo>
                    <a:lnTo>
                      <a:pt x="832" y="0"/>
                    </a:lnTo>
                    <a:lnTo>
                      <a:pt x="832" y="6"/>
                    </a:lnTo>
                    <a:lnTo>
                      <a:pt x="832" y="14"/>
                    </a:lnTo>
                    <a:lnTo>
                      <a:pt x="769" y="16"/>
                    </a:lnTo>
                    <a:lnTo>
                      <a:pt x="710" y="19"/>
                    </a:lnTo>
                    <a:lnTo>
                      <a:pt x="651" y="22"/>
                    </a:lnTo>
                    <a:lnTo>
                      <a:pt x="594" y="25"/>
                    </a:lnTo>
                    <a:lnTo>
                      <a:pt x="536" y="27"/>
                    </a:lnTo>
                    <a:lnTo>
                      <a:pt x="481" y="30"/>
                    </a:lnTo>
                    <a:lnTo>
                      <a:pt x="426" y="33"/>
                    </a:lnTo>
                    <a:lnTo>
                      <a:pt x="374" y="36"/>
                    </a:lnTo>
                    <a:lnTo>
                      <a:pt x="324" y="38"/>
                    </a:lnTo>
                    <a:lnTo>
                      <a:pt x="276" y="41"/>
                    </a:lnTo>
                    <a:lnTo>
                      <a:pt x="227" y="43"/>
                    </a:lnTo>
                    <a:lnTo>
                      <a:pt x="181" y="46"/>
                    </a:lnTo>
                    <a:lnTo>
                      <a:pt x="134" y="48"/>
                    </a:lnTo>
                    <a:lnTo>
                      <a:pt x="89" y="50"/>
                    </a:lnTo>
                    <a:lnTo>
                      <a:pt x="43" y="52"/>
                    </a:lnTo>
                    <a:lnTo>
                      <a:pt x="0" y="56"/>
                    </a:lnTo>
                    <a:lnTo>
                      <a:pt x="0" y="49"/>
                    </a:lnTo>
                    <a:lnTo>
                      <a:pt x="0" y="46"/>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5" name="未知"/>
              <p:cNvSpPr/>
              <p:nvPr/>
            </p:nvSpPr>
            <p:spPr bwMode="auto">
              <a:xfrm>
                <a:off x="0" y="101"/>
                <a:ext cx="139" cy="8"/>
              </a:xfrm>
              <a:custGeom>
                <a:avLst/>
                <a:gdLst>
                  <a:gd name="T0" fmla="*/ 0 w 832"/>
                  <a:gd name="T1" fmla="*/ 6 h 49"/>
                  <a:gd name="T2" fmla="*/ 7 w 832"/>
                  <a:gd name="T3" fmla="*/ 6 h 49"/>
                  <a:gd name="T4" fmla="*/ 15 w 832"/>
                  <a:gd name="T5" fmla="*/ 6 h 49"/>
                  <a:gd name="T6" fmla="*/ 22 w 832"/>
                  <a:gd name="T7" fmla="*/ 5 h 49"/>
                  <a:gd name="T8" fmla="*/ 30 w 832"/>
                  <a:gd name="T9" fmla="*/ 5 h 49"/>
                  <a:gd name="T10" fmla="*/ 38 w 832"/>
                  <a:gd name="T11" fmla="*/ 5 h 49"/>
                  <a:gd name="T12" fmla="*/ 46 w 832"/>
                  <a:gd name="T13" fmla="*/ 4 h 49"/>
                  <a:gd name="T14" fmla="*/ 54 w 832"/>
                  <a:gd name="T15" fmla="*/ 4 h 49"/>
                  <a:gd name="T16" fmla="*/ 62 w 832"/>
                  <a:gd name="T17" fmla="*/ 4 h 49"/>
                  <a:gd name="T18" fmla="*/ 71 w 832"/>
                  <a:gd name="T19" fmla="*/ 3 h 49"/>
                  <a:gd name="T20" fmla="*/ 80 w 832"/>
                  <a:gd name="T21" fmla="*/ 3 h 49"/>
                  <a:gd name="T22" fmla="*/ 90 w 832"/>
                  <a:gd name="T23" fmla="*/ 2 h 49"/>
                  <a:gd name="T24" fmla="*/ 99 w 832"/>
                  <a:gd name="T25" fmla="*/ 2 h 49"/>
                  <a:gd name="T26" fmla="*/ 109 w 832"/>
                  <a:gd name="T27" fmla="*/ 1 h 49"/>
                  <a:gd name="T28" fmla="*/ 119 w 832"/>
                  <a:gd name="T29" fmla="*/ 1 h 49"/>
                  <a:gd name="T30" fmla="*/ 128 w 832"/>
                  <a:gd name="T31" fmla="*/ 0 h 49"/>
                  <a:gd name="T32" fmla="*/ 139 w 832"/>
                  <a:gd name="T33" fmla="*/ 0 h 49"/>
                  <a:gd name="T34" fmla="*/ 139 w 832"/>
                  <a:gd name="T35" fmla="*/ 1 h 49"/>
                  <a:gd name="T36" fmla="*/ 139 w 832"/>
                  <a:gd name="T37" fmla="*/ 2 h 49"/>
                  <a:gd name="T38" fmla="*/ 128 w 832"/>
                  <a:gd name="T39" fmla="*/ 2 h 49"/>
                  <a:gd name="T40" fmla="*/ 119 w 832"/>
                  <a:gd name="T41" fmla="*/ 3 h 49"/>
                  <a:gd name="T42" fmla="*/ 109 w 832"/>
                  <a:gd name="T43" fmla="*/ 3 h 49"/>
                  <a:gd name="T44" fmla="*/ 99 w 832"/>
                  <a:gd name="T45" fmla="*/ 4 h 49"/>
                  <a:gd name="T46" fmla="*/ 90 w 832"/>
                  <a:gd name="T47" fmla="*/ 4 h 49"/>
                  <a:gd name="T48" fmla="*/ 80 w 832"/>
                  <a:gd name="T49" fmla="*/ 5 h 49"/>
                  <a:gd name="T50" fmla="*/ 71 w 832"/>
                  <a:gd name="T51" fmla="*/ 5 h 49"/>
                  <a:gd name="T52" fmla="*/ 62 w 832"/>
                  <a:gd name="T53" fmla="*/ 5 h 49"/>
                  <a:gd name="T54" fmla="*/ 54 w 832"/>
                  <a:gd name="T55" fmla="*/ 6 h 49"/>
                  <a:gd name="T56" fmla="*/ 46 w 832"/>
                  <a:gd name="T57" fmla="*/ 6 h 49"/>
                  <a:gd name="T58" fmla="*/ 38 w 832"/>
                  <a:gd name="T59" fmla="*/ 6 h 49"/>
                  <a:gd name="T60" fmla="*/ 30 w 832"/>
                  <a:gd name="T61" fmla="*/ 7 h 49"/>
                  <a:gd name="T62" fmla="*/ 22 w 832"/>
                  <a:gd name="T63" fmla="*/ 7 h 49"/>
                  <a:gd name="T64" fmla="*/ 15 w 832"/>
                  <a:gd name="T65" fmla="*/ 7 h 49"/>
                  <a:gd name="T66" fmla="*/ 7 w 832"/>
                  <a:gd name="T67" fmla="*/ 8 h 49"/>
                  <a:gd name="T68" fmla="*/ 0 w 832"/>
                  <a:gd name="T69" fmla="*/ 8 h 49"/>
                  <a:gd name="T70" fmla="*/ 0 w 832"/>
                  <a:gd name="T71" fmla="*/ 7 h 49"/>
                  <a:gd name="T72" fmla="*/ 0 w 832"/>
                  <a:gd name="T73" fmla="*/ 6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49">
                    <a:moveTo>
                      <a:pt x="0" y="39"/>
                    </a:moveTo>
                    <a:lnTo>
                      <a:pt x="43" y="36"/>
                    </a:lnTo>
                    <a:lnTo>
                      <a:pt x="89" y="34"/>
                    </a:lnTo>
                    <a:lnTo>
                      <a:pt x="134" y="32"/>
                    </a:lnTo>
                    <a:lnTo>
                      <a:pt x="181" y="31"/>
                    </a:lnTo>
                    <a:lnTo>
                      <a:pt x="227" y="28"/>
                    </a:lnTo>
                    <a:lnTo>
                      <a:pt x="276" y="25"/>
                    </a:lnTo>
                    <a:lnTo>
                      <a:pt x="324" y="23"/>
                    </a:lnTo>
                    <a:lnTo>
                      <a:pt x="374" y="22"/>
                    </a:lnTo>
                    <a:lnTo>
                      <a:pt x="426" y="19"/>
                    </a:lnTo>
                    <a:lnTo>
                      <a:pt x="481" y="16"/>
                    </a:lnTo>
                    <a:lnTo>
                      <a:pt x="536" y="13"/>
                    </a:lnTo>
                    <a:lnTo>
                      <a:pt x="594" y="11"/>
                    </a:lnTo>
                    <a:lnTo>
                      <a:pt x="651" y="8"/>
                    </a:lnTo>
                    <a:lnTo>
                      <a:pt x="710" y="5"/>
                    </a:lnTo>
                    <a:lnTo>
                      <a:pt x="769" y="2"/>
                    </a:lnTo>
                    <a:lnTo>
                      <a:pt x="832" y="0"/>
                    </a:lnTo>
                    <a:lnTo>
                      <a:pt x="832" y="6"/>
                    </a:lnTo>
                    <a:lnTo>
                      <a:pt x="832" y="12"/>
                    </a:lnTo>
                    <a:lnTo>
                      <a:pt x="769" y="14"/>
                    </a:lnTo>
                    <a:lnTo>
                      <a:pt x="710" y="17"/>
                    </a:lnTo>
                    <a:lnTo>
                      <a:pt x="651" y="19"/>
                    </a:lnTo>
                    <a:lnTo>
                      <a:pt x="594" y="22"/>
                    </a:lnTo>
                    <a:lnTo>
                      <a:pt x="536" y="24"/>
                    </a:lnTo>
                    <a:lnTo>
                      <a:pt x="481" y="28"/>
                    </a:lnTo>
                    <a:lnTo>
                      <a:pt x="426" y="30"/>
                    </a:lnTo>
                    <a:lnTo>
                      <a:pt x="374" y="33"/>
                    </a:lnTo>
                    <a:lnTo>
                      <a:pt x="324" y="34"/>
                    </a:lnTo>
                    <a:lnTo>
                      <a:pt x="276" y="37"/>
                    </a:lnTo>
                    <a:lnTo>
                      <a:pt x="227" y="38"/>
                    </a:lnTo>
                    <a:lnTo>
                      <a:pt x="181" y="41"/>
                    </a:lnTo>
                    <a:lnTo>
                      <a:pt x="134" y="42"/>
                    </a:lnTo>
                    <a:lnTo>
                      <a:pt x="89" y="45"/>
                    </a:lnTo>
                    <a:lnTo>
                      <a:pt x="43" y="46"/>
                    </a:lnTo>
                    <a:lnTo>
                      <a:pt x="0" y="49"/>
                    </a:lnTo>
                    <a:lnTo>
                      <a:pt x="0" y="44"/>
                    </a:lnTo>
                    <a:lnTo>
                      <a:pt x="0" y="39"/>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6" name="未知"/>
              <p:cNvSpPr/>
              <p:nvPr/>
            </p:nvSpPr>
            <p:spPr bwMode="auto">
              <a:xfrm>
                <a:off x="0" y="228"/>
                <a:ext cx="138" cy="23"/>
              </a:xfrm>
              <a:custGeom>
                <a:avLst/>
                <a:gdLst>
                  <a:gd name="T0" fmla="*/ 0 w 828"/>
                  <a:gd name="T1" fmla="*/ 0 h 136"/>
                  <a:gd name="T2" fmla="*/ 7 w 828"/>
                  <a:gd name="T3" fmla="*/ 1 h 136"/>
                  <a:gd name="T4" fmla="*/ 15 w 828"/>
                  <a:gd name="T5" fmla="*/ 2 h 136"/>
                  <a:gd name="T6" fmla="*/ 22 w 828"/>
                  <a:gd name="T7" fmla="*/ 3 h 136"/>
                  <a:gd name="T8" fmla="*/ 30 w 828"/>
                  <a:gd name="T9" fmla="*/ 5 h 136"/>
                  <a:gd name="T10" fmla="*/ 38 w 828"/>
                  <a:gd name="T11" fmla="*/ 6 h 136"/>
                  <a:gd name="T12" fmla="*/ 46 w 828"/>
                  <a:gd name="T13" fmla="*/ 7 h 136"/>
                  <a:gd name="T14" fmla="*/ 54 w 828"/>
                  <a:gd name="T15" fmla="*/ 8 h 136"/>
                  <a:gd name="T16" fmla="*/ 62 w 828"/>
                  <a:gd name="T17" fmla="*/ 9 h 136"/>
                  <a:gd name="T18" fmla="*/ 71 w 828"/>
                  <a:gd name="T19" fmla="*/ 11 h 136"/>
                  <a:gd name="T20" fmla="*/ 80 w 828"/>
                  <a:gd name="T21" fmla="*/ 12 h 136"/>
                  <a:gd name="T22" fmla="*/ 89 w 828"/>
                  <a:gd name="T23" fmla="*/ 13 h 136"/>
                  <a:gd name="T24" fmla="*/ 99 w 828"/>
                  <a:gd name="T25" fmla="*/ 15 h 136"/>
                  <a:gd name="T26" fmla="*/ 108 w 828"/>
                  <a:gd name="T27" fmla="*/ 16 h 136"/>
                  <a:gd name="T28" fmla="*/ 118 w 828"/>
                  <a:gd name="T29" fmla="*/ 18 h 136"/>
                  <a:gd name="T30" fmla="*/ 128 w 828"/>
                  <a:gd name="T31" fmla="*/ 19 h 136"/>
                  <a:gd name="T32" fmla="*/ 138 w 828"/>
                  <a:gd name="T33" fmla="*/ 21 h 136"/>
                  <a:gd name="T34" fmla="*/ 138 w 828"/>
                  <a:gd name="T35" fmla="*/ 22 h 136"/>
                  <a:gd name="T36" fmla="*/ 138 w 828"/>
                  <a:gd name="T37" fmla="*/ 23 h 136"/>
                  <a:gd name="T38" fmla="*/ 128 w 828"/>
                  <a:gd name="T39" fmla="*/ 21 h 136"/>
                  <a:gd name="T40" fmla="*/ 118 w 828"/>
                  <a:gd name="T41" fmla="*/ 20 h 136"/>
                  <a:gd name="T42" fmla="*/ 108 w 828"/>
                  <a:gd name="T43" fmla="*/ 18 h 136"/>
                  <a:gd name="T44" fmla="*/ 99 w 828"/>
                  <a:gd name="T45" fmla="*/ 17 h 136"/>
                  <a:gd name="T46" fmla="*/ 89 w 828"/>
                  <a:gd name="T47" fmla="*/ 15 h 136"/>
                  <a:gd name="T48" fmla="*/ 80 w 828"/>
                  <a:gd name="T49" fmla="*/ 14 h 136"/>
                  <a:gd name="T50" fmla="*/ 71 w 828"/>
                  <a:gd name="T51" fmla="*/ 12 h 136"/>
                  <a:gd name="T52" fmla="*/ 62 w 828"/>
                  <a:gd name="T53" fmla="*/ 11 h 136"/>
                  <a:gd name="T54" fmla="*/ 54 w 828"/>
                  <a:gd name="T55" fmla="*/ 10 h 136"/>
                  <a:gd name="T56" fmla="*/ 46 w 828"/>
                  <a:gd name="T57" fmla="*/ 9 h 136"/>
                  <a:gd name="T58" fmla="*/ 38 w 828"/>
                  <a:gd name="T59" fmla="*/ 7 h 136"/>
                  <a:gd name="T60" fmla="*/ 30 w 828"/>
                  <a:gd name="T61" fmla="*/ 6 h 136"/>
                  <a:gd name="T62" fmla="*/ 22 w 828"/>
                  <a:gd name="T63" fmla="*/ 5 h 136"/>
                  <a:gd name="T64" fmla="*/ 15 w 828"/>
                  <a:gd name="T65" fmla="*/ 4 h 136"/>
                  <a:gd name="T66" fmla="*/ 7 w 828"/>
                  <a:gd name="T67" fmla="*/ 3 h 136"/>
                  <a:gd name="T68" fmla="*/ 0 w 828"/>
                  <a:gd name="T69" fmla="*/ 2 h 136"/>
                  <a:gd name="T70" fmla="*/ 0 w 828"/>
                  <a:gd name="T71" fmla="*/ 1 h 136"/>
                  <a:gd name="T72" fmla="*/ 0 w 828"/>
                  <a:gd name="T73" fmla="*/ 0 h 1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28" h="136">
                    <a:moveTo>
                      <a:pt x="0" y="0"/>
                    </a:moveTo>
                    <a:lnTo>
                      <a:pt x="43" y="7"/>
                    </a:lnTo>
                    <a:lnTo>
                      <a:pt x="88" y="13"/>
                    </a:lnTo>
                    <a:lnTo>
                      <a:pt x="133" y="20"/>
                    </a:lnTo>
                    <a:lnTo>
                      <a:pt x="180" y="27"/>
                    </a:lnTo>
                    <a:lnTo>
                      <a:pt x="226" y="33"/>
                    </a:lnTo>
                    <a:lnTo>
                      <a:pt x="275" y="40"/>
                    </a:lnTo>
                    <a:lnTo>
                      <a:pt x="323" y="48"/>
                    </a:lnTo>
                    <a:lnTo>
                      <a:pt x="373" y="56"/>
                    </a:lnTo>
                    <a:lnTo>
                      <a:pt x="425" y="63"/>
                    </a:lnTo>
                    <a:lnTo>
                      <a:pt x="479" y="71"/>
                    </a:lnTo>
                    <a:lnTo>
                      <a:pt x="534" y="78"/>
                    </a:lnTo>
                    <a:lnTo>
                      <a:pt x="592" y="87"/>
                    </a:lnTo>
                    <a:lnTo>
                      <a:pt x="648" y="96"/>
                    </a:lnTo>
                    <a:lnTo>
                      <a:pt x="707" y="104"/>
                    </a:lnTo>
                    <a:lnTo>
                      <a:pt x="766" y="113"/>
                    </a:lnTo>
                    <a:lnTo>
                      <a:pt x="828" y="122"/>
                    </a:lnTo>
                    <a:lnTo>
                      <a:pt x="828" y="128"/>
                    </a:lnTo>
                    <a:lnTo>
                      <a:pt x="828" y="136"/>
                    </a:lnTo>
                    <a:lnTo>
                      <a:pt x="766" y="126"/>
                    </a:lnTo>
                    <a:lnTo>
                      <a:pt x="707" y="117"/>
                    </a:lnTo>
                    <a:lnTo>
                      <a:pt x="648" y="108"/>
                    </a:lnTo>
                    <a:lnTo>
                      <a:pt x="592" y="99"/>
                    </a:lnTo>
                    <a:lnTo>
                      <a:pt x="534" y="90"/>
                    </a:lnTo>
                    <a:lnTo>
                      <a:pt x="479" y="81"/>
                    </a:lnTo>
                    <a:lnTo>
                      <a:pt x="425" y="73"/>
                    </a:lnTo>
                    <a:lnTo>
                      <a:pt x="373" y="66"/>
                    </a:lnTo>
                    <a:lnTo>
                      <a:pt x="323" y="58"/>
                    </a:lnTo>
                    <a:lnTo>
                      <a:pt x="275" y="51"/>
                    </a:lnTo>
                    <a:lnTo>
                      <a:pt x="226" y="42"/>
                    </a:lnTo>
                    <a:lnTo>
                      <a:pt x="180" y="36"/>
                    </a:lnTo>
                    <a:lnTo>
                      <a:pt x="133" y="29"/>
                    </a:lnTo>
                    <a:lnTo>
                      <a:pt x="88" y="23"/>
                    </a:lnTo>
                    <a:lnTo>
                      <a:pt x="43" y="17"/>
                    </a:lnTo>
                    <a:lnTo>
                      <a:pt x="0" y="11"/>
                    </a:lnTo>
                    <a:lnTo>
                      <a:pt x="0" y="6"/>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7" name="未知"/>
              <p:cNvSpPr/>
              <p:nvPr/>
            </p:nvSpPr>
            <p:spPr bwMode="auto">
              <a:xfrm>
                <a:off x="0" y="225"/>
                <a:ext cx="138" cy="23"/>
              </a:xfrm>
              <a:custGeom>
                <a:avLst/>
                <a:gdLst>
                  <a:gd name="T0" fmla="*/ 0 w 828"/>
                  <a:gd name="T1" fmla="*/ 4 h 143"/>
                  <a:gd name="T2" fmla="*/ 7 w 828"/>
                  <a:gd name="T3" fmla="*/ 5 h 143"/>
                  <a:gd name="T4" fmla="*/ 15 w 828"/>
                  <a:gd name="T5" fmla="*/ 6 h 143"/>
                  <a:gd name="T6" fmla="*/ 22 w 828"/>
                  <a:gd name="T7" fmla="*/ 7 h 143"/>
                  <a:gd name="T8" fmla="*/ 30 w 828"/>
                  <a:gd name="T9" fmla="*/ 8 h 143"/>
                  <a:gd name="T10" fmla="*/ 38 w 828"/>
                  <a:gd name="T11" fmla="*/ 9 h 143"/>
                  <a:gd name="T12" fmla="*/ 46 w 828"/>
                  <a:gd name="T13" fmla="*/ 10 h 143"/>
                  <a:gd name="T14" fmla="*/ 54 w 828"/>
                  <a:gd name="T15" fmla="*/ 12 h 143"/>
                  <a:gd name="T16" fmla="*/ 62 w 828"/>
                  <a:gd name="T17" fmla="*/ 13 h 143"/>
                  <a:gd name="T18" fmla="*/ 71 w 828"/>
                  <a:gd name="T19" fmla="*/ 14 h 143"/>
                  <a:gd name="T20" fmla="*/ 80 w 828"/>
                  <a:gd name="T21" fmla="*/ 15 h 143"/>
                  <a:gd name="T22" fmla="*/ 89 w 828"/>
                  <a:gd name="T23" fmla="*/ 17 h 143"/>
                  <a:gd name="T24" fmla="*/ 99 w 828"/>
                  <a:gd name="T25" fmla="*/ 18 h 143"/>
                  <a:gd name="T26" fmla="*/ 108 w 828"/>
                  <a:gd name="T27" fmla="*/ 20 h 143"/>
                  <a:gd name="T28" fmla="*/ 118 w 828"/>
                  <a:gd name="T29" fmla="*/ 21 h 143"/>
                  <a:gd name="T30" fmla="*/ 128 w 828"/>
                  <a:gd name="T31" fmla="*/ 22 h 143"/>
                  <a:gd name="T32" fmla="*/ 138 w 828"/>
                  <a:gd name="T33" fmla="*/ 24 h 143"/>
                  <a:gd name="T34" fmla="*/ 138 w 828"/>
                  <a:gd name="T35" fmla="*/ 23 h 143"/>
                  <a:gd name="T36" fmla="*/ 138 w 828"/>
                  <a:gd name="T37" fmla="*/ 22 h 143"/>
                  <a:gd name="T38" fmla="*/ 138 w 828"/>
                  <a:gd name="T39" fmla="*/ 21 h 143"/>
                  <a:gd name="T40" fmla="*/ 138 w 828"/>
                  <a:gd name="T41" fmla="*/ 20 h 143"/>
                  <a:gd name="T42" fmla="*/ 128 w 828"/>
                  <a:gd name="T43" fmla="*/ 18 h 143"/>
                  <a:gd name="T44" fmla="*/ 118 w 828"/>
                  <a:gd name="T45" fmla="*/ 17 h 143"/>
                  <a:gd name="T46" fmla="*/ 108 w 828"/>
                  <a:gd name="T47" fmla="*/ 15 h 143"/>
                  <a:gd name="T48" fmla="*/ 99 w 828"/>
                  <a:gd name="T49" fmla="*/ 14 h 143"/>
                  <a:gd name="T50" fmla="*/ 89 w 828"/>
                  <a:gd name="T51" fmla="*/ 13 h 143"/>
                  <a:gd name="T52" fmla="*/ 80 w 828"/>
                  <a:gd name="T53" fmla="*/ 11 h 143"/>
                  <a:gd name="T54" fmla="*/ 71 w 828"/>
                  <a:gd name="T55" fmla="*/ 10 h 143"/>
                  <a:gd name="T56" fmla="*/ 62 w 828"/>
                  <a:gd name="T57" fmla="*/ 9 h 143"/>
                  <a:gd name="T58" fmla="*/ 54 w 828"/>
                  <a:gd name="T59" fmla="*/ 8 h 143"/>
                  <a:gd name="T60" fmla="*/ 46 w 828"/>
                  <a:gd name="T61" fmla="*/ 7 h 143"/>
                  <a:gd name="T62" fmla="*/ 38 w 828"/>
                  <a:gd name="T63" fmla="*/ 5 h 143"/>
                  <a:gd name="T64" fmla="*/ 30 w 828"/>
                  <a:gd name="T65" fmla="*/ 4 h 143"/>
                  <a:gd name="T66" fmla="*/ 22 w 828"/>
                  <a:gd name="T67" fmla="*/ 3 h 143"/>
                  <a:gd name="T68" fmla="*/ 15 w 828"/>
                  <a:gd name="T69" fmla="*/ 2 h 143"/>
                  <a:gd name="T70" fmla="*/ 7 w 828"/>
                  <a:gd name="T71" fmla="*/ 1 h 143"/>
                  <a:gd name="T72" fmla="*/ 0 w 828"/>
                  <a:gd name="T73" fmla="*/ 0 h 143"/>
                  <a:gd name="T74" fmla="*/ 0 w 828"/>
                  <a:gd name="T75" fmla="*/ 2 h 143"/>
                  <a:gd name="T76" fmla="*/ 0 w 828"/>
                  <a:gd name="T77" fmla="*/ 4 h 14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28" h="143">
                    <a:moveTo>
                      <a:pt x="0" y="21"/>
                    </a:moveTo>
                    <a:lnTo>
                      <a:pt x="43" y="28"/>
                    </a:lnTo>
                    <a:lnTo>
                      <a:pt x="88" y="34"/>
                    </a:lnTo>
                    <a:lnTo>
                      <a:pt x="133" y="41"/>
                    </a:lnTo>
                    <a:lnTo>
                      <a:pt x="180" y="48"/>
                    </a:lnTo>
                    <a:lnTo>
                      <a:pt x="226" y="54"/>
                    </a:lnTo>
                    <a:lnTo>
                      <a:pt x="275" y="61"/>
                    </a:lnTo>
                    <a:lnTo>
                      <a:pt x="323" y="69"/>
                    </a:lnTo>
                    <a:lnTo>
                      <a:pt x="373" y="77"/>
                    </a:lnTo>
                    <a:lnTo>
                      <a:pt x="425" y="84"/>
                    </a:lnTo>
                    <a:lnTo>
                      <a:pt x="479" y="92"/>
                    </a:lnTo>
                    <a:lnTo>
                      <a:pt x="534" y="99"/>
                    </a:lnTo>
                    <a:lnTo>
                      <a:pt x="592" y="108"/>
                    </a:lnTo>
                    <a:lnTo>
                      <a:pt x="648" y="117"/>
                    </a:lnTo>
                    <a:lnTo>
                      <a:pt x="707" y="125"/>
                    </a:lnTo>
                    <a:lnTo>
                      <a:pt x="766" y="134"/>
                    </a:lnTo>
                    <a:lnTo>
                      <a:pt x="828" y="143"/>
                    </a:lnTo>
                    <a:lnTo>
                      <a:pt x="828" y="136"/>
                    </a:lnTo>
                    <a:lnTo>
                      <a:pt x="828" y="130"/>
                    </a:lnTo>
                    <a:lnTo>
                      <a:pt x="828" y="124"/>
                    </a:lnTo>
                    <a:lnTo>
                      <a:pt x="828" y="118"/>
                    </a:lnTo>
                    <a:lnTo>
                      <a:pt x="766" y="108"/>
                    </a:lnTo>
                    <a:lnTo>
                      <a:pt x="707" y="99"/>
                    </a:lnTo>
                    <a:lnTo>
                      <a:pt x="648" y="91"/>
                    </a:lnTo>
                    <a:lnTo>
                      <a:pt x="592" y="84"/>
                    </a:lnTo>
                    <a:lnTo>
                      <a:pt x="534" y="75"/>
                    </a:lnTo>
                    <a:lnTo>
                      <a:pt x="479" y="67"/>
                    </a:lnTo>
                    <a:lnTo>
                      <a:pt x="425" y="59"/>
                    </a:lnTo>
                    <a:lnTo>
                      <a:pt x="373" y="53"/>
                    </a:lnTo>
                    <a:lnTo>
                      <a:pt x="323" y="46"/>
                    </a:lnTo>
                    <a:lnTo>
                      <a:pt x="275" y="39"/>
                    </a:lnTo>
                    <a:lnTo>
                      <a:pt x="226" y="32"/>
                    </a:lnTo>
                    <a:lnTo>
                      <a:pt x="180" y="25"/>
                    </a:lnTo>
                    <a:lnTo>
                      <a:pt x="133" y="18"/>
                    </a:lnTo>
                    <a:lnTo>
                      <a:pt x="88" y="12"/>
                    </a:lnTo>
                    <a:lnTo>
                      <a:pt x="43" y="6"/>
                    </a:lnTo>
                    <a:lnTo>
                      <a:pt x="0" y="0"/>
                    </a:lnTo>
                    <a:lnTo>
                      <a:pt x="0" y="10"/>
                    </a:lnTo>
                    <a:lnTo>
                      <a:pt x="0" y="21"/>
                    </a:lnTo>
                    <a:close/>
                  </a:path>
                </a:pathLst>
              </a:custGeom>
              <a:solidFill>
                <a:srgbClr val="6B4A3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8" name="未知"/>
              <p:cNvSpPr/>
              <p:nvPr/>
            </p:nvSpPr>
            <p:spPr bwMode="auto">
              <a:xfrm>
                <a:off x="0" y="230"/>
                <a:ext cx="138" cy="23"/>
              </a:xfrm>
              <a:custGeom>
                <a:avLst/>
                <a:gdLst>
                  <a:gd name="T0" fmla="*/ 0 w 828"/>
                  <a:gd name="T1" fmla="*/ 2 h 137"/>
                  <a:gd name="T2" fmla="*/ 7 w 828"/>
                  <a:gd name="T3" fmla="*/ 3 h 137"/>
                  <a:gd name="T4" fmla="*/ 15 w 828"/>
                  <a:gd name="T5" fmla="*/ 4 h 137"/>
                  <a:gd name="T6" fmla="*/ 22 w 828"/>
                  <a:gd name="T7" fmla="*/ 5 h 137"/>
                  <a:gd name="T8" fmla="*/ 30 w 828"/>
                  <a:gd name="T9" fmla="*/ 6 h 137"/>
                  <a:gd name="T10" fmla="*/ 38 w 828"/>
                  <a:gd name="T11" fmla="*/ 7 h 137"/>
                  <a:gd name="T12" fmla="*/ 46 w 828"/>
                  <a:gd name="T13" fmla="*/ 9 h 137"/>
                  <a:gd name="T14" fmla="*/ 54 w 828"/>
                  <a:gd name="T15" fmla="*/ 10 h 137"/>
                  <a:gd name="T16" fmla="*/ 62 w 828"/>
                  <a:gd name="T17" fmla="*/ 11 h 137"/>
                  <a:gd name="T18" fmla="*/ 71 w 828"/>
                  <a:gd name="T19" fmla="*/ 12 h 137"/>
                  <a:gd name="T20" fmla="*/ 80 w 828"/>
                  <a:gd name="T21" fmla="*/ 14 h 137"/>
                  <a:gd name="T22" fmla="*/ 89 w 828"/>
                  <a:gd name="T23" fmla="*/ 15 h 137"/>
                  <a:gd name="T24" fmla="*/ 99 w 828"/>
                  <a:gd name="T25" fmla="*/ 17 h 137"/>
                  <a:gd name="T26" fmla="*/ 108 w 828"/>
                  <a:gd name="T27" fmla="*/ 18 h 137"/>
                  <a:gd name="T28" fmla="*/ 118 w 828"/>
                  <a:gd name="T29" fmla="*/ 20 h 137"/>
                  <a:gd name="T30" fmla="*/ 128 w 828"/>
                  <a:gd name="T31" fmla="*/ 21 h 137"/>
                  <a:gd name="T32" fmla="*/ 138 w 828"/>
                  <a:gd name="T33" fmla="*/ 23 h 137"/>
                  <a:gd name="T34" fmla="*/ 138 w 828"/>
                  <a:gd name="T35" fmla="*/ 22 h 137"/>
                  <a:gd name="T36" fmla="*/ 138 w 828"/>
                  <a:gd name="T37" fmla="*/ 21 h 137"/>
                  <a:gd name="T38" fmla="*/ 128 w 828"/>
                  <a:gd name="T39" fmla="*/ 19 h 137"/>
                  <a:gd name="T40" fmla="*/ 118 w 828"/>
                  <a:gd name="T41" fmla="*/ 18 h 137"/>
                  <a:gd name="T42" fmla="*/ 108 w 828"/>
                  <a:gd name="T43" fmla="*/ 16 h 137"/>
                  <a:gd name="T44" fmla="*/ 99 w 828"/>
                  <a:gd name="T45" fmla="*/ 15 h 137"/>
                  <a:gd name="T46" fmla="*/ 89 w 828"/>
                  <a:gd name="T47" fmla="*/ 13 h 137"/>
                  <a:gd name="T48" fmla="*/ 80 w 828"/>
                  <a:gd name="T49" fmla="*/ 12 h 137"/>
                  <a:gd name="T50" fmla="*/ 71 w 828"/>
                  <a:gd name="T51" fmla="*/ 10 h 137"/>
                  <a:gd name="T52" fmla="*/ 62 w 828"/>
                  <a:gd name="T53" fmla="*/ 9 h 137"/>
                  <a:gd name="T54" fmla="*/ 54 w 828"/>
                  <a:gd name="T55" fmla="*/ 8 h 137"/>
                  <a:gd name="T56" fmla="*/ 46 w 828"/>
                  <a:gd name="T57" fmla="*/ 7 h 137"/>
                  <a:gd name="T58" fmla="*/ 38 w 828"/>
                  <a:gd name="T59" fmla="*/ 5 h 137"/>
                  <a:gd name="T60" fmla="*/ 30 w 828"/>
                  <a:gd name="T61" fmla="*/ 4 h 137"/>
                  <a:gd name="T62" fmla="*/ 22 w 828"/>
                  <a:gd name="T63" fmla="*/ 3 h 137"/>
                  <a:gd name="T64" fmla="*/ 15 w 828"/>
                  <a:gd name="T65" fmla="*/ 2 h 137"/>
                  <a:gd name="T66" fmla="*/ 7 w 828"/>
                  <a:gd name="T67" fmla="*/ 1 h 137"/>
                  <a:gd name="T68" fmla="*/ 0 w 828"/>
                  <a:gd name="T69" fmla="*/ 0 h 137"/>
                  <a:gd name="T70" fmla="*/ 0 w 828"/>
                  <a:gd name="T71" fmla="*/ 1 h 137"/>
                  <a:gd name="T72" fmla="*/ 0 w 828"/>
                  <a:gd name="T73" fmla="*/ 2 h 1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28" h="137">
                    <a:moveTo>
                      <a:pt x="0" y="9"/>
                    </a:moveTo>
                    <a:lnTo>
                      <a:pt x="43" y="15"/>
                    </a:lnTo>
                    <a:lnTo>
                      <a:pt x="88" y="22"/>
                    </a:lnTo>
                    <a:lnTo>
                      <a:pt x="133" y="29"/>
                    </a:lnTo>
                    <a:lnTo>
                      <a:pt x="180" y="38"/>
                    </a:lnTo>
                    <a:lnTo>
                      <a:pt x="226" y="44"/>
                    </a:lnTo>
                    <a:lnTo>
                      <a:pt x="275" y="51"/>
                    </a:lnTo>
                    <a:lnTo>
                      <a:pt x="323" y="58"/>
                    </a:lnTo>
                    <a:lnTo>
                      <a:pt x="373" y="66"/>
                    </a:lnTo>
                    <a:lnTo>
                      <a:pt x="425" y="74"/>
                    </a:lnTo>
                    <a:lnTo>
                      <a:pt x="479" y="83"/>
                    </a:lnTo>
                    <a:lnTo>
                      <a:pt x="534" y="91"/>
                    </a:lnTo>
                    <a:lnTo>
                      <a:pt x="592" y="100"/>
                    </a:lnTo>
                    <a:lnTo>
                      <a:pt x="648" y="108"/>
                    </a:lnTo>
                    <a:lnTo>
                      <a:pt x="707" y="117"/>
                    </a:lnTo>
                    <a:lnTo>
                      <a:pt x="766" y="127"/>
                    </a:lnTo>
                    <a:lnTo>
                      <a:pt x="828" y="137"/>
                    </a:lnTo>
                    <a:lnTo>
                      <a:pt x="828" y="131"/>
                    </a:lnTo>
                    <a:lnTo>
                      <a:pt x="828" y="125"/>
                    </a:lnTo>
                    <a:lnTo>
                      <a:pt x="766" y="115"/>
                    </a:lnTo>
                    <a:lnTo>
                      <a:pt x="707" y="106"/>
                    </a:lnTo>
                    <a:lnTo>
                      <a:pt x="648" y="97"/>
                    </a:lnTo>
                    <a:lnTo>
                      <a:pt x="592" y="88"/>
                    </a:lnTo>
                    <a:lnTo>
                      <a:pt x="534" y="79"/>
                    </a:lnTo>
                    <a:lnTo>
                      <a:pt x="479" y="70"/>
                    </a:lnTo>
                    <a:lnTo>
                      <a:pt x="425" y="62"/>
                    </a:lnTo>
                    <a:lnTo>
                      <a:pt x="373" y="55"/>
                    </a:lnTo>
                    <a:lnTo>
                      <a:pt x="323" y="47"/>
                    </a:lnTo>
                    <a:lnTo>
                      <a:pt x="275" y="40"/>
                    </a:lnTo>
                    <a:lnTo>
                      <a:pt x="226" y="31"/>
                    </a:lnTo>
                    <a:lnTo>
                      <a:pt x="180" y="25"/>
                    </a:lnTo>
                    <a:lnTo>
                      <a:pt x="133" y="18"/>
                    </a:lnTo>
                    <a:lnTo>
                      <a:pt x="88" y="12"/>
                    </a:lnTo>
                    <a:lnTo>
                      <a:pt x="43" y="6"/>
                    </a:lnTo>
                    <a:lnTo>
                      <a:pt x="0" y="0"/>
                    </a:lnTo>
                    <a:lnTo>
                      <a:pt x="0" y="4"/>
                    </a:lnTo>
                    <a:lnTo>
                      <a:pt x="0" y="9"/>
                    </a:lnTo>
                    <a:close/>
                  </a:path>
                </a:pathLst>
              </a:custGeom>
              <a:solidFill>
                <a:srgbClr val="33332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69" name="未知"/>
              <p:cNvSpPr/>
              <p:nvPr/>
            </p:nvSpPr>
            <p:spPr bwMode="auto">
              <a:xfrm>
                <a:off x="0" y="260"/>
                <a:ext cx="140" cy="29"/>
              </a:xfrm>
              <a:custGeom>
                <a:avLst/>
                <a:gdLst>
                  <a:gd name="T0" fmla="*/ 0 w 837"/>
                  <a:gd name="T1" fmla="*/ 0 h 174"/>
                  <a:gd name="T2" fmla="*/ 7 w 837"/>
                  <a:gd name="T3" fmla="*/ 1 h 174"/>
                  <a:gd name="T4" fmla="*/ 15 w 837"/>
                  <a:gd name="T5" fmla="*/ 3 h 174"/>
                  <a:gd name="T6" fmla="*/ 22 w 837"/>
                  <a:gd name="T7" fmla="*/ 4 h 174"/>
                  <a:gd name="T8" fmla="*/ 30 w 837"/>
                  <a:gd name="T9" fmla="*/ 6 h 174"/>
                  <a:gd name="T10" fmla="*/ 38 w 837"/>
                  <a:gd name="T11" fmla="*/ 7 h 174"/>
                  <a:gd name="T12" fmla="*/ 46 w 837"/>
                  <a:gd name="T13" fmla="*/ 9 h 174"/>
                  <a:gd name="T14" fmla="*/ 54 w 837"/>
                  <a:gd name="T15" fmla="*/ 11 h 174"/>
                  <a:gd name="T16" fmla="*/ 63 w 837"/>
                  <a:gd name="T17" fmla="*/ 12 h 174"/>
                  <a:gd name="T18" fmla="*/ 72 w 837"/>
                  <a:gd name="T19" fmla="*/ 14 h 174"/>
                  <a:gd name="T20" fmla="*/ 81 w 837"/>
                  <a:gd name="T21" fmla="*/ 16 h 174"/>
                  <a:gd name="T22" fmla="*/ 90 w 837"/>
                  <a:gd name="T23" fmla="*/ 17 h 174"/>
                  <a:gd name="T24" fmla="*/ 100 w 837"/>
                  <a:gd name="T25" fmla="*/ 20 h 174"/>
                  <a:gd name="T26" fmla="*/ 110 w 837"/>
                  <a:gd name="T27" fmla="*/ 21 h 174"/>
                  <a:gd name="T28" fmla="*/ 119 w 837"/>
                  <a:gd name="T29" fmla="*/ 23 h 174"/>
                  <a:gd name="T30" fmla="*/ 129 w 837"/>
                  <a:gd name="T31" fmla="*/ 26 h 174"/>
                  <a:gd name="T32" fmla="*/ 140 w 837"/>
                  <a:gd name="T33" fmla="*/ 28 h 174"/>
                  <a:gd name="T34" fmla="*/ 140 w 837"/>
                  <a:gd name="T35" fmla="*/ 28 h 174"/>
                  <a:gd name="T36" fmla="*/ 140 w 837"/>
                  <a:gd name="T37" fmla="*/ 29 h 174"/>
                  <a:gd name="T38" fmla="*/ 129 w 837"/>
                  <a:gd name="T39" fmla="*/ 27 h 174"/>
                  <a:gd name="T40" fmla="*/ 119 w 837"/>
                  <a:gd name="T41" fmla="*/ 25 h 174"/>
                  <a:gd name="T42" fmla="*/ 110 w 837"/>
                  <a:gd name="T43" fmla="*/ 23 h 174"/>
                  <a:gd name="T44" fmla="*/ 100 w 837"/>
                  <a:gd name="T45" fmla="*/ 21 h 174"/>
                  <a:gd name="T46" fmla="*/ 90 w 837"/>
                  <a:gd name="T47" fmla="*/ 19 h 174"/>
                  <a:gd name="T48" fmla="*/ 81 w 837"/>
                  <a:gd name="T49" fmla="*/ 17 h 174"/>
                  <a:gd name="T50" fmla="*/ 72 w 837"/>
                  <a:gd name="T51" fmla="*/ 15 h 174"/>
                  <a:gd name="T52" fmla="*/ 63 w 837"/>
                  <a:gd name="T53" fmla="*/ 14 h 174"/>
                  <a:gd name="T54" fmla="*/ 54 w 837"/>
                  <a:gd name="T55" fmla="*/ 12 h 174"/>
                  <a:gd name="T56" fmla="*/ 46 w 837"/>
                  <a:gd name="T57" fmla="*/ 10 h 174"/>
                  <a:gd name="T58" fmla="*/ 38 w 837"/>
                  <a:gd name="T59" fmla="*/ 9 h 174"/>
                  <a:gd name="T60" fmla="*/ 30 w 837"/>
                  <a:gd name="T61" fmla="*/ 7 h 174"/>
                  <a:gd name="T62" fmla="*/ 22 w 837"/>
                  <a:gd name="T63" fmla="*/ 6 h 174"/>
                  <a:gd name="T64" fmla="*/ 15 w 837"/>
                  <a:gd name="T65" fmla="*/ 4 h 174"/>
                  <a:gd name="T66" fmla="*/ 7 w 837"/>
                  <a:gd name="T67" fmla="*/ 3 h 174"/>
                  <a:gd name="T68" fmla="*/ 0 w 837"/>
                  <a:gd name="T69" fmla="*/ 1 h 174"/>
                  <a:gd name="T70" fmla="*/ 0 w 837"/>
                  <a:gd name="T71" fmla="*/ 0 h 174"/>
                  <a:gd name="T72" fmla="*/ 0 w 837"/>
                  <a:gd name="T73" fmla="*/ 0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74">
                    <a:moveTo>
                      <a:pt x="0" y="0"/>
                    </a:moveTo>
                    <a:lnTo>
                      <a:pt x="43" y="8"/>
                    </a:lnTo>
                    <a:lnTo>
                      <a:pt x="89" y="16"/>
                    </a:lnTo>
                    <a:lnTo>
                      <a:pt x="134" y="26"/>
                    </a:lnTo>
                    <a:lnTo>
                      <a:pt x="181" y="35"/>
                    </a:lnTo>
                    <a:lnTo>
                      <a:pt x="227" y="44"/>
                    </a:lnTo>
                    <a:lnTo>
                      <a:pt x="276" y="54"/>
                    </a:lnTo>
                    <a:lnTo>
                      <a:pt x="325" y="64"/>
                    </a:lnTo>
                    <a:lnTo>
                      <a:pt x="376" y="74"/>
                    </a:lnTo>
                    <a:lnTo>
                      <a:pt x="429" y="83"/>
                    </a:lnTo>
                    <a:lnTo>
                      <a:pt x="484" y="94"/>
                    </a:lnTo>
                    <a:lnTo>
                      <a:pt x="539" y="104"/>
                    </a:lnTo>
                    <a:lnTo>
                      <a:pt x="598" y="117"/>
                    </a:lnTo>
                    <a:lnTo>
                      <a:pt x="655" y="128"/>
                    </a:lnTo>
                    <a:lnTo>
                      <a:pt x="714" y="140"/>
                    </a:lnTo>
                    <a:lnTo>
                      <a:pt x="774" y="153"/>
                    </a:lnTo>
                    <a:lnTo>
                      <a:pt x="837" y="166"/>
                    </a:lnTo>
                    <a:lnTo>
                      <a:pt x="837" y="170"/>
                    </a:lnTo>
                    <a:lnTo>
                      <a:pt x="837" y="174"/>
                    </a:lnTo>
                    <a:lnTo>
                      <a:pt x="774" y="162"/>
                    </a:lnTo>
                    <a:lnTo>
                      <a:pt x="714" y="150"/>
                    </a:lnTo>
                    <a:lnTo>
                      <a:pt x="655" y="137"/>
                    </a:lnTo>
                    <a:lnTo>
                      <a:pt x="598" y="126"/>
                    </a:lnTo>
                    <a:lnTo>
                      <a:pt x="539" y="115"/>
                    </a:lnTo>
                    <a:lnTo>
                      <a:pt x="484" y="103"/>
                    </a:lnTo>
                    <a:lnTo>
                      <a:pt x="429" y="92"/>
                    </a:lnTo>
                    <a:lnTo>
                      <a:pt x="376" y="82"/>
                    </a:lnTo>
                    <a:lnTo>
                      <a:pt x="325" y="72"/>
                    </a:lnTo>
                    <a:lnTo>
                      <a:pt x="276" y="61"/>
                    </a:lnTo>
                    <a:lnTo>
                      <a:pt x="227" y="52"/>
                    </a:lnTo>
                    <a:lnTo>
                      <a:pt x="181" y="43"/>
                    </a:lnTo>
                    <a:lnTo>
                      <a:pt x="134" y="34"/>
                    </a:lnTo>
                    <a:lnTo>
                      <a:pt x="89" y="25"/>
                    </a:lnTo>
                    <a:lnTo>
                      <a:pt x="43" y="15"/>
                    </a:lnTo>
                    <a:lnTo>
                      <a:pt x="0" y="6"/>
                    </a:lnTo>
                    <a:lnTo>
                      <a:pt x="0" y="2"/>
                    </a:lnTo>
                    <a:lnTo>
                      <a:pt x="0" y="0"/>
                    </a:lnTo>
                    <a:close/>
                  </a:path>
                </a:pathLst>
              </a:custGeom>
              <a:solidFill>
                <a:srgbClr val="B5735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0" name="未知"/>
              <p:cNvSpPr/>
              <p:nvPr/>
            </p:nvSpPr>
            <p:spPr bwMode="auto">
              <a:xfrm>
                <a:off x="0" y="257"/>
                <a:ext cx="140" cy="31"/>
              </a:xfrm>
              <a:custGeom>
                <a:avLst/>
                <a:gdLst>
                  <a:gd name="T0" fmla="*/ 0 w 837"/>
                  <a:gd name="T1" fmla="*/ 3 h 183"/>
                  <a:gd name="T2" fmla="*/ 7 w 837"/>
                  <a:gd name="T3" fmla="*/ 4 h 183"/>
                  <a:gd name="T4" fmla="*/ 15 w 837"/>
                  <a:gd name="T5" fmla="*/ 6 h 183"/>
                  <a:gd name="T6" fmla="*/ 22 w 837"/>
                  <a:gd name="T7" fmla="*/ 7 h 183"/>
                  <a:gd name="T8" fmla="*/ 30 w 837"/>
                  <a:gd name="T9" fmla="*/ 9 h 183"/>
                  <a:gd name="T10" fmla="*/ 38 w 837"/>
                  <a:gd name="T11" fmla="*/ 10 h 183"/>
                  <a:gd name="T12" fmla="*/ 46 w 837"/>
                  <a:gd name="T13" fmla="*/ 12 h 183"/>
                  <a:gd name="T14" fmla="*/ 54 w 837"/>
                  <a:gd name="T15" fmla="*/ 14 h 183"/>
                  <a:gd name="T16" fmla="*/ 63 w 837"/>
                  <a:gd name="T17" fmla="*/ 15 h 183"/>
                  <a:gd name="T18" fmla="*/ 72 w 837"/>
                  <a:gd name="T19" fmla="*/ 17 h 183"/>
                  <a:gd name="T20" fmla="*/ 81 w 837"/>
                  <a:gd name="T21" fmla="*/ 19 h 183"/>
                  <a:gd name="T22" fmla="*/ 90 w 837"/>
                  <a:gd name="T23" fmla="*/ 20 h 183"/>
                  <a:gd name="T24" fmla="*/ 100 w 837"/>
                  <a:gd name="T25" fmla="*/ 23 h 183"/>
                  <a:gd name="T26" fmla="*/ 110 w 837"/>
                  <a:gd name="T27" fmla="*/ 25 h 183"/>
                  <a:gd name="T28" fmla="*/ 119 w 837"/>
                  <a:gd name="T29" fmla="*/ 27 h 183"/>
                  <a:gd name="T30" fmla="*/ 129 w 837"/>
                  <a:gd name="T31" fmla="*/ 29 h 183"/>
                  <a:gd name="T32" fmla="*/ 140 w 837"/>
                  <a:gd name="T33" fmla="*/ 31 h 183"/>
                  <a:gd name="T34" fmla="*/ 140 w 837"/>
                  <a:gd name="T35" fmla="*/ 29 h 183"/>
                  <a:gd name="T36" fmla="*/ 140 w 837"/>
                  <a:gd name="T37" fmla="*/ 27 h 183"/>
                  <a:gd name="T38" fmla="*/ 129 w 837"/>
                  <a:gd name="T39" fmla="*/ 25 h 183"/>
                  <a:gd name="T40" fmla="*/ 119 w 837"/>
                  <a:gd name="T41" fmla="*/ 23 h 183"/>
                  <a:gd name="T42" fmla="*/ 110 w 837"/>
                  <a:gd name="T43" fmla="*/ 21 h 183"/>
                  <a:gd name="T44" fmla="*/ 100 w 837"/>
                  <a:gd name="T45" fmla="*/ 19 h 183"/>
                  <a:gd name="T46" fmla="*/ 90 w 837"/>
                  <a:gd name="T47" fmla="*/ 17 h 183"/>
                  <a:gd name="T48" fmla="*/ 81 w 837"/>
                  <a:gd name="T49" fmla="*/ 16 h 183"/>
                  <a:gd name="T50" fmla="*/ 72 w 837"/>
                  <a:gd name="T51" fmla="*/ 14 h 183"/>
                  <a:gd name="T52" fmla="*/ 63 w 837"/>
                  <a:gd name="T53" fmla="*/ 12 h 183"/>
                  <a:gd name="T54" fmla="*/ 54 w 837"/>
                  <a:gd name="T55" fmla="*/ 11 h 183"/>
                  <a:gd name="T56" fmla="*/ 46 w 837"/>
                  <a:gd name="T57" fmla="*/ 9 h 183"/>
                  <a:gd name="T58" fmla="*/ 38 w 837"/>
                  <a:gd name="T59" fmla="*/ 7 h 183"/>
                  <a:gd name="T60" fmla="*/ 30 w 837"/>
                  <a:gd name="T61" fmla="*/ 6 h 183"/>
                  <a:gd name="T62" fmla="*/ 22 w 837"/>
                  <a:gd name="T63" fmla="*/ 4 h 183"/>
                  <a:gd name="T64" fmla="*/ 15 w 837"/>
                  <a:gd name="T65" fmla="*/ 3 h 183"/>
                  <a:gd name="T66" fmla="*/ 7 w 837"/>
                  <a:gd name="T67" fmla="*/ 1 h 183"/>
                  <a:gd name="T68" fmla="*/ 0 w 837"/>
                  <a:gd name="T69" fmla="*/ 0 h 183"/>
                  <a:gd name="T70" fmla="*/ 0 w 837"/>
                  <a:gd name="T71" fmla="*/ 1 h 183"/>
                  <a:gd name="T72" fmla="*/ 0 w 837"/>
                  <a:gd name="T73" fmla="*/ 3 h 1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83">
                    <a:moveTo>
                      <a:pt x="0" y="17"/>
                    </a:moveTo>
                    <a:lnTo>
                      <a:pt x="43" y="25"/>
                    </a:lnTo>
                    <a:lnTo>
                      <a:pt x="89" y="33"/>
                    </a:lnTo>
                    <a:lnTo>
                      <a:pt x="134" y="43"/>
                    </a:lnTo>
                    <a:lnTo>
                      <a:pt x="181" y="52"/>
                    </a:lnTo>
                    <a:lnTo>
                      <a:pt x="227" y="61"/>
                    </a:lnTo>
                    <a:lnTo>
                      <a:pt x="276" y="71"/>
                    </a:lnTo>
                    <a:lnTo>
                      <a:pt x="325" y="81"/>
                    </a:lnTo>
                    <a:lnTo>
                      <a:pt x="376" y="91"/>
                    </a:lnTo>
                    <a:lnTo>
                      <a:pt x="429" y="100"/>
                    </a:lnTo>
                    <a:lnTo>
                      <a:pt x="484" y="111"/>
                    </a:lnTo>
                    <a:lnTo>
                      <a:pt x="539" y="121"/>
                    </a:lnTo>
                    <a:lnTo>
                      <a:pt x="598" y="134"/>
                    </a:lnTo>
                    <a:lnTo>
                      <a:pt x="655" y="145"/>
                    </a:lnTo>
                    <a:lnTo>
                      <a:pt x="714" y="157"/>
                    </a:lnTo>
                    <a:lnTo>
                      <a:pt x="774" y="170"/>
                    </a:lnTo>
                    <a:lnTo>
                      <a:pt x="837" y="183"/>
                    </a:lnTo>
                    <a:lnTo>
                      <a:pt x="837" y="172"/>
                    </a:lnTo>
                    <a:lnTo>
                      <a:pt x="837" y="161"/>
                    </a:lnTo>
                    <a:lnTo>
                      <a:pt x="774" y="149"/>
                    </a:lnTo>
                    <a:lnTo>
                      <a:pt x="714" y="137"/>
                    </a:lnTo>
                    <a:lnTo>
                      <a:pt x="655" y="126"/>
                    </a:lnTo>
                    <a:lnTo>
                      <a:pt x="598" y="115"/>
                    </a:lnTo>
                    <a:lnTo>
                      <a:pt x="539" y="103"/>
                    </a:lnTo>
                    <a:lnTo>
                      <a:pt x="484" y="93"/>
                    </a:lnTo>
                    <a:lnTo>
                      <a:pt x="429" y="82"/>
                    </a:lnTo>
                    <a:lnTo>
                      <a:pt x="376" y="72"/>
                    </a:lnTo>
                    <a:lnTo>
                      <a:pt x="325" y="62"/>
                    </a:lnTo>
                    <a:lnTo>
                      <a:pt x="276" y="53"/>
                    </a:lnTo>
                    <a:lnTo>
                      <a:pt x="227" y="44"/>
                    </a:lnTo>
                    <a:lnTo>
                      <a:pt x="181" y="34"/>
                    </a:lnTo>
                    <a:lnTo>
                      <a:pt x="134" y="25"/>
                    </a:lnTo>
                    <a:lnTo>
                      <a:pt x="89" y="16"/>
                    </a:lnTo>
                    <a:lnTo>
                      <a:pt x="43" y="8"/>
                    </a:lnTo>
                    <a:lnTo>
                      <a:pt x="0" y="0"/>
                    </a:lnTo>
                    <a:lnTo>
                      <a:pt x="0" y="8"/>
                    </a:lnTo>
                    <a:lnTo>
                      <a:pt x="0" y="17"/>
                    </a:lnTo>
                    <a:close/>
                  </a:path>
                </a:pathLst>
              </a:custGeom>
              <a:solidFill>
                <a:srgbClr val="82402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1" name="未知"/>
              <p:cNvSpPr/>
              <p:nvPr/>
            </p:nvSpPr>
            <p:spPr bwMode="auto">
              <a:xfrm>
                <a:off x="0" y="261"/>
                <a:ext cx="140" cy="30"/>
              </a:xfrm>
              <a:custGeom>
                <a:avLst/>
                <a:gdLst>
                  <a:gd name="T0" fmla="*/ 0 w 837"/>
                  <a:gd name="T1" fmla="*/ 2 h 178"/>
                  <a:gd name="T2" fmla="*/ 7 w 837"/>
                  <a:gd name="T3" fmla="*/ 3 h 178"/>
                  <a:gd name="T4" fmla="*/ 15 w 837"/>
                  <a:gd name="T5" fmla="*/ 4 h 178"/>
                  <a:gd name="T6" fmla="*/ 22 w 837"/>
                  <a:gd name="T7" fmla="*/ 6 h 178"/>
                  <a:gd name="T8" fmla="*/ 30 w 837"/>
                  <a:gd name="T9" fmla="*/ 8 h 178"/>
                  <a:gd name="T10" fmla="*/ 38 w 837"/>
                  <a:gd name="T11" fmla="*/ 9 h 178"/>
                  <a:gd name="T12" fmla="*/ 46 w 837"/>
                  <a:gd name="T13" fmla="*/ 11 h 178"/>
                  <a:gd name="T14" fmla="*/ 54 w 837"/>
                  <a:gd name="T15" fmla="*/ 12 h 178"/>
                  <a:gd name="T16" fmla="*/ 63 w 837"/>
                  <a:gd name="T17" fmla="*/ 14 h 178"/>
                  <a:gd name="T18" fmla="*/ 72 w 837"/>
                  <a:gd name="T19" fmla="*/ 16 h 178"/>
                  <a:gd name="T20" fmla="*/ 81 w 837"/>
                  <a:gd name="T21" fmla="*/ 18 h 178"/>
                  <a:gd name="T22" fmla="*/ 90 w 837"/>
                  <a:gd name="T23" fmla="*/ 20 h 178"/>
                  <a:gd name="T24" fmla="*/ 100 w 837"/>
                  <a:gd name="T25" fmla="*/ 22 h 178"/>
                  <a:gd name="T26" fmla="*/ 110 w 837"/>
                  <a:gd name="T27" fmla="*/ 24 h 178"/>
                  <a:gd name="T28" fmla="*/ 119 w 837"/>
                  <a:gd name="T29" fmla="*/ 26 h 178"/>
                  <a:gd name="T30" fmla="*/ 129 w 837"/>
                  <a:gd name="T31" fmla="*/ 28 h 178"/>
                  <a:gd name="T32" fmla="*/ 140 w 837"/>
                  <a:gd name="T33" fmla="*/ 30 h 178"/>
                  <a:gd name="T34" fmla="*/ 140 w 837"/>
                  <a:gd name="T35" fmla="*/ 29 h 178"/>
                  <a:gd name="T36" fmla="*/ 140 w 837"/>
                  <a:gd name="T37" fmla="*/ 28 h 178"/>
                  <a:gd name="T38" fmla="*/ 129 w 837"/>
                  <a:gd name="T39" fmla="*/ 26 h 178"/>
                  <a:gd name="T40" fmla="*/ 119 w 837"/>
                  <a:gd name="T41" fmla="*/ 24 h 178"/>
                  <a:gd name="T42" fmla="*/ 110 w 837"/>
                  <a:gd name="T43" fmla="*/ 22 h 178"/>
                  <a:gd name="T44" fmla="*/ 100 w 837"/>
                  <a:gd name="T45" fmla="*/ 20 h 178"/>
                  <a:gd name="T46" fmla="*/ 90 w 837"/>
                  <a:gd name="T47" fmla="*/ 18 h 178"/>
                  <a:gd name="T48" fmla="*/ 81 w 837"/>
                  <a:gd name="T49" fmla="*/ 16 h 178"/>
                  <a:gd name="T50" fmla="*/ 72 w 837"/>
                  <a:gd name="T51" fmla="*/ 14 h 178"/>
                  <a:gd name="T52" fmla="*/ 63 w 837"/>
                  <a:gd name="T53" fmla="*/ 13 h 178"/>
                  <a:gd name="T54" fmla="*/ 54 w 837"/>
                  <a:gd name="T55" fmla="*/ 11 h 178"/>
                  <a:gd name="T56" fmla="*/ 46 w 837"/>
                  <a:gd name="T57" fmla="*/ 9 h 178"/>
                  <a:gd name="T58" fmla="*/ 38 w 837"/>
                  <a:gd name="T59" fmla="*/ 8 h 178"/>
                  <a:gd name="T60" fmla="*/ 30 w 837"/>
                  <a:gd name="T61" fmla="*/ 6 h 178"/>
                  <a:gd name="T62" fmla="*/ 22 w 837"/>
                  <a:gd name="T63" fmla="*/ 5 h 178"/>
                  <a:gd name="T64" fmla="*/ 15 w 837"/>
                  <a:gd name="T65" fmla="*/ 3 h 178"/>
                  <a:gd name="T66" fmla="*/ 7 w 837"/>
                  <a:gd name="T67" fmla="*/ 2 h 178"/>
                  <a:gd name="T68" fmla="*/ 0 w 837"/>
                  <a:gd name="T69" fmla="*/ 0 h 178"/>
                  <a:gd name="T70" fmla="*/ 0 w 837"/>
                  <a:gd name="T71" fmla="*/ 1 h 178"/>
                  <a:gd name="T72" fmla="*/ 0 w 837"/>
                  <a:gd name="T73" fmla="*/ 2 h 1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78">
                    <a:moveTo>
                      <a:pt x="0" y="9"/>
                    </a:moveTo>
                    <a:lnTo>
                      <a:pt x="43" y="18"/>
                    </a:lnTo>
                    <a:lnTo>
                      <a:pt x="89" y="26"/>
                    </a:lnTo>
                    <a:lnTo>
                      <a:pt x="134" y="35"/>
                    </a:lnTo>
                    <a:lnTo>
                      <a:pt x="181" y="45"/>
                    </a:lnTo>
                    <a:lnTo>
                      <a:pt x="227" y="54"/>
                    </a:lnTo>
                    <a:lnTo>
                      <a:pt x="276" y="64"/>
                    </a:lnTo>
                    <a:lnTo>
                      <a:pt x="325" y="74"/>
                    </a:lnTo>
                    <a:lnTo>
                      <a:pt x="376" y="84"/>
                    </a:lnTo>
                    <a:lnTo>
                      <a:pt x="429" y="94"/>
                    </a:lnTo>
                    <a:lnTo>
                      <a:pt x="484" y="106"/>
                    </a:lnTo>
                    <a:lnTo>
                      <a:pt x="539" y="117"/>
                    </a:lnTo>
                    <a:lnTo>
                      <a:pt x="598" y="129"/>
                    </a:lnTo>
                    <a:lnTo>
                      <a:pt x="655" y="141"/>
                    </a:lnTo>
                    <a:lnTo>
                      <a:pt x="714" y="153"/>
                    </a:lnTo>
                    <a:lnTo>
                      <a:pt x="774" y="165"/>
                    </a:lnTo>
                    <a:lnTo>
                      <a:pt x="837" y="178"/>
                    </a:lnTo>
                    <a:lnTo>
                      <a:pt x="837" y="173"/>
                    </a:lnTo>
                    <a:lnTo>
                      <a:pt x="837" y="168"/>
                    </a:lnTo>
                    <a:lnTo>
                      <a:pt x="774" y="156"/>
                    </a:lnTo>
                    <a:lnTo>
                      <a:pt x="714" y="144"/>
                    </a:lnTo>
                    <a:lnTo>
                      <a:pt x="655" y="131"/>
                    </a:lnTo>
                    <a:lnTo>
                      <a:pt x="598" y="120"/>
                    </a:lnTo>
                    <a:lnTo>
                      <a:pt x="539" y="109"/>
                    </a:lnTo>
                    <a:lnTo>
                      <a:pt x="484" y="97"/>
                    </a:lnTo>
                    <a:lnTo>
                      <a:pt x="429" y="86"/>
                    </a:lnTo>
                    <a:lnTo>
                      <a:pt x="376" y="76"/>
                    </a:lnTo>
                    <a:lnTo>
                      <a:pt x="325" y="66"/>
                    </a:lnTo>
                    <a:lnTo>
                      <a:pt x="276" y="55"/>
                    </a:lnTo>
                    <a:lnTo>
                      <a:pt x="227" y="46"/>
                    </a:lnTo>
                    <a:lnTo>
                      <a:pt x="181" y="37"/>
                    </a:lnTo>
                    <a:lnTo>
                      <a:pt x="134" y="28"/>
                    </a:lnTo>
                    <a:lnTo>
                      <a:pt x="89" y="19"/>
                    </a:lnTo>
                    <a:lnTo>
                      <a:pt x="43" y="9"/>
                    </a:lnTo>
                    <a:lnTo>
                      <a:pt x="0" y="0"/>
                    </a:lnTo>
                    <a:lnTo>
                      <a:pt x="0" y="4"/>
                    </a:lnTo>
                    <a:lnTo>
                      <a:pt x="0" y="9"/>
                    </a:lnTo>
                    <a:close/>
                  </a:path>
                </a:pathLst>
              </a:custGeom>
              <a:solidFill>
                <a:srgbClr val="4D2B1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2" name="未知"/>
              <p:cNvSpPr/>
              <p:nvPr/>
            </p:nvSpPr>
            <p:spPr bwMode="auto">
              <a:xfrm>
                <a:off x="222" y="64"/>
                <a:ext cx="287" cy="43"/>
              </a:xfrm>
              <a:custGeom>
                <a:avLst/>
                <a:gdLst>
                  <a:gd name="T0" fmla="*/ 285 w 1710"/>
                  <a:gd name="T1" fmla="*/ 43 h 261"/>
                  <a:gd name="T2" fmla="*/ 273 w 1710"/>
                  <a:gd name="T3" fmla="*/ 42 h 261"/>
                  <a:gd name="T4" fmla="*/ 261 w 1710"/>
                  <a:gd name="T5" fmla="*/ 41 h 261"/>
                  <a:gd name="T6" fmla="*/ 248 w 1710"/>
                  <a:gd name="T7" fmla="*/ 40 h 261"/>
                  <a:gd name="T8" fmla="*/ 235 w 1710"/>
                  <a:gd name="T9" fmla="*/ 39 h 261"/>
                  <a:gd name="T10" fmla="*/ 222 w 1710"/>
                  <a:gd name="T11" fmla="*/ 38 h 261"/>
                  <a:gd name="T12" fmla="*/ 208 w 1710"/>
                  <a:gd name="T13" fmla="*/ 38 h 261"/>
                  <a:gd name="T14" fmla="*/ 194 w 1710"/>
                  <a:gd name="T15" fmla="*/ 37 h 261"/>
                  <a:gd name="T16" fmla="*/ 179 w 1710"/>
                  <a:gd name="T17" fmla="*/ 36 h 261"/>
                  <a:gd name="T18" fmla="*/ 162 w 1710"/>
                  <a:gd name="T19" fmla="*/ 34 h 261"/>
                  <a:gd name="T20" fmla="*/ 144 w 1710"/>
                  <a:gd name="T21" fmla="*/ 33 h 261"/>
                  <a:gd name="T22" fmla="*/ 126 w 1710"/>
                  <a:gd name="T23" fmla="*/ 32 h 261"/>
                  <a:gd name="T24" fmla="*/ 106 w 1710"/>
                  <a:gd name="T25" fmla="*/ 31 h 261"/>
                  <a:gd name="T26" fmla="*/ 86 w 1710"/>
                  <a:gd name="T27" fmla="*/ 29 h 261"/>
                  <a:gd name="T28" fmla="*/ 66 w 1710"/>
                  <a:gd name="T29" fmla="*/ 28 h 261"/>
                  <a:gd name="T30" fmla="*/ 44 w 1710"/>
                  <a:gd name="T31" fmla="*/ 26 h 261"/>
                  <a:gd name="T32" fmla="*/ 22 w 1710"/>
                  <a:gd name="T33" fmla="*/ 25 h 261"/>
                  <a:gd name="T34" fmla="*/ 20 w 1710"/>
                  <a:gd name="T35" fmla="*/ 22 h 261"/>
                  <a:gd name="T36" fmla="*/ 17 w 1710"/>
                  <a:gd name="T37" fmla="*/ 19 h 261"/>
                  <a:gd name="T38" fmla="*/ 14 w 1710"/>
                  <a:gd name="T39" fmla="*/ 16 h 261"/>
                  <a:gd name="T40" fmla="*/ 11 w 1710"/>
                  <a:gd name="T41" fmla="*/ 13 h 261"/>
                  <a:gd name="T42" fmla="*/ 8 w 1710"/>
                  <a:gd name="T43" fmla="*/ 10 h 261"/>
                  <a:gd name="T44" fmla="*/ 6 w 1710"/>
                  <a:gd name="T45" fmla="*/ 6 h 261"/>
                  <a:gd name="T46" fmla="*/ 3 w 1710"/>
                  <a:gd name="T47" fmla="*/ 3 h 261"/>
                  <a:gd name="T48" fmla="*/ 0 w 1710"/>
                  <a:gd name="T49" fmla="*/ 0 h 261"/>
                  <a:gd name="T50" fmla="*/ 23 w 1710"/>
                  <a:gd name="T51" fmla="*/ 2 h 261"/>
                  <a:gd name="T52" fmla="*/ 45 w 1710"/>
                  <a:gd name="T53" fmla="*/ 4 h 261"/>
                  <a:gd name="T54" fmla="*/ 67 w 1710"/>
                  <a:gd name="T55" fmla="*/ 6 h 261"/>
                  <a:gd name="T56" fmla="*/ 88 w 1710"/>
                  <a:gd name="T57" fmla="*/ 8 h 261"/>
                  <a:gd name="T58" fmla="*/ 108 w 1710"/>
                  <a:gd name="T59" fmla="*/ 10 h 261"/>
                  <a:gd name="T60" fmla="*/ 128 w 1710"/>
                  <a:gd name="T61" fmla="*/ 12 h 261"/>
                  <a:gd name="T62" fmla="*/ 146 w 1710"/>
                  <a:gd name="T63" fmla="*/ 14 h 261"/>
                  <a:gd name="T64" fmla="*/ 165 w 1710"/>
                  <a:gd name="T65" fmla="*/ 16 h 261"/>
                  <a:gd name="T66" fmla="*/ 180 w 1710"/>
                  <a:gd name="T67" fmla="*/ 17 h 261"/>
                  <a:gd name="T68" fmla="*/ 195 w 1710"/>
                  <a:gd name="T69" fmla="*/ 18 h 261"/>
                  <a:gd name="T70" fmla="*/ 209 w 1710"/>
                  <a:gd name="T71" fmla="*/ 20 h 261"/>
                  <a:gd name="T72" fmla="*/ 223 w 1710"/>
                  <a:gd name="T73" fmla="*/ 21 h 261"/>
                  <a:gd name="T74" fmla="*/ 236 w 1710"/>
                  <a:gd name="T75" fmla="*/ 22 h 261"/>
                  <a:gd name="T76" fmla="*/ 250 w 1710"/>
                  <a:gd name="T77" fmla="*/ 24 h 261"/>
                  <a:gd name="T78" fmla="*/ 262 w 1710"/>
                  <a:gd name="T79" fmla="*/ 25 h 261"/>
                  <a:gd name="T80" fmla="*/ 275 w 1710"/>
                  <a:gd name="T81" fmla="*/ 26 h 261"/>
                  <a:gd name="T82" fmla="*/ 276 w 1710"/>
                  <a:gd name="T83" fmla="*/ 28 h 261"/>
                  <a:gd name="T84" fmla="*/ 277 w 1710"/>
                  <a:gd name="T85" fmla="*/ 30 h 261"/>
                  <a:gd name="T86" fmla="*/ 279 w 1710"/>
                  <a:gd name="T87" fmla="*/ 32 h 261"/>
                  <a:gd name="T88" fmla="*/ 280 w 1710"/>
                  <a:gd name="T89" fmla="*/ 35 h 261"/>
                  <a:gd name="T90" fmla="*/ 281 w 1710"/>
                  <a:gd name="T91" fmla="*/ 37 h 261"/>
                  <a:gd name="T92" fmla="*/ 282 w 1710"/>
                  <a:gd name="T93" fmla="*/ 39 h 261"/>
                  <a:gd name="T94" fmla="*/ 284 w 1710"/>
                  <a:gd name="T95" fmla="*/ 41 h 261"/>
                  <a:gd name="T96" fmla="*/ 285 w 1710"/>
                  <a:gd name="T97" fmla="*/ 43 h 2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710" h="261">
                    <a:moveTo>
                      <a:pt x="1710" y="261"/>
                    </a:moveTo>
                    <a:lnTo>
                      <a:pt x="1638" y="255"/>
                    </a:lnTo>
                    <a:lnTo>
                      <a:pt x="1565" y="249"/>
                    </a:lnTo>
                    <a:lnTo>
                      <a:pt x="1489" y="244"/>
                    </a:lnTo>
                    <a:lnTo>
                      <a:pt x="1411" y="239"/>
                    </a:lnTo>
                    <a:lnTo>
                      <a:pt x="1329" y="233"/>
                    </a:lnTo>
                    <a:lnTo>
                      <a:pt x="1247" y="228"/>
                    </a:lnTo>
                    <a:lnTo>
                      <a:pt x="1162" y="222"/>
                    </a:lnTo>
                    <a:lnTo>
                      <a:pt x="1075" y="217"/>
                    </a:lnTo>
                    <a:lnTo>
                      <a:pt x="971" y="208"/>
                    </a:lnTo>
                    <a:lnTo>
                      <a:pt x="864" y="201"/>
                    </a:lnTo>
                    <a:lnTo>
                      <a:pt x="753" y="194"/>
                    </a:lnTo>
                    <a:lnTo>
                      <a:pt x="638" y="187"/>
                    </a:lnTo>
                    <a:lnTo>
                      <a:pt x="518" y="178"/>
                    </a:lnTo>
                    <a:lnTo>
                      <a:pt x="395" y="170"/>
                    </a:lnTo>
                    <a:lnTo>
                      <a:pt x="266" y="160"/>
                    </a:lnTo>
                    <a:lnTo>
                      <a:pt x="134" y="152"/>
                    </a:lnTo>
                    <a:lnTo>
                      <a:pt x="117" y="133"/>
                    </a:lnTo>
                    <a:lnTo>
                      <a:pt x="101" y="114"/>
                    </a:lnTo>
                    <a:lnTo>
                      <a:pt x="83" y="96"/>
                    </a:lnTo>
                    <a:lnTo>
                      <a:pt x="67" y="77"/>
                    </a:lnTo>
                    <a:lnTo>
                      <a:pt x="50" y="58"/>
                    </a:lnTo>
                    <a:lnTo>
                      <a:pt x="33" y="38"/>
                    </a:lnTo>
                    <a:lnTo>
                      <a:pt x="16" y="19"/>
                    </a:lnTo>
                    <a:lnTo>
                      <a:pt x="0" y="0"/>
                    </a:lnTo>
                    <a:lnTo>
                      <a:pt x="138" y="13"/>
                    </a:lnTo>
                    <a:lnTo>
                      <a:pt x="272" y="26"/>
                    </a:lnTo>
                    <a:lnTo>
                      <a:pt x="402" y="38"/>
                    </a:lnTo>
                    <a:lnTo>
                      <a:pt x="528" y="51"/>
                    </a:lnTo>
                    <a:lnTo>
                      <a:pt x="649" y="62"/>
                    </a:lnTo>
                    <a:lnTo>
                      <a:pt x="765" y="73"/>
                    </a:lnTo>
                    <a:lnTo>
                      <a:pt x="878" y="84"/>
                    </a:lnTo>
                    <a:lnTo>
                      <a:pt x="987" y="96"/>
                    </a:lnTo>
                    <a:lnTo>
                      <a:pt x="1078" y="104"/>
                    </a:lnTo>
                    <a:lnTo>
                      <a:pt x="1167" y="112"/>
                    </a:lnTo>
                    <a:lnTo>
                      <a:pt x="1253" y="120"/>
                    </a:lnTo>
                    <a:lnTo>
                      <a:pt x="1337" y="129"/>
                    </a:lnTo>
                    <a:lnTo>
                      <a:pt x="1417" y="136"/>
                    </a:lnTo>
                    <a:lnTo>
                      <a:pt x="1497" y="144"/>
                    </a:lnTo>
                    <a:lnTo>
                      <a:pt x="1574" y="151"/>
                    </a:lnTo>
                    <a:lnTo>
                      <a:pt x="1648" y="159"/>
                    </a:lnTo>
                    <a:lnTo>
                      <a:pt x="1655" y="172"/>
                    </a:lnTo>
                    <a:lnTo>
                      <a:pt x="1663" y="185"/>
                    </a:lnTo>
                    <a:lnTo>
                      <a:pt x="1671" y="197"/>
                    </a:lnTo>
                    <a:lnTo>
                      <a:pt x="1679" y="211"/>
                    </a:lnTo>
                    <a:lnTo>
                      <a:pt x="1686" y="223"/>
                    </a:lnTo>
                    <a:lnTo>
                      <a:pt x="1694" y="235"/>
                    </a:lnTo>
                    <a:lnTo>
                      <a:pt x="1702" y="247"/>
                    </a:lnTo>
                    <a:lnTo>
                      <a:pt x="1710" y="261"/>
                    </a:lnTo>
                    <a:close/>
                  </a:path>
                </a:pathLst>
              </a:custGeom>
              <a:solidFill>
                <a:srgbClr val="BA5E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3" name="未知"/>
              <p:cNvSpPr/>
              <p:nvPr/>
            </p:nvSpPr>
            <p:spPr bwMode="auto">
              <a:xfrm>
                <a:off x="278" y="89"/>
                <a:ext cx="231" cy="203"/>
              </a:xfrm>
              <a:custGeom>
                <a:avLst/>
                <a:gdLst>
                  <a:gd name="T0" fmla="*/ 219 w 1386"/>
                  <a:gd name="T1" fmla="*/ 15 h 1222"/>
                  <a:gd name="T2" fmla="*/ 196 w 1386"/>
                  <a:gd name="T3" fmla="*/ 14 h 1222"/>
                  <a:gd name="T4" fmla="*/ 172 w 1386"/>
                  <a:gd name="T5" fmla="*/ 12 h 1222"/>
                  <a:gd name="T6" fmla="*/ 148 w 1386"/>
                  <a:gd name="T7" fmla="*/ 10 h 1222"/>
                  <a:gd name="T8" fmla="*/ 120 w 1386"/>
                  <a:gd name="T9" fmla="*/ 8 h 1222"/>
                  <a:gd name="T10" fmla="*/ 88 w 1386"/>
                  <a:gd name="T11" fmla="*/ 6 h 1222"/>
                  <a:gd name="T12" fmla="*/ 54 w 1386"/>
                  <a:gd name="T13" fmla="*/ 4 h 1222"/>
                  <a:gd name="T14" fmla="*/ 19 w 1386"/>
                  <a:gd name="T15" fmla="*/ 1 h 1222"/>
                  <a:gd name="T16" fmla="*/ 0 w 1386"/>
                  <a:gd name="T17" fmla="*/ 12 h 1222"/>
                  <a:gd name="T18" fmla="*/ 0 w 1386"/>
                  <a:gd name="T19" fmla="*/ 38 h 1222"/>
                  <a:gd name="T20" fmla="*/ 0 w 1386"/>
                  <a:gd name="T21" fmla="*/ 63 h 1222"/>
                  <a:gd name="T22" fmla="*/ 0 w 1386"/>
                  <a:gd name="T23" fmla="*/ 88 h 1222"/>
                  <a:gd name="T24" fmla="*/ 0 w 1386"/>
                  <a:gd name="T25" fmla="*/ 114 h 1222"/>
                  <a:gd name="T26" fmla="*/ 0 w 1386"/>
                  <a:gd name="T27" fmla="*/ 139 h 1222"/>
                  <a:gd name="T28" fmla="*/ 0 w 1386"/>
                  <a:gd name="T29" fmla="*/ 165 h 1222"/>
                  <a:gd name="T30" fmla="*/ 0 w 1386"/>
                  <a:gd name="T31" fmla="*/ 190 h 1222"/>
                  <a:gd name="T32" fmla="*/ 19 w 1386"/>
                  <a:gd name="T33" fmla="*/ 199 h 1222"/>
                  <a:gd name="T34" fmla="*/ 55 w 1386"/>
                  <a:gd name="T35" fmla="*/ 192 h 1222"/>
                  <a:gd name="T36" fmla="*/ 89 w 1386"/>
                  <a:gd name="T37" fmla="*/ 186 h 1222"/>
                  <a:gd name="T38" fmla="*/ 121 w 1386"/>
                  <a:gd name="T39" fmla="*/ 180 h 1222"/>
                  <a:gd name="T40" fmla="*/ 149 w 1386"/>
                  <a:gd name="T41" fmla="*/ 175 h 1222"/>
                  <a:gd name="T42" fmla="*/ 174 w 1386"/>
                  <a:gd name="T43" fmla="*/ 170 h 1222"/>
                  <a:gd name="T44" fmla="*/ 198 w 1386"/>
                  <a:gd name="T45" fmla="*/ 165 h 1222"/>
                  <a:gd name="T46" fmla="*/ 220 w 1386"/>
                  <a:gd name="T47" fmla="*/ 161 h 1222"/>
                  <a:gd name="T48" fmla="*/ 231 w 1386"/>
                  <a:gd name="T49" fmla="*/ 150 h 1222"/>
                  <a:gd name="T50" fmla="*/ 231 w 1386"/>
                  <a:gd name="T51" fmla="*/ 132 h 1222"/>
                  <a:gd name="T52" fmla="*/ 231 w 1386"/>
                  <a:gd name="T53" fmla="*/ 114 h 1222"/>
                  <a:gd name="T54" fmla="*/ 230 w 1386"/>
                  <a:gd name="T55" fmla="*/ 96 h 1222"/>
                  <a:gd name="T56" fmla="*/ 230 w 1386"/>
                  <a:gd name="T57" fmla="*/ 79 h 1222"/>
                  <a:gd name="T58" fmla="*/ 230 w 1386"/>
                  <a:gd name="T59" fmla="*/ 61 h 1222"/>
                  <a:gd name="T60" fmla="*/ 230 w 1386"/>
                  <a:gd name="T61" fmla="*/ 43 h 1222"/>
                  <a:gd name="T62" fmla="*/ 229 w 1386"/>
                  <a:gd name="T63" fmla="*/ 25 h 12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86" h="1222">
                    <a:moveTo>
                      <a:pt x="1376" y="97"/>
                    </a:moveTo>
                    <a:lnTo>
                      <a:pt x="1311" y="92"/>
                    </a:lnTo>
                    <a:lnTo>
                      <a:pt x="1245" y="87"/>
                    </a:lnTo>
                    <a:lnTo>
                      <a:pt x="1176" y="82"/>
                    </a:lnTo>
                    <a:lnTo>
                      <a:pt x="1107" y="78"/>
                    </a:lnTo>
                    <a:lnTo>
                      <a:pt x="1034" y="72"/>
                    </a:lnTo>
                    <a:lnTo>
                      <a:pt x="961" y="67"/>
                    </a:lnTo>
                    <a:lnTo>
                      <a:pt x="885" y="62"/>
                    </a:lnTo>
                    <a:lnTo>
                      <a:pt x="808" y="56"/>
                    </a:lnTo>
                    <a:lnTo>
                      <a:pt x="717" y="49"/>
                    </a:lnTo>
                    <a:lnTo>
                      <a:pt x="624" y="43"/>
                    </a:lnTo>
                    <a:lnTo>
                      <a:pt x="527" y="36"/>
                    </a:lnTo>
                    <a:lnTo>
                      <a:pt x="429" y="30"/>
                    </a:lnTo>
                    <a:lnTo>
                      <a:pt x="326" y="22"/>
                    </a:lnTo>
                    <a:lnTo>
                      <a:pt x="221" y="14"/>
                    </a:lnTo>
                    <a:lnTo>
                      <a:pt x="111" y="7"/>
                    </a:lnTo>
                    <a:lnTo>
                      <a:pt x="0" y="0"/>
                    </a:lnTo>
                    <a:lnTo>
                      <a:pt x="0" y="75"/>
                    </a:lnTo>
                    <a:lnTo>
                      <a:pt x="0" y="151"/>
                    </a:lnTo>
                    <a:lnTo>
                      <a:pt x="0" y="226"/>
                    </a:lnTo>
                    <a:lnTo>
                      <a:pt x="1" y="302"/>
                    </a:lnTo>
                    <a:lnTo>
                      <a:pt x="1" y="378"/>
                    </a:lnTo>
                    <a:lnTo>
                      <a:pt x="1" y="455"/>
                    </a:lnTo>
                    <a:lnTo>
                      <a:pt x="1" y="531"/>
                    </a:lnTo>
                    <a:lnTo>
                      <a:pt x="2" y="608"/>
                    </a:lnTo>
                    <a:lnTo>
                      <a:pt x="2" y="684"/>
                    </a:lnTo>
                    <a:lnTo>
                      <a:pt x="2" y="760"/>
                    </a:lnTo>
                    <a:lnTo>
                      <a:pt x="2" y="837"/>
                    </a:lnTo>
                    <a:lnTo>
                      <a:pt x="2" y="914"/>
                    </a:lnTo>
                    <a:lnTo>
                      <a:pt x="2" y="991"/>
                    </a:lnTo>
                    <a:lnTo>
                      <a:pt x="2" y="1068"/>
                    </a:lnTo>
                    <a:lnTo>
                      <a:pt x="2" y="1145"/>
                    </a:lnTo>
                    <a:lnTo>
                      <a:pt x="3" y="1222"/>
                    </a:lnTo>
                    <a:lnTo>
                      <a:pt x="115" y="1199"/>
                    </a:lnTo>
                    <a:lnTo>
                      <a:pt x="225" y="1179"/>
                    </a:lnTo>
                    <a:lnTo>
                      <a:pt x="331" y="1157"/>
                    </a:lnTo>
                    <a:lnTo>
                      <a:pt x="434" y="1139"/>
                    </a:lnTo>
                    <a:lnTo>
                      <a:pt x="533" y="1119"/>
                    </a:lnTo>
                    <a:lnTo>
                      <a:pt x="630" y="1101"/>
                    </a:lnTo>
                    <a:lnTo>
                      <a:pt x="723" y="1083"/>
                    </a:lnTo>
                    <a:lnTo>
                      <a:pt x="814" y="1067"/>
                    </a:lnTo>
                    <a:lnTo>
                      <a:pt x="891" y="1052"/>
                    </a:lnTo>
                    <a:lnTo>
                      <a:pt x="968" y="1036"/>
                    </a:lnTo>
                    <a:lnTo>
                      <a:pt x="1041" y="1022"/>
                    </a:lnTo>
                    <a:lnTo>
                      <a:pt x="1115" y="1008"/>
                    </a:lnTo>
                    <a:lnTo>
                      <a:pt x="1185" y="995"/>
                    </a:lnTo>
                    <a:lnTo>
                      <a:pt x="1254" y="982"/>
                    </a:lnTo>
                    <a:lnTo>
                      <a:pt x="1320" y="970"/>
                    </a:lnTo>
                    <a:lnTo>
                      <a:pt x="1386" y="957"/>
                    </a:lnTo>
                    <a:lnTo>
                      <a:pt x="1385" y="903"/>
                    </a:lnTo>
                    <a:lnTo>
                      <a:pt x="1385" y="850"/>
                    </a:lnTo>
                    <a:lnTo>
                      <a:pt x="1384" y="795"/>
                    </a:lnTo>
                    <a:lnTo>
                      <a:pt x="1384" y="742"/>
                    </a:lnTo>
                    <a:lnTo>
                      <a:pt x="1383" y="688"/>
                    </a:lnTo>
                    <a:lnTo>
                      <a:pt x="1383" y="634"/>
                    </a:lnTo>
                    <a:lnTo>
                      <a:pt x="1382" y="580"/>
                    </a:lnTo>
                    <a:lnTo>
                      <a:pt x="1382" y="527"/>
                    </a:lnTo>
                    <a:lnTo>
                      <a:pt x="1381" y="473"/>
                    </a:lnTo>
                    <a:lnTo>
                      <a:pt x="1380" y="419"/>
                    </a:lnTo>
                    <a:lnTo>
                      <a:pt x="1379" y="365"/>
                    </a:lnTo>
                    <a:lnTo>
                      <a:pt x="1379" y="312"/>
                    </a:lnTo>
                    <a:lnTo>
                      <a:pt x="1378" y="257"/>
                    </a:lnTo>
                    <a:lnTo>
                      <a:pt x="1376" y="204"/>
                    </a:lnTo>
                    <a:lnTo>
                      <a:pt x="1376" y="151"/>
                    </a:lnTo>
                    <a:lnTo>
                      <a:pt x="1376" y="97"/>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4" name="未知"/>
              <p:cNvSpPr/>
              <p:nvPr/>
            </p:nvSpPr>
            <p:spPr bwMode="auto">
              <a:xfrm>
                <a:off x="281" y="95"/>
                <a:ext cx="227" cy="197"/>
              </a:xfrm>
              <a:custGeom>
                <a:avLst/>
                <a:gdLst>
                  <a:gd name="T0" fmla="*/ 215 w 1358"/>
                  <a:gd name="T1" fmla="*/ 14 h 1180"/>
                  <a:gd name="T2" fmla="*/ 192 w 1358"/>
                  <a:gd name="T3" fmla="*/ 12 h 1180"/>
                  <a:gd name="T4" fmla="*/ 169 w 1358"/>
                  <a:gd name="T5" fmla="*/ 11 h 1180"/>
                  <a:gd name="T6" fmla="*/ 145 w 1358"/>
                  <a:gd name="T7" fmla="*/ 9 h 1180"/>
                  <a:gd name="T8" fmla="*/ 117 w 1358"/>
                  <a:gd name="T9" fmla="*/ 7 h 1180"/>
                  <a:gd name="T10" fmla="*/ 86 w 1358"/>
                  <a:gd name="T11" fmla="*/ 5 h 1180"/>
                  <a:gd name="T12" fmla="*/ 53 w 1358"/>
                  <a:gd name="T13" fmla="*/ 3 h 1180"/>
                  <a:gd name="T14" fmla="*/ 18 w 1358"/>
                  <a:gd name="T15" fmla="*/ 1 h 1180"/>
                  <a:gd name="T16" fmla="*/ 0 w 1358"/>
                  <a:gd name="T17" fmla="*/ 12 h 1180"/>
                  <a:gd name="T18" fmla="*/ 0 w 1358"/>
                  <a:gd name="T19" fmla="*/ 37 h 1180"/>
                  <a:gd name="T20" fmla="*/ 0 w 1358"/>
                  <a:gd name="T21" fmla="*/ 61 h 1180"/>
                  <a:gd name="T22" fmla="*/ 0 w 1358"/>
                  <a:gd name="T23" fmla="*/ 86 h 1180"/>
                  <a:gd name="T24" fmla="*/ 0 w 1358"/>
                  <a:gd name="T25" fmla="*/ 110 h 1180"/>
                  <a:gd name="T26" fmla="*/ 0 w 1358"/>
                  <a:gd name="T27" fmla="*/ 135 h 1180"/>
                  <a:gd name="T28" fmla="*/ 0 w 1358"/>
                  <a:gd name="T29" fmla="*/ 160 h 1180"/>
                  <a:gd name="T30" fmla="*/ 0 w 1358"/>
                  <a:gd name="T31" fmla="*/ 184 h 1180"/>
                  <a:gd name="T32" fmla="*/ 19 w 1358"/>
                  <a:gd name="T33" fmla="*/ 193 h 1180"/>
                  <a:gd name="T34" fmla="*/ 54 w 1358"/>
                  <a:gd name="T35" fmla="*/ 186 h 1180"/>
                  <a:gd name="T36" fmla="*/ 87 w 1358"/>
                  <a:gd name="T37" fmla="*/ 180 h 1180"/>
                  <a:gd name="T38" fmla="*/ 118 w 1358"/>
                  <a:gd name="T39" fmla="*/ 174 h 1180"/>
                  <a:gd name="T40" fmla="*/ 146 w 1358"/>
                  <a:gd name="T41" fmla="*/ 169 h 1180"/>
                  <a:gd name="T42" fmla="*/ 170 w 1358"/>
                  <a:gd name="T43" fmla="*/ 164 h 1180"/>
                  <a:gd name="T44" fmla="*/ 194 w 1358"/>
                  <a:gd name="T45" fmla="*/ 160 h 1180"/>
                  <a:gd name="T46" fmla="*/ 216 w 1358"/>
                  <a:gd name="T47" fmla="*/ 156 h 1180"/>
                  <a:gd name="T48" fmla="*/ 227 w 1358"/>
                  <a:gd name="T49" fmla="*/ 145 h 1180"/>
                  <a:gd name="T50" fmla="*/ 226 w 1358"/>
                  <a:gd name="T51" fmla="*/ 127 h 1180"/>
                  <a:gd name="T52" fmla="*/ 226 w 1358"/>
                  <a:gd name="T53" fmla="*/ 110 h 1180"/>
                  <a:gd name="T54" fmla="*/ 226 w 1358"/>
                  <a:gd name="T55" fmla="*/ 92 h 1180"/>
                  <a:gd name="T56" fmla="*/ 226 w 1358"/>
                  <a:gd name="T57" fmla="*/ 75 h 1180"/>
                  <a:gd name="T58" fmla="*/ 226 w 1358"/>
                  <a:gd name="T59" fmla="*/ 58 h 1180"/>
                  <a:gd name="T60" fmla="*/ 225 w 1358"/>
                  <a:gd name="T61" fmla="*/ 40 h 1180"/>
                  <a:gd name="T62" fmla="*/ 225 w 1358"/>
                  <a:gd name="T63" fmla="*/ 23 h 11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58" h="1180">
                    <a:moveTo>
                      <a:pt x="1349" y="86"/>
                    </a:moveTo>
                    <a:lnTo>
                      <a:pt x="1284" y="81"/>
                    </a:lnTo>
                    <a:lnTo>
                      <a:pt x="1219" y="77"/>
                    </a:lnTo>
                    <a:lnTo>
                      <a:pt x="1151" y="72"/>
                    </a:lnTo>
                    <a:lnTo>
                      <a:pt x="1083" y="68"/>
                    </a:lnTo>
                    <a:lnTo>
                      <a:pt x="1011" y="63"/>
                    </a:lnTo>
                    <a:lnTo>
                      <a:pt x="939" y="58"/>
                    </a:lnTo>
                    <a:lnTo>
                      <a:pt x="865" y="54"/>
                    </a:lnTo>
                    <a:lnTo>
                      <a:pt x="789" y="50"/>
                    </a:lnTo>
                    <a:lnTo>
                      <a:pt x="700" y="44"/>
                    </a:lnTo>
                    <a:lnTo>
                      <a:pt x="609" y="38"/>
                    </a:lnTo>
                    <a:lnTo>
                      <a:pt x="515" y="32"/>
                    </a:lnTo>
                    <a:lnTo>
                      <a:pt x="419" y="27"/>
                    </a:lnTo>
                    <a:lnTo>
                      <a:pt x="319" y="19"/>
                    </a:lnTo>
                    <a:lnTo>
                      <a:pt x="216" y="13"/>
                    </a:lnTo>
                    <a:lnTo>
                      <a:pt x="110" y="6"/>
                    </a:lnTo>
                    <a:lnTo>
                      <a:pt x="0" y="0"/>
                    </a:lnTo>
                    <a:lnTo>
                      <a:pt x="0" y="73"/>
                    </a:lnTo>
                    <a:lnTo>
                      <a:pt x="0" y="146"/>
                    </a:lnTo>
                    <a:lnTo>
                      <a:pt x="0" y="219"/>
                    </a:lnTo>
                    <a:lnTo>
                      <a:pt x="0" y="293"/>
                    </a:lnTo>
                    <a:lnTo>
                      <a:pt x="0" y="366"/>
                    </a:lnTo>
                    <a:lnTo>
                      <a:pt x="0" y="440"/>
                    </a:lnTo>
                    <a:lnTo>
                      <a:pt x="0" y="513"/>
                    </a:lnTo>
                    <a:lnTo>
                      <a:pt x="1" y="587"/>
                    </a:lnTo>
                    <a:lnTo>
                      <a:pt x="1" y="661"/>
                    </a:lnTo>
                    <a:lnTo>
                      <a:pt x="1" y="735"/>
                    </a:lnTo>
                    <a:lnTo>
                      <a:pt x="1" y="809"/>
                    </a:lnTo>
                    <a:lnTo>
                      <a:pt x="1" y="882"/>
                    </a:lnTo>
                    <a:lnTo>
                      <a:pt x="1" y="956"/>
                    </a:lnTo>
                    <a:lnTo>
                      <a:pt x="1" y="1030"/>
                    </a:lnTo>
                    <a:lnTo>
                      <a:pt x="1" y="1105"/>
                    </a:lnTo>
                    <a:lnTo>
                      <a:pt x="2" y="1180"/>
                    </a:lnTo>
                    <a:lnTo>
                      <a:pt x="112" y="1157"/>
                    </a:lnTo>
                    <a:lnTo>
                      <a:pt x="219" y="1137"/>
                    </a:lnTo>
                    <a:lnTo>
                      <a:pt x="322" y="1116"/>
                    </a:lnTo>
                    <a:lnTo>
                      <a:pt x="423" y="1098"/>
                    </a:lnTo>
                    <a:lnTo>
                      <a:pt x="520" y="1079"/>
                    </a:lnTo>
                    <a:lnTo>
                      <a:pt x="615" y="1061"/>
                    </a:lnTo>
                    <a:lnTo>
                      <a:pt x="707" y="1043"/>
                    </a:lnTo>
                    <a:lnTo>
                      <a:pt x="796" y="1028"/>
                    </a:lnTo>
                    <a:lnTo>
                      <a:pt x="872" y="1013"/>
                    </a:lnTo>
                    <a:lnTo>
                      <a:pt x="947" y="998"/>
                    </a:lnTo>
                    <a:lnTo>
                      <a:pt x="1019" y="984"/>
                    </a:lnTo>
                    <a:lnTo>
                      <a:pt x="1091" y="970"/>
                    </a:lnTo>
                    <a:lnTo>
                      <a:pt x="1159" y="957"/>
                    </a:lnTo>
                    <a:lnTo>
                      <a:pt x="1228" y="945"/>
                    </a:lnTo>
                    <a:lnTo>
                      <a:pt x="1293" y="933"/>
                    </a:lnTo>
                    <a:lnTo>
                      <a:pt x="1358" y="921"/>
                    </a:lnTo>
                    <a:lnTo>
                      <a:pt x="1356" y="868"/>
                    </a:lnTo>
                    <a:lnTo>
                      <a:pt x="1355" y="816"/>
                    </a:lnTo>
                    <a:lnTo>
                      <a:pt x="1355" y="763"/>
                    </a:lnTo>
                    <a:lnTo>
                      <a:pt x="1355" y="711"/>
                    </a:lnTo>
                    <a:lnTo>
                      <a:pt x="1354" y="659"/>
                    </a:lnTo>
                    <a:lnTo>
                      <a:pt x="1353" y="607"/>
                    </a:lnTo>
                    <a:lnTo>
                      <a:pt x="1353" y="554"/>
                    </a:lnTo>
                    <a:lnTo>
                      <a:pt x="1353" y="502"/>
                    </a:lnTo>
                    <a:lnTo>
                      <a:pt x="1352" y="450"/>
                    </a:lnTo>
                    <a:lnTo>
                      <a:pt x="1351" y="398"/>
                    </a:lnTo>
                    <a:lnTo>
                      <a:pt x="1350" y="345"/>
                    </a:lnTo>
                    <a:lnTo>
                      <a:pt x="1350" y="293"/>
                    </a:lnTo>
                    <a:lnTo>
                      <a:pt x="1349" y="241"/>
                    </a:lnTo>
                    <a:lnTo>
                      <a:pt x="1349" y="190"/>
                    </a:lnTo>
                    <a:lnTo>
                      <a:pt x="1349" y="137"/>
                    </a:lnTo>
                    <a:lnTo>
                      <a:pt x="1349" y="86"/>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5" name="未知"/>
              <p:cNvSpPr/>
              <p:nvPr/>
            </p:nvSpPr>
            <p:spPr bwMode="auto">
              <a:xfrm>
                <a:off x="282" y="135"/>
                <a:ext cx="207" cy="4"/>
              </a:xfrm>
              <a:custGeom>
                <a:avLst/>
                <a:gdLst>
                  <a:gd name="T0" fmla="*/ 207 w 1244"/>
                  <a:gd name="T1" fmla="*/ 2 h 24"/>
                  <a:gd name="T2" fmla="*/ 197 w 1244"/>
                  <a:gd name="T3" fmla="*/ 2 h 24"/>
                  <a:gd name="T4" fmla="*/ 187 w 1244"/>
                  <a:gd name="T5" fmla="*/ 2 h 24"/>
                  <a:gd name="T6" fmla="*/ 176 w 1244"/>
                  <a:gd name="T7" fmla="*/ 2 h 24"/>
                  <a:gd name="T8" fmla="*/ 165 w 1244"/>
                  <a:gd name="T9" fmla="*/ 2 h 24"/>
                  <a:gd name="T10" fmla="*/ 154 w 1244"/>
                  <a:gd name="T11" fmla="*/ 2 h 24"/>
                  <a:gd name="T12" fmla="*/ 143 w 1244"/>
                  <a:gd name="T13" fmla="*/ 2 h 24"/>
                  <a:gd name="T14" fmla="*/ 131 w 1244"/>
                  <a:gd name="T15" fmla="*/ 1 h 24"/>
                  <a:gd name="T16" fmla="*/ 120 w 1244"/>
                  <a:gd name="T17" fmla="*/ 1 h 24"/>
                  <a:gd name="T18" fmla="*/ 106 w 1244"/>
                  <a:gd name="T19" fmla="*/ 1 h 24"/>
                  <a:gd name="T20" fmla="*/ 92 w 1244"/>
                  <a:gd name="T21" fmla="*/ 1 h 24"/>
                  <a:gd name="T22" fmla="*/ 78 w 1244"/>
                  <a:gd name="T23" fmla="*/ 1 h 24"/>
                  <a:gd name="T24" fmla="*/ 63 w 1244"/>
                  <a:gd name="T25" fmla="*/ 1 h 24"/>
                  <a:gd name="T26" fmla="*/ 48 w 1244"/>
                  <a:gd name="T27" fmla="*/ 0 h 24"/>
                  <a:gd name="T28" fmla="*/ 32 w 1244"/>
                  <a:gd name="T29" fmla="*/ 0 h 24"/>
                  <a:gd name="T30" fmla="*/ 16 w 1244"/>
                  <a:gd name="T31" fmla="*/ 0 h 24"/>
                  <a:gd name="T32" fmla="*/ 0 w 1244"/>
                  <a:gd name="T33" fmla="*/ 0 h 24"/>
                  <a:gd name="T34" fmla="*/ 0 w 1244"/>
                  <a:gd name="T35" fmla="*/ 1 h 24"/>
                  <a:gd name="T36" fmla="*/ 0 w 1244"/>
                  <a:gd name="T37" fmla="*/ 2 h 24"/>
                  <a:gd name="T38" fmla="*/ 16 w 1244"/>
                  <a:gd name="T39" fmla="*/ 2 h 24"/>
                  <a:gd name="T40" fmla="*/ 32 w 1244"/>
                  <a:gd name="T41" fmla="*/ 2 h 24"/>
                  <a:gd name="T42" fmla="*/ 48 w 1244"/>
                  <a:gd name="T43" fmla="*/ 2 h 24"/>
                  <a:gd name="T44" fmla="*/ 63 w 1244"/>
                  <a:gd name="T45" fmla="*/ 3 h 24"/>
                  <a:gd name="T46" fmla="*/ 78 w 1244"/>
                  <a:gd name="T47" fmla="*/ 3 h 24"/>
                  <a:gd name="T48" fmla="*/ 92 w 1244"/>
                  <a:gd name="T49" fmla="*/ 3 h 24"/>
                  <a:gd name="T50" fmla="*/ 106 w 1244"/>
                  <a:gd name="T51" fmla="*/ 3 h 24"/>
                  <a:gd name="T52" fmla="*/ 120 w 1244"/>
                  <a:gd name="T53" fmla="*/ 3 h 24"/>
                  <a:gd name="T54" fmla="*/ 131 w 1244"/>
                  <a:gd name="T55" fmla="*/ 3 h 24"/>
                  <a:gd name="T56" fmla="*/ 143 w 1244"/>
                  <a:gd name="T57" fmla="*/ 3 h 24"/>
                  <a:gd name="T58" fmla="*/ 154 w 1244"/>
                  <a:gd name="T59" fmla="*/ 3 h 24"/>
                  <a:gd name="T60" fmla="*/ 165 w 1244"/>
                  <a:gd name="T61" fmla="*/ 4 h 24"/>
                  <a:gd name="T62" fmla="*/ 176 w 1244"/>
                  <a:gd name="T63" fmla="*/ 4 h 24"/>
                  <a:gd name="T64" fmla="*/ 187 w 1244"/>
                  <a:gd name="T65" fmla="*/ 4 h 24"/>
                  <a:gd name="T66" fmla="*/ 197 w 1244"/>
                  <a:gd name="T67" fmla="*/ 4 h 24"/>
                  <a:gd name="T68" fmla="*/ 207 w 1244"/>
                  <a:gd name="T69" fmla="*/ 4 h 24"/>
                  <a:gd name="T70" fmla="*/ 207 w 1244"/>
                  <a:gd name="T71" fmla="*/ 3 h 24"/>
                  <a:gd name="T72" fmla="*/ 207 w 1244"/>
                  <a:gd name="T73" fmla="*/ 2 h 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44" h="24">
                    <a:moveTo>
                      <a:pt x="1244" y="14"/>
                    </a:moveTo>
                    <a:lnTo>
                      <a:pt x="1183" y="13"/>
                    </a:lnTo>
                    <a:lnTo>
                      <a:pt x="1121" y="12"/>
                    </a:lnTo>
                    <a:lnTo>
                      <a:pt x="1058" y="11"/>
                    </a:lnTo>
                    <a:lnTo>
                      <a:pt x="994" y="11"/>
                    </a:lnTo>
                    <a:lnTo>
                      <a:pt x="926" y="10"/>
                    </a:lnTo>
                    <a:lnTo>
                      <a:pt x="859" y="9"/>
                    </a:lnTo>
                    <a:lnTo>
                      <a:pt x="789" y="8"/>
                    </a:lnTo>
                    <a:lnTo>
                      <a:pt x="719" y="8"/>
                    </a:lnTo>
                    <a:lnTo>
                      <a:pt x="636" y="6"/>
                    </a:lnTo>
                    <a:lnTo>
                      <a:pt x="553" y="5"/>
                    </a:lnTo>
                    <a:lnTo>
                      <a:pt x="467" y="4"/>
                    </a:lnTo>
                    <a:lnTo>
                      <a:pt x="379" y="4"/>
                    </a:lnTo>
                    <a:lnTo>
                      <a:pt x="287" y="2"/>
                    </a:lnTo>
                    <a:lnTo>
                      <a:pt x="194" y="1"/>
                    </a:lnTo>
                    <a:lnTo>
                      <a:pt x="98" y="0"/>
                    </a:lnTo>
                    <a:lnTo>
                      <a:pt x="0" y="0"/>
                    </a:lnTo>
                    <a:lnTo>
                      <a:pt x="0" y="5"/>
                    </a:lnTo>
                    <a:lnTo>
                      <a:pt x="0" y="11"/>
                    </a:lnTo>
                    <a:lnTo>
                      <a:pt x="98" y="11"/>
                    </a:lnTo>
                    <a:lnTo>
                      <a:pt x="194" y="13"/>
                    </a:lnTo>
                    <a:lnTo>
                      <a:pt x="287" y="13"/>
                    </a:lnTo>
                    <a:lnTo>
                      <a:pt x="379" y="15"/>
                    </a:lnTo>
                    <a:lnTo>
                      <a:pt x="467" y="15"/>
                    </a:lnTo>
                    <a:lnTo>
                      <a:pt x="553" y="16"/>
                    </a:lnTo>
                    <a:lnTo>
                      <a:pt x="636" y="17"/>
                    </a:lnTo>
                    <a:lnTo>
                      <a:pt x="719" y="18"/>
                    </a:lnTo>
                    <a:lnTo>
                      <a:pt x="789" y="18"/>
                    </a:lnTo>
                    <a:lnTo>
                      <a:pt x="859" y="19"/>
                    </a:lnTo>
                    <a:lnTo>
                      <a:pt x="926" y="20"/>
                    </a:lnTo>
                    <a:lnTo>
                      <a:pt x="994" y="21"/>
                    </a:lnTo>
                    <a:lnTo>
                      <a:pt x="1058" y="21"/>
                    </a:lnTo>
                    <a:lnTo>
                      <a:pt x="1121" y="22"/>
                    </a:lnTo>
                    <a:lnTo>
                      <a:pt x="1183" y="23"/>
                    </a:lnTo>
                    <a:lnTo>
                      <a:pt x="1244" y="24"/>
                    </a:lnTo>
                    <a:lnTo>
                      <a:pt x="1244" y="19"/>
                    </a:lnTo>
                    <a:lnTo>
                      <a:pt x="1244" y="14"/>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6" name="未知"/>
              <p:cNvSpPr/>
              <p:nvPr/>
            </p:nvSpPr>
            <p:spPr bwMode="auto">
              <a:xfrm>
                <a:off x="288" y="104"/>
                <a:ext cx="198" cy="34"/>
              </a:xfrm>
              <a:custGeom>
                <a:avLst/>
                <a:gdLst>
                  <a:gd name="T0" fmla="*/ 199 w 1199"/>
                  <a:gd name="T1" fmla="*/ 10 h 205"/>
                  <a:gd name="T2" fmla="*/ 189 w 1199"/>
                  <a:gd name="T3" fmla="*/ 10 h 205"/>
                  <a:gd name="T4" fmla="*/ 179 w 1199"/>
                  <a:gd name="T5" fmla="*/ 9 h 205"/>
                  <a:gd name="T6" fmla="*/ 169 w 1199"/>
                  <a:gd name="T7" fmla="*/ 9 h 205"/>
                  <a:gd name="T8" fmla="*/ 159 w 1199"/>
                  <a:gd name="T9" fmla="*/ 8 h 205"/>
                  <a:gd name="T10" fmla="*/ 148 w 1199"/>
                  <a:gd name="T11" fmla="*/ 8 h 205"/>
                  <a:gd name="T12" fmla="*/ 137 w 1199"/>
                  <a:gd name="T13" fmla="*/ 7 h 205"/>
                  <a:gd name="T14" fmla="*/ 125 w 1199"/>
                  <a:gd name="T15" fmla="*/ 6 h 205"/>
                  <a:gd name="T16" fmla="*/ 114 w 1199"/>
                  <a:gd name="T17" fmla="*/ 6 h 205"/>
                  <a:gd name="T18" fmla="*/ 101 w 1199"/>
                  <a:gd name="T19" fmla="*/ 5 h 205"/>
                  <a:gd name="T20" fmla="*/ 88 w 1199"/>
                  <a:gd name="T21" fmla="*/ 5 h 205"/>
                  <a:gd name="T22" fmla="*/ 74 w 1199"/>
                  <a:gd name="T23" fmla="*/ 4 h 205"/>
                  <a:gd name="T24" fmla="*/ 60 w 1199"/>
                  <a:gd name="T25" fmla="*/ 3 h 205"/>
                  <a:gd name="T26" fmla="*/ 46 w 1199"/>
                  <a:gd name="T27" fmla="*/ 2 h 205"/>
                  <a:gd name="T28" fmla="*/ 31 w 1199"/>
                  <a:gd name="T29" fmla="*/ 1 h 205"/>
                  <a:gd name="T30" fmla="*/ 16 w 1199"/>
                  <a:gd name="T31" fmla="*/ 1 h 205"/>
                  <a:gd name="T32" fmla="*/ 0 w 1199"/>
                  <a:gd name="T33" fmla="*/ 0 h 205"/>
                  <a:gd name="T34" fmla="*/ 0 w 1199"/>
                  <a:gd name="T35" fmla="*/ 4 h 205"/>
                  <a:gd name="T36" fmla="*/ 0 w 1199"/>
                  <a:gd name="T37" fmla="*/ 8 h 205"/>
                  <a:gd name="T38" fmla="*/ 0 w 1199"/>
                  <a:gd name="T39" fmla="*/ 12 h 205"/>
                  <a:gd name="T40" fmla="*/ 0 w 1199"/>
                  <a:gd name="T41" fmla="*/ 16 h 205"/>
                  <a:gd name="T42" fmla="*/ 0 w 1199"/>
                  <a:gd name="T43" fmla="*/ 20 h 205"/>
                  <a:gd name="T44" fmla="*/ 0 w 1199"/>
                  <a:gd name="T45" fmla="*/ 24 h 205"/>
                  <a:gd name="T46" fmla="*/ 0 w 1199"/>
                  <a:gd name="T47" fmla="*/ 28 h 205"/>
                  <a:gd name="T48" fmla="*/ 0 w 1199"/>
                  <a:gd name="T49" fmla="*/ 32 h 205"/>
                  <a:gd name="T50" fmla="*/ 16 w 1199"/>
                  <a:gd name="T51" fmla="*/ 32 h 205"/>
                  <a:gd name="T52" fmla="*/ 31 w 1199"/>
                  <a:gd name="T53" fmla="*/ 32 h 205"/>
                  <a:gd name="T54" fmla="*/ 46 w 1199"/>
                  <a:gd name="T55" fmla="*/ 32 h 205"/>
                  <a:gd name="T56" fmla="*/ 60 w 1199"/>
                  <a:gd name="T57" fmla="*/ 32 h 205"/>
                  <a:gd name="T58" fmla="*/ 74 w 1199"/>
                  <a:gd name="T59" fmla="*/ 32 h 205"/>
                  <a:gd name="T60" fmla="*/ 88 w 1199"/>
                  <a:gd name="T61" fmla="*/ 32 h 205"/>
                  <a:gd name="T62" fmla="*/ 101 w 1199"/>
                  <a:gd name="T63" fmla="*/ 33 h 205"/>
                  <a:gd name="T64" fmla="*/ 114 w 1199"/>
                  <a:gd name="T65" fmla="*/ 33 h 205"/>
                  <a:gd name="T66" fmla="*/ 126 w 1199"/>
                  <a:gd name="T67" fmla="*/ 33 h 205"/>
                  <a:gd name="T68" fmla="*/ 137 w 1199"/>
                  <a:gd name="T69" fmla="*/ 33 h 205"/>
                  <a:gd name="T70" fmla="*/ 148 w 1199"/>
                  <a:gd name="T71" fmla="*/ 33 h 205"/>
                  <a:gd name="T72" fmla="*/ 159 w 1199"/>
                  <a:gd name="T73" fmla="*/ 33 h 205"/>
                  <a:gd name="T74" fmla="*/ 169 w 1199"/>
                  <a:gd name="T75" fmla="*/ 33 h 205"/>
                  <a:gd name="T76" fmla="*/ 179 w 1199"/>
                  <a:gd name="T77" fmla="*/ 34 h 205"/>
                  <a:gd name="T78" fmla="*/ 189 w 1199"/>
                  <a:gd name="T79" fmla="*/ 34 h 205"/>
                  <a:gd name="T80" fmla="*/ 199 w 1199"/>
                  <a:gd name="T81" fmla="*/ 34 h 205"/>
                  <a:gd name="T82" fmla="*/ 199 w 1199"/>
                  <a:gd name="T83" fmla="*/ 31 h 205"/>
                  <a:gd name="T84" fmla="*/ 199 w 1199"/>
                  <a:gd name="T85" fmla="*/ 28 h 205"/>
                  <a:gd name="T86" fmla="*/ 199 w 1199"/>
                  <a:gd name="T87" fmla="*/ 25 h 205"/>
                  <a:gd name="T88" fmla="*/ 199 w 1199"/>
                  <a:gd name="T89" fmla="*/ 22 h 205"/>
                  <a:gd name="T90" fmla="*/ 199 w 1199"/>
                  <a:gd name="T91" fmla="*/ 19 h 205"/>
                  <a:gd name="T92" fmla="*/ 199 w 1199"/>
                  <a:gd name="T93" fmla="*/ 16 h 205"/>
                  <a:gd name="T94" fmla="*/ 199 w 1199"/>
                  <a:gd name="T95" fmla="*/ 13 h 205"/>
                  <a:gd name="T96" fmla="*/ 199 w 1199"/>
                  <a:gd name="T97" fmla="*/ 10 h 2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99" h="205">
                    <a:moveTo>
                      <a:pt x="1198" y="63"/>
                    </a:moveTo>
                    <a:lnTo>
                      <a:pt x="1139" y="60"/>
                    </a:lnTo>
                    <a:lnTo>
                      <a:pt x="1078" y="57"/>
                    </a:lnTo>
                    <a:lnTo>
                      <a:pt x="1017" y="54"/>
                    </a:lnTo>
                    <a:lnTo>
                      <a:pt x="955" y="50"/>
                    </a:lnTo>
                    <a:lnTo>
                      <a:pt x="889" y="46"/>
                    </a:lnTo>
                    <a:lnTo>
                      <a:pt x="825" y="43"/>
                    </a:lnTo>
                    <a:lnTo>
                      <a:pt x="756" y="39"/>
                    </a:lnTo>
                    <a:lnTo>
                      <a:pt x="689" y="36"/>
                    </a:lnTo>
                    <a:lnTo>
                      <a:pt x="609" y="31"/>
                    </a:lnTo>
                    <a:lnTo>
                      <a:pt x="529" y="28"/>
                    </a:lnTo>
                    <a:lnTo>
                      <a:pt x="447" y="23"/>
                    </a:lnTo>
                    <a:lnTo>
                      <a:pt x="363" y="20"/>
                    </a:lnTo>
                    <a:lnTo>
                      <a:pt x="275" y="15"/>
                    </a:lnTo>
                    <a:lnTo>
                      <a:pt x="186" y="9"/>
                    </a:lnTo>
                    <a:lnTo>
                      <a:pt x="94" y="4"/>
                    </a:lnTo>
                    <a:lnTo>
                      <a:pt x="0" y="0"/>
                    </a:lnTo>
                    <a:lnTo>
                      <a:pt x="0" y="23"/>
                    </a:lnTo>
                    <a:lnTo>
                      <a:pt x="0" y="46"/>
                    </a:lnTo>
                    <a:lnTo>
                      <a:pt x="0" y="70"/>
                    </a:lnTo>
                    <a:lnTo>
                      <a:pt x="0" y="95"/>
                    </a:lnTo>
                    <a:lnTo>
                      <a:pt x="0" y="118"/>
                    </a:lnTo>
                    <a:lnTo>
                      <a:pt x="0" y="143"/>
                    </a:lnTo>
                    <a:lnTo>
                      <a:pt x="0" y="166"/>
                    </a:lnTo>
                    <a:lnTo>
                      <a:pt x="0" y="191"/>
                    </a:lnTo>
                    <a:lnTo>
                      <a:pt x="94" y="191"/>
                    </a:lnTo>
                    <a:lnTo>
                      <a:pt x="186" y="192"/>
                    </a:lnTo>
                    <a:lnTo>
                      <a:pt x="275" y="193"/>
                    </a:lnTo>
                    <a:lnTo>
                      <a:pt x="363" y="194"/>
                    </a:lnTo>
                    <a:lnTo>
                      <a:pt x="448" y="194"/>
                    </a:lnTo>
                    <a:lnTo>
                      <a:pt x="530" y="195"/>
                    </a:lnTo>
                    <a:lnTo>
                      <a:pt x="610" y="196"/>
                    </a:lnTo>
                    <a:lnTo>
                      <a:pt x="689" y="198"/>
                    </a:lnTo>
                    <a:lnTo>
                      <a:pt x="757" y="198"/>
                    </a:lnTo>
                    <a:lnTo>
                      <a:pt x="825" y="199"/>
                    </a:lnTo>
                    <a:lnTo>
                      <a:pt x="890" y="200"/>
                    </a:lnTo>
                    <a:lnTo>
                      <a:pt x="956" y="201"/>
                    </a:lnTo>
                    <a:lnTo>
                      <a:pt x="1018" y="201"/>
                    </a:lnTo>
                    <a:lnTo>
                      <a:pt x="1079" y="202"/>
                    </a:lnTo>
                    <a:lnTo>
                      <a:pt x="1140" y="203"/>
                    </a:lnTo>
                    <a:lnTo>
                      <a:pt x="1199" y="205"/>
                    </a:lnTo>
                    <a:lnTo>
                      <a:pt x="1198" y="187"/>
                    </a:lnTo>
                    <a:lnTo>
                      <a:pt x="1198" y="168"/>
                    </a:lnTo>
                    <a:lnTo>
                      <a:pt x="1198" y="151"/>
                    </a:lnTo>
                    <a:lnTo>
                      <a:pt x="1198" y="133"/>
                    </a:lnTo>
                    <a:lnTo>
                      <a:pt x="1198" y="115"/>
                    </a:lnTo>
                    <a:lnTo>
                      <a:pt x="1198" y="98"/>
                    </a:lnTo>
                    <a:lnTo>
                      <a:pt x="1198" y="80"/>
                    </a:lnTo>
                    <a:lnTo>
                      <a:pt x="1198" y="63"/>
                    </a:lnTo>
                    <a:close/>
                  </a:path>
                </a:pathLst>
              </a:custGeom>
              <a:solidFill>
                <a:srgbClr val="3030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7" name="未知"/>
              <p:cNvSpPr/>
              <p:nvPr/>
            </p:nvSpPr>
            <p:spPr bwMode="auto">
              <a:xfrm>
                <a:off x="276" y="141"/>
                <a:ext cx="217" cy="152"/>
              </a:xfrm>
              <a:custGeom>
                <a:avLst/>
                <a:gdLst>
                  <a:gd name="T0" fmla="*/ 205 w 1305"/>
                  <a:gd name="T1" fmla="*/ 1 h 910"/>
                  <a:gd name="T2" fmla="*/ 184 w 1305"/>
                  <a:gd name="T3" fmla="*/ 1 h 910"/>
                  <a:gd name="T4" fmla="*/ 161 w 1305"/>
                  <a:gd name="T5" fmla="*/ 1 h 910"/>
                  <a:gd name="T6" fmla="*/ 137 w 1305"/>
                  <a:gd name="T7" fmla="*/ 1 h 910"/>
                  <a:gd name="T8" fmla="*/ 111 w 1305"/>
                  <a:gd name="T9" fmla="*/ 0 h 910"/>
                  <a:gd name="T10" fmla="*/ 82 w 1305"/>
                  <a:gd name="T11" fmla="*/ 0 h 910"/>
                  <a:gd name="T12" fmla="*/ 50 w 1305"/>
                  <a:gd name="T13" fmla="*/ 0 h 910"/>
                  <a:gd name="T14" fmla="*/ 17 w 1305"/>
                  <a:gd name="T15" fmla="*/ 0 h 910"/>
                  <a:gd name="T16" fmla="*/ 0 w 1305"/>
                  <a:gd name="T17" fmla="*/ 9 h 910"/>
                  <a:gd name="T18" fmla="*/ 0 w 1305"/>
                  <a:gd name="T19" fmla="*/ 28 h 910"/>
                  <a:gd name="T20" fmla="*/ 0 w 1305"/>
                  <a:gd name="T21" fmla="*/ 47 h 910"/>
                  <a:gd name="T22" fmla="*/ 0 w 1305"/>
                  <a:gd name="T23" fmla="*/ 66 h 910"/>
                  <a:gd name="T24" fmla="*/ 0 w 1305"/>
                  <a:gd name="T25" fmla="*/ 85 h 910"/>
                  <a:gd name="T26" fmla="*/ 0 w 1305"/>
                  <a:gd name="T27" fmla="*/ 104 h 910"/>
                  <a:gd name="T28" fmla="*/ 0 w 1305"/>
                  <a:gd name="T29" fmla="*/ 123 h 910"/>
                  <a:gd name="T30" fmla="*/ 0 w 1305"/>
                  <a:gd name="T31" fmla="*/ 142 h 910"/>
                  <a:gd name="T32" fmla="*/ 18 w 1305"/>
                  <a:gd name="T33" fmla="*/ 148 h 910"/>
                  <a:gd name="T34" fmla="*/ 51 w 1305"/>
                  <a:gd name="T35" fmla="*/ 142 h 910"/>
                  <a:gd name="T36" fmla="*/ 82 w 1305"/>
                  <a:gd name="T37" fmla="*/ 136 h 910"/>
                  <a:gd name="T38" fmla="*/ 112 w 1305"/>
                  <a:gd name="T39" fmla="*/ 131 h 910"/>
                  <a:gd name="T40" fmla="*/ 138 w 1305"/>
                  <a:gd name="T41" fmla="*/ 125 h 910"/>
                  <a:gd name="T42" fmla="*/ 162 w 1305"/>
                  <a:gd name="T43" fmla="*/ 121 h 910"/>
                  <a:gd name="T44" fmla="*/ 185 w 1305"/>
                  <a:gd name="T45" fmla="*/ 116 h 910"/>
                  <a:gd name="T46" fmla="*/ 206 w 1305"/>
                  <a:gd name="T47" fmla="*/ 112 h 910"/>
                  <a:gd name="T48" fmla="*/ 217 w 1305"/>
                  <a:gd name="T49" fmla="*/ 103 h 910"/>
                  <a:gd name="T50" fmla="*/ 217 w 1305"/>
                  <a:gd name="T51" fmla="*/ 90 h 910"/>
                  <a:gd name="T52" fmla="*/ 217 w 1305"/>
                  <a:gd name="T53" fmla="*/ 76 h 910"/>
                  <a:gd name="T54" fmla="*/ 217 w 1305"/>
                  <a:gd name="T55" fmla="*/ 62 h 910"/>
                  <a:gd name="T56" fmla="*/ 216 w 1305"/>
                  <a:gd name="T57" fmla="*/ 49 h 910"/>
                  <a:gd name="T58" fmla="*/ 216 w 1305"/>
                  <a:gd name="T59" fmla="*/ 35 h 910"/>
                  <a:gd name="T60" fmla="*/ 216 w 1305"/>
                  <a:gd name="T61" fmla="*/ 21 h 910"/>
                  <a:gd name="T62" fmla="*/ 216 w 1305"/>
                  <a:gd name="T63" fmla="*/ 8 h 9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05" h="910">
                    <a:moveTo>
                      <a:pt x="1297" y="6"/>
                    </a:moveTo>
                    <a:lnTo>
                      <a:pt x="1235" y="5"/>
                    </a:lnTo>
                    <a:lnTo>
                      <a:pt x="1171" y="5"/>
                    </a:lnTo>
                    <a:lnTo>
                      <a:pt x="1105" y="4"/>
                    </a:lnTo>
                    <a:lnTo>
                      <a:pt x="1039" y="4"/>
                    </a:lnTo>
                    <a:lnTo>
                      <a:pt x="969" y="3"/>
                    </a:lnTo>
                    <a:lnTo>
                      <a:pt x="899" y="3"/>
                    </a:lnTo>
                    <a:lnTo>
                      <a:pt x="826" y="3"/>
                    </a:lnTo>
                    <a:lnTo>
                      <a:pt x="754" y="3"/>
                    </a:lnTo>
                    <a:lnTo>
                      <a:pt x="668" y="2"/>
                    </a:lnTo>
                    <a:lnTo>
                      <a:pt x="581" y="2"/>
                    </a:lnTo>
                    <a:lnTo>
                      <a:pt x="491" y="2"/>
                    </a:lnTo>
                    <a:lnTo>
                      <a:pt x="399" y="2"/>
                    </a:lnTo>
                    <a:lnTo>
                      <a:pt x="303" y="1"/>
                    </a:lnTo>
                    <a:lnTo>
                      <a:pt x="205" y="1"/>
                    </a:lnTo>
                    <a:lnTo>
                      <a:pt x="104" y="0"/>
                    </a:lnTo>
                    <a:lnTo>
                      <a:pt x="0" y="0"/>
                    </a:lnTo>
                    <a:lnTo>
                      <a:pt x="0" y="55"/>
                    </a:lnTo>
                    <a:lnTo>
                      <a:pt x="0" y="112"/>
                    </a:lnTo>
                    <a:lnTo>
                      <a:pt x="0" y="169"/>
                    </a:lnTo>
                    <a:lnTo>
                      <a:pt x="1" y="226"/>
                    </a:lnTo>
                    <a:lnTo>
                      <a:pt x="1" y="283"/>
                    </a:lnTo>
                    <a:lnTo>
                      <a:pt x="1" y="340"/>
                    </a:lnTo>
                    <a:lnTo>
                      <a:pt x="1" y="396"/>
                    </a:lnTo>
                    <a:lnTo>
                      <a:pt x="2" y="454"/>
                    </a:lnTo>
                    <a:lnTo>
                      <a:pt x="2" y="510"/>
                    </a:lnTo>
                    <a:lnTo>
                      <a:pt x="2" y="567"/>
                    </a:lnTo>
                    <a:lnTo>
                      <a:pt x="2" y="624"/>
                    </a:lnTo>
                    <a:lnTo>
                      <a:pt x="2" y="681"/>
                    </a:lnTo>
                    <a:lnTo>
                      <a:pt x="2" y="738"/>
                    </a:lnTo>
                    <a:lnTo>
                      <a:pt x="2" y="795"/>
                    </a:lnTo>
                    <a:lnTo>
                      <a:pt x="2" y="851"/>
                    </a:lnTo>
                    <a:lnTo>
                      <a:pt x="4" y="910"/>
                    </a:lnTo>
                    <a:lnTo>
                      <a:pt x="108" y="888"/>
                    </a:lnTo>
                    <a:lnTo>
                      <a:pt x="209" y="870"/>
                    </a:lnTo>
                    <a:lnTo>
                      <a:pt x="307" y="850"/>
                    </a:lnTo>
                    <a:lnTo>
                      <a:pt x="403" y="833"/>
                    </a:lnTo>
                    <a:lnTo>
                      <a:pt x="495" y="814"/>
                    </a:lnTo>
                    <a:lnTo>
                      <a:pt x="586" y="798"/>
                    </a:lnTo>
                    <a:lnTo>
                      <a:pt x="673" y="782"/>
                    </a:lnTo>
                    <a:lnTo>
                      <a:pt x="759" y="766"/>
                    </a:lnTo>
                    <a:lnTo>
                      <a:pt x="832" y="751"/>
                    </a:lnTo>
                    <a:lnTo>
                      <a:pt x="905" y="738"/>
                    </a:lnTo>
                    <a:lnTo>
                      <a:pt x="976" y="723"/>
                    </a:lnTo>
                    <a:lnTo>
                      <a:pt x="1045" y="710"/>
                    </a:lnTo>
                    <a:lnTo>
                      <a:pt x="1111" y="697"/>
                    </a:lnTo>
                    <a:lnTo>
                      <a:pt x="1178" y="684"/>
                    </a:lnTo>
                    <a:lnTo>
                      <a:pt x="1241" y="672"/>
                    </a:lnTo>
                    <a:lnTo>
                      <a:pt x="1305" y="661"/>
                    </a:lnTo>
                    <a:lnTo>
                      <a:pt x="1304" y="619"/>
                    </a:lnTo>
                    <a:lnTo>
                      <a:pt x="1304" y="578"/>
                    </a:lnTo>
                    <a:lnTo>
                      <a:pt x="1304" y="537"/>
                    </a:lnTo>
                    <a:lnTo>
                      <a:pt x="1304" y="497"/>
                    </a:lnTo>
                    <a:lnTo>
                      <a:pt x="1303" y="455"/>
                    </a:lnTo>
                    <a:lnTo>
                      <a:pt x="1303" y="414"/>
                    </a:lnTo>
                    <a:lnTo>
                      <a:pt x="1302" y="373"/>
                    </a:lnTo>
                    <a:lnTo>
                      <a:pt x="1302" y="333"/>
                    </a:lnTo>
                    <a:lnTo>
                      <a:pt x="1301" y="291"/>
                    </a:lnTo>
                    <a:lnTo>
                      <a:pt x="1300" y="250"/>
                    </a:lnTo>
                    <a:lnTo>
                      <a:pt x="1300" y="209"/>
                    </a:lnTo>
                    <a:lnTo>
                      <a:pt x="1300" y="168"/>
                    </a:lnTo>
                    <a:lnTo>
                      <a:pt x="1298" y="127"/>
                    </a:lnTo>
                    <a:lnTo>
                      <a:pt x="1297" y="86"/>
                    </a:lnTo>
                    <a:lnTo>
                      <a:pt x="1297" y="46"/>
                    </a:lnTo>
                    <a:lnTo>
                      <a:pt x="1297" y="6"/>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8" name="未知"/>
              <p:cNvSpPr/>
              <p:nvPr/>
            </p:nvSpPr>
            <p:spPr bwMode="auto">
              <a:xfrm>
                <a:off x="288" y="148"/>
                <a:ext cx="201" cy="125"/>
              </a:xfrm>
              <a:custGeom>
                <a:avLst/>
                <a:gdLst>
                  <a:gd name="T0" fmla="*/ 190 w 1205"/>
                  <a:gd name="T1" fmla="*/ 0 h 752"/>
                  <a:gd name="T2" fmla="*/ 170 w 1205"/>
                  <a:gd name="T3" fmla="*/ 0 h 752"/>
                  <a:gd name="T4" fmla="*/ 148 w 1205"/>
                  <a:gd name="T5" fmla="*/ 0 h 752"/>
                  <a:gd name="T6" fmla="*/ 126 w 1205"/>
                  <a:gd name="T7" fmla="*/ 0 h 752"/>
                  <a:gd name="T8" fmla="*/ 102 w 1205"/>
                  <a:gd name="T9" fmla="*/ 0 h 752"/>
                  <a:gd name="T10" fmla="*/ 75 w 1205"/>
                  <a:gd name="T11" fmla="*/ 1 h 752"/>
                  <a:gd name="T12" fmla="*/ 46 w 1205"/>
                  <a:gd name="T13" fmla="*/ 1 h 752"/>
                  <a:gd name="T14" fmla="*/ 16 w 1205"/>
                  <a:gd name="T15" fmla="*/ 1 h 752"/>
                  <a:gd name="T16" fmla="*/ 0 w 1205"/>
                  <a:gd name="T17" fmla="*/ 9 h 752"/>
                  <a:gd name="T18" fmla="*/ 0 w 1205"/>
                  <a:gd name="T19" fmla="*/ 24 h 752"/>
                  <a:gd name="T20" fmla="*/ 0 w 1205"/>
                  <a:gd name="T21" fmla="*/ 40 h 752"/>
                  <a:gd name="T22" fmla="*/ 0 w 1205"/>
                  <a:gd name="T23" fmla="*/ 55 h 752"/>
                  <a:gd name="T24" fmla="*/ 0 w 1205"/>
                  <a:gd name="T25" fmla="*/ 70 h 752"/>
                  <a:gd name="T26" fmla="*/ 0 w 1205"/>
                  <a:gd name="T27" fmla="*/ 86 h 752"/>
                  <a:gd name="T28" fmla="*/ 0 w 1205"/>
                  <a:gd name="T29" fmla="*/ 102 h 752"/>
                  <a:gd name="T30" fmla="*/ 0 w 1205"/>
                  <a:gd name="T31" fmla="*/ 117 h 752"/>
                  <a:gd name="T32" fmla="*/ 16 w 1205"/>
                  <a:gd name="T33" fmla="*/ 122 h 752"/>
                  <a:gd name="T34" fmla="*/ 46 w 1205"/>
                  <a:gd name="T35" fmla="*/ 117 h 752"/>
                  <a:gd name="T36" fmla="*/ 75 w 1205"/>
                  <a:gd name="T37" fmla="*/ 112 h 752"/>
                  <a:gd name="T38" fmla="*/ 102 w 1205"/>
                  <a:gd name="T39" fmla="*/ 108 h 752"/>
                  <a:gd name="T40" fmla="*/ 127 w 1205"/>
                  <a:gd name="T41" fmla="*/ 104 h 752"/>
                  <a:gd name="T42" fmla="*/ 149 w 1205"/>
                  <a:gd name="T43" fmla="*/ 100 h 752"/>
                  <a:gd name="T44" fmla="*/ 171 w 1205"/>
                  <a:gd name="T45" fmla="*/ 96 h 752"/>
                  <a:gd name="T46" fmla="*/ 191 w 1205"/>
                  <a:gd name="T47" fmla="*/ 93 h 752"/>
                  <a:gd name="T48" fmla="*/ 201 w 1205"/>
                  <a:gd name="T49" fmla="*/ 85 h 752"/>
                  <a:gd name="T50" fmla="*/ 201 w 1205"/>
                  <a:gd name="T51" fmla="*/ 74 h 752"/>
                  <a:gd name="T52" fmla="*/ 200 w 1205"/>
                  <a:gd name="T53" fmla="*/ 63 h 752"/>
                  <a:gd name="T54" fmla="*/ 200 w 1205"/>
                  <a:gd name="T55" fmla="*/ 51 h 752"/>
                  <a:gd name="T56" fmla="*/ 200 w 1205"/>
                  <a:gd name="T57" fmla="*/ 39 h 752"/>
                  <a:gd name="T58" fmla="*/ 200 w 1205"/>
                  <a:gd name="T59" fmla="*/ 28 h 752"/>
                  <a:gd name="T60" fmla="*/ 200 w 1205"/>
                  <a:gd name="T61" fmla="*/ 17 h 752"/>
                  <a:gd name="T62" fmla="*/ 200 w 1205"/>
                  <a:gd name="T63" fmla="*/ 6 h 7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05" h="752">
                    <a:moveTo>
                      <a:pt x="1198" y="0"/>
                    </a:moveTo>
                    <a:lnTo>
                      <a:pt x="1139" y="0"/>
                    </a:lnTo>
                    <a:lnTo>
                      <a:pt x="1079" y="0"/>
                    </a:lnTo>
                    <a:lnTo>
                      <a:pt x="1018" y="0"/>
                    </a:lnTo>
                    <a:lnTo>
                      <a:pt x="956" y="0"/>
                    </a:lnTo>
                    <a:lnTo>
                      <a:pt x="890" y="0"/>
                    </a:lnTo>
                    <a:lnTo>
                      <a:pt x="825" y="1"/>
                    </a:lnTo>
                    <a:lnTo>
                      <a:pt x="757" y="2"/>
                    </a:lnTo>
                    <a:lnTo>
                      <a:pt x="689" y="3"/>
                    </a:lnTo>
                    <a:lnTo>
                      <a:pt x="609" y="3"/>
                    </a:lnTo>
                    <a:lnTo>
                      <a:pt x="529" y="3"/>
                    </a:lnTo>
                    <a:lnTo>
                      <a:pt x="447" y="4"/>
                    </a:lnTo>
                    <a:lnTo>
                      <a:pt x="363" y="5"/>
                    </a:lnTo>
                    <a:lnTo>
                      <a:pt x="275" y="5"/>
                    </a:lnTo>
                    <a:lnTo>
                      <a:pt x="186" y="5"/>
                    </a:lnTo>
                    <a:lnTo>
                      <a:pt x="94" y="6"/>
                    </a:lnTo>
                    <a:lnTo>
                      <a:pt x="0" y="7"/>
                    </a:lnTo>
                    <a:lnTo>
                      <a:pt x="0" y="53"/>
                    </a:lnTo>
                    <a:lnTo>
                      <a:pt x="0" y="99"/>
                    </a:lnTo>
                    <a:lnTo>
                      <a:pt x="0" y="145"/>
                    </a:lnTo>
                    <a:lnTo>
                      <a:pt x="0" y="192"/>
                    </a:lnTo>
                    <a:lnTo>
                      <a:pt x="0" y="239"/>
                    </a:lnTo>
                    <a:lnTo>
                      <a:pt x="0" y="285"/>
                    </a:lnTo>
                    <a:lnTo>
                      <a:pt x="0" y="331"/>
                    </a:lnTo>
                    <a:lnTo>
                      <a:pt x="0" y="378"/>
                    </a:lnTo>
                    <a:lnTo>
                      <a:pt x="0" y="424"/>
                    </a:lnTo>
                    <a:lnTo>
                      <a:pt x="0" y="471"/>
                    </a:lnTo>
                    <a:lnTo>
                      <a:pt x="0" y="517"/>
                    </a:lnTo>
                    <a:lnTo>
                      <a:pt x="1" y="564"/>
                    </a:lnTo>
                    <a:lnTo>
                      <a:pt x="1" y="611"/>
                    </a:lnTo>
                    <a:lnTo>
                      <a:pt x="1" y="658"/>
                    </a:lnTo>
                    <a:lnTo>
                      <a:pt x="1" y="705"/>
                    </a:lnTo>
                    <a:lnTo>
                      <a:pt x="2" y="752"/>
                    </a:lnTo>
                    <a:lnTo>
                      <a:pt x="96" y="736"/>
                    </a:lnTo>
                    <a:lnTo>
                      <a:pt x="188" y="719"/>
                    </a:lnTo>
                    <a:lnTo>
                      <a:pt x="278" y="704"/>
                    </a:lnTo>
                    <a:lnTo>
                      <a:pt x="366" y="689"/>
                    </a:lnTo>
                    <a:lnTo>
                      <a:pt x="450" y="674"/>
                    </a:lnTo>
                    <a:lnTo>
                      <a:pt x="534" y="661"/>
                    </a:lnTo>
                    <a:lnTo>
                      <a:pt x="613" y="647"/>
                    </a:lnTo>
                    <a:lnTo>
                      <a:pt x="693" y="635"/>
                    </a:lnTo>
                    <a:lnTo>
                      <a:pt x="761" y="623"/>
                    </a:lnTo>
                    <a:lnTo>
                      <a:pt x="830" y="611"/>
                    </a:lnTo>
                    <a:lnTo>
                      <a:pt x="895" y="599"/>
                    </a:lnTo>
                    <a:lnTo>
                      <a:pt x="961" y="589"/>
                    </a:lnTo>
                    <a:lnTo>
                      <a:pt x="1023" y="578"/>
                    </a:lnTo>
                    <a:lnTo>
                      <a:pt x="1085" y="567"/>
                    </a:lnTo>
                    <a:lnTo>
                      <a:pt x="1146" y="557"/>
                    </a:lnTo>
                    <a:lnTo>
                      <a:pt x="1205" y="548"/>
                    </a:lnTo>
                    <a:lnTo>
                      <a:pt x="1204" y="513"/>
                    </a:lnTo>
                    <a:lnTo>
                      <a:pt x="1203" y="479"/>
                    </a:lnTo>
                    <a:lnTo>
                      <a:pt x="1203" y="444"/>
                    </a:lnTo>
                    <a:lnTo>
                      <a:pt x="1203" y="411"/>
                    </a:lnTo>
                    <a:lnTo>
                      <a:pt x="1202" y="376"/>
                    </a:lnTo>
                    <a:lnTo>
                      <a:pt x="1202" y="341"/>
                    </a:lnTo>
                    <a:lnTo>
                      <a:pt x="1202" y="306"/>
                    </a:lnTo>
                    <a:lnTo>
                      <a:pt x="1202" y="272"/>
                    </a:lnTo>
                    <a:lnTo>
                      <a:pt x="1201" y="237"/>
                    </a:lnTo>
                    <a:lnTo>
                      <a:pt x="1201" y="204"/>
                    </a:lnTo>
                    <a:lnTo>
                      <a:pt x="1200" y="170"/>
                    </a:lnTo>
                    <a:lnTo>
                      <a:pt x="1200" y="136"/>
                    </a:lnTo>
                    <a:lnTo>
                      <a:pt x="1199" y="101"/>
                    </a:lnTo>
                    <a:lnTo>
                      <a:pt x="1199" y="67"/>
                    </a:lnTo>
                    <a:lnTo>
                      <a:pt x="1198" y="34"/>
                    </a:lnTo>
                    <a:lnTo>
                      <a:pt x="1198" y="0"/>
                    </a:lnTo>
                    <a:close/>
                  </a:path>
                </a:pathLst>
              </a:custGeom>
              <a:solidFill>
                <a:srgbClr val="3030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79" name="未知"/>
              <p:cNvSpPr/>
              <p:nvPr/>
            </p:nvSpPr>
            <p:spPr bwMode="auto">
              <a:xfrm>
                <a:off x="288" y="160"/>
                <a:ext cx="198" cy="14"/>
              </a:xfrm>
              <a:custGeom>
                <a:avLst/>
                <a:gdLst>
                  <a:gd name="T0" fmla="*/ 200 w 1200"/>
                  <a:gd name="T1" fmla="*/ 0 h 82"/>
                  <a:gd name="T2" fmla="*/ 190 w 1200"/>
                  <a:gd name="T3" fmla="*/ 0 h 82"/>
                  <a:gd name="T4" fmla="*/ 180 w 1200"/>
                  <a:gd name="T5" fmla="*/ 1 h 82"/>
                  <a:gd name="T6" fmla="*/ 170 w 1200"/>
                  <a:gd name="T7" fmla="*/ 1 h 82"/>
                  <a:gd name="T8" fmla="*/ 159 w 1200"/>
                  <a:gd name="T9" fmla="*/ 1 h 82"/>
                  <a:gd name="T10" fmla="*/ 148 w 1200"/>
                  <a:gd name="T11" fmla="*/ 1 h 82"/>
                  <a:gd name="T12" fmla="*/ 138 w 1200"/>
                  <a:gd name="T13" fmla="*/ 2 h 82"/>
                  <a:gd name="T14" fmla="*/ 126 w 1200"/>
                  <a:gd name="T15" fmla="*/ 2 h 82"/>
                  <a:gd name="T16" fmla="*/ 115 w 1200"/>
                  <a:gd name="T17" fmla="*/ 3 h 82"/>
                  <a:gd name="T18" fmla="*/ 102 w 1200"/>
                  <a:gd name="T19" fmla="*/ 3 h 82"/>
                  <a:gd name="T20" fmla="*/ 88 w 1200"/>
                  <a:gd name="T21" fmla="*/ 3 h 82"/>
                  <a:gd name="T22" fmla="*/ 75 w 1200"/>
                  <a:gd name="T23" fmla="*/ 4 h 82"/>
                  <a:gd name="T24" fmla="*/ 61 w 1200"/>
                  <a:gd name="T25" fmla="*/ 4 h 82"/>
                  <a:gd name="T26" fmla="*/ 46 w 1200"/>
                  <a:gd name="T27" fmla="*/ 4 h 82"/>
                  <a:gd name="T28" fmla="*/ 31 w 1200"/>
                  <a:gd name="T29" fmla="*/ 5 h 82"/>
                  <a:gd name="T30" fmla="*/ 16 w 1200"/>
                  <a:gd name="T31" fmla="*/ 5 h 82"/>
                  <a:gd name="T32" fmla="*/ 0 w 1200"/>
                  <a:gd name="T33" fmla="*/ 6 h 82"/>
                  <a:gd name="T34" fmla="*/ 0 w 1200"/>
                  <a:gd name="T35" fmla="*/ 7 h 82"/>
                  <a:gd name="T36" fmla="*/ 0 w 1200"/>
                  <a:gd name="T37" fmla="*/ 8 h 82"/>
                  <a:gd name="T38" fmla="*/ 0 w 1200"/>
                  <a:gd name="T39" fmla="*/ 9 h 82"/>
                  <a:gd name="T40" fmla="*/ 0 w 1200"/>
                  <a:gd name="T41" fmla="*/ 10 h 82"/>
                  <a:gd name="T42" fmla="*/ 0 w 1200"/>
                  <a:gd name="T43" fmla="*/ 11 h 82"/>
                  <a:gd name="T44" fmla="*/ 0 w 1200"/>
                  <a:gd name="T45" fmla="*/ 12 h 82"/>
                  <a:gd name="T46" fmla="*/ 0 w 1200"/>
                  <a:gd name="T47" fmla="*/ 13 h 82"/>
                  <a:gd name="T48" fmla="*/ 0 w 1200"/>
                  <a:gd name="T49" fmla="*/ 14 h 82"/>
                  <a:gd name="T50" fmla="*/ 16 w 1200"/>
                  <a:gd name="T51" fmla="*/ 13 h 82"/>
                  <a:gd name="T52" fmla="*/ 31 w 1200"/>
                  <a:gd name="T53" fmla="*/ 13 h 82"/>
                  <a:gd name="T54" fmla="*/ 46 w 1200"/>
                  <a:gd name="T55" fmla="*/ 12 h 82"/>
                  <a:gd name="T56" fmla="*/ 61 w 1200"/>
                  <a:gd name="T57" fmla="*/ 11 h 82"/>
                  <a:gd name="T58" fmla="*/ 75 w 1200"/>
                  <a:gd name="T59" fmla="*/ 11 h 82"/>
                  <a:gd name="T60" fmla="*/ 88 w 1200"/>
                  <a:gd name="T61" fmla="*/ 10 h 82"/>
                  <a:gd name="T62" fmla="*/ 102 w 1200"/>
                  <a:gd name="T63" fmla="*/ 10 h 82"/>
                  <a:gd name="T64" fmla="*/ 115 w 1200"/>
                  <a:gd name="T65" fmla="*/ 10 h 82"/>
                  <a:gd name="T66" fmla="*/ 126 w 1200"/>
                  <a:gd name="T67" fmla="*/ 9 h 82"/>
                  <a:gd name="T68" fmla="*/ 138 w 1200"/>
                  <a:gd name="T69" fmla="*/ 9 h 82"/>
                  <a:gd name="T70" fmla="*/ 149 w 1200"/>
                  <a:gd name="T71" fmla="*/ 8 h 82"/>
                  <a:gd name="T72" fmla="*/ 159 w 1200"/>
                  <a:gd name="T73" fmla="*/ 8 h 82"/>
                  <a:gd name="T74" fmla="*/ 170 w 1200"/>
                  <a:gd name="T75" fmla="*/ 7 h 82"/>
                  <a:gd name="T76" fmla="*/ 180 w 1200"/>
                  <a:gd name="T77" fmla="*/ 7 h 82"/>
                  <a:gd name="T78" fmla="*/ 190 w 1200"/>
                  <a:gd name="T79" fmla="*/ 6 h 82"/>
                  <a:gd name="T80" fmla="*/ 200 w 1200"/>
                  <a:gd name="T81" fmla="*/ 6 h 82"/>
                  <a:gd name="T82" fmla="*/ 200 w 1200"/>
                  <a:gd name="T83" fmla="*/ 4 h 82"/>
                  <a:gd name="T84" fmla="*/ 200 w 1200"/>
                  <a:gd name="T85" fmla="*/ 3 h 82"/>
                  <a:gd name="T86" fmla="*/ 200 w 1200"/>
                  <a:gd name="T87" fmla="*/ 2 h 82"/>
                  <a:gd name="T88" fmla="*/ 200 w 1200"/>
                  <a:gd name="T89" fmla="*/ 0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0" h="82">
                    <a:moveTo>
                      <a:pt x="1200" y="0"/>
                    </a:moveTo>
                    <a:lnTo>
                      <a:pt x="1141" y="2"/>
                    </a:lnTo>
                    <a:lnTo>
                      <a:pt x="1080" y="4"/>
                    </a:lnTo>
                    <a:lnTo>
                      <a:pt x="1018" y="5"/>
                    </a:lnTo>
                    <a:lnTo>
                      <a:pt x="956" y="7"/>
                    </a:lnTo>
                    <a:lnTo>
                      <a:pt x="890" y="8"/>
                    </a:lnTo>
                    <a:lnTo>
                      <a:pt x="825" y="10"/>
                    </a:lnTo>
                    <a:lnTo>
                      <a:pt x="757" y="12"/>
                    </a:lnTo>
                    <a:lnTo>
                      <a:pt x="689" y="15"/>
                    </a:lnTo>
                    <a:lnTo>
                      <a:pt x="609" y="17"/>
                    </a:lnTo>
                    <a:lnTo>
                      <a:pt x="529" y="19"/>
                    </a:lnTo>
                    <a:lnTo>
                      <a:pt x="447" y="21"/>
                    </a:lnTo>
                    <a:lnTo>
                      <a:pt x="363" y="24"/>
                    </a:lnTo>
                    <a:lnTo>
                      <a:pt x="275" y="26"/>
                    </a:lnTo>
                    <a:lnTo>
                      <a:pt x="186" y="28"/>
                    </a:lnTo>
                    <a:lnTo>
                      <a:pt x="94" y="31"/>
                    </a:lnTo>
                    <a:lnTo>
                      <a:pt x="0" y="34"/>
                    </a:lnTo>
                    <a:lnTo>
                      <a:pt x="0" y="40"/>
                    </a:lnTo>
                    <a:lnTo>
                      <a:pt x="0" y="47"/>
                    </a:lnTo>
                    <a:lnTo>
                      <a:pt x="0" y="53"/>
                    </a:lnTo>
                    <a:lnTo>
                      <a:pt x="0" y="59"/>
                    </a:lnTo>
                    <a:lnTo>
                      <a:pt x="0" y="64"/>
                    </a:lnTo>
                    <a:lnTo>
                      <a:pt x="0" y="70"/>
                    </a:lnTo>
                    <a:lnTo>
                      <a:pt x="0" y="76"/>
                    </a:lnTo>
                    <a:lnTo>
                      <a:pt x="0" y="82"/>
                    </a:lnTo>
                    <a:lnTo>
                      <a:pt x="94" y="78"/>
                    </a:lnTo>
                    <a:lnTo>
                      <a:pt x="186" y="74"/>
                    </a:lnTo>
                    <a:lnTo>
                      <a:pt x="275" y="70"/>
                    </a:lnTo>
                    <a:lnTo>
                      <a:pt x="363" y="67"/>
                    </a:lnTo>
                    <a:lnTo>
                      <a:pt x="448" y="64"/>
                    </a:lnTo>
                    <a:lnTo>
                      <a:pt x="530" y="61"/>
                    </a:lnTo>
                    <a:lnTo>
                      <a:pt x="611" y="58"/>
                    </a:lnTo>
                    <a:lnTo>
                      <a:pt x="691" y="56"/>
                    </a:lnTo>
                    <a:lnTo>
                      <a:pt x="758" y="53"/>
                    </a:lnTo>
                    <a:lnTo>
                      <a:pt x="826" y="50"/>
                    </a:lnTo>
                    <a:lnTo>
                      <a:pt x="891" y="47"/>
                    </a:lnTo>
                    <a:lnTo>
                      <a:pt x="956" y="45"/>
                    </a:lnTo>
                    <a:lnTo>
                      <a:pt x="1018" y="41"/>
                    </a:lnTo>
                    <a:lnTo>
                      <a:pt x="1080" y="39"/>
                    </a:lnTo>
                    <a:lnTo>
                      <a:pt x="1141" y="37"/>
                    </a:lnTo>
                    <a:lnTo>
                      <a:pt x="1200" y="35"/>
                    </a:lnTo>
                    <a:lnTo>
                      <a:pt x="1200" y="26"/>
                    </a:lnTo>
                    <a:lnTo>
                      <a:pt x="1200" y="18"/>
                    </a:lnTo>
                    <a:lnTo>
                      <a:pt x="1200" y="9"/>
                    </a:lnTo>
                    <a:lnTo>
                      <a:pt x="1200"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0" name="未知"/>
              <p:cNvSpPr/>
              <p:nvPr/>
            </p:nvSpPr>
            <p:spPr bwMode="auto">
              <a:xfrm>
                <a:off x="288" y="180"/>
                <a:ext cx="198" cy="20"/>
              </a:xfrm>
              <a:custGeom>
                <a:avLst/>
                <a:gdLst>
                  <a:gd name="T0" fmla="*/ 200 w 1201"/>
                  <a:gd name="T1" fmla="*/ 0 h 124"/>
                  <a:gd name="T2" fmla="*/ 190 w 1201"/>
                  <a:gd name="T3" fmla="*/ 0 h 124"/>
                  <a:gd name="T4" fmla="*/ 180 w 1201"/>
                  <a:gd name="T5" fmla="*/ 1 h 124"/>
                  <a:gd name="T6" fmla="*/ 170 w 1201"/>
                  <a:gd name="T7" fmla="*/ 2 h 124"/>
                  <a:gd name="T8" fmla="*/ 159 w 1201"/>
                  <a:gd name="T9" fmla="*/ 3 h 124"/>
                  <a:gd name="T10" fmla="*/ 148 w 1201"/>
                  <a:gd name="T11" fmla="*/ 3 h 124"/>
                  <a:gd name="T12" fmla="*/ 138 w 1201"/>
                  <a:gd name="T13" fmla="*/ 4 h 124"/>
                  <a:gd name="T14" fmla="*/ 126 w 1201"/>
                  <a:gd name="T15" fmla="*/ 5 h 124"/>
                  <a:gd name="T16" fmla="*/ 115 w 1201"/>
                  <a:gd name="T17" fmla="*/ 5 h 124"/>
                  <a:gd name="T18" fmla="*/ 102 w 1201"/>
                  <a:gd name="T19" fmla="*/ 6 h 124"/>
                  <a:gd name="T20" fmla="*/ 89 w 1201"/>
                  <a:gd name="T21" fmla="*/ 7 h 124"/>
                  <a:gd name="T22" fmla="*/ 75 w 1201"/>
                  <a:gd name="T23" fmla="*/ 8 h 124"/>
                  <a:gd name="T24" fmla="*/ 61 w 1201"/>
                  <a:gd name="T25" fmla="*/ 9 h 124"/>
                  <a:gd name="T26" fmla="*/ 46 w 1201"/>
                  <a:gd name="T27" fmla="*/ 10 h 124"/>
                  <a:gd name="T28" fmla="*/ 31 w 1201"/>
                  <a:gd name="T29" fmla="*/ 10 h 124"/>
                  <a:gd name="T30" fmla="*/ 16 w 1201"/>
                  <a:gd name="T31" fmla="*/ 11 h 124"/>
                  <a:gd name="T32" fmla="*/ 0 w 1201"/>
                  <a:gd name="T33" fmla="*/ 12 h 124"/>
                  <a:gd name="T34" fmla="*/ 0 w 1201"/>
                  <a:gd name="T35" fmla="*/ 13 h 124"/>
                  <a:gd name="T36" fmla="*/ 0 w 1201"/>
                  <a:gd name="T37" fmla="*/ 14 h 124"/>
                  <a:gd name="T38" fmla="*/ 0 w 1201"/>
                  <a:gd name="T39" fmla="*/ 15 h 124"/>
                  <a:gd name="T40" fmla="*/ 0 w 1201"/>
                  <a:gd name="T41" fmla="*/ 16 h 124"/>
                  <a:gd name="T42" fmla="*/ 0 w 1201"/>
                  <a:gd name="T43" fmla="*/ 17 h 124"/>
                  <a:gd name="T44" fmla="*/ 0 w 1201"/>
                  <a:gd name="T45" fmla="*/ 18 h 124"/>
                  <a:gd name="T46" fmla="*/ 0 w 1201"/>
                  <a:gd name="T47" fmla="*/ 19 h 124"/>
                  <a:gd name="T48" fmla="*/ 0 w 1201"/>
                  <a:gd name="T49" fmla="*/ 20 h 124"/>
                  <a:gd name="T50" fmla="*/ 16 w 1201"/>
                  <a:gd name="T51" fmla="*/ 19 h 124"/>
                  <a:gd name="T52" fmla="*/ 31 w 1201"/>
                  <a:gd name="T53" fmla="*/ 18 h 124"/>
                  <a:gd name="T54" fmla="*/ 46 w 1201"/>
                  <a:gd name="T55" fmla="*/ 17 h 124"/>
                  <a:gd name="T56" fmla="*/ 61 w 1201"/>
                  <a:gd name="T57" fmla="*/ 16 h 124"/>
                  <a:gd name="T58" fmla="*/ 75 w 1201"/>
                  <a:gd name="T59" fmla="*/ 15 h 124"/>
                  <a:gd name="T60" fmla="*/ 89 w 1201"/>
                  <a:gd name="T61" fmla="*/ 14 h 124"/>
                  <a:gd name="T62" fmla="*/ 102 w 1201"/>
                  <a:gd name="T63" fmla="*/ 13 h 124"/>
                  <a:gd name="T64" fmla="*/ 115 w 1201"/>
                  <a:gd name="T65" fmla="*/ 12 h 124"/>
                  <a:gd name="T66" fmla="*/ 126 w 1201"/>
                  <a:gd name="T67" fmla="*/ 11 h 124"/>
                  <a:gd name="T68" fmla="*/ 138 w 1201"/>
                  <a:gd name="T69" fmla="*/ 10 h 124"/>
                  <a:gd name="T70" fmla="*/ 149 w 1201"/>
                  <a:gd name="T71" fmla="*/ 10 h 124"/>
                  <a:gd name="T72" fmla="*/ 160 w 1201"/>
                  <a:gd name="T73" fmla="*/ 9 h 124"/>
                  <a:gd name="T74" fmla="*/ 170 w 1201"/>
                  <a:gd name="T75" fmla="*/ 8 h 124"/>
                  <a:gd name="T76" fmla="*/ 180 w 1201"/>
                  <a:gd name="T77" fmla="*/ 7 h 124"/>
                  <a:gd name="T78" fmla="*/ 190 w 1201"/>
                  <a:gd name="T79" fmla="*/ 6 h 124"/>
                  <a:gd name="T80" fmla="*/ 200 w 1201"/>
                  <a:gd name="T81" fmla="*/ 6 h 124"/>
                  <a:gd name="T82" fmla="*/ 200 w 1201"/>
                  <a:gd name="T83" fmla="*/ 5 h 124"/>
                  <a:gd name="T84" fmla="*/ 200 w 1201"/>
                  <a:gd name="T85" fmla="*/ 3 h 124"/>
                  <a:gd name="T86" fmla="*/ 200 w 1201"/>
                  <a:gd name="T87" fmla="*/ 2 h 124"/>
                  <a:gd name="T88" fmla="*/ 200 w 1201"/>
                  <a:gd name="T89" fmla="*/ 0 h 1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1" h="124">
                    <a:moveTo>
                      <a:pt x="1201" y="0"/>
                    </a:moveTo>
                    <a:lnTo>
                      <a:pt x="1142" y="3"/>
                    </a:lnTo>
                    <a:lnTo>
                      <a:pt x="1081" y="7"/>
                    </a:lnTo>
                    <a:lnTo>
                      <a:pt x="1019" y="12"/>
                    </a:lnTo>
                    <a:lnTo>
                      <a:pt x="957" y="16"/>
                    </a:lnTo>
                    <a:lnTo>
                      <a:pt x="891" y="20"/>
                    </a:lnTo>
                    <a:lnTo>
                      <a:pt x="826" y="24"/>
                    </a:lnTo>
                    <a:lnTo>
                      <a:pt x="758" y="28"/>
                    </a:lnTo>
                    <a:lnTo>
                      <a:pt x="691" y="33"/>
                    </a:lnTo>
                    <a:lnTo>
                      <a:pt x="611" y="37"/>
                    </a:lnTo>
                    <a:lnTo>
                      <a:pt x="532" y="42"/>
                    </a:lnTo>
                    <a:lnTo>
                      <a:pt x="449" y="47"/>
                    </a:lnTo>
                    <a:lnTo>
                      <a:pt x="364" y="54"/>
                    </a:lnTo>
                    <a:lnTo>
                      <a:pt x="275" y="59"/>
                    </a:lnTo>
                    <a:lnTo>
                      <a:pt x="186" y="65"/>
                    </a:lnTo>
                    <a:lnTo>
                      <a:pt x="94" y="71"/>
                    </a:lnTo>
                    <a:lnTo>
                      <a:pt x="0" y="77"/>
                    </a:lnTo>
                    <a:lnTo>
                      <a:pt x="0" y="82"/>
                    </a:lnTo>
                    <a:lnTo>
                      <a:pt x="0" y="88"/>
                    </a:lnTo>
                    <a:lnTo>
                      <a:pt x="0" y="95"/>
                    </a:lnTo>
                    <a:lnTo>
                      <a:pt x="0" y="101"/>
                    </a:lnTo>
                    <a:lnTo>
                      <a:pt x="0" y="106"/>
                    </a:lnTo>
                    <a:lnTo>
                      <a:pt x="0" y="112"/>
                    </a:lnTo>
                    <a:lnTo>
                      <a:pt x="0" y="118"/>
                    </a:lnTo>
                    <a:lnTo>
                      <a:pt x="0" y="124"/>
                    </a:lnTo>
                    <a:lnTo>
                      <a:pt x="94" y="117"/>
                    </a:lnTo>
                    <a:lnTo>
                      <a:pt x="186" y="110"/>
                    </a:lnTo>
                    <a:lnTo>
                      <a:pt x="275" y="104"/>
                    </a:lnTo>
                    <a:lnTo>
                      <a:pt x="364" y="98"/>
                    </a:lnTo>
                    <a:lnTo>
                      <a:pt x="449" y="91"/>
                    </a:lnTo>
                    <a:lnTo>
                      <a:pt x="532" y="85"/>
                    </a:lnTo>
                    <a:lnTo>
                      <a:pt x="611" y="79"/>
                    </a:lnTo>
                    <a:lnTo>
                      <a:pt x="691" y="75"/>
                    </a:lnTo>
                    <a:lnTo>
                      <a:pt x="759" y="69"/>
                    </a:lnTo>
                    <a:lnTo>
                      <a:pt x="827" y="64"/>
                    </a:lnTo>
                    <a:lnTo>
                      <a:pt x="892" y="59"/>
                    </a:lnTo>
                    <a:lnTo>
                      <a:pt x="958" y="55"/>
                    </a:lnTo>
                    <a:lnTo>
                      <a:pt x="1020" y="48"/>
                    </a:lnTo>
                    <a:lnTo>
                      <a:pt x="1081" y="44"/>
                    </a:lnTo>
                    <a:lnTo>
                      <a:pt x="1142" y="40"/>
                    </a:lnTo>
                    <a:lnTo>
                      <a:pt x="1201" y="37"/>
                    </a:lnTo>
                    <a:lnTo>
                      <a:pt x="1201" y="28"/>
                    </a:lnTo>
                    <a:lnTo>
                      <a:pt x="1201" y="19"/>
                    </a:lnTo>
                    <a:lnTo>
                      <a:pt x="1201" y="10"/>
                    </a:lnTo>
                    <a:lnTo>
                      <a:pt x="1201"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1" name="未知"/>
              <p:cNvSpPr/>
              <p:nvPr/>
            </p:nvSpPr>
            <p:spPr bwMode="auto">
              <a:xfrm>
                <a:off x="288" y="199"/>
                <a:ext cx="198" cy="28"/>
              </a:xfrm>
              <a:custGeom>
                <a:avLst/>
                <a:gdLst>
                  <a:gd name="T0" fmla="*/ 200 w 1202"/>
                  <a:gd name="T1" fmla="*/ 0 h 164"/>
                  <a:gd name="T2" fmla="*/ 190 w 1202"/>
                  <a:gd name="T3" fmla="*/ 1 h 164"/>
                  <a:gd name="T4" fmla="*/ 180 w 1202"/>
                  <a:gd name="T5" fmla="*/ 2 h 164"/>
                  <a:gd name="T6" fmla="*/ 170 w 1202"/>
                  <a:gd name="T7" fmla="*/ 3 h 164"/>
                  <a:gd name="T8" fmla="*/ 160 w 1202"/>
                  <a:gd name="T9" fmla="*/ 4 h 164"/>
                  <a:gd name="T10" fmla="*/ 149 w 1202"/>
                  <a:gd name="T11" fmla="*/ 5 h 164"/>
                  <a:gd name="T12" fmla="*/ 138 w 1202"/>
                  <a:gd name="T13" fmla="*/ 6 h 164"/>
                  <a:gd name="T14" fmla="*/ 126 w 1202"/>
                  <a:gd name="T15" fmla="*/ 7 h 164"/>
                  <a:gd name="T16" fmla="*/ 115 w 1202"/>
                  <a:gd name="T17" fmla="*/ 8 h 164"/>
                  <a:gd name="T18" fmla="*/ 102 w 1202"/>
                  <a:gd name="T19" fmla="*/ 10 h 164"/>
                  <a:gd name="T20" fmla="*/ 89 w 1202"/>
                  <a:gd name="T21" fmla="*/ 11 h 164"/>
                  <a:gd name="T22" fmla="*/ 75 w 1202"/>
                  <a:gd name="T23" fmla="*/ 12 h 164"/>
                  <a:gd name="T24" fmla="*/ 61 w 1202"/>
                  <a:gd name="T25" fmla="*/ 14 h 164"/>
                  <a:gd name="T26" fmla="*/ 46 w 1202"/>
                  <a:gd name="T27" fmla="*/ 15 h 164"/>
                  <a:gd name="T28" fmla="*/ 31 w 1202"/>
                  <a:gd name="T29" fmla="*/ 17 h 164"/>
                  <a:gd name="T30" fmla="*/ 16 w 1202"/>
                  <a:gd name="T31" fmla="*/ 18 h 164"/>
                  <a:gd name="T32" fmla="*/ 0 w 1202"/>
                  <a:gd name="T33" fmla="*/ 20 h 164"/>
                  <a:gd name="T34" fmla="*/ 0 w 1202"/>
                  <a:gd name="T35" fmla="*/ 21 h 164"/>
                  <a:gd name="T36" fmla="*/ 0 w 1202"/>
                  <a:gd name="T37" fmla="*/ 22 h 164"/>
                  <a:gd name="T38" fmla="*/ 0 w 1202"/>
                  <a:gd name="T39" fmla="*/ 23 h 164"/>
                  <a:gd name="T40" fmla="*/ 0 w 1202"/>
                  <a:gd name="T41" fmla="*/ 24 h 164"/>
                  <a:gd name="T42" fmla="*/ 0 w 1202"/>
                  <a:gd name="T43" fmla="*/ 25 h 164"/>
                  <a:gd name="T44" fmla="*/ 0 w 1202"/>
                  <a:gd name="T45" fmla="*/ 26 h 164"/>
                  <a:gd name="T46" fmla="*/ 0 w 1202"/>
                  <a:gd name="T47" fmla="*/ 27 h 164"/>
                  <a:gd name="T48" fmla="*/ 0 w 1202"/>
                  <a:gd name="T49" fmla="*/ 28 h 164"/>
                  <a:gd name="T50" fmla="*/ 16 w 1202"/>
                  <a:gd name="T51" fmla="*/ 26 h 164"/>
                  <a:gd name="T52" fmla="*/ 31 w 1202"/>
                  <a:gd name="T53" fmla="*/ 25 h 164"/>
                  <a:gd name="T54" fmla="*/ 46 w 1202"/>
                  <a:gd name="T55" fmla="*/ 23 h 164"/>
                  <a:gd name="T56" fmla="*/ 61 w 1202"/>
                  <a:gd name="T57" fmla="*/ 21 h 164"/>
                  <a:gd name="T58" fmla="*/ 75 w 1202"/>
                  <a:gd name="T59" fmla="*/ 20 h 164"/>
                  <a:gd name="T60" fmla="*/ 89 w 1202"/>
                  <a:gd name="T61" fmla="*/ 18 h 164"/>
                  <a:gd name="T62" fmla="*/ 102 w 1202"/>
                  <a:gd name="T63" fmla="*/ 17 h 164"/>
                  <a:gd name="T64" fmla="*/ 115 w 1202"/>
                  <a:gd name="T65" fmla="*/ 15 h 164"/>
                  <a:gd name="T66" fmla="*/ 126 w 1202"/>
                  <a:gd name="T67" fmla="*/ 14 h 164"/>
                  <a:gd name="T68" fmla="*/ 138 w 1202"/>
                  <a:gd name="T69" fmla="*/ 13 h 164"/>
                  <a:gd name="T70" fmla="*/ 149 w 1202"/>
                  <a:gd name="T71" fmla="*/ 12 h 164"/>
                  <a:gd name="T72" fmla="*/ 160 w 1202"/>
                  <a:gd name="T73" fmla="*/ 11 h 164"/>
                  <a:gd name="T74" fmla="*/ 170 w 1202"/>
                  <a:gd name="T75" fmla="*/ 9 h 164"/>
                  <a:gd name="T76" fmla="*/ 180 w 1202"/>
                  <a:gd name="T77" fmla="*/ 8 h 164"/>
                  <a:gd name="T78" fmla="*/ 190 w 1202"/>
                  <a:gd name="T79" fmla="*/ 7 h 164"/>
                  <a:gd name="T80" fmla="*/ 200 w 1202"/>
                  <a:gd name="T81" fmla="*/ 6 h 164"/>
                  <a:gd name="T82" fmla="*/ 200 w 1202"/>
                  <a:gd name="T83" fmla="*/ 4 h 164"/>
                  <a:gd name="T84" fmla="*/ 200 w 1202"/>
                  <a:gd name="T85" fmla="*/ 3 h 164"/>
                  <a:gd name="T86" fmla="*/ 200 w 1202"/>
                  <a:gd name="T87" fmla="*/ 1 h 164"/>
                  <a:gd name="T88" fmla="*/ 200 w 1202"/>
                  <a:gd name="T89" fmla="*/ 0 h 1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2" h="164">
                    <a:moveTo>
                      <a:pt x="1202" y="0"/>
                    </a:moveTo>
                    <a:lnTo>
                      <a:pt x="1143" y="5"/>
                    </a:lnTo>
                    <a:lnTo>
                      <a:pt x="1082" y="11"/>
                    </a:lnTo>
                    <a:lnTo>
                      <a:pt x="1021" y="17"/>
                    </a:lnTo>
                    <a:lnTo>
                      <a:pt x="959" y="23"/>
                    </a:lnTo>
                    <a:lnTo>
                      <a:pt x="893" y="29"/>
                    </a:lnTo>
                    <a:lnTo>
                      <a:pt x="828" y="35"/>
                    </a:lnTo>
                    <a:lnTo>
                      <a:pt x="760" y="42"/>
                    </a:lnTo>
                    <a:lnTo>
                      <a:pt x="692" y="49"/>
                    </a:lnTo>
                    <a:lnTo>
                      <a:pt x="612" y="56"/>
                    </a:lnTo>
                    <a:lnTo>
                      <a:pt x="533" y="64"/>
                    </a:lnTo>
                    <a:lnTo>
                      <a:pt x="449" y="72"/>
                    </a:lnTo>
                    <a:lnTo>
                      <a:pt x="364" y="81"/>
                    </a:lnTo>
                    <a:lnTo>
                      <a:pt x="276" y="89"/>
                    </a:lnTo>
                    <a:lnTo>
                      <a:pt x="186" y="99"/>
                    </a:lnTo>
                    <a:lnTo>
                      <a:pt x="94" y="108"/>
                    </a:lnTo>
                    <a:lnTo>
                      <a:pt x="0" y="118"/>
                    </a:lnTo>
                    <a:lnTo>
                      <a:pt x="0" y="123"/>
                    </a:lnTo>
                    <a:lnTo>
                      <a:pt x="0" y="129"/>
                    </a:lnTo>
                    <a:lnTo>
                      <a:pt x="0" y="134"/>
                    </a:lnTo>
                    <a:lnTo>
                      <a:pt x="0" y="141"/>
                    </a:lnTo>
                    <a:lnTo>
                      <a:pt x="0" y="146"/>
                    </a:lnTo>
                    <a:lnTo>
                      <a:pt x="0" y="152"/>
                    </a:lnTo>
                    <a:lnTo>
                      <a:pt x="0" y="158"/>
                    </a:lnTo>
                    <a:lnTo>
                      <a:pt x="0" y="164"/>
                    </a:lnTo>
                    <a:lnTo>
                      <a:pt x="94" y="154"/>
                    </a:lnTo>
                    <a:lnTo>
                      <a:pt x="187" y="144"/>
                    </a:lnTo>
                    <a:lnTo>
                      <a:pt x="276" y="134"/>
                    </a:lnTo>
                    <a:lnTo>
                      <a:pt x="365" y="125"/>
                    </a:lnTo>
                    <a:lnTo>
                      <a:pt x="450" y="116"/>
                    </a:lnTo>
                    <a:lnTo>
                      <a:pt x="533" y="107"/>
                    </a:lnTo>
                    <a:lnTo>
                      <a:pt x="612" y="99"/>
                    </a:lnTo>
                    <a:lnTo>
                      <a:pt x="692" y="90"/>
                    </a:lnTo>
                    <a:lnTo>
                      <a:pt x="760" y="82"/>
                    </a:lnTo>
                    <a:lnTo>
                      <a:pt x="828" y="75"/>
                    </a:lnTo>
                    <a:lnTo>
                      <a:pt x="893" y="68"/>
                    </a:lnTo>
                    <a:lnTo>
                      <a:pt x="959" y="62"/>
                    </a:lnTo>
                    <a:lnTo>
                      <a:pt x="1021" y="54"/>
                    </a:lnTo>
                    <a:lnTo>
                      <a:pt x="1082" y="47"/>
                    </a:lnTo>
                    <a:lnTo>
                      <a:pt x="1143" y="41"/>
                    </a:lnTo>
                    <a:lnTo>
                      <a:pt x="1202" y="35"/>
                    </a:lnTo>
                    <a:lnTo>
                      <a:pt x="1202" y="26"/>
                    </a:lnTo>
                    <a:lnTo>
                      <a:pt x="1202" y="18"/>
                    </a:lnTo>
                    <a:lnTo>
                      <a:pt x="1202" y="8"/>
                    </a:lnTo>
                    <a:lnTo>
                      <a:pt x="1202"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2" name="未知"/>
              <p:cNvSpPr/>
              <p:nvPr/>
            </p:nvSpPr>
            <p:spPr bwMode="auto">
              <a:xfrm>
                <a:off x="295" y="96"/>
                <a:ext cx="3" cy="45"/>
              </a:xfrm>
              <a:custGeom>
                <a:avLst/>
                <a:gdLst>
                  <a:gd name="T0" fmla="*/ 3 w 16"/>
                  <a:gd name="T1" fmla="*/ 0 h 272"/>
                  <a:gd name="T2" fmla="*/ 1 w 16"/>
                  <a:gd name="T3" fmla="*/ 0 h 272"/>
                  <a:gd name="T4" fmla="*/ 0 w 16"/>
                  <a:gd name="T5" fmla="*/ 0 h 272"/>
                  <a:gd name="T6" fmla="*/ 0 w 16"/>
                  <a:gd name="T7" fmla="*/ 5 h 272"/>
                  <a:gd name="T8" fmla="*/ 0 w 16"/>
                  <a:gd name="T9" fmla="*/ 11 h 272"/>
                  <a:gd name="T10" fmla="*/ 0 w 16"/>
                  <a:gd name="T11" fmla="*/ 17 h 272"/>
                  <a:gd name="T12" fmla="*/ 0 w 16"/>
                  <a:gd name="T13" fmla="*/ 22 h 272"/>
                  <a:gd name="T14" fmla="*/ 0 w 16"/>
                  <a:gd name="T15" fmla="*/ 28 h 272"/>
                  <a:gd name="T16" fmla="*/ 0 w 16"/>
                  <a:gd name="T17" fmla="*/ 34 h 272"/>
                  <a:gd name="T18" fmla="*/ 0 w 16"/>
                  <a:gd name="T19" fmla="*/ 39 h 272"/>
                  <a:gd name="T20" fmla="*/ 0 w 16"/>
                  <a:gd name="T21" fmla="*/ 45 h 272"/>
                  <a:gd name="T22" fmla="*/ 2 w 16"/>
                  <a:gd name="T23" fmla="*/ 45 h 272"/>
                  <a:gd name="T24" fmla="*/ 3 w 16"/>
                  <a:gd name="T25" fmla="*/ 45 h 272"/>
                  <a:gd name="T26" fmla="*/ 3 w 16"/>
                  <a:gd name="T27" fmla="*/ 39 h 272"/>
                  <a:gd name="T28" fmla="*/ 3 w 16"/>
                  <a:gd name="T29" fmla="*/ 34 h 272"/>
                  <a:gd name="T30" fmla="*/ 3 w 16"/>
                  <a:gd name="T31" fmla="*/ 28 h 272"/>
                  <a:gd name="T32" fmla="*/ 3 w 16"/>
                  <a:gd name="T33" fmla="*/ 22 h 272"/>
                  <a:gd name="T34" fmla="*/ 3 w 16"/>
                  <a:gd name="T35" fmla="*/ 17 h 272"/>
                  <a:gd name="T36" fmla="*/ 3 w 16"/>
                  <a:gd name="T37" fmla="*/ 11 h 272"/>
                  <a:gd name="T38" fmla="*/ 3 w 16"/>
                  <a:gd name="T39" fmla="*/ 6 h 272"/>
                  <a:gd name="T40" fmla="*/ 3 w 16"/>
                  <a:gd name="T41" fmla="*/ 0 h 2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 h="272">
                    <a:moveTo>
                      <a:pt x="14" y="0"/>
                    </a:moveTo>
                    <a:lnTo>
                      <a:pt x="7" y="0"/>
                    </a:lnTo>
                    <a:lnTo>
                      <a:pt x="0" y="0"/>
                    </a:lnTo>
                    <a:lnTo>
                      <a:pt x="0" y="33"/>
                    </a:lnTo>
                    <a:lnTo>
                      <a:pt x="0" y="67"/>
                    </a:lnTo>
                    <a:lnTo>
                      <a:pt x="0" y="101"/>
                    </a:lnTo>
                    <a:lnTo>
                      <a:pt x="0" y="134"/>
                    </a:lnTo>
                    <a:lnTo>
                      <a:pt x="0" y="168"/>
                    </a:lnTo>
                    <a:lnTo>
                      <a:pt x="0" y="203"/>
                    </a:lnTo>
                    <a:lnTo>
                      <a:pt x="1" y="237"/>
                    </a:lnTo>
                    <a:lnTo>
                      <a:pt x="2" y="272"/>
                    </a:lnTo>
                    <a:lnTo>
                      <a:pt x="8" y="272"/>
                    </a:lnTo>
                    <a:lnTo>
                      <a:pt x="16" y="272"/>
                    </a:lnTo>
                    <a:lnTo>
                      <a:pt x="15" y="237"/>
                    </a:lnTo>
                    <a:lnTo>
                      <a:pt x="15" y="203"/>
                    </a:lnTo>
                    <a:lnTo>
                      <a:pt x="15" y="169"/>
                    </a:lnTo>
                    <a:lnTo>
                      <a:pt x="15" y="135"/>
                    </a:lnTo>
                    <a:lnTo>
                      <a:pt x="14" y="102"/>
                    </a:lnTo>
                    <a:lnTo>
                      <a:pt x="14" y="68"/>
                    </a:lnTo>
                    <a:lnTo>
                      <a:pt x="14" y="34"/>
                    </a:lnTo>
                    <a:lnTo>
                      <a:pt x="14"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3" name="未知"/>
              <p:cNvSpPr/>
              <p:nvPr/>
            </p:nvSpPr>
            <p:spPr bwMode="auto">
              <a:xfrm>
                <a:off x="321" y="97"/>
                <a:ext cx="3" cy="44"/>
              </a:xfrm>
              <a:custGeom>
                <a:avLst/>
                <a:gdLst>
                  <a:gd name="T0" fmla="*/ 3 w 16"/>
                  <a:gd name="T1" fmla="*/ 0 h 265"/>
                  <a:gd name="T2" fmla="*/ 2 w 16"/>
                  <a:gd name="T3" fmla="*/ 0 h 265"/>
                  <a:gd name="T4" fmla="*/ 0 w 16"/>
                  <a:gd name="T5" fmla="*/ 0 h 265"/>
                  <a:gd name="T6" fmla="*/ 0 w 16"/>
                  <a:gd name="T7" fmla="*/ 5 h 265"/>
                  <a:gd name="T8" fmla="*/ 0 w 16"/>
                  <a:gd name="T9" fmla="*/ 11 h 265"/>
                  <a:gd name="T10" fmla="*/ 0 w 16"/>
                  <a:gd name="T11" fmla="*/ 16 h 265"/>
                  <a:gd name="T12" fmla="*/ 0 w 16"/>
                  <a:gd name="T13" fmla="*/ 22 h 265"/>
                  <a:gd name="T14" fmla="*/ 0 w 16"/>
                  <a:gd name="T15" fmla="*/ 27 h 265"/>
                  <a:gd name="T16" fmla="*/ 0 w 16"/>
                  <a:gd name="T17" fmla="*/ 33 h 265"/>
                  <a:gd name="T18" fmla="*/ 0 w 16"/>
                  <a:gd name="T19" fmla="*/ 38 h 265"/>
                  <a:gd name="T20" fmla="*/ 0 w 16"/>
                  <a:gd name="T21" fmla="*/ 44 h 265"/>
                  <a:gd name="T22" fmla="*/ 2 w 16"/>
                  <a:gd name="T23" fmla="*/ 44 h 265"/>
                  <a:gd name="T24" fmla="*/ 3 w 16"/>
                  <a:gd name="T25" fmla="*/ 44 h 265"/>
                  <a:gd name="T26" fmla="*/ 3 w 16"/>
                  <a:gd name="T27" fmla="*/ 38 h 265"/>
                  <a:gd name="T28" fmla="*/ 3 w 16"/>
                  <a:gd name="T29" fmla="*/ 33 h 265"/>
                  <a:gd name="T30" fmla="*/ 3 w 16"/>
                  <a:gd name="T31" fmla="*/ 27 h 265"/>
                  <a:gd name="T32" fmla="*/ 3 w 16"/>
                  <a:gd name="T33" fmla="*/ 22 h 265"/>
                  <a:gd name="T34" fmla="*/ 3 w 16"/>
                  <a:gd name="T35" fmla="*/ 17 h 265"/>
                  <a:gd name="T36" fmla="*/ 3 w 16"/>
                  <a:gd name="T37" fmla="*/ 11 h 265"/>
                  <a:gd name="T38" fmla="*/ 3 w 16"/>
                  <a:gd name="T39" fmla="*/ 6 h 265"/>
                  <a:gd name="T40" fmla="*/ 3 w 16"/>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 h="265">
                    <a:moveTo>
                      <a:pt x="15" y="2"/>
                    </a:moveTo>
                    <a:lnTo>
                      <a:pt x="8" y="1"/>
                    </a:lnTo>
                    <a:lnTo>
                      <a:pt x="0" y="0"/>
                    </a:lnTo>
                    <a:lnTo>
                      <a:pt x="0" y="33"/>
                    </a:lnTo>
                    <a:lnTo>
                      <a:pt x="0" y="66"/>
                    </a:lnTo>
                    <a:lnTo>
                      <a:pt x="0" y="99"/>
                    </a:lnTo>
                    <a:lnTo>
                      <a:pt x="0" y="133"/>
                    </a:lnTo>
                    <a:lnTo>
                      <a:pt x="0" y="165"/>
                    </a:lnTo>
                    <a:lnTo>
                      <a:pt x="0" y="198"/>
                    </a:lnTo>
                    <a:lnTo>
                      <a:pt x="0" y="231"/>
                    </a:lnTo>
                    <a:lnTo>
                      <a:pt x="1" y="265"/>
                    </a:lnTo>
                    <a:lnTo>
                      <a:pt x="8" y="265"/>
                    </a:lnTo>
                    <a:lnTo>
                      <a:pt x="16" y="265"/>
                    </a:lnTo>
                    <a:lnTo>
                      <a:pt x="15" y="231"/>
                    </a:lnTo>
                    <a:lnTo>
                      <a:pt x="15" y="198"/>
                    </a:lnTo>
                    <a:lnTo>
                      <a:pt x="15" y="165"/>
                    </a:lnTo>
                    <a:lnTo>
                      <a:pt x="15" y="134"/>
                    </a:lnTo>
                    <a:lnTo>
                      <a:pt x="15" y="100"/>
                    </a:lnTo>
                    <a:lnTo>
                      <a:pt x="15" y="68"/>
                    </a:lnTo>
                    <a:lnTo>
                      <a:pt x="15" y="34"/>
                    </a:lnTo>
                    <a:lnTo>
                      <a:pt x="15"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4" name="未知"/>
              <p:cNvSpPr/>
              <p:nvPr/>
            </p:nvSpPr>
            <p:spPr bwMode="auto">
              <a:xfrm>
                <a:off x="346" y="99"/>
                <a:ext cx="2" cy="42"/>
              </a:xfrm>
              <a:custGeom>
                <a:avLst/>
                <a:gdLst>
                  <a:gd name="T0" fmla="*/ 2 w 14"/>
                  <a:gd name="T1" fmla="*/ 0 h 254"/>
                  <a:gd name="T2" fmla="*/ 1 w 14"/>
                  <a:gd name="T3" fmla="*/ 0 h 254"/>
                  <a:gd name="T4" fmla="*/ 0 w 14"/>
                  <a:gd name="T5" fmla="*/ 0 h 254"/>
                  <a:gd name="T6" fmla="*/ 0 w 14"/>
                  <a:gd name="T7" fmla="*/ 5 h 254"/>
                  <a:gd name="T8" fmla="*/ 0 w 14"/>
                  <a:gd name="T9" fmla="*/ 10 h 254"/>
                  <a:gd name="T10" fmla="*/ 0 w 14"/>
                  <a:gd name="T11" fmla="*/ 16 h 254"/>
                  <a:gd name="T12" fmla="*/ 0 w 14"/>
                  <a:gd name="T13" fmla="*/ 21 h 254"/>
                  <a:gd name="T14" fmla="*/ 0 w 14"/>
                  <a:gd name="T15" fmla="*/ 26 h 254"/>
                  <a:gd name="T16" fmla="*/ 0 w 14"/>
                  <a:gd name="T17" fmla="*/ 31 h 254"/>
                  <a:gd name="T18" fmla="*/ 0 w 14"/>
                  <a:gd name="T19" fmla="*/ 37 h 254"/>
                  <a:gd name="T20" fmla="*/ 0 w 14"/>
                  <a:gd name="T21" fmla="*/ 42 h 254"/>
                  <a:gd name="T22" fmla="*/ 1 w 14"/>
                  <a:gd name="T23" fmla="*/ 42 h 254"/>
                  <a:gd name="T24" fmla="*/ 2 w 14"/>
                  <a:gd name="T25" fmla="*/ 42 h 254"/>
                  <a:gd name="T26" fmla="*/ 2 w 14"/>
                  <a:gd name="T27" fmla="*/ 37 h 254"/>
                  <a:gd name="T28" fmla="*/ 2 w 14"/>
                  <a:gd name="T29" fmla="*/ 31 h 254"/>
                  <a:gd name="T30" fmla="*/ 2 w 14"/>
                  <a:gd name="T31" fmla="*/ 26 h 254"/>
                  <a:gd name="T32" fmla="*/ 2 w 14"/>
                  <a:gd name="T33" fmla="*/ 21 h 254"/>
                  <a:gd name="T34" fmla="*/ 2 w 14"/>
                  <a:gd name="T35" fmla="*/ 16 h 254"/>
                  <a:gd name="T36" fmla="*/ 2 w 14"/>
                  <a:gd name="T37" fmla="*/ 10 h 254"/>
                  <a:gd name="T38" fmla="*/ 2 w 14"/>
                  <a:gd name="T39" fmla="*/ 5 h 254"/>
                  <a:gd name="T40" fmla="*/ 2 w 14"/>
                  <a:gd name="T41" fmla="*/ 0 h 2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54">
                    <a:moveTo>
                      <a:pt x="12" y="0"/>
                    </a:moveTo>
                    <a:lnTo>
                      <a:pt x="6" y="0"/>
                    </a:lnTo>
                    <a:lnTo>
                      <a:pt x="0" y="0"/>
                    </a:lnTo>
                    <a:lnTo>
                      <a:pt x="0" y="30"/>
                    </a:lnTo>
                    <a:lnTo>
                      <a:pt x="0" y="62"/>
                    </a:lnTo>
                    <a:lnTo>
                      <a:pt x="0" y="94"/>
                    </a:lnTo>
                    <a:lnTo>
                      <a:pt x="0" y="127"/>
                    </a:lnTo>
                    <a:lnTo>
                      <a:pt x="0" y="157"/>
                    </a:lnTo>
                    <a:lnTo>
                      <a:pt x="0" y="189"/>
                    </a:lnTo>
                    <a:lnTo>
                      <a:pt x="0" y="221"/>
                    </a:lnTo>
                    <a:lnTo>
                      <a:pt x="1" y="254"/>
                    </a:lnTo>
                    <a:lnTo>
                      <a:pt x="7" y="254"/>
                    </a:lnTo>
                    <a:lnTo>
                      <a:pt x="14" y="254"/>
                    </a:lnTo>
                    <a:lnTo>
                      <a:pt x="13" y="221"/>
                    </a:lnTo>
                    <a:lnTo>
                      <a:pt x="13" y="190"/>
                    </a:lnTo>
                    <a:lnTo>
                      <a:pt x="13" y="157"/>
                    </a:lnTo>
                    <a:lnTo>
                      <a:pt x="13" y="127"/>
                    </a:lnTo>
                    <a:lnTo>
                      <a:pt x="12" y="94"/>
                    </a:lnTo>
                    <a:lnTo>
                      <a:pt x="12" y="63"/>
                    </a:lnTo>
                    <a:lnTo>
                      <a:pt x="12" y="30"/>
                    </a:lnTo>
                    <a:lnTo>
                      <a:pt x="12"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5" name="未知"/>
              <p:cNvSpPr/>
              <p:nvPr/>
            </p:nvSpPr>
            <p:spPr bwMode="auto">
              <a:xfrm>
                <a:off x="368" y="100"/>
                <a:ext cx="3" cy="38"/>
              </a:xfrm>
              <a:custGeom>
                <a:avLst/>
                <a:gdLst>
                  <a:gd name="T0" fmla="*/ 3 w 15"/>
                  <a:gd name="T1" fmla="*/ 0 h 246"/>
                  <a:gd name="T2" fmla="*/ 1 w 15"/>
                  <a:gd name="T3" fmla="*/ 0 h 246"/>
                  <a:gd name="T4" fmla="*/ 0 w 15"/>
                  <a:gd name="T5" fmla="*/ 0 h 246"/>
                  <a:gd name="T6" fmla="*/ 0 w 15"/>
                  <a:gd name="T7" fmla="*/ 5 h 246"/>
                  <a:gd name="T8" fmla="*/ 0 w 15"/>
                  <a:gd name="T9" fmla="*/ 10 h 246"/>
                  <a:gd name="T10" fmla="*/ 0 w 15"/>
                  <a:gd name="T11" fmla="*/ 15 h 246"/>
                  <a:gd name="T12" fmla="*/ 0 w 15"/>
                  <a:gd name="T13" fmla="*/ 21 h 246"/>
                  <a:gd name="T14" fmla="*/ 0 w 15"/>
                  <a:gd name="T15" fmla="*/ 26 h 246"/>
                  <a:gd name="T16" fmla="*/ 0 w 15"/>
                  <a:gd name="T17" fmla="*/ 31 h 246"/>
                  <a:gd name="T18" fmla="*/ 0 w 15"/>
                  <a:gd name="T19" fmla="*/ 36 h 246"/>
                  <a:gd name="T20" fmla="*/ 0 w 15"/>
                  <a:gd name="T21" fmla="*/ 41 h 246"/>
                  <a:gd name="T22" fmla="*/ 2 w 15"/>
                  <a:gd name="T23" fmla="*/ 41 h 246"/>
                  <a:gd name="T24" fmla="*/ 3 w 15"/>
                  <a:gd name="T25" fmla="*/ 41 h 246"/>
                  <a:gd name="T26" fmla="*/ 3 w 15"/>
                  <a:gd name="T27" fmla="*/ 36 h 246"/>
                  <a:gd name="T28" fmla="*/ 3 w 15"/>
                  <a:gd name="T29" fmla="*/ 31 h 246"/>
                  <a:gd name="T30" fmla="*/ 3 w 15"/>
                  <a:gd name="T31" fmla="*/ 26 h 246"/>
                  <a:gd name="T32" fmla="*/ 3 w 15"/>
                  <a:gd name="T33" fmla="*/ 21 h 246"/>
                  <a:gd name="T34" fmla="*/ 3 w 15"/>
                  <a:gd name="T35" fmla="*/ 16 h 246"/>
                  <a:gd name="T36" fmla="*/ 3 w 15"/>
                  <a:gd name="T37" fmla="*/ 10 h 246"/>
                  <a:gd name="T38" fmla="*/ 3 w 15"/>
                  <a:gd name="T39" fmla="*/ 5 h 246"/>
                  <a:gd name="T40" fmla="*/ 3 w 15"/>
                  <a:gd name="T41" fmla="*/ 0 h 2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46">
                    <a:moveTo>
                      <a:pt x="13" y="2"/>
                    </a:moveTo>
                    <a:lnTo>
                      <a:pt x="7" y="0"/>
                    </a:lnTo>
                    <a:lnTo>
                      <a:pt x="0" y="0"/>
                    </a:lnTo>
                    <a:lnTo>
                      <a:pt x="0" y="31"/>
                    </a:lnTo>
                    <a:lnTo>
                      <a:pt x="0" y="61"/>
                    </a:lnTo>
                    <a:lnTo>
                      <a:pt x="0" y="92"/>
                    </a:lnTo>
                    <a:lnTo>
                      <a:pt x="0" y="123"/>
                    </a:lnTo>
                    <a:lnTo>
                      <a:pt x="0" y="154"/>
                    </a:lnTo>
                    <a:lnTo>
                      <a:pt x="0" y="184"/>
                    </a:lnTo>
                    <a:lnTo>
                      <a:pt x="0" y="215"/>
                    </a:lnTo>
                    <a:lnTo>
                      <a:pt x="1" y="246"/>
                    </a:lnTo>
                    <a:lnTo>
                      <a:pt x="8" y="246"/>
                    </a:lnTo>
                    <a:lnTo>
                      <a:pt x="15" y="246"/>
                    </a:lnTo>
                    <a:lnTo>
                      <a:pt x="14" y="215"/>
                    </a:lnTo>
                    <a:lnTo>
                      <a:pt x="13" y="184"/>
                    </a:lnTo>
                    <a:lnTo>
                      <a:pt x="13" y="154"/>
                    </a:lnTo>
                    <a:lnTo>
                      <a:pt x="13" y="124"/>
                    </a:lnTo>
                    <a:lnTo>
                      <a:pt x="13" y="93"/>
                    </a:lnTo>
                    <a:lnTo>
                      <a:pt x="13" y="62"/>
                    </a:lnTo>
                    <a:lnTo>
                      <a:pt x="13" y="32"/>
                    </a:lnTo>
                    <a:lnTo>
                      <a:pt x="13"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6" name="未知"/>
              <p:cNvSpPr/>
              <p:nvPr/>
            </p:nvSpPr>
            <p:spPr bwMode="auto">
              <a:xfrm>
                <a:off x="390" y="102"/>
                <a:ext cx="4" cy="38"/>
              </a:xfrm>
              <a:custGeom>
                <a:avLst/>
                <a:gdLst>
                  <a:gd name="T0" fmla="*/ 1 w 14"/>
                  <a:gd name="T1" fmla="*/ 0 h 239"/>
                  <a:gd name="T2" fmla="*/ 1 w 14"/>
                  <a:gd name="T3" fmla="*/ 0 h 239"/>
                  <a:gd name="T4" fmla="*/ 0 w 14"/>
                  <a:gd name="T5" fmla="*/ 0 h 239"/>
                  <a:gd name="T6" fmla="*/ 0 w 14"/>
                  <a:gd name="T7" fmla="*/ 5 h 239"/>
                  <a:gd name="T8" fmla="*/ 0 w 14"/>
                  <a:gd name="T9" fmla="*/ 10 h 239"/>
                  <a:gd name="T10" fmla="*/ 0 w 14"/>
                  <a:gd name="T11" fmla="*/ 15 h 239"/>
                  <a:gd name="T12" fmla="*/ 0 w 14"/>
                  <a:gd name="T13" fmla="*/ 20 h 239"/>
                  <a:gd name="T14" fmla="*/ 0 w 14"/>
                  <a:gd name="T15" fmla="*/ 25 h 239"/>
                  <a:gd name="T16" fmla="*/ 0 w 14"/>
                  <a:gd name="T17" fmla="*/ 30 h 239"/>
                  <a:gd name="T18" fmla="*/ 0 w 14"/>
                  <a:gd name="T19" fmla="*/ 35 h 239"/>
                  <a:gd name="T20" fmla="*/ 0 w 14"/>
                  <a:gd name="T21" fmla="*/ 40 h 239"/>
                  <a:gd name="T22" fmla="*/ 1 w 14"/>
                  <a:gd name="T23" fmla="*/ 40 h 239"/>
                  <a:gd name="T24" fmla="*/ 2 w 14"/>
                  <a:gd name="T25" fmla="*/ 40 h 239"/>
                  <a:gd name="T26" fmla="*/ 2 w 14"/>
                  <a:gd name="T27" fmla="*/ 35 h 239"/>
                  <a:gd name="T28" fmla="*/ 2 w 14"/>
                  <a:gd name="T29" fmla="*/ 30 h 239"/>
                  <a:gd name="T30" fmla="*/ 2 w 14"/>
                  <a:gd name="T31" fmla="*/ 25 h 239"/>
                  <a:gd name="T32" fmla="*/ 2 w 14"/>
                  <a:gd name="T33" fmla="*/ 20 h 239"/>
                  <a:gd name="T34" fmla="*/ 1 w 14"/>
                  <a:gd name="T35" fmla="*/ 15 h 239"/>
                  <a:gd name="T36" fmla="*/ 1 w 14"/>
                  <a:gd name="T37" fmla="*/ 10 h 239"/>
                  <a:gd name="T38" fmla="*/ 1 w 14"/>
                  <a:gd name="T39" fmla="*/ 5 h 239"/>
                  <a:gd name="T40" fmla="*/ 1 w 14"/>
                  <a:gd name="T41" fmla="*/ 0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39">
                    <a:moveTo>
                      <a:pt x="10" y="0"/>
                    </a:moveTo>
                    <a:lnTo>
                      <a:pt x="5" y="0"/>
                    </a:lnTo>
                    <a:lnTo>
                      <a:pt x="0" y="0"/>
                    </a:lnTo>
                    <a:lnTo>
                      <a:pt x="0" y="29"/>
                    </a:lnTo>
                    <a:lnTo>
                      <a:pt x="0" y="58"/>
                    </a:lnTo>
                    <a:lnTo>
                      <a:pt x="0" y="88"/>
                    </a:lnTo>
                    <a:lnTo>
                      <a:pt x="0" y="119"/>
                    </a:lnTo>
                    <a:lnTo>
                      <a:pt x="0" y="149"/>
                    </a:lnTo>
                    <a:lnTo>
                      <a:pt x="0" y="178"/>
                    </a:lnTo>
                    <a:lnTo>
                      <a:pt x="0" y="208"/>
                    </a:lnTo>
                    <a:lnTo>
                      <a:pt x="1" y="239"/>
                    </a:lnTo>
                    <a:lnTo>
                      <a:pt x="6" y="239"/>
                    </a:lnTo>
                    <a:lnTo>
                      <a:pt x="14" y="239"/>
                    </a:lnTo>
                    <a:lnTo>
                      <a:pt x="13" y="208"/>
                    </a:lnTo>
                    <a:lnTo>
                      <a:pt x="11" y="178"/>
                    </a:lnTo>
                    <a:lnTo>
                      <a:pt x="11" y="149"/>
                    </a:lnTo>
                    <a:lnTo>
                      <a:pt x="11" y="119"/>
                    </a:lnTo>
                    <a:lnTo>
                      <a:pt x="10" y="88"/>
                    </a:lnTo>
                    <a:lnTo>
                      <a:pt x="10" y="58"/>
                    </a:lnTo>
                    <a:lnTo>
                      <a:pt x="10" y="29"/>
                    </a:lnTo>
                    <a:lnTo>
                      <a:pt x="10"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7" name="未知"/>
              <p:cNvSpPr/>
              <p:nvPr/>
            </p:nvSpPr>
            <p:spPr bwMode="auto">
              <a:xfrm>
                <a:off x="410" y="103"/>
                <a:ext cx="2" cy="38"/>
              </a:xfrm>
              <a:custGeom>
                <a:avLst/>
                <a:gdLst>
                  <a:gd name="T0" fmla="*/ 2 w 12"/>
                  <a:gd name="T1" fmla="*/ 0 h 232"/>
                  <a:gd name="T2" fmla="*/ 1 w 12"/>
                  <a:gd name="T3" fmla="*/ 0 h 232"/>
                  <a:gd name="T4" fmla="*/ 0 w 12"/>
                  <a:gd name="T5" fmla="*/ 0 h 232"/>
                  <a:gd name="T6" fmla="*/ 0 w 12"/>
                  <a:gd name="T7" fmla="*/ 5 h 232"/>
                  <a:gd name="T8" fmla="*/ 0 w 12"/>
                  <a:gd name="T9" fmla="*/ 10 h 232"/>
                  <a:gd name="T10" fmla="*/ 0 w 12"/>
                  <a:gd name="T11" fmla="*/ 14 h 232"/>
                  <a:gd name="T12" fmla="*/ 0 w 12"/>
                  <a:gd name="T13" fmla="*/ 19 h 232"/>
                  <a:gd name="T14" fmla="*/ 0 w 12"/>
                  <a:gd name="T15" fmla="*/ 24 h 232"/>
                  <a:gd name="T16" fmla="*/ 0 w 12"/>
                  <a:gd name="T17" fmla="*/ 29 h 232"/>
                  <a:gd name="T18" fmla="*/ 0 w 12"/>
                  <a:gd name="T19" fmla="*/ 34 h 232"/>
                  <a:gd name="T20" fmla="*/ 0 w 12"/>
                  <a:gd name="T21" fmla="*/ 39 h 232"/>
                  <a:gd name="T22" fmla="*/ 1 w 12"/>
                  <a:gd name="T23" fmla="*/ 39 h 232"/>
                  <a:gd name="T24" fmla="*/ 2 w 12"/>
                  <a:gd name="T25" fmla="*/ 39 h 232"/>
                  <a:gd name="T26" fmla="*/ 2 w 12"/>
                  <a:gd name="T27" fmla="*/ 34 h 232"/>
                  <a:gd name="T28" fmla="*/ 2 w 12"/>
                  <a:gd name="T29" fmla="*/ 29 h 232"/>
                  <a:gd name="T30" fmla="*/ 2 w 12"/>
                  <a:gd name="T31" fmla="*/ 24 h 232"/>
                  <a:gd name="T32" fmla="*/ 2 w 12"/>
                  <a:gd name="T33" fmla="*/ 20 h 232"/>
                  <a:gd name="T34" fmla="*/ 2 w 12"/>
                  <a:gd name="T35" fmla="*/ 14 h 232"/>
                  <a:gd name="T36" fmla="*/ 2 w 12"/>
                  <a:gd name="T37" fmla="*/ 10 h 232"/>
                  <a:gd name="T38" fmla="*/ 2 w 12"/>
                  <a:gd name="T39" fmla="*/ 5 h 232"/>
                  <a:gd name="T40" fmla="*/ 2 w 12"/>
                  <a:gd name="T41" fmla="*/ 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232">
                    <a:moveTo>
                      <a:pt x="11" y="1"/>
                    </a:moveTo>
                    <a:lnTo>
                      <a:pt x="5" y="0"/>
                    </a:lnTo>
                    <a:lnTo>
                      <a:pt x="0" y="0"/>
                    </a:lnTo>
                    <a:lnTo>
                      <a:pt x="0" y="28"/>
                    </a:lnTo>
                    <a:lnTo>
                      <a:pt x="0" y="57"/>
                    </a:lnTo>
                    <a:lnTo>
                      <a:pt x="0" y="85"/>
                    </a:lnTo>
                    <a:lnTo>
                      <a:pt x="1" y="115"/>
                    </a:lnTo>
                    <a:lnTo>
                      <a:pt x="1" y="144"/>
                    </a:lnTo>
                    <a:lnTo>
                      <a:pt x="1" y="173"/>
                    </a:lnTo>
                    <a:lnTo>
                      <a:pt x="1" y="202"/>
                    </a:lnTo>
                    <a:lnTo>
                      <a:pt x="2" y="232"/>
                    </a:lnTo>
                    <a:lnTo>
                      <a:pt x="7" y="232"/>
                    </a:lnTo>
                    <a:lnTo>
                      <a:pt x="12" y="232"/>
                    </a:lnTo>
                    <a:lnTo>
                      <a:pt x="11" y="202"/>
                    </a:lnTo>
                    <a:lnTo>
                      <a:pt x="11" y="173"/>
                    </a:lnTo>
                    <a:lnTo>
                      <a:pt x="11" y="145"/>
                    </a:lnTo>
                    <a:lnTo>
                      <a:pt x="11" y="116"/>
                    </a:lnTo>
                    <a:lnTo>
                      <a:pt x="11" y="86"/>
                    </a:lnTo>
                    <a:lnTo>
                      <a:pt x="11" y="59"/>
                    </a:lnTo>
                    <a:lnTo>
                      <a:pt x="11" y="29"/>
                    </a:lnTo>
                    <a:lnTo>
                      <a:pt x="11" y="1"/>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8" name="未知"/>
              <p:cNvSpPr/>
              <p:nvPr/>
            </p:nvSpPr>
            <p:spPr bwMode="auto">
              <a:xfrm>
                <a:off x="428" y="104"/>
                <a:ext cx="3" cy="38"/>
              </a:xfrm>
              <a:custGeom>
                <a:avLst/>
                <a:gdLst>
                  <a:gd name="T0" fmla="*/ 2 w 14"/>
                  <a:gd name="T1" fmla="*/ 0 h 226"/>
                  <a:gd name="T2" fmla="*/ 1 w 14"/>
                  <a:gd name="T3" fmla="*/ 0 h 226"/>
                  <a:gd name="T4" fmla="*/ 0 w 14"/>
                  <a:gd name="T5" fmla="*/ 0 h 226"/>
                  <a:gd name="T6" fmla="*/ 0 w 14"/>
                  <a:gd name="T7" fmla="*/ 5 h 226"/>
                  <a:gd name="T8" fmla="*/ 0 w 14"/>
                  <a:gd name="T9" fmla="*/ 10 h 226"/>
                  <a:gd name="T10" fmla="*/ 0 w 14"/>
                  <a:gd name="T11" fmla="*/ 14 h 226"/>
                  <a:gd name="T12" fmla="*/ 0 w 14"/>
                  <a:gd name="T13" fmla="*/ 19 h 226"/>
                  <a:gd name="T14" fmla="*/ 0 w 14"/>
                  <a:gd name="T15" fmla="*/ 24 h 226"/>
                  <a:gd name="T16" fmla="*/ 0 w 14"/>
                  <a:gd name="T17" fmla="*/ 28 h 226"/>
                  <a:gd name="T18" fmla="*/ 0 w 14"/>
                  <a:gd name="T19" fmla="*/ 33 h 226"/>
                  <a:gd name="T20" fmla="*/ 1 w 14"/>
                  <a:gd name="T21" fmla="*/ 38 h 226"/>
                  <a:gd name="T22" fmla="*/ 2 w 14"/>
                  <a:gd name="T23" fmla="*/ 38 h 226"/>
                  <a:gd name="T24" fmla="*/ 3 w 14"/>
                  <a:gd name="T25" fmla="*/ 38 h 226"/>
                  <a:gd name="T26" fmla="*/ 3 w 14"/>
                  <a:gd name="T27" fmla="*/ 33 h 226"/>
                  <a:gd name="T28" fmla="*/ 3 w 14"/>
                  <a:gd name="T29" fmla="*/ 28 h 226"/>
                  <a:gd name="T30" fmla="*/ 2 w 14"/>
                  <a:gd name="T31" fmla="*/ 24 h 226"/>
                  <a:gd name="T32" fmla="*/ 2 w 14"/>
                  <a:gd name="T33" fmla="*/ 19 h 226"/>
                  <a:gd name="T34" fmla="*/ 2 w 14"/>
                  <a:gd name="T35" fmla="*/ 14 h 226"/>
                  <a:gd name="T36" fmla="*/ 2 w 14"/>
                  <a:gd name="T37" fmla="*/ 10 h 226"/>
                  <a:gd name="T38" fmla="*/ 2 w 14"/>
                  <a:gd name="T39" fmla="*/ 5 h 226"/>
                  <a:gd name="T40" fmla="*/ 2 w 14"/>
                  <a:gd name="T41" fmla="*/ 0 h 2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26">
                    <a:moveTo>
                      <a:pt x="10" y="2"/>
                    </a:moveTo>
                    <a:lnTo>
                      <a:pt x="5" y="1"/>
                    </a:lnTo>
                    <a:lnTo>
                      <a:pt x="0" y="0"/>
                    </a:lnTo>
                    <a:lnTo>
                      <a:pt x="0" y="28"/>
                    </a:lnTo>
                    <a:lnTo>
                      <a:pt x="0" y="57"/>
                    </a:lnTo>
                    <a:lnTo>
                      <a:pt x="0" y="84"/>
                    </a:lnTo>
                    <a:lnTo>
                      <a:pt x="1" y="113"/>
                    </a:lnTo>
                    <a:lnTo>
                      <a:pt x="1" y="141"/>
                    </a:lnTo>
                    <a:lnTo>
                      <a:pt x="2" y="169"/>
                    </a:lnTo>
                    <a:lnTo>
                      <a:pt x="2" y="197"/>
                    </a:lnTo>
                    <a:lnTo>
                      <a:pt x="3" y="226"/>
                    </a:lnTo>
                    <a:lnTo>
                      <a:pt x="7" y="226"/>
                    </a:lnTo>
                    <a:lnTo>
                      <a:pt x="14" y="226"/>
                    </a:lnTo>
                    <a:lnTo>
                      <a:pt x="13" y="197"/>
                    </a:lnTo>
                    <a:lnTo>
                      <a:pt x="13" y="169"/>
                    </a:lnTo>
                    <a:lnTo>
                      <a:pt x="11" y="141"/>
                    </a:lnTo>
                    <a:lnTo>
                      <a:pt x="11" y="113"/>
                    </a:lnTo>
                    <a:lnTo>
                      <a:pt x="10" y="85"/>
                    </a:lnTo>
                    <a:lnTo>
                      <a:pt x="10" y="58"/>
                    </a:lnTo>
                    <a:lnTo>
                      <a:pt x="10" y="30"/>
                    </a:lnTo>
                    <a:lnTo>
                      <a:pt x="10"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89" name="未知"/>
              <p:cNvSpPr/>
              <p:nvPr/>
            </p:nvSpPr>
            <p:spPr bwMode="auto">
              <a:xfrm>
                <a:off x="446" y="105"/>
                <a:ext cx="2" cy="37"/>
              </a:xfrm>
              <a:custGeom>
                <a:avLst/>
                <a:gdLst>
                  <a:gd name="T0" fmla="*/ 1 w 11"/>
                  <a:gd name="T1" fmla="*/ 0 h 219"/>
                  <a:gd name="T2" fmla="*/ 1 w 11"/>
                  <a:gd name="T3" fmla="*/ 0 h 219"/>
                  <a:gd name="T4" fmla="*/ 0 w 11"/>
                  <a:gd name="T5" fmla="*/ 0 h 219"/>
                  <a:gd name="T6" fmla="*/ 0 w 11"/>
                  <a:gd name="T7" fmla="*/ 4 h 219"/>
                  <a:gd name="T8" fmla="*/ 0 w 11"/>
                  <a:gd name="T9" fmla="*/ 9 h 219"/>
                  <a:gd name="T10" fmla="*/ 0 w 11"/>
                  <a:gd name="T11" fmla="*/ 14 h 219"/>
                  <a:gd name="T12" fmla="*/ 0 w 11"/>
                  <a:gd name="T13" fmla="*/ 18 h 219"/>
                  <a:gd name="T14" fmla="*/ 0 w 11"/>
                  <a:gd name="T15" fmla="*/ 23 h 219"/>
                  <a:gd name="T16" fmla="*/ 0 w 11"/>
                  <a:gd name="T17" fmla="*/ 28 h 219"/>
                  <a:gd name="T18" fmla="*/ 0 w 11"/>
                  <a:gd name="T19" fmla="*/ 32 h 219"/>
                  <a:gd name="T20" fmla="*/ 0 w 11"/>
                  <a:gd name="T21" fmla="*/ 37 h 219"/>
                  <a:gd name="T22" fmla="*/ 1 w 11"/>
                  <a:gd name="T23" fmla="*/ 37 h 219"/>
                  <a:gd name="T24" fmla="*/ 2 w 11"/>
                  <a:gd name="T25" fmla="*/ 37 h 219"/>
                  <a:gd name="T26" fmla="*/ 2 w 11"/>
                  <a:gd name="T27" fmla="*/ 32 h 219"/>
                  <a:gd name="T28" fmla="*/ 2 w 11"/>
                  <a:gd name="T29" fmla="*/ 28 h 219"/>
                  <a:gd name="T30" fmla="*/ 2 w 11"/>
                  <a:gd name="T31" fmla="*/ 23 h 219"/>
                  <a:gd name="T32" fmla="*/ 2 w 11"/>
                  <a:gd name="T33" fmla="*/ 18 h 219"/>
                  <a:gd name="T34" fmla="*/ 1 w 11"/>
                  <a:gd name="T35" fmla="*/ 14 h 219"/>
                  <a:gd name="T36" fmla="*/ 1 w 11"/>
                  <a:gd name="T37" fmla="*/ 9 h 219"/>
                  <a:gd name="T38" fmla="*/ 1 w 11"/>
                  <a:gd name="T39" fmla="*/ 4 h 219"/>
                  <a:gd name="T40" fmla="*/ 1 w 11"/>
                  <a:gd name="T41" fmla="*/ 0 h 2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19">
                    <a:moveTo>
                      <a:pt x="8" y="0"/>
                    </a:moveTo>
                    <a:lnTo>
                      <a:pt x="4" y="0"/>
                    </a:lnTo>
                    <a:lnTo>
                      <a:pt x="0" y="0"/>
                    </a:lnTo>
                    <a:lnTo>
                      <a:pt x="0" y="26"/>
                    </a:lnTo>
                    <a:lnTo>
                      <a:pt x="0" y="54"/>
                    </a:lnTo>
                    <a:lnTo>
                      <a:pt x="0" y="80"/>
                    </a:lnTo>
                    <a:lnTo>
                      <a:pt x="0" y="108"/>
                    </a:lnTo>
                    <a:lnTo>
                      <a:pt x="0" y="136"/>
                    </a:lnTo>
                    <a:lnTo>
                      <a:pt x="0" y="163"/>
                    </a:lnTo>
                    <a:lnTo>
                      <a:pt x="0" y="191"/>
                    </a:lnTo>
                    <a:lnTo>
                      <a:pt x="1" y="219"/>
                    </a:lnTo>
                    <a:lnTo>
                      <a:pt x="5" y="219"/>
                    </a:lnTo>
                    <a:lnTo>
                      <a:pt x="11" y="219"/>
                    </a:lnTo>
                    <a:lnTo>
                      <a:pt x="10" y="191"/>
                    </a:lnTo>
                    <a:lnTo>
                      <a:pt x="10" y="163"/>
                    </a:lnTo>
                    <a:lnTo>
                      <a:pt x="9" y="136"/>
                    </a:lnTo>
                    <a:lnTo>
                      <a:pt x="9" y="108"/>
                    </a:lnTo>
                    <a:lnTo>
                      <a:pt x="8" y="80"/>
                    </a:lnTo>
                    <a:lnTo>
                      <a:pt x="8" y="54"/>
                    </a:lnTo>
                    <a:lnTo>
                      <a:pt x="8" y="26"/>
                    </a:lnTo>
                    <a:lnTo>
                      <a:pt x="8"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0" name="未知"/>
              <p:cNvSpPr/>
              <p:nvPr/>
            </p:nvSpPr>
            <p:spPr bwMode="auto">
              <a:xfrm>
                <a:off x="463" y="106"/>
                <a:ext cx="4" cy="36"/>
              </a:xfrm>
              <a:custGeom>
                <a:avLst/>
                <a:gdLst>
                  <a:gd name="T0" fmla="*/ 2 w 10"/>
                  <a:gd name="T1" fmla="*/ 0 h 213"/>
                  <a:gd name="T2" fmla="*/ 1 w 10"/>
                  <a:gd name="T3" fmla="*/ 0 h 213"/>
                  <a:gd name="T4" fmla="*/ 0 w 10"/>
                  <a:gd name="T5" fmla="*/ 0 h 213"/>
                  <a:gd name="T6" fmla="*/ 0 w 10"/>
                  <a:gd name="T7" fmla="*/ 4 h 213"/>
                  <a:gd name="T8" fmla="*/ 0 w 10"/>
                  <a:gd name="T9" fmla="*/ 9 h 213"/>
                  <a:gd name="T10" fmla="*/ 0 w 10"/>
                  <a:gd name="T11" fmla="*/ 13 h 213"/>
                  <a:gd name="T12" fmla="*/ 0 w 10"/>
                  <a:gd name="T13" fmla="*/ 18 h 213"/>
                  <a:gd name="T14" fmla="*/ 0 w 10"/>
                  <a:gd name="T15" fmla="*/ 22 h 213"/>
                  <a:gd name="T16" fmla="*/ 0 w 10"/>
                  <a:gd name="T17" fmla="*/ 27 h 213"/>
                  <a:gd name="T18" fmla="*/ 0 w 10"/>
                  <a:gd name="T19" fmla="*/ 31 h 213"/>
                  <a:gd name="T20" fmla="*/ 0 w 10"/>
                  <a:gd name="T21" fmla="*/ 36 h 213"/>
                  <a:gd name="T22" fmla="*/ 1 w 10"/>
                  <a:gd name="T23" fmla="*/ 36 h 213"/>
                  <a:gd name="T24" fmla="*/ 2 w 10"/>
                  <a:gd name="T25" fmla="*/ 36 h 213"/>
                  <a:gd name="T26" fmla="*/ 2 w 10"/>
                  <a:gd name="T27" fmla="*/ 31 h 213"/>
                  <a:gd name="T28" fmla="*/ 2 w 10"/>
                  <a:gd name="T29" fmla="*/ 27 h 213"/>
                  <a:gd name="T30" fmla="*/ 2 w 10"/>
                  <a:gd name="T31" fmla="*/ 22 h 213"/>
                  <a:gd name="T32" fmla="*/ 2 w 10"/>
                  <a:gd name="T33" fmla="*/ 18 h 213"/>
                  <a:gd name="T34" fmla="*/ 2 w 10"/>
                  <a:gd name="T35" fmla="*/ 14 h 213"/>
                  <a:gd name="T36" fmla="*/ 2 w 10"/>
                  <a:gd name="T37" fmla="*/ 9 h 213"/>
                  <a:gd name="T38" fmla="*/ 2 w 10"/>
                  <a:gd name="T39" fmla="*/ 4 h 213"/>
                  <a:gd name="T40" fmla="*/ 2 w 10"/>
                  <a:gd name="T41" fmla="*/ 0 h 2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 h="213">
                    <a:moveTo>
                      <a:pt x="9" y="1"/>
                    </a:moveTo>
                    <a:lnTo>
                      <a:pt x="4" y="0"/>
                    </a:lnTo>
                    <a:lnTo>
                      <a:pt x="0" y="0"/>
                    </a:lnTo>
                    <a:lnTo>
                      <a:pt x="0" y="25"/>
                    </a:lnTo>
                    <a:lnTo>
                      <a:pt x="0" y="52"/>
                    </a:lnTo>
                    <a:lnTo>
                      <a:pt x="0" y="79"/>
                    </a:lnTo>
                    <a:lnTo>
                      <a:pt x="1" y="106"/>
                    </a:lnTo>
                    <a:lnTo>
                      <a:pt x="1" y="132"/>
                    </a:lnTo>
                    <a:lnTo>
                      <a:pt x="1" y="159"/>
                    </a:lnTo>
                    <a:lnTo>
                      <a:pt x="1" y="185"/>
                    </a:lnTo>
                    <a:lnTo>
                      <a:pt x="2" y="213"/>
                    </a:lnTo>
                    <a:lnTo>
                      <a:pt x="5" y="213"/>
                    </a:lnTo>
                    <a:lnTo>
                      <a:pt x="10" y="213"/>
                    </a:lnTo>
                    <a:lnTo>
                      <a:pt x="9" y="185"/>
                    </a:lnTo>
                    <a:lnTo>
                      <a:pt x="9" y="160"/>
                    </a:lnTo>
                    <a:lnTo>
                      <a:pt x="9" y="132"/>
                    </a:lnTo>
                    <a:lnTo>
                      <a:pt x="9" y="106"/>
                    </a:lnTo>
                    <a:lnTo>
                      <a:pt x="9" y="80"/>
                    </a:lnTo>
                    <a:lnTo>
                      <a:pt x="9" y="53"/>
                    </a:lnTo>
                    <a:lnTo>
                      <a:pt x="9" y="26"/>
                    </a:lnTo>
                    <a:lnTo>
                      <a:pt x="9" y="1"/>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1" name="未知"/>
              <p:cNvSpPr/>
              <p:nvPr/>
            </p:nvSpPr>
            <p:spPr bwMode="auto">
              <a:xfrm>
                <a:off x="479" y="107"/>
                <a:ext cx="4" cy="35"/>
              </a:xfrm>
              <a:custGeom>
                <a:avLst/>
                <a:gdLst>
                  <a:gd name="T0" fmla="*/ 2 w 11"/>
                  <a:gd name="T1" fmla="*/ 0 h 208"/>
                  <a:gd name="T2" fmla="*/ 1 w 11"/>
                  <a:gd name="T3" fmla="*/ 0 h 208"/>
                  <a:gd name="T4" fmla="*/ 0 w 11"/>
                  <a:gd name="T5" fmla="*/ 0 h 208"/>
                  <a:gd name="T6" fmla="*/ 0 w 11"/>
                  <a:gd name="T7" fmla="*/ 4 h 208"/>
                  <a:gd name="T8" fmla="*/ 0 w 11"/>
                  <a:gd name="T9" fmla="*/ 9 h 208"/>
                  <a:gd name="T10" fmla="*/ 0 w 11"/>
                  <a:gd name="T11" fmla="*/ 13 h 208"/>
                  <a:gd name="T12" fmla="*/ 0 w 11"/>
                  <a:gd name="T13" fmla="*/ 17 h 208"/>
                  <a:gd name="T14" fmla="*/ 0 w 11"/>
                  <a:gd name="T15" fmla="*/ 22 h 208"/>
                  <a:gd name="T16" fmla="*/ 0 w 11"/>
                  <a:gd name="T17" fmla="*/ 26 h 208"/>
                  <a:gd name="T18" fmla="*/ 0 w 11"/>
                  <a:gd name="T19" fmla="*/ 30 h 208"/>
                  <a:gd name="T20" fmla="*/ 1 w 11"/>
                  <a:gd name="T21" fmla="*/ 35 h 208"/>
                  <a:gd name="T22" fmla="*/ 1 w 11"/>
                  <a:gd name="T23" fmla="*/ 35 h 208"/>
                  <a:gd name="T24" fmla="*/ 2 w 11"/>
                  <a:gd name="T25" fmla="*/ 35 h 208"/>
                  <a:gd name="T26" fmla="*/ 2 w 11"/>
                  <a:gd name="T27" fmla="*/ 30 h 208"/>
                  <a:gd name="T28" fmla="*/ 2 w 11"/>
                  <a:gd name="T29" fmla="*/ 26 h 208"/>
                  <a:gd name="T30" fmla="*/ 2 w 11"/>
                  <a:gd name="T31" fmla="*/ 22 h 208"/>
                  <a:gd name="T32" fmla="*/ 2 w 11"/>
                  <a:gd name="T33" fmla="*/ 18 h 208"/>
                  <a:gd name="T34" fmla="*/ 2 w 11"/>
                  <a:gd name="T35" fmla="*/ 13 h 208"/>
                  <a:gd name="T36" fmla="*/ 2 w 11"/>
                  <a:gd name="T37" fmla="*/ 9 h 208"/>
                  <a:gd name="T38" fmla="*/ 2 w 11"/>
                  <a:gd name="T39" fmla="*/ 4 h 208"/>
                  <a:gd name="T40" fmla="*/ 2 w 11"/>
                  <a:gd name="T41" fmla="*/ 0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08">
                    <a:moveTo>
                      <a:pt x="9" y="2"/>
                    </a:moveTo>
                    <a:lnTo>
                      <a:pt x="4" y="1"/>
                    </a:lnTo>
                    <a:lnTo>
                      <a:pt x="0" y="0"/>
                    </a:lnTo>
                    <a:lnTo>
                      <a:pt x="0" y="25"/>
                    </a:lnTo>
                    <a:lnTo>
                      <a:pt x="0" y="51"/>
                    </a:lnTo>
                    <a:lnTo>
                      <a:pt x="0" y="77"/>
                    </a:lnTo>
                    <a:lnTo>
                      <a:pt x="1" y="103"/>
                    </a:lnTo>
                    <a:lnTo>
                      <a:pt x="1" y="129"/>
                    </a:lnTo>
                    <a:lnTo>
                      <a:pt x="1" y="156"/>
                    </a:lnTo>
                    <a:lnTo>
                      <a:pt x="2" y="181"/>
                    </a:lnTo>
                    <a:lnTo>
                      <a:pt x="3" y="208"/>
                    </a:lnTo>
                    <a:lnTo>
                      <a:pt x="7" y="208"/>
                    </a:lnTo>
                    <a:lnTo>
                      <a:pt x="11" y="208"/>
                    </a:lnTo>
                    <a:lnTo>
                      <a:pt x="10" y="181"/>
                    </a:lnTo>
                    <a:lnTo>
                      <a:pt x="10" y="156"/>
                    </a:lnTo>
                    <a:lnTo>
                      <a:pt x="9" y="129"/>
                    </a:lnTo>
                    <a:lnTo>
                      <a:pt x="9" y="104"/>
                    </a:lnTo>
                    <a:lnTo>
                      <a:pt x="9" y="78"/>
                    </a:lnTo>
                    <a:lnTo>
                      <a:pt x="9" y="52"/>
                    </a:lnTo>
                    <a:lnTo>
                      <a:pt x="9" y="26"/>
                    </a:lnTo>
                    <a:lnTo>
                      <a:pt x="9"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2" name="未知"/>
              <p:cNvSpPr/>
              <p:nvPr/>
            </p:nvSpPr>
            <p:spPr bwMode="auto">
              <a:xfrm>
                <a:off x="281" y="114"/>
                <a:ext cx="208" cy="23"/>
              </a:xfrm>
              <a:custGeom>
                <a:avLst/>
                <a:gdLst>
                  <a:gd name="T0" fmla="*/ 208 w 1245"/>
                  <a:gd name="T1" fmla="*/ 8 h 99"/>
                  <a:gd name="T2" fmla="*/ 198 w 1245"/>
                  <a:gd name="T3" fmla="*/ 7 h 99"/>
                  <a:gd name="T4" fmla="*/ 187 w 1245"/>
                  <a:gd name="T5" fmla="*/ 7 h 99"/>
                  <a:gd name="T6" fmla="*/ 177 w 1245"/>
                  <a:gd name="T7" fmla="*/ 6 h 99"/>
                  <a:gd name="T8" fmla="*/ 166 w 1245"/>
                  <a:gd name="T9" fmla="*/ 6 h 99"/>
                  <a:gd name="T10" fmla="*/ 155 w 1245"/>
                  <a:gd name="T11" fmla="*/ 6 h 99"/>
                  <a:gd name="T12" fmla="*/ 144 w 1245"/>
                  <a:gd name="T13" fmla="*/ 5 h 99"/>
                  <a:gd name="T14" fmla="*/ 132 w 1245"/>
                  <a:gd name="T15" fmla="*/ 5 h 99"/>
                  <a:gd name="T16" fmla="*/ 120 w 1245"/>
                  <a:gd name="T17" fmla="*/ 4 h 99"/>
                  <a:gd name="T18" fmla="*/ 106 w 1245"/>
                  <a:gd name="T19" fmla="*/ 4 h 99"/>
                  <a:gd name="T20" fmla="*/ 92 w 1245"/>
                  <a:gd name="T21" fmla="*/ 3 h 99"/>
                  <a:gd name="T22" fmla="*/ 78 w 1245"/>
                  <a:gd name="T23" fmla="*/ 3 h 99"/>
                  <a:gd name="T24" fmla="*/ 63 w 1245"/>
                  <a:gd name="T25" fmla="*/ 2 h 99"/>
                  <a:gd name="T26" fmla="*/ 48 w 1245"/>
                  <a:gd name="T27" fmla="*/ 1 h 99"/>
                  <a:gd name="T28" fmla="*/ 32 w 1245"/>
                  <a:gd name="T29" fmla="*/ 1 h 99"/>
                  <a:gd name="T30" fmla="*/ 16 w 1245"/>
                  <a:gd name="T31" fmla="*/ 0 h 99"/>
                  <a:gd name="T32" fmla="*/ 0 w 1245"/>
                  <a:gd name="T33" fmla="*/ 0 h 99"/>
                  <a:gd name="T34" fmla="*/ 0 w 1245"/>
                  <a:gd name="T35" fmla="*/ 1 h 99"/>
                  <a:gd name="T36" fmla="*/ 0 w 1245"/>
                  <a:gd name="T37" fmla="*/ 3 h 99"/>
                  <a:gd name="T38" fmla="*/ 0 w 1245"/>
                  <a:gd name="T39" fmla="*/ 4 h 99"/>
                  <a:gd name="T40" fmla="*/ 0 w 1245"/>
                  <a:gd name="T41" fmla="*/ 5 h 99"/>
                  <a:gd name="T42" fmla="*/ 0 w 1245"/>
                  <a:gd name="T43" fmla="*/ 7 h 99"/>
                  <a:gd name="T44" fmla="*/ 0 w 1245"/>
                  <a:gd name="T45" fmla="*/ 8 h 99"/>
                  <a:gd name="T46" fmla="*/ 0 w 1245"/>
                  <a:gd name="T47" fmla="*/ 9 h 99"/>
                  <a:gd name="T48" fmla="*/ 0 w 1245"/>
                  <a:gd name="T49" fmla="*/ 11 h 99"/>
                  <a:gd name="T50" fmla="*/ 17 w 1245"/>
                  <a:gd name="T51" fmla="*/ 11 h 99"/>
                  <a:gd name="T52" fmla="*/ 33 w 1245"/>
                  <a:gd name="T53" fmla="*/ 11 h 99"/>
                  <a:gd name="T54" fmla="*/ 48 w 1245"/>
                  <a:gd name="T55" fmla="*/ 12 h 99"/>
                  <a:gd name="T56" fmla="*/ 63 w 1245"/>
                  <a:gd name="T57" fmla="*/ 12 h 99"/>
                  <a:gd name="T58" fmla="*/ 78 w 1245"/>
                  <a:gd name="T59" fmla="*/ 13 h 99"/>
                  <a:gd name="T60" fmla="*/ 93 w 1245"/>
                  <a:gd name="T61" fmla="*/ 13 h 99"/>
                  <a:gd name="T62" fmla="*/ 106 w 1245"/>
                  <a:gd name="T63" fmla="*/ 13 h 99"/>
                  <a:gd name="T64" fmla="*/ 120 w 1245"/>
                  <a:gd name="T65" fmla="*/ 14 h 99"/>
                  <a:gd name="T66" fmla="*/ 132 w 1245"/>
                  <a:gd name="T67" fmla="*/ 14 h 99"/>
                  <a:gd name="T68" fmla="*/ 144 w 1245"/>
                  <a:gd name="T69" fmla="*/ 14 h 99"/>
                  <a:gd name="T70" fmla="*/ 155 w 1245"/>
                  <a:gd name="T71" fmla="*/ 14 h 99"/>
                  <a:gd name="T72" fmla="*/ 166 w 1245"/>
                  <a:gd name="T73" fmla="*/ 15 h 99"/>
                  <a:gd name="T74" fmla="*/ 177 w 1245"/>
                  <a:gd name="T75" fmla="*/ 15 h 99"/>
                  <a:gd name="T76" fmla="*/ 187 w 1245"/>
                  <a:gd name="T77" fmla="*/ 15 h 99"/>
                  <a:gd name="T78" fmla="*/ 198 w 1245"/>
                  <a:gd name="T79" fmla="*/ 16 h 99"/>
                  <a:gd name="T80" fmla="*/ 208 w 1245"/>
                  <a:gd name="T81" fmla="*/ 16 h 99"/>
                  <a:gd name="T82" fmla="*/ 208 w 1245"/>
                  <a:gd name="T83" fmla="*/ 15 h 99"/>
                  <a:gd name="T84" fmla="*/ 208 w 1245"/>
                  <a:gd name="T85" fmla="*/ 14 h 99"/>
                  <a:gd name="T86" fmla="*/ 208 w 1245"/>
                  <a:gd name="T87" fmla="*/ 13 h 99"/>
                  <a:gd name="T88" fmla="*/ 208 w 1245"/>
                  <a:gd name="T89" fmla="*/ 12 h 99"/>
                  <a:gd name="T90" fmla="*/ 208 w 1245"/>
                  <a:gd name="T91" fmla="*/ 11 h 99"/>
                  <a:gd name="T92" fmla="*/ 208 w 1245"/>
                  <a:gd name="T93" fmla="*/ 10 h 99"/>
                  <a:gd name="T94" fmla="*/ 208 w 1245"/>
                  <a:gd name="T95" fmla="*/ 9 h 99"/>
                  <a:gd name="T96" fmla="*/ 208 w 1245"/>
                  <a:gd name="T97" fmla="*/ 8 h 9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45" h="99">
                    <a:moveTo>
                      <a:pt x="1244" y="48"/>
                    </a:moveTo>
                    <a:lnTo>
                      <a:pt x="1183" y="45"/>
                    </a:lnTo>
                    <a:lnTo>
                      <a:pt x="1121" y="43"/>
                    </a:lnTo>
                    <a:lnTo>
                      <a:pt x="1058" y="40"/>
                    </a:lnTo>
                    <a:lnTo>
                      <a:pt x="994" y="38"/>
                    </a:lnTo>
                    <a:lnTo>
                      <a:pt x="926" y="35"/>
                    </a:lnTo>
                    <a:lnTo>
                      <a:pt x="859" y="31"/>
                    </a:lnTo>
                    <a:lnTo>
                      <a:pt x="789" y="28"/>
                    </a:lnTo>
                    <a:lnTo>
                      <a:pt x="719" y="26"/>
                    </a:lnTo>
                    <a:lnTo>
                      <a:pt x="637" y="22"/>
                    </a:lnTo>
                    <a:lnTo>
                      <a:pt x="553" y="19"/>
                    </a:lnTo>
                    <a:lnTo>
                      <a:pt x="467" y="16"/>
                    </a:lnTo>
                    <a:lnTo>
                      <a:pt x="379" y="13"/>
                    </a:lnTo>
                    <a:lnTo>
                      <a:pt x="287" y="9"/>
                    </a:lnTo>
                    <a:lnTo>
                      <a:pt x="194" y="6"/>
                    </a:lnTo>
                    <a:lnTo>
                      <a:pt x="98" y="3"/>
                    </a:lnTo>
                    <a:lnTo>
                      <a:pt x="0" y="0"/>
                    </a:lnTo>
                    <a:lnTo>
                      <a:pt x="0" y="8"/>
                    </a:lnTo>
                    <a:lnTo>
                      <a:pt x="0" y="16"/>
                    </a:lnTo>
                    <a:lnTo>
                      <a:pt x="0" y="24"/>
                    </a:lnTo>
                    <a:lnTo>
                      <a:pt x="0" y="34"/>
                    </a:lnTo>
                    <a:lnTo>
                      <a:pt x="0" y="42"/>
                    </a:lnTo>
                    <a:lnTo>
                      <a:pt x="0" y="50"/>
                    </a:lnTo>
                    <a:lnTo>
                      <a:pt x="0" y="58"/>
                    </a:lnTo>
                    <a:lnTo>
                      <a:pt x="1" y="67"/>
                    </a:lnTo>
                    <a:lnTo>
                      <a:pt x="99" y="69"/>
                    </a:lnTo>
                    <a:lnTo>
                      <a:pt x="195" y="71"/>
                    </a:lnTo>
                    <a:lnTo>
                      <a:pt x="288" y="74"/>
                    </a:lnTo>
                    <a:lnTo>
                      <a:pt x="380" y="77"/>
                    </a:lnTo>
                    <a:lnTo>
                      <a:pt x="468" y="79"/>
                    </a:lnTo>
                    <a:lnTo>
                      <a:pt x="554" y="81"/>
                    </a:lnTo>
                    <a:lnTo>
                      <a:pt x="637" y="83"/>
                    </a:lnTo>
                    <a:lnTo>
                      <a:pt x="720" y="85"/>
                    </a:lnTo>
                    <a:lnTo>
                      <a:pt x="789" y="86"/>
                    </a:lnTo>
                    <a:lnTo>
                      <a:pt x="860" y="88"/>
                    </a:lnTo>
                    <a:lnTo>
                      <a:pt x="926" y="89"/>
                    </a:lnTo>
                    <a:lnTo>
                      <a:pt x="994" y="92"/>
                    </a:lnTo>
                    <a:lnTo>
                      <a:pt x="1058" y="93"/>
                    </a:lnTo>
                    <a:lnTo>
                      <a:pt x="1122" y="95"/>
                    </a:lnTo>
                    <a:lnTo>
                      <a:pt x="1184" y="96"/>
                    </a:lnTo>
                    <a:lnTo>
                      <a:pt x="1245" y="99"/>
                    </a:lnTo>
                    <a:lnTo>
                      <a:pt x="1244" y="92"/>
                    </a:lnTo>
                    <a:lnTo>
                      <a:pt x="1244" y="86"/>
                    </a:lnTo>
                    <a:lnTo>
                      <a:pt x="1244" y="79"/>
                    </a:lnTo>
                    <a:lnTo>
                      <a:pt x="1244" y="72"/>
                    </a:lnTo>
                    <a:lnTo>
                      <a:pt x="1244" y="66"/>
                    </a:lnTo>
                    <a:lnTo>
                      <a:pt x="1244" y="60"/>
                    </a:lnTo>
                    <a:lnTo>
                      <a:pt x="1244" y="54"/>
                    </a:lnTo>
                    <a:lnTo>
                      <a:pt x="1244" y="48"/>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3" name="未知"/>
              <p:cNvSpPr/>
              <p:nvPr/>
            </p:nvSpPr>
            <p:spPr bwMode="auto">
              <a:xfrm>
                <a:off x="281" y="116"/>
                <a:ext cx="208" cy="8"/>
              </a:xfrm>
              <a:custGeom>
                <a:avLst/>
                <a:gdLst>
                  <a:gd name="T0" fmla="*/ 208 w 1244"/>
                  <a:gd name="T1" fmla="*/ 7 h 77"/>
                  <a:gd name="T2" fmla="*/ 198 w 1244"/>
                  <a:gd name="T3" fmla="*/ 7 h 77"/>
                  <a:gd name="T4" fmla="*/ 187 w 1244"/>
                  <a:gd name="T5" fmla="*/ 6 h 77"/>
                  <a:gd name="T6" fmla="*/ 177 w 1244"/>
                  <a:gd name="T7" fmla="*/ 6 h 77"/>
                  <a:gd name="T8" fmla="*/ 166 w 1244"/>
                  <a:gd name="T9" fmla="*/ 6 h 77"/>
                  <a:gd name="T10" fmla="*/ 155 w 1244"/>
                  <a:gd name="T11" fmla="*/ 5 h 77"/>
                  <a:gd name="T12" fmla="*/ 144 w 1244"/>
                  <a:gd name="T13" fmla="*/ 5 h 77"/>
                  <a:gd name="T14" fmla="*/ 132 w 1244"/>
                  <a:gd name="T15" fmla="*/ 4 h 77"/>
                  <a:gd name="T16" fmla="*/ 120 w 1244"/>
                  <a:gd name="T17" fmla="*/ 4 h 77"/>
                  <a:gd name="T18" fmla="*/ 107 w 1244"/>
                  <a:gd name="T19" fmla="*/ 4 h 77"/>
                  <a:gd name="T20" fmla="*/ 92 w 1244"/>
                  <a:gd name="T21" fmla="*/ 3 h 77"/>
                  <a:gd name="T22" fmla="*/ 78 w 1244"/>
                  <a:gd name="T23" fmla="*/ 2 h 77"/>
                  <a:gd name="T24" fmla="*/ 63 w 1244"/>
                  <a:gd name="T25" fmla="*/ 2 h 77"/>
                  <a:gd name="T26" fmla="*/ 48 w 1244"/>
                  <a:gd name="T27" fmla="*/ 1 h 77"/>
                  <a:gd name="T28" fmla="*/ 32 w 1244"/>
                  <a:gd name="T29" fmla="*/ 1 h 77"/>
                  <a:gd name="T30" fmla="*/ 16 w 1244"/>
                  <a:gd name="T31" fmla="*/ 0 h 77"/>
                  <a:gd name="T32" fmla="*/ 0 w 1244"/>
                  <a:gd name="T33" fmla="*/ 0 h 77"/>
                  <a:gd name="T34" fmla="*/ 0 w 1244"/>
                  <a:gd name="T35" fmla="*/ 2 h 77"/>
                  <a:gd name="T36" fmla="*/ 0 w 1244"/>
                  <a:gd name="T37" fmla="*/ 3 h 77"/>
                  <a:gd name="T38" fmla="*/ 0 w 1244"/>
                  <a:gd name="T39" fmla="*/ 5 h 77"/>
                  <a:gd name="T40" fmla="*/ 0 w 1244"/>
                  <a:gd name="T41" fmla="*/ 6 h 77"/>
                  <a:gd name="T42" fmla="*/ 16 w 1244"/>
                  <a:gd name="T43" fmla="*/ 7 h 77"/>
                  <a:gd name="T44" fmla="*/ 32 w 1244"/>
                  <a:gd name="T45" fmla="*/ 7 h 77"/>
                  <a:gd name="T46" fmla="*/ 48 w 1244"/>
                  <a:gd name="T47" fmla="*/ 8 h 77"/>
                  <a:gd name="T48" fmla="*/ 63 w 1244"/>
                  <a:gd name="T49" fmla="*/ 8 h 77"/>
                  <a:gd name="T50" fmla="*/ 78 w 1244"/>
                  <a:gd name="T51" fmla="*/ 8 h 77"/>
                  <a:gd name="T52" fmla="*/ 92 w 1244"/>
                  <a:gd name="T53" fmla="*/ 9 h 77"/>
                  <a:gd name="T54" fmla="*/ 107 w 1244"/>
                  <a:gd name="T55" fmla="*/ 9 h 77"/>
                  <a:gd name="T56" fmla="*/ 120 w 1244"/>
                  <a:gd name="T57" fmla="*/ 10 h 77"/>
                  <a:gd name="T58" fmla="*/ 132 w 1244"/>
                  <a:gd name="T59" fmla="*/ 10 h 77"/>
                  <a:gd name="T60" fmla="*/ 144 w 1244"/>
                  <a:gd name="T61" fmla="*/ 10 h 77"/>
                  <a:gd name="T62" fmla="*/ 155 w 1244"/>
                  <a:gd name="T63" fmla="*/ 10 h 77"/>
                  <a:gd name="T64" fmla="*/ 166 w 1244"/>
                  <a:gd name="T65" fmla="*/ 11 h 77"/>
                  <a:gd name="T66" fmla="*/ 177 w 1244"/>
                  <a:gd name="T67" fmla="*/ 11 h 77"/>
                  <a:gd name="T68" fmla="*/ 187 w 1244"/>
                  <a:gd name="T69" fmla="*/ 11 h 77"/>
                  <a:gd name="T70" fmla="*/ 198 w 1244"/>
                  <a:gd name="T71" fmla="*/ 12 h 77"/>
                  <a:gd name="T72" fmla="*/ 208 w 1244"/>
                  <a:gd name="T73" fmla="*/ 12 h 77"/>
                  <a:gd name="T74" fmla="*/ 208 w 1244"/>
                  <a:gd name="T75" fmla="*/ 11 h 77"/>
                  <a:gd name="T76" fmla="*/ 208 w 1244"/>
                  <a:gd name="T77" fmla="*/ 9 h 77"/>
                  <a:gd name="T78" fmla="*/ 208 w 1244"/>
                  <a:gd name="T79" fmla="*/ 8 h 77"/>
                  <a:gd name="T80" fmla="*/ 208 w 1244"/>
                  <a:gd name="T81" fmla="*/ 7 h 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44" h="77">
                    <a:moveTo>
                      <a:pt x="1244" y="45"/>
                    </a:moveTo>
                    <a:lnTo>
                      <a:pt x="1183" y="42"/>
                    </a:lnTo>
                    <a:lnTo>
                      <a:pt x="1121" y="40"/>
                    </a:lnTo>
                    <a:lnTo>
                      <a:pt x="1058" y="38"/>
                    </a:lnTo>
                    <a:lnTo>
                      <a:pt x="994" y="36"/>
                    </a:lnTo>
                    <a:lnTo>
                      <a:pt x="926" y="33"/>
                    </a:lnTo>
                    <a:lnTo>
                      <a:pt x="859" y="31"/>
                    </a:lnTo>
                    <a:lnTo>
                      <a:pt x="789" y="28"/>
                    </a:lnTo>
                    <a:lnTo>
                      <a:pt x="719" y="26"/>
                    </a:lnTo>
                    <a:lnTo>
                      <a:pt x="637" y="23"/>
                    </a:lnTo>
                    <a:lnTo>
                      <a:pt x="553" y="19"/>
                    </a:lnTo>
                    <a:lnTo>
                      <a:pt x="467" y="16"/>
                    </a:lnTo>
                    <a:lnTo>
                      <a:pt x="379" y="13"/>
                    </a:lnTo>
                    <a:lnTo>
                      <a:pt x="287" y="9"/>
                    </a:lnTo>
                    <a:lnTo>
                      <a:pt x="194" y="6"/>
                    </a:lnTo>
                    <a:lnTo>
                      <a:pt x="98" y="3"/>
                    </a:lnTo>
                    <a:lnTo>
                      <a:pt x="0" y="0"/>
                    </a:lnTo>
                    <a:lnTo>
                      <a:pt x="0" y="10"/>
                    </a:lnTo>
                    <a:lnTo>
                      <a:pt x="0" y="21"/>
                    </a:lnTo>
                    <a:lnTo>
                      <a:pt x="0" y="31"/>
                    </a:lnTo>
                    <a:lnTo>
                      <a:pt x="0" y="41"/>
                    </a:lnTo>
                    <a:lnTo>
                      <a:pt x="98" y="43"/>
                    </a:lnTo>
                    <a:lnTo>
                      <a:pt x="194" y="46"/>
                    </a:lnTo>
                    <a:lnTo>
                      <a:pt x="287" y="49"/>
                    </a:lnTo>
                    <a:lnTo>
                      <a:pt x="379" y="52"/>
                    </a:lnTo>
                    <a:lnTo>
                      <a:pt x="467" y="54"/>
                    </a:lnTo>
                    <a:lnTo>
                      <a:pt x="553" y="56"/>
                    </a:lnTo>
                    <a:lnTo>
                      <a:pt x="637" y="58"/>
                    </a:lnTo>
                    <a:lnTo>
                      <a:pt x="719" y="62"/>
                    </a:lnTo>
                    <a:lnTo>
                      <a:pt x="789" y="63"/>
                    </a:lnTo>
                    <a:lnTo>
                      <a:pt x="859" y="65"/>
                    </a:lnTo>
                    <a:lnTo>
                      <a:pt x="926" y="66"/>
                    </a:lnTo>
                    <a:lnTo>
                      <a:pt x="994" y="69"/>
                    </a:lnTo>
                    <a:lnTo>
                      <a:pt x="1058" y="70"/>
                    </a:lnTo>
                    <a:lnTo>
                      <a:pt x="1121" y="72"/>
                    </a:lnTo>
                    <a:lnTo>
                      <a:pt x="1183" y="74"/>
                    </a:lnTo>
                    <a:lnTo>
                      <a:pt x="1244" y="77"/>
                    </a:lnTo>
                    <a:lnTo>
                      <a:pt x="1244" y="68"/>
                    </a:lnTo>
                    <a:lnTo>
                      <a:pt x="1244" y="60"/>
                    </a:lnTo>
                    <a:lnTo>
                      <a:pt x="1244" y="52"/>
                    </a:lnTo>
                    <a:lnTo>
                      <a:pt x="1244" y="45"/>
                    </a:lnTo>
                    <a:close/>
                  </a:path>
                </a:pathLst>
              </a:cu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4" name="未知"/>
              <p:cNvSpPr/>
              <p:nvPr/>
            </p:nvSpPr>
            <p:spPr bwMode="auto">
              <a:xfrm>
                <a:off x="304" y="97"/>
                <a:ext cx="11" cy="44"/>
              </a:xfrm>
              <a:custGeom>
                <a:avLst/>
                <a:gdLst>
                  <a:gd name="T0" fmla="*/ 11 w 63"/>
                  <a:gd name="T1" fmla="*/ 0 h 270"/>
                  <a:gd name="T2" fmla="*/ 9 w 63"/>
                  <a:gd name="T3" fmla="*/ 0 h 270"/>
                  <a:gd name="T4" fmla="*/ 8 w 63"/>
                  <a:gd name="T5" fmla="*/ 0 h 270"/>
                  <a:gd name="T6" fmla="*/ 7 w 63"/>
                  <a:gd name="T7" fmla="*/ 0 h 270"/>
                  <a:gd name="T8" fmla="*/ 5 w 63"/>
                  <a:gd name="T9" fmla="*/ 0 h 270"/>
                  <a:gd name="T10" fmla="*/ 4 w 63"/>
                  <a:gd name="T11" fmla="*/ 0 h 270"/>
                  <a:gd name="T12" fmla="*/ 3 w 63"/>
                  <a:gd name="T13" fmla="*/ 0 h 270"/>
                  <a:gd name="T14" fmla="*/ 1 w 63"/>
                  <a:gd name="T15" fmla="*/ 0 h 270"/>
                  <a:gd name="T16" fmla="*/ 0 w 63"/>
                  <a:gd name="T17" fmla="*/ 0 h 270"/>
                  <a:gd name="T18" fmla="*/ 0 w 63"/>
                  <a:gd name="T19" fmla="*/ 5 h 270"/>
                  <a:gd name="T20" fmla="*/ 0 w 63"/>
                  <a:gd name="T21" fmla="*/ 11 h 270"/>
                  <a:gd name="T22" fmla="*/ 0 w 63"/>
                  <a:gd name="T23" fmla="*/ 16 h 270"/>
                  <a:gd name="T24" fmla="*/ 0 w 63"/>
                  <a:gd name="T25" fmla="*/ 22 h 270"/>
                  <a:gd name="T26" fmla="*/ 0 w 63"/>
                  <a:gd name="T27" fmla="*/ 27 h 270"/>
                  <a:gd name="T28" fmla="*/ 0 w 63"/>
                  <a:gd name="T29" fmla="*/ 33 h 270"/>
                  <a:gd name="T30" fmla="*/ 0 w 63"/>
                  <a:gd name="T31" fmla="*/ 38 h 270"/>
                  <a:gd name="T32" fmla="*/ 0 w 63"/>
                  <a:gd name="T33" fmla="*/ 44 h 270"/>
                  <a:gd name="T34" fmla="*/ 1 w 63"/>
                  <a:gd name="T35" fmla="*/ 44 h 270"/>
                  <a:gd name="T36" fmla="*/ 3 w 63"/>
                  <a:gd name="T37" fmla="*/ 44 h 270"/>
                  <a:gd name="T38" fmla="*/ 4 w 63"/>
                  <a:gd name="T39" fmla="*/ 44 h 270"/>
                  <a:gd name="T40" fmla="*/ 6 w 63"/>
                  <a:gd name="T41" fmla="*/ 44 h 270"/>
                  <a:gd name="T42" fmla="*/ 7 w 63"/>
                  <a:gd name="T43" fmla="*/ 44 h 270"/>
                  <a:gd name="T44" fmla="*/ 8 w 63"/>
                  <a:gd name="T45" fmla="*/ 44 h 270"/>
                  <a:gd name="T46" fmla="*/ 9 w 63"/>
                  <a:gd name="T47" fmla="*/ 44 h 270"/>
                  <a:gd name="T48" fmla="*/ 11 w 63"/>
                  <a:gd name="T49" fmla="*/ 44 h 270"/>
                  <a:gd name="T50" fmla="*/ 11 w 63"/>
                  <a:gd name="T51" fmla="*/ 38 h 270"/>
                  <a:gd name="T52" fmla="*/ 11 w 63"/>
                  <a:gd name="T53" fmla="*/ 33 h 270"/>
                  <a:gd name="T54" fmla="*/ 11 w 63"/>
                  <a:gd name="T55" fmla="*/ 27 h 270"/>
                  <a:gd name="T56" fmla="*/ 11 w 63"/>
                  <a:gd name="T57" fmla="*/ 22 h 270"/>
                  <a:gd name="T58" fmla="*/ 11 w 63"/>
                  <a:gd name="T59" fmla="*/ 17 h 270"/>
                  <a:gd name="T60" fmla="*/ 11 w 63"/>
                  <a:gd name="T61" fmla="*/ 11 h 270"/>
                  <a:gd name="T62" fmla="*/ 11 w 63"/>
                  <a:gd name="T63" fmla="*/ 6 h 270"/>
                  <a:gd name="T64" fmla="*/ 11 w 63"/>
                  <a:gd name="T65" fmla="*/ 0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 h="270">
                    <a:moveTo>
                      <a:pt x="61" y="2"/>
                    </a:moveTo>
                    <a:lnTo>
                      <a:pt x="53" y="1"/>
                    </a:lnTo>
                    <a:lnTo>
                      <a:pt x="46" y="1"/>
                    </a:lnTo>
                    <a:lnTo>
                      <a:pt x="38" y="1"/>
                    </a:lnTo>
                    <a:lnTo>
                      <a:pt x="31" y="1"/>
                    </a:lnTo>
                    <a:lnTo>
                      <a:pt x="23" y="0"/>
                    </a:lnTo>
                    <a:lnTo>
                      <a:pt x="15" y="0"/>
                    </a:lnTo>
                    <a:lnTo>
                      <a:pt x="7" y="0"/>
                    </a:lnTo>
                    <a:lnTo>
                      <a:pt x="0" y="0"/>
                    </a:lnTo>
                    <a:lnTo>
                      <a:pt x="0" y="33"/>
                    </a:lnTo>
                    <a:lnTo>
                      <a:pt x="0" y="67"/>
                    </a:lnTo>
                    <a:lnTo>
                      <a:pt x="0" y="100"/>
                    </a:lnTo>
                    <a:lnTo>
                      <a:pt x="0" y="133"/>
                    </a:lnTo>
                    <a:lnTo>
                      <a:pt x="0" y="167"/>
                    </a:lnTo>
                    <a:lnTo>
                      <a:pt x="0" y="201"/>
                    </a:lnTo>
                    <a:lnTo>
                      <a:pt x="0" y="235"/>
                    </a:lnTo>
                    <a:lnTo>
                      <a:pt x="1" y="270"/>
                    </a:lnTo>
                    <a:lnTo>
                      <a:pt x="8" y="270"/>
                    </a:lnTo>
                    <a:lnTo>
                      <a:pt x="17" y="270"/>
                    </a:lnTo>
                    <a:lnTo>
                      <a:pt x="24" y="270"/>
                    </a:lnTo>
                    <a:lnTo>
                      <a:pt x="32" y="270"/>
                    </a:lnTo>
                    <a:lnTo>
                      <a:pt x="39" y="270"/>
                    </a:lnTo>
                    <a:lnTo>
                      <a:pt x="47" y="270"/>
                    </a:lnTo>
                    <a:lnTo>
                      <a:pt x="54" y="270"/>
                    </a:lnTo>
                    <a:lnTo>
                      <a:pt x="63" y="270"/>
                    </a:lnTo>
                    <a:lnTo>
                      <a:pt x="61" y="236"/>
                    </a:lnTo>
                    <a:lnTo>
                      <a:pt x="61" y="202"/>
                    </a:lnTo>
                    <a:lnTo>
                      <a:pt x="61" y="168"/>
                    </a:lnTo>
                    <a:lnTo>
                      <a:pt x="61" y="136"/>
                    </a:lnTo>
                    <a:lnTo>
                      <a:pt x="61" y="102"/>
                    </a:lnTo>
                    <a:lnTo>
                      <a:pt x="61" y="69"/>
                    </a:lnTo>
                    <a:lnTo>
                      <a:pt x="61" y="35"/>
                    </a:lnTo>
                    <a:lnTo>
                      <a:pt x="61"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5" name="未知"/>
              <p:cNvSpPr/>
              <p:nvPr/>
            </p:nvSpPr>
            <p:spPr bwMode="auto">
              <a:xfrm>
                <a:off x="304" y="141"/>
                <a:ext cx="11" cy="146"/>
              </a:xfrm>
              <a:custGeom>
                <a:avLst/>
                <a:gdLst>
                  <a:gd name="T0" fmla="*/ 11 w 65"/>
                  <a:gd name="T1" fmla="*/ 144 h 871"/>
                  <a:gd name="T2" fmla="*/ 9 w 65"/>
                  <a:gd name="T3" fmla="*/ 144 h 871"/>
                  <a:gd name="T4" fmla="*/ 8 w 65"/>
                  <a:gd name="T5" fmla="*/ 144 h 871"/>
                  <a:gd name="T6" fmla="*/ 7 w 65"/>
                  <a:gd name="T7" fmla="*/ 145 h 871"/>
                  <a:gd name="T8" fmla="*/ 6 w 65"/>
                  <a:gd name="T9" fmla="*/ 145 h 871"/>
                  <a:gd name="T10" fmla="*/ 4 w 65"/>
                  <a:gd name="T11" fmla="*/ 145 h 871"/>
                  <a:gd name="T12" fmla="*/ 3 w 65"/>
                  <a:gd name="T13" fmla="*/ 145 h 871"/>
                  <a:gd name="T14" fmla="*/ 2 w 65"/>
                  <a:gd name="T15" fmla="*/ 146 h 871"/>
                  <a:gd name="T16" fmla="*/ 1 w 65"/>
                  <a:gd name="T17" fmla="*/ 146 h 871"/>
                  <a:gd name="T18" fmla="*/ 0 w 65"/>
                  <a:gd name="T19" fmla="*/ 137 h 871"/>
                  <a:gd name="T20" fmla="*/ 0 w 65"/>
                  <a:gd name="T21" fmla="*/ 127 h 871"/>
                  <a:gd name="T22" fmla="*/ 0 w 65"/>
                  <a:gd name="T23" fmla="*/ 118 h 871"/>
                  <a:gd name="T24" fmla="*/ 0 w 65"/>
                  <a:gd name="T25" fmla="*/ 109 h 871"/>
                  <a:gd name="T26" fmla="*/ 0 w 65"/>
                  <a:gd name="T27" fmla="*/ 100 h 871"/>
                  <a:gd name="T28" fmla="*/ 0 w 65"/>
                  <a:gd name="T29" fmla="*/ 91 h 871"/>
                  <a:gd name="T30" fmla="*/ 0 w 65"/>
                  <a:gd name="T31" fmla="*/ 82 h 871"/>
                  <a:gd name="T32" fmla="*/ 0 w 65"/>
                  <a:gd name="T33" fmla="*/ 73 h 871"/>
                  <a:gd name="T34" fmla="*/ 0 w 65"/>
                  <a:gd name="T35" fmla="*/ 63 h 871"/>
                  <a:gd name="T36" fmla="*/ 0 w 65"/>
                  <a:gd name="T37" fmla="*/ 54 h 871"/>
                  <a:gd name="T38" fmla="*/ 0 w 65"/>
                  <a:gd name="T39" fmla="*/ 45 h 871"/>
                  <a:gd name="T40" fmla="*/ 0 w 65"/>
                  <a:gd name="T41" fmla="*/ 36 h 871"/>
                  <a:gd name="T42" fmla="*/ 0 w 65"/>
                  <a:gd name="T43" fmla="*/ 27 h 871"/>
                  <a:gd name="T44" fmla="*/ 0 w 65"/>
                  <a:gd name="T45" fmla="*/ 18 h 871"/>
                  <a:gd name="T46" fmla="*/ 0 w 65"/>
                  <a:gd name="T47" fmla="*/ 9 h 871"/>
                  <a:gd name="T48" fmla="*/ 0 w 65"/>
                  <a:gd name="T49" fmla="*/ 0 h 871"/>
                  <a:gd name="T50" fmla="*/ 1 w 65"/>
                  <a:gd name="T51" fmla="*/ 0 h 871"/>
                  <a:gd name="T52" fmla="*/ 3 w 65"/>
                  <a:gd name="T53" fmla="*/ 0 h 871"/>
                  <a:gd name="T54" fmla="*/ 4 w 65"/>
                  <a:gd name="T55" fmla="*/ 0 h 871"/>
                  <a:gd name="T56" fmla="*/ 5 w 65"/>
                  <a:gd name="T57" fmla="*/ 0 h 871"/>
                  <a:gd name="T58" fmla="*/ 6 w 65"/>
                  <a:gd name="T59" fmla="*/ 0 h 871"/>
                  <a:gd name="T60" fmla="*/ 8 w 65"/>
                  <a:gd name="T61" fmla="*/ 0 h 871"/>
                  <a:gd name="T62" fmla="*/ 9 w 65"/>
                  <a:gd name="T63" fmla="*/ 0 h 871"/>
                  <a:gd name="T64" fmla="*/ 10 w 65"/>
                  <a:gd name="T65" fmla="*/ 0 h 871"/>
                  <a:gd name="T66" fmla="*/ 10 w 65"/>
                  <a:gd name="T67" fmla="*/ 9 h 871"/>
                  <a:gd name="T68" fmla="*/ 10 w 65"/>
                  <a:gd name="T69" fmla="*/ 18 h 871"/>
                  <a:gd name="T70" fmla="*/ 10 w 65"/>
                  <a:gd name="T71" fmla="*/ 27 h 871"/>
                  <a:gd name="T72" fmla="*/ 10 w 65"/>
                  <a:gd name="T73" fmla="*/ 36 h 871"/>
                  <a:gd name="T74" fmla="*/ 10 w 65"/>
                  <a:gd name="T75" fmla="*/ 44 h 871"/>
                  <a:gd name="T76" fmla="*/ 10 w 65"/>
                  <a:gd name="T77" fmla="*/ 53 h 871"/>
                  <a:gd name="T78" fmla="*/ 10 w 65"/>
                  <a:gd name="T79" fmla="*/ 63 h 871"/>
                  <a:gd name="T80" fmla="*/ 11 w 65"/>
                  <a:gd name="T81" fmla="*/ 72 h 871"/>
                  <a:gd name="T82" fmla="*/ 11 w 65"/>
                  <a:gd name="T83" fmla="*/ 81 h 871"/>
                  <a:gd name="T84" fmla="*/ 11 w 65"/>
                  <a:gd name="T85" fmla="*/ 90 h 871"/>
                  <a:gd name="T86" fmla="*/ 11 w 65"/>
                  <a:gd name="T87" fmla="*/ 99 h 871"/>
                  <a:gd name="T88" fmla="*/ 11 w 65"/>
                  <a:gd name="T89" fmla="*/ 108 h 871"/>
                  <a:gd name="T90" fmla="*/ 11 w 65"/>
                  <a:gd name="T91" fmla="*/ 117 h 871"/>
                  <a:gd name="T92" fmla="*/ 11 w 65"/>
                  <a:gd name="T93" fmla="*/ 126 h 871"/>
                  <a:gd name="T94" fmla="*/ 11 w 65"/>
                  <a:gd name="T95" fmla="*/ 135 h 871"/>
                  <a:gd name="T96" fmla="*/ 11 w 65"/>
                  <a:gd name="T97" fmla="*/ 144 h 8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 h="871">
                    <a:moveTo>
                      <a:pt x="65" y="860"/>
                    </a:moveTo>
                    <a:lnTo>
                      <a:pt x="56" y="860"/>
                    </a:lnTo>
                    <a:lnTo>
                      <a:pt x="49" y="862"/>
                    </a:lnTo>
                    <a:lnTo>
                      <a:pt x="41" y="863"/>
                    </a:lnTo>
                    <a:lnTo>
                      <a:pt x="34" y="865"/>
                    </a:lnTo>
                    <a:lnTo>
                      <a:pt x="26" y="866"/>
                    </a:lnTo>
                    <a:lnTo>
                      <a:pt x="19" y="868"/>
                    </a:lnTo>
                    <a:lnTo>
                      <a:pt x="10" y="869"/>
                    </a:lnTo>
                    <a:lnTo>
                      <a:pt x="3" y="871"/>
                    </a:lnTo>
                    <a:lnTo>
                      <a:pt x="2" y="815"/>
                    </a:lnTo>
                    <a:lnTo>
                      <a:pt x="2" y="760"/>
                    </a:lnTo>
                    <a:lnTo>
                      <a:pt x="2" y="706"/>
                    </a:lnTo>
                    <a:lnTo>
                      <a:pt x="2" y="652"/>
                    </a:lnTo>
                    <a:lnTo>
                      <a:pt x="2" y="596"/>
                    </a:lnTo>
                    <a:lnTo>
                      <a:pt x="2" y="542"/>
                    </a:lnTo>
                    <a:lnTo>
                      <a:pt x="2" y="488"/>
                    </a:lnTo>
                    <a:lnTo>
                      <a:pt x="2" y="433"/>
                    </a:lnTo>
                    <a:lnTo>
                      <a:pt x="1" y="378"/>
                    </a:lnTo>
                    <a:lnTo>
                      <a:pt x="1" y="324"/>
                    </a:lnTo>
                    <a:lnTo>
                      <a:pt x="1" y="269"/>
                    </a:lnTo>
                    <a:lnTo>
                      <a:pt x="1" y="216"/>
                    </a:lnTo>
                    <a:lnTo>
                      <a:pt x="0" y="161"/>
                    </a:lnTo>
                    <a:lnTo>
                      <a:pt x="0" y="107"/>
                    </a:lnTo>
                    <a:lnTo>
                      <a:pt x="0" y="53"/>
                    </a:lnTo>
                    <a:lnTo>
                      <a:pt x="0" y="0"/>
                    </a:lnTo>
                    <a:lnTo>
                      <a:pt x="7" y="0"/>
                    </a:lnTo>
                    <a:lnTo>
                      <a:pt x="16" y="0"/>
                    </a:lnTo>
                    <a:lnTo>
                      <a:pt x="23" y="0"/>
                    </a:lnTo>
                    <a:lnTo>
                      <a:pt x="31" y="0"/>
                    </a:lnTo>
                    <a:lnTo>
                      <a:pt x="38" y="0"/>
                    </a:lnTo>
                    <a:lnTo>
                      <a:pt x="46" y="0"/>
                    </a:lnTo>
                    <a:lnTo>
                      <a:pt x="53" y="0"/>
                    </a:lnTo>
                    <a:lnTo>
                      <a:pt x="62" y="0"/>
                    </a:lnTo>
                    <a:lnTo>
                      <a:pt x="62" y="52"/>
                    </a:lnTo>
                    <a:lnTo>
                      <a:pt x="62" y="105"/>
                    </a:lnTo>
                    <a:lnTo>
                      <a:pt x="62" y="159"/>
                    </a:lnTo>
                    <a:lnTo>
                      <a:pt x="62" y="213"/>
                    </a:lnTo>
                    <a:lnTo>
                      <a:pt x="62" y="265"/>
                    </a:lnTo>
                    <a:lnTo>
                      <a:pt x="62" y="319"/>
                    </a:lnTo>
                    <a:lnTo>
                      <a:pt x="62" y="373"/>
                    </a:lnTo>
                    <a:lnTo>
                      <a:pt x="63" y="428"/>
                    </a:lnTo>
                    <a:lnTo>
                      <a:pt x="63" y="481"/>
                    </a:lnTo>
                    <a:lnTo>
                      <a:pt x="63" y="536"/>
                    </a:lnTo>
                    <a:lnTo>
                      <a:pt x="63" y="589"/>
                    </a:lnTo>
                    <a:lnTo>
                      <a:pt x="64" y="643"/>
                    </a:lnTo>
                    <a:lnTo>
                      <a:pt x="64" y="697"/>
                    </a:lnTo>
                    <a:lnTo>
                      <a:pt x="64" y="751"/>
                    </a:lnTo>
                    <a:lnTo>
                      <a:pt x="64" y="804"/>
                    </a:lnTo>
                    <a:lnTo>
                      <a:pt x="65" y="86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6" name="未知"/>
              <p:cNvSpPr/>
              <p:nvPr/>
            </p:nvSpPr>
            <p:spPr bwMode="auto">
              <a:xfrm>
                <a:off x="330" y="98"/>
                <a:ext cx="9" cy="43"/>
              </a:xfrm>
              <a:custGeom>
                <a:avLst/>
                <a:gdLst>
                  <a:gd name="T0" fmla="*/ 9 w 59"/>
                  <a:gd name="T1" fmla="*/ 1 h 261"/>
                  <a:gd name="T2" fmla="*/ 7 w 59"/>
                  <a:gd name="T3" fmla="*/ 0 h 261"/>
                  <a:gd name="T4" fmla="*/ 6 w 59"/>
                  <a:gd name="T5" fmla="*/ 0 h 261"/>
                  <a:gd name="T6" fmla="*/ 5 w 59"/>
                  <a:gd name="T7" fmla="*/ 0 h 261"/>
                  <a:gd name="T8" fmla="*/ 4 w 59"/>
                  <a:gd name="T9" fmla="*/ 0 h 261"/>
                  <a:gd name="T10" fmla="*/ 3 w 59"/>
                  <a:gd name="T11" fmla="*/ 0 h 261"/>
                  <a:gd name="T12" fmla="*/ 2 w 59"/>
                  <a:gd name="T13" fmla="*/ 0 h 261"/>
                  <a:gd name="T14" fmla="*/ 1 w 59"/>
                  <a:gd name="T15" fmla="*/ 0 h 261"/>
                  <a:gd name="T16" fmla="*/ 0 w 59"/>
                  <a:gd name="T17" fmla="*/ 0 h 261"/>
                  <a:gd name="T18" fmla="*/ 0 w 59"/>
                  <a:gd name="T19" fmla="*/ 5 h 261"/>
                  <a:gd name="T20" fmla="*/ 0 w 59"/>
                  <a:gd name="T21" fmla="*/ 11 h 261"/>
                  <a:gd name="T22" fmla="*/ 0 w 59"/>
                  <a:gd name="T23" fmla="*/ 16 h 261"/>
                  <a:gd name="T24" fmla="*/ 0 w 59"/>
                  <a:gd name="T25" fmla="*/ 22 h 261"/>
                  <a:gd name="T26" fmla="*/ 0 w 59"/>
                  <a:gd name="T27" fmla="*/ 27 h 261"/>
                  <a:gd name="T28" fmla="*/ 0 w 59"/>
                  <a:gd name="T29" fmla="*/ 32 h 261"/>
                  <a:gd name="T30" fmla="*/ 0 w 59"/>
                  <a:gd name="T31" fmla="*/ 38 h 261"/>
                  <a:gd name="T32" fmla="*/ 0 w 59"/>
                  <a:gd name="T33" fmla="*/ 43 h 261"/>
                  <a:gd name="T34" fmla="*/ 1 w 59"/>
                  <a:gd name="T35" fmla="*/ 43 h 261"/>
                  <a:gd name="T36" fmla="*/ 2 w 59"/>
                  <a:gd name="T37" fmla="*/ 43 h 261"/>
                  <a:gd name="T38" fmla="*/ 3 w 59"/>
                  <a:gd name="T39" fmla="*/ 43 h 261"/>
                  <a:gd name="T40" fmla="*/ 5 w 59"/>
                  <a:gd name="T41" fmla="*/ 43 h 261"/>
                  <a:gd name="T42" fmla="*/ 5 w 59"/>
                  <a:gd name="T43" fmla="*/ 43 h 261"/>
                  <a:gd name="T44" fmla="*/ 7 w 59"/>
                  <a:gd name="T45" fmla="*/ 43 h 261"/>
                  <a:gd name="T46" fmla="*/ 8 w 59"/>
                  <a:gd name="T47" fmla="*/ 43 h 261"/>
                  <a:gd name="T48" fmla="*/ 9 w 59"/>
                  <a:gd name="T49" fmla="*/ 43 h 261"/>
                  <a:gd name="T50" fmla="*/ 9 w 59"/>
                  <a:gd name="T51" fmla="*/ 38 h 261"/>
                  <a:gd name="T52" fmla="*/ 9 w 59"/>
                  <a:gd name="T53" fmla="*/ 32 h 261"/>
                  <a:gd name="T54" fmla="*/ 9 w 59"/>
                  <a:gd name="T55" fmla="*/ 27 h 261"/>
                  <a:gd name="T56" fmla="*/ 9 w 59"/>
                  <a:gd name="T57" fmla="*/ 22 h 261"/>
                  <a:gd name="T58" fmla="*/ 9 w 59"/>
                  <a:gd name="T59" fmla="*/ 16 h 261"/>
                  <a:gd name="T60" fmla="*/ 9 w 59"/>
                  <a:gd name="T61" fmla="*/ 11 h 261"/>
                  <a:gd name="T62" fmla="*/ 9 w 59"/>
                  <a:gd name="T63" fmla="*/ 6 h 261"/>
                  <a:gd name="T64" fmla="*/ 9 w 59"/>
                  <a:gd name="T65" fmla="*/ 1 h 2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9" h="261">
                    <a:moveTo>
                      <a:pt x="57" y="4"/>
                    </a:moveTo>
                    <a:lnTo>
                      <a:pt x="49" y="3"/>
                    </a:lnTo>
                    <a:lnTo>
                      <a:pt x="42" y="3"/>
                    </a:lnTo>
                    <a:lnTo>
                      <a:pt x="34" y="1"/>
                    </a:lnTo>
                    <a:lnTo>
                      <a:pt x="28" y="1"/>
                    </a:lnTo>
                    <a:lnTo>
                      <a:pt x="21" y="0"/>
                    </a:lnTo>
                    <a:lnTo>
                      <a:pt x="14" y="0"/>
                    </a:lnTo>
                    <a:lnTo>
                      <a:pt x="7" y="0"/>
                    </a:lnTo>
                    <a:lnTo>
                      <a:pt x="0" y="0"/>
                    </a:lnTo>
                    <a:lnTo>
                      <a:pt x="0" y="32"/>
                    </a:lnTo>
                    <a:lnTo>
                      <a:pt x="0" y="65"/>
                    </a:lnTo>
                    <a:lnTo>
                      <a:pt x="0" y="98"/>
                    </a:lnTo>
                    <a:lnTo>
                      <a:pt x="0" y="131"/>
                    </a:lnTo>
                    <a:lnTo>
                      <a:pt x="0" y="162"/>
                    </a:lnTo>
                    <a:lnTo>
                      <a:pt x="0" y="195"/>
                    </a:lnTo>
                    <a:lnTo>
                      <a:pt x="0" y="228"/>
                    </a:lnTo>
                    <a:lnTo>
                      <a:pt x="1" y="261"/>
                    </a:lnTo>
                    <a:lnTo>
                      <a:pt x="8" y="261"/>
                    </a:lnTo>
                    <a:lnTo>
                      <a:pt x="15" y="261"/>
                    </a:lnTo>
                    <a:lnTo>
                      <a:pt x="22" y="261"/>
                    </a:lnTo>
                    <a:lnTo>
                      <a:pt x="30" y="261"/>
                    </a:lnTo>
                    <a:lnTo>
                      <a:pt x="36" y="261"/>
                    </a:lnTo>
                    <a:lnTo>
                      <a:pt x="44" y="261"/>
                    </a:lnTo>
                    <a:lnTo>
                      <a:pt x="51" y="261"/>
                    </a:lnTo>
                    <a:lnTo>
                      <a:pt x="59" y="261"/>
                    </a:lnTo>
                    <a:lnTo>
                      <a:pt x="58" y="228"/>
                    </a:lnTo>
                    <a:lnTo>
                      <a:pt x="58" y="196"/>
                    </a:lnTo>
                    <a:lnTo>
                      <a:pt x="58" y="164"/>
                    </a:lnTo>
                    <a:lnTo>
                      <a:pt x="58" y="133"/>
                    </a:lnTo>
                    <a:lnTo>
                      <a:pt x="57" y="100"/>
                    </a:lnTo>
                    <a:lnTo>
                      <a:pt x="57" y="68"/>
                    </a:lnTo>
                    <a:lnTo>
                      <a:pt x="57" y="35"/>
                    </a:lnTo>
                    <a:lnTo>
                      <a:pt x="57" y="4"/>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7" name="未知"/>
              <p:cNvSpPr/>
              <p:nvPr/>
            </p:nvSpPr>
            <p:spPr bwMode="auto">
              <a:xfrm>
                <a:off x="330" y="141"/>
                <a:ext cx="10" cy="141"/>
              </a:xfrm>
              <a:custGeom>
                <a:avLst/>
                <a:gdLst>
                  <a:gd name="T0" fmla="*/ 10 w 62"/>
                  <a:gd name="T1" fmla="*/ 139 h 841"/>
                  <a:gd name="T2" fmla="*/ 9 w 62"/>
                  <a:gd name="T3" fmla="*/ 139 h 841"/>
                  <a:gd name="T4" fmla="*/ 7 w 62"/>
                  <a:gd name="T5" fmla="*/ 140 h 841"/>
                  <a:gd name="T6" fmla="*/ 6 w 62"/>
                  <a:gd name="T7" fmla="*/ 140 h 841"/>
                  <a:gd name="T8" fmla="*/ 5 w 62"/>
                  <a:gd name="T9" fmla="*/ 140 h 841"/>
                  <a:gd name="T10" fmla="*/ 4 w 62"/>
                  <a:gd name="T11" fmla="*/ 140 h 841"/>
                  <a:gd name="T12" fmla="*/ 3 w 62"/>
                  <a:gd name="T13" fmla="*/ 140 h 841"/>
                  <a:gd name="T14" fmla="*/ 2 w 62"/>
                  <a:gd name="T15" fmla="*/ 141 h 841"/>
                  <a:gd name="T16" fmla="*/ 1 w 62"/>
                  <a:gd name="T17" fmla="*/ 141 h 841"/>
                  <a:gd name="T18" fmla="*/ 0 w 62"/>
                  <a:gd name="T19" fmla="*/ 132 h 841"/>
                  <a:gd name="T20" fmla="*/ 0 w 62"/>
                  <a:gd name="T21" fmla="*/ 123 h 841"/>
                  <a:gd name="T22" fmla="*/ 0 w 62"/>
                  <a:gd name="T23" fmla="*/ 114 h 841"/>
                  <a:gd name="T24" fmla="*/ 0 w 62"/>
                  <a:gd name="T25" fmla="*/ 106 h 841"/>
                  <a:gd name="T26" fmla="*/ 0 w 62"/>
                  <a:gd name="T27" fmla="*/ 97 h 841"/>
                  <a:gd name="T28" fmla="*/ 0 w 62"/>
                  <a:gd name="T29" fmla="*/ 88 h 841"/>
                  <a:gd name="T30" fmla="*/ 0 w 62"/>
                  <a:gd name="T31" fmla="*/ 79 h 841"/>
                  <a:gd name="T32" fmla="*/ 0 w 62"/>
                  <a:gd name="T33" fmla="*/ 70 h 841"/>
                  <a:gd name="T34" fmla="*/ 0 w 62"/>
                  <a:gd name="T35" fmla="*/ 61 h 841"/>
                  <a:gd name="T36" fmla="*/ 0 w 62"/>
                  <a:gd name="T37" fmla="*/ 52 h 841"/>
                  <a:gd name="T38" fmla="*/ 0 w 62"/>
                  <a:gd name="T39" fmla="*/ 44 h 841"/>
                  <a:gd name="T40" fmla="*/ 0 w 62"/>
                  <a:gd name="T41" fmla="*/ 35 h 841"/>
                  <a:gd name="T42" fmla="*/ 0 w 62"/>
                  <a:gd name="T43" fmla="*/ 26 h 841"/>
                  <a:gd name="T44" fmla="*/ 0 w 62"/>
                  <a:gd name="T45" fmla="*/ 17 h 841"/>
                  <a:gd name="T46" fmla="*/ 0 w 62"/>
                  <a:gd name="T47" fmla="*/ 9 h 841"/>
                  <a:gd name="T48" fmla="*/ 0 w 62"/>
                  <a:gd name="T49" fmla="*/ 0 h 841"/>
                  <a:gd name="T50" fmla="*/ 1 w 62"/>
                  <a:gd name="T51" fmla="*/ 0 h 841"/>
                  <a:gd name="T52" fmla="*/ 2 w 62"/>
                  <a:gd name="T53" fmla="*/ 0 h 841"/>
                  <a:gd name="T54" fmla="*/ 3 w 62"/>
                  <a:gd name="T55" fmla="*/ 0 h 841"/>
                  <a:gd name="T56" fmla="*/ 5 w 62"/>
                  <a:gd name="T57" fmla="*/ 0 h 841"/>
                  <a:gd name="T58" fmla="*/ 6 w 62"/>
                  <a:gd name="T59" fmla="*/ 0 h 841"/>
                  <a:gd name="T60" fmla="*/ 7 w 62"/>
                  <a:gd name="T61" fmla="*/ 0 h 841"/>
                  <a:gd name="T62" fmla="*/ 8 w 62"/>
                  <a:gd name="T63" fmla="*/ 0 h 841"/>
                  <a:gd name="T64" fmla="*/ 9 w 62"/>
                  <a:gd name="T65" fmla="*/ 0 h 841"/>
                  <a:gd name="T66" fmla="*/ 9 w 62"/>
                  <a:gd name="T67" fmla="*/ 9 h 841"/>
                  <a:gd name="T68" fmla="*/ 9 w 62"/>
                  <a:gd name="T69" fmla="*/ 17 h 841"/>
                  <a:gd name="T70" fmla="*/ 9 w 62"/>
                  <a:gd name="T71" fmla="*/ 26 h 841"/>
                  <a:gd name="T72" fmla="*/ 9 w 62"/>
                  <a:gd name="T73" fmla="*/ 35 h 841"/>
                  <a:gd name="T74" fmla="*/ 9 w 62"/>
                  <a:gd name="T75" fmla="*/ 43 h 841"/>
                  <a:gd name="T76" fmla="*/ 9 w 62"/>
                  <a:gd name="T77" fmla="*/ 52 h 841"/>
                  <a:gd name="T78" fmla="*/ 9 w 62"/>
                  <a:gd name="T79" fmla="*/ 61 h 841"/>
                  <a:gd name="T80" fmla="*/ 10 w 62"/>
                  <a:gd name="T81" fmla="*/ 69 h 841"/>
                  <a:gd name="T82" fmla="*/ 10 w 62"/>
                  <a:gd name="T83" fmla="*/ 78 h 841"/>
                  <a:gd name="T84" fmla="*/ 10 w 62"/>
                  <a:gd name="T85" fmla="*/ 87 h 841"/>
                  <a:gd name="T86" fmla="*/ 10 w 62"/>
                  <a:gd name="T87" fmla="*/ 96 h 841"/>
                  <a:gd name="T88" fmla="*/ 10 w 62"/>
                  <a:gd name="T89" fmla="*/ 104 h 841"/>
                  <a:gd name="T90" fmla="*/ 10 w 62"/>
                  <a:gd name="T91" fmla="*/ 113 h 841"/>
                  <a:gd name="T92" fmla="*/ 10 w 62"/>
                  <a:gd name="T93" fmla="*/ 122 h 841"/>
                  <a:gd name="T94" fmla="*/ 10 w 62"/>
                  <a:gd name="T95" fmla="*/ 131 h 841"/>
                  <a:gd name="T96" fmla="*/ 10 w 62"/>
                  <a:gd name="T97" fmla="*/ 139 h 8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2" h="841">
                    <a:moveTo>
                      <a:pt x="62" y="831"/>
                    </a:moveTo>
                    <a:lnTo>
                      <a:pt x="54" y="831"/>
                    </a:lnTo>
                    <a:lnTo>
                      <a:pt x="46" y="833"/>
                    </a:lnTo>
                    <a:lnTo>
                      <a:pt x="38" y="834"/>
                    </a:lnTo>
                    <a:lnTo>
                      <a:pt x="32" y="836"/>
                    </a:lnTo>
                    <a:lnTo>
                      <a:pt x="24" y="836"/>
                    </a:lnTo>
                    <a:lnTo>
                      <a:pt x="17" y="838"/>
                    </a:lnTo>
                    <a:lnTo>
                      <a:pt x="10" y="839"/>
                    </a:lnTo>
                    <a:lnTo>
                      <a:pt x="4" y="841"/>
                    </a:lnTo>
                    <a:lnTo>
                      <a:pt x="3" y="788"/>
                    </a:lnTo>
                    <a:lnTo>
                      <a:pt x="3" y="736"/>
                    </a:lnTo>
                    <a:lnTo>
                      <a:pt x="3" y="682"/>
                    </a:lnTo>
                    <a:lnTo>
                      <a:pt x="3" y="630"/>
                    </a:lnTo>
                    <a:lnTo>
                      <a:pt x="3" y="577"/>
                    </a:lnTo>
                    <a:lnTo>
                      <a:pt x="3" y="524"/>
                    </a:lnTo>
                    <a:lnTo>
                      <a:pt x="3" y="471"/>
                    </a:lnTo>
                    <a:lnTo>
                      <a:pt x="3" y="419"/>
                    </a:lnTo>
                    <a:lnTo>
                      <a:pt x="2" y="366"/>
                    </a:lnTo>
                    <a:lnTo>
                      <a:pt x="2" y="313"/>
                    </a:lnTo>
                    <a:lnTo>
                      <a:pt x="2" y="261"/>
                    </a:lnTo>
                    <a:lnTo>
                      <a:pt x="2" y="209"/>
                    </a:lnTo>
                    <a:lnTo>
                      <a:pt x="0" y="157"/>
                    </a:lnTo>
                    <a:lnTo>
                      <a:pt x="0" y="104"/>
                    </a:lnTo>
                    <a:lnTo>
                      <a:pt x="0" y="52"/>
                    </a:lnTo>
                    <a:lnTo>
                      <a:pt x="0" y="0"/>
                    </a:lnTo>
                    <a:lnTo>
                      <a:pt x="7" y="0"/>
                    </a:lnTo>
                    <a:lnTo>
                      <a:pt x="14" y="0"/>
                    </a:lnTo>
                    <a:lnTo>
                      <a:pt x="21" y="0"/>
                    </a:lnTo>
                    <a:lnTo>
                      <a:pt x="29" y="0"/>
                    </a:lnTo>
                    <a:lnTo>
                      <a:pt x="35" y="0"/>
                    </a:lnTo>
                    <a:lnTo>
                      <a:pt x="43" y="0"/>
                    </a:lnTo>
                    <a:lnTo>
                      <a:pt x="50" y="0"/>
                    </a:lnTo>
                    <a:lnTo>
                      <a:pt x="58" y="0"/>
                    </a:lnTo>
                    <a:lnTo>
                      <a:pt x="58" y="51"/>
                    </a:lnTo>
                    <a:lnTo>
                      <a:pt x="58" y="102"/>
                    </a:lnTo>
                    <a:lnTo>
                      <a:pt x="58" y="155"/>
                    </a:lnTo>
                    <a:lnTo>
                      <a:pt x="58" y="207"/>
                    </a:lnTo>
                    <a:lnTo>
                      <a:pt x="58" y="258"/>
                    </a:lnTo>
                    <a:lnTo>
                      <a:pt x="58" y="309"/>
                    </a:lnTo>
                    <a:lnTo>
                      <a:pt x="58" y="362"/>
                    </a:lnTo>
                    <a:lnTo>
                      <a:pt x="59" y="414"/>
                    </a:lnTo>
                    <a:lnTo>
                      <a:pt x="59" y="465"/>
                    </a:lnTo>
                    <a:lnTo>
                      <a:pt x="59" y="517"/>
                    </a:lnTo>
                    <a:lnTo>
                      <a:pt x="59" y="570"/>
                    </a:lnTo>
                    <a:lnTo>
                      <a:pt x="60" y="622"/>
                    </a:lnTo>
                    <a:lnTo>
                      <a:pt x="60" y="674"/>
                    </a:lnTo>
                    <a:lnTo>
                      <a:pt x="60" y="726"/>
                    </a:lnTo>
                    <a:lnTo>
                      <a:pt x="61" y="779"/>
                    </a:lnTo>
                    <a:lnTo>
                      <a:pt x="62" y="831"/>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8" name="未知"/>
              <p:cNvSpPr/>
              <p:nvPr/>
            </p:nvSpPr>
            <p:spPr bwMode="auto">
              <a:xfrm>
                <a:off x="353" y="100"/>
                <a:ext cx="10" cy="38"/>
              </a:xfrm>
              <a:custGeom>
                <a:avLst/>
                <a:gdLst>
                  <a:gd name="T0" fmla="*/ 10 w 56"/>
                  <a:gd name="T1" fmla="*/ 0 h 251"/>
                  <a:gd name="T2" fmla="*/ 8 w 56"/>
                  <a:gd name="T3" fmla="*/ 0 h 251"/>
                  <a:gd name="T4" fmla="*/ 7 w 56"/>
                  <a:gd name="T5" fmla="*/ 0 h 251"/>
                  <a:gd name="T6" fmla="*/ 6 w 56"/>
                  <a:gd name="T7" fmla="*/ 0 h 251"/>
                  <a:gd name="T8" fmla="*/ 5 w 56"/>
                  <a:gd name="T9" fmla="*/ 0 h 251"/>
                  <a:gd name="T10" fmla="*/ 4 w 56"/>
                  <a:gd name="T11" fmla="*/ 0 h 251"/>
                  <a:gd name="T12" fmla="*/ 2 w 56"/>
                  <a:gd name="T13" fmla="*/ 0 h 251"/>
                  <a:gd name="T14" fmla="*/ 1 w 56"/>
                  <a:gd name="T15" fmla="*/ 0 h 251"/>
                  <a:gd name="T16" fmla="*/ 0 w 56"/>
                  <a:gd name="T17" fmla="*/ 0 h 251"/>
                  <a:gd name="T18" fmla="*/ 0 w 56"/>
                  <a:gd name="T19" fmla="*/ 5 h 251"/>
                  <a:gd name="T20" fmla="*/ 0 w 56"/>
                  <a:gd name="T21" fmla="*/ 10 h 251"/>
                  <a:gd name="T22" fmla="*/ 0 w 56"/>
                  <a:gd name="T23" fmla="*/ 15 h 251"/>
                  <a:gd name="T24" fmla="*/ 0 w 56"/>
                  <a:gd name="T25" fmla="*/ 20 h 251"/>
                  <a:gd name="T26" fmla="*/ 0 w 56"/>
                  <a:gd name="T27" fmla="*/ 25 h 251"/>
                  <a:gd name="T28" fmla="*/ 0 w 56"/>
                  <a:gd name="T29" fmla="*/ 31 h 251"/>
                  <a:gd name="T30" fmla="*/ 0 w 56"/>
                  <a:gd name="T31" fmla="*/ 36 h 251"/>
                  <a:gd name="T32" fmla="*/ 0 w 56"/>
                  <a:gd name="T33" fmla="*/ 41 h 251"/>
                  <a:gd name="T34" fmla="*/ 1 w 56"/>
                  <a:gd name="T35" fmla="*/ 41 h 251"/>
                  <a:gd name="T36" fmla="*/ 3 w 56"/>
                  <a:gd name="T37" fmla="*/ 41 h 251"/>
                  <a:gd name="T38" fmla="*/ 4 w 56"/>
                  <a:gd name="T39" fmla="*/ 41 h 251"/>
                  <a:gd name="T40" fmla="*/ 5 w 56"/>
                  <a:gd name="T41" fmla="*/ 41 h 251"/>
                  <a:gd name="T42" fmla="*/ 6 w 56"/>
                  <a:gd name="T43" fmla="*/ 41 h 251"/>
                  <a:gd name="T44" fmla="*/ 7 w 56"/>
                  <a:gd name="T45" fmla="*/ 41 h 251"/>
                  <a:gd name="T46" fmla="*/ 9 w 56"/>
                  <a:gd name="T47" fmla="*/ 41 h 251"/>
                  <a:gd name="T48" fmla="*/ 10 w 56"/>
                  <a:gd name="T49" fmla="*/ 41 h 251"/>
                  <a:gd name="T50" fmla="*/ 10 w 56"/>
                  <a:gd name="T51" fmla="*/ 36 h 251"/>
                  <a:gd name="T52" fmla="*/ 10 w 56"/>
                  <a:gd name="T53" fmla="*/ 31 h 251"/>
                  <a:gd name="T54" fmla="*/ 10 w 56"/>
                  <a:gd name="T55" fmla="*/ 26 h 251"/>
                  <a:gd name="T56" fmla="*/ 10 w 56"/>
                  <a:gd name="T57" fmla="*/ 21 h 251"/>
                  <a:gd name="T58" fmla="*/ 10 w 56"/>
                  <a:gd name="T59" fmla="*/ 16 h 251"/>
                  <a:gd name="T60" fmla="*/ 10 w 56"/>
                  <a:gd name="T61" fmla="*/ 10 h 251"/>
                  <a:gd name="T62" fmla="*/ 10 w 56"/>
                  <a:gd name="T63" fmla="*/ 5 h 251"/>
                  <a:gd name="T64" fmla="*/ 10 w 56"/>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 h="251">
                    <a:moveTo>
                      <a:pt x="54" y="2"/>
                    </a:moveTo>
                    <a:lnTo>
                      <a:pt x="47" y="1"/>
                    </a:lnTo>
                    <a:lnTo>
                      <a:pt x="40" y="1"/>
                    </a:lnTo>
                    <a:lnTo>
                      <a:pt x="33" y="1"/>
                    </a:lnTo>
                    <a:lnTo>
                      <a:pt x="27" y="1"/>
                    </a:lnTo>
                    <a:lnTo>
                      <a:pt x="20" y="0"/>
                    </a:lnTo>
                    <a:lnTo>
                      <a:pt x="13" y="0"/>
                    </a:lnTo>
                    <a:lnTo>
                      <a:pt x="6" y="0"/>
                    </a:lnTo>
                    <a:lnTo>
                      <a:pt x="0" y="0"/>
                    </a:lnTo>
                    <a:lnTo>
                      <a:pt x="0" y="30"/>
                    </a:lnTo>
                    <a:lnTo>
                      <a:pt x="0" y="62"/>
                    </a:lnTo>
                    <a:lnTo>
                      <a:pt x="0" y="93"/>
                    </a:lnTo>
                    <a:lnTo>
                      <a:pt x="1" y="125"/>
                    </a:lnTo>
                    <a:lnTo>
                      <a:pt x="1" y="155"/>
                    </a:lnTo>
                    <a:lnTo>
                      <a:pt x="1" y="187"/>
                    </a:lnTo>
                    <a:lnTo>
                      <a:pt x="1" y="219"/>
                    </a:lnTo>
                    <a:lnTo>
                      <a:pt x="2" y="251"/>
                    </a:lnTo>
                    <a:lnTo>
                      <a:pt x="8" y="251"/>
                    </a:lnTo>
                    <a:lnTo>
                      <a:pt x="15" y="251"/>
                    </a:lnTo>
                    <a:lnTo>
                      <a:pt x="21" y="251"/>
                    </a:lnTo>
                    <a:lnTo>
                      <a:pt x="28" y="251"/>
                    </a:lnTo>
                    <a:lnTo>
                      <a:pt x="34" y="251"/>
                    </a:lnTo>
                    <a:lnTo>
                      <a:pt x="41" y="251"/>
                    </a:lnTo>
                    <a:lnTo>
                      <a:pt x="49" y="251"/>
                    </a:lnTo>
                    <a:lnTo>
                      <a:pt x="56" y="251"/>
                    </a:lnTo>
                    <a:lnTo>
                      <a:pt x="55" y="219"/>
                    </a:lnTo>
                    <a:lnTo>
                      <a:pt x="54" y="188"/>
                    </a:lnTo>
                    <a:lnTo>
                      <a:pt x="54" y="158"/>
                    </a:lnTo>
                    <a:lnTo>
                      <a:pt x="54" y="127"/>
                    </a:lnTo>
                    <a:lnTo>
                      <a:pt x="54" y="95"/>
                    </a:lnTo>
                    <a:lnTo>
                      <a:pt x="54" y="64"/>
                    </a:lnTo>
                    <a:lnTo>
                      <a:pt x="54" y="32"/>
                    </a:lnTo>
                    <a:lnTo>
                      <a:pt x="54"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499" name="未知"/>
              <p:cNvSpPr/>
              <p:nvPr/>
            </p:nvSpPr>
            <p:spPr bwMode="auto">
              <a:xfrm>
                <a:off x="354" y="141"/>
                <a:ext cx="9" cy="136"/>
              </a:xfrm>
              <a:custGeom>
                <a:avLst/>
                <a:gdLst>
                  <a:gd name="T0" fmla="*/ 9 w 58"/>
                  <a:gd name="T1" fmla="*/ 134 h 814"/>
                  <a:gd name="T2" fmla="*/ 8 w 58"/>
                  <a:gd name="T3" fmla="*/ 134 h 814"/>
                  <a:gd name="T4" fmla="*/ 7 w 58"/>
                  <a:gd name="T5" fmla="*/ 135 h 814"/>
                  <a:gd name="T6" fmla="*/ 6 w 58"/>
                  <a:gd name="T7" fmla="*/ 135 h 814"/>
                  <a:gd name="T8" fmla="*/ 5 w 58"/>
                  <a:gd name="T9" fmla="*/ 135 h 814"/>
                  <a:gd name="T10" fmla="*/ 4 w 58"/>
                  <a:gd name="T11" fmla="*/ 135 h 814"/>
                  <a:gd name="T12" fmla="*/ 3 w 58"/>
                  <a:gd name="T13" fmla="*/ 135 h 814"/>
                  <a:gd name="T14" fmla="*/ 2 w 58"/>
                  <a:gd name="T15" fmla="*/ 136 h 814"/>
                  <a:gd name="T16" fmla="*/ 1 w 58"/>
                  <a:gd name="T17" fmla="*/ 136 h 814"/>
                  <a:gd name="T18" fmla="*/ 0 w 58"/>
                  <a:gd name="T19" fmla="*/ 127 h 814"/>
                  <a:gd name="T20" fmla="*/ 0 w 58"/>
                  <a:gd name="T21" fmla="*/ 119 h 814"/>
                  <a:gd name="T22" fmla="*/ 0 w 58"/>
                  <a:gd name="T23" fmla="*/ 110 h 814"/>
                  <a:gd name="T24" fmla="*/ 0 w 58"/>
                  <a:gd name="T25" fmla="*/ 102 h 814"/>
                  <a:gd name="T26" fmla="*/ 0 w 58"/>
                  <a:gd name="T27" fmla="*/ 93 h 814"/>
                  <a:gd name="T28" fmla="*/ 0 w 58"/>
                  <a:gd name="T29" fmla="*/ 85 h 814"/>
                  <a:gd name="T30" fmla="*/ 0 w 58"/>
                  <a:gd name="T31" fmla="*/ 76 h 814"/>
                  <a:gd name="T32" fmla="*/ 0 w 58"/>
                  <a:gd name="T33" fmla="*/ 68 h 814"/>
                  <a:gd name="T34" fmla="*/ 0 w 58"/>
                  <a:gd name="T35" fmla="*/ 59 h 814"/>
                  <a:gd name="T36" fmla="*/ 0 w 58"/>
                  <a:gd name="T37" fmla="*/ 51 h 814"/>
                  <a:gd name="T38" fmla="*/ 0 w 58"/>
                  <a:gd name="T39" fmla="*/ 42 h 814"/>
                  <a:gd name="T40" fmla="*/ 0 w 58"/>
                  <a:gd name="T41" fmla="*/ 34 h 814"/>
                  <a:gd name="T42" fmla="*/ 0 w 58"/>
                  <a:gd name="T43" fmla="*/ 25 h 814"/>
                  <a:gd name="T44" fmla="*/ 0 w 58"/>
                  <a:gd name="T45" fmla="*/ 17 h 814"/>
                  <a:gd name="T46" fmla="*/ 0 w 58"/>
                  <a:gd name="T47" fmla="*/ 8 h 814"/>
                  <a:gd name="T48" fmla="*/ 0 w 58"/>
                  <a:gd name="T49" fmla="*/ 0 h 814"/>
                  <a:gd name="T50" fmla="*/ 1 w 58"/>
                  <a:gd name="T51" fmla="*/ 0 h 814"/>
                  <a:gd name="T52" fmla="*/ 2 w 58"/>
                  <a:gd name="T53" fmla="*/ 0 h 814"/>
                  <a:gd name="T54" fmla="*/ 3 w 58"/>
                  <a:gd name="T55" fmla="*/ 0 h 814"/>
                  <a:gd name="T56" fmla="*/ 4 w 58"/>
                  <a:gd name="T57" fmla="*/ 0 h 814"/>
                  <a:gd name="T58" fmla="*/ 5 w 58"/>
                  <a:gd name="T59" fmla="*/ 0 h 814"/>
                  <a:gd name="T60" fmla="*/ 6 w 58"/>
                  <a:gd name="T61" fmla="*/ 0 h 814"/>
                  <a:gd name="T62" fmla="*/ 7 w 58"/>
                  <a:gd name="T63" fmla="*/ 0 h 814"/>
                  <a:gd name="T64" fmla="*/ 8 w 58"/>
                  <a:gd name="T65" fmla="*/ 0 h 814"/>
                  <a:gd name="T66" fmla="*/ 8 w 58"/>
                  <a:gd name="T67" fmla="*/ 8 h 814"/>
                  <a:gd name="T68" fmla="*/ 8 w 58"/>
                  <a:gd name="T69" fmla="*/ 17 h 814"/>
                  <a:gd name="T70" fmla="*/ 8 w 58"/>
                  <a:gd name="T71" fmla="*/ 25 h 814"/>
                  <a:gd name="T72" fmla="*/ 8 w 58"/>
                  <a:gd name="T73" fmla="*/ 33 h 814"/>
                  <a:gd name="T74" fmla="*/ 8 w 58"/>
                  <a:gd name="T75" fmla="*/ 42 h 814"/>
                  <a:gd name="T76" fmla="*/ 8 w 58"/>
                  <a:gd name="T77" fmla="*/ 50 h 814"/>
                  <a:gd name="T78" fmla="*/ 8 w 58"/>
                  <a:gd name="T79" fmla="*/ 58 h 814"/>
                  <a:gd name="T80" fmla="*/ 9 w 58"/>
                  <a:gd name="T81" fmla="*/ 67 h 814"/>
                  <a:gd name="T82" fmla="*/ 9 w 58"/>
                  <a:gd name="T83" fmla="*/ 75 h 814"/>
                  <a:gd name="T84" fmla="*/ 9 w 58"/>
                  <a:gd name="T85" fmla="*/ 84 h 814"/>
                  <a:gd name="T86" fmla="*/ 9 w 58"/>
                  <a:gd name="T87" fmla="*/ 92 h 814"/>
                  <a:gd name="T88" fmla="*/ 9 w 58"/>
                  <a:gd name="T89" fmla="*/ 101 h 814"/>
                  <a:gd name="T90" fmla="*/ 9 w 58"/>
                  <a:gd name="T91" fmla="*/ 109 h 814"/>
                  <a:gd name="T92" fmla="*/ 9 w 58"/>
                  <a:gd name="T93" fmla="*/ 117 h 814"/>
                  <a:gd name="T94" fmla="*/ 9 w 58"/>
                  <a:gd name="T95" fmla="*/ 126 h 814"/>
                  <a:gd name="T96" fmla="*/ 9 w 58"/>
                  <a:gd name="T97" fmla="*/ 134 h 8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 h="814">
                    <a:moveTo>
                      <a:pt x="58" y="804"/>
                    </a:moveTo>
                    <a:lnTo>
                      <a:pt x="51" y="804"/>
                    </a:lnTo>
                    <a:lnTo>
                      <a:pt x="44" y="806"/>
                    </a:lnTo>
                    <a:lnTo>
                      <a:pt x="36" y="807"/>
                    </a:lnTo>
                    <a:lnTo>
                      <a:pt x="30" y="809"/>
                    </a:lnTo>
                    <a:lnTo>
                      <a:pt x="23" y="809"/>
                    </a:lnTo>
                    <a:lnTo>
                      <a:pt x="17" y="811"/>
                    </a:lnTo>
                    <a:lnTo>
                      <a:pt x="10" y="812"/>
                    </a:lnTo>
                    <a:lnTo>
                      <a:pt x="4" y="814"/>
                    </a:lnTo>
                    <a:lnTo>
                      <a:pt x="3" y="762"/>
                    </a:lnTo>
                    <a:lnTo>
                      <a:pt x="3" y="711"/>
                    </a:lnTo>
                    <a:lnTo>
                      <a:pt x="3" y="660"/>
                    </a:lnTo>
                    <a:lnTo>
                      <a:pt x="3" y="610"/>
                    </a:lnTo>
                    <a:lnTo>
                      <a:pt x="3" y="557"/>
                    </a:lnTo>
                    <a:lnTo>
                      <a:pt x="3" y="507"/>
                    </a:lnTo>
                    <a:lnTo>
                      <a:pt x="3" y="456"/>
                    </a:lnTo>
                    <a:lnTo>
                      <a:pt x="3" y="407"/>
                    </a:lnTo>
                    <a:lnTo>
                      <a:pt x="2" y="354"/>
                    </a:lnTo>
                    <a:lnTo>
                      <a:pt x="1" y="304"/>
                    </a:lnTo>
                    <a:lnTo>
                      <a:pt x="1" y="253"/>
                    </a:lnTo>
                    <a:lnTo>
                      <a:pt x="1" y="203"/>
                    </a:lnTo>
                    <a:lnTo>
                      <a:pt x="0" y="151"/>
                    </a:lnTo>
                    <a:lnTo>
                      <a:pt x="0" y="101"/>
                    </a:lnTo>
                    <a:lnTo>
                      <a:pt x="0" y="50"/>
                    </a:lnTo>
                    <a:lnTo>
                      <a:pt x="0" y="0"/>
                    </a:lnTo>
                    <a:lnTo>
                      <a:pt x="6" y="0"/>
                    </a:lnTo>
                    <a:lnTo>
                      <a:pt x="13" y="0"/>
                    </a:lnTo>
                    <a:lnTo>
                      <a:pt x="19" y="0"/>
                    </a:lnTo>
                    <a:lnTo>
                      <a:pt x="26" y="0"/>
                    </a:lnTo>
                    <a:lnTo>
                      <a:pt x="32" y="0"/>
                    </a:lnTo>
                    <a:lnTo>
                      <a:pt x="39" y="0"/>
                    </a:lnTo>
                    <a:lnTo>
                      <a:pt x="47" y="0"/>
                    </a:lnTo>
                    <a:lnTo>
                      <a:pt x="54" y="0"/>
                    </a:lnTo>
                    <a:lnTo>
                      <a:pt x="54" y="49"/>
                    </a:lnTo>
                    <a:lnTo>
                      <a:pt x="54" y="99"/>
                    </a:lnTo>
                    <a:lnTo>
                      <a:pt x="54" y="149"/>
                    </a:lnTo>
                    <a:lnTo>
                      <a:pt x="54" y="200"/>
                    </a:lnTo>
                    <a:lnTo>
                      <a:pt x="54" y="250"/>
                    </a:lnTo>
                    <a:lnTo>
                      <a:pt x="54" y="300"/>
                    </a:lnTo>
                    <a:lnTo>
                      <a:pt x="54" y="350"/>
                    </a:lnTo>
                    <a:lnTo>
                      <a:pt x="55" y="400"/>
                    </a:lnTo>
                    <a:lnTo>
                      <a:pt x="55" y="451"/>
                    </a:lnTo>
                    <a:lnTo>
                      <a:pt x="55" y="501"/>
                    </a:lnTo>
                    <a:lnTo>
                      <a:pt x="55" y="551"/>
                    </a:lnTo>
                    <a:lnTo>
                      <a:pt x="56" y="602"/>
                    </a:lnTo>
                    <a:lnTo>
                      <a:pt x="56" y="652"/>
                    </a:lnTo>
                    <a:lnTo>
                      <a:pt x="57" y="703"/>
                    </a:lnTo>
                    <a:lnTo>
                      <a:pt x="57" y="753"/>
                    </a:lnTo>
                    <a:lnTo>
                      <a:pt x="58" y="804"/>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0" name="未知"/>
              <p:cNvSpPr/>
              <p:nvPr/>
            </p:nvSpPr>
            <p:spPr bwMode="auto">
              <a:xfrm>
                <a:off x="376" y="101"/>
                <a:ext cx="8" cy="38"/>
              </a:xfrm>
              <a:custGeom>
                <a:avLst/>
                <a:gdLst>
                  <a:gd name="T0" fmla="*/ 8 w 52"/>
                  <a:gd name="T1" fmla="*/ 1 h 245"/>
                  <a:gd name="T2" fmla="*/ 7 w 52"/>
                  <a:gd name="T3" fmla="*/ 0 h 245"/>
                  <a:gd name="T4" fmla="*/ 6 w 52"/>
                  <a:gd name="T5" fmla="*/ 0 h 245"/>
                  <a:gd name="T6" fmla="*/ 5 w 52"/>
                  <a:gd name="T7" fmla="*/ 0 h 245"/>
                  <a:gd name="T8" fmla="*/ 4 w 52"/>
                  <a:gd name="T9" fmla="*/ 0 h 245"/>
                  <a:gd name="T10" fmla="*/ 3 w 52"/>
                  <a:gd name="T11" fmla="*/ 0 h 245"/>
                  <a:gd name="T12" fmla="*/ 2 w 52"/>
                  <a:gd name="T13" fmla="*/ 0 h 245"/>
                  <a:gd name="T14" fmla="*/ 1 w 52"/>
                  <a:gd name="T15" fmla="*/ 0 h 245"/>
                  <a:gd name="T16" fmla="*/ 0 w 52"/>
                  <a:gd name="T17" fmla="*/ 0 h 245"/>
                  <a:gd name="T18" fmla="*/ 0 w 52"/>
                  <a:gd name="T19" fmla="*/ 5 h 245"/>
                  <a:gd name="T20" fmla="*/ 0 w 52"/>
                  <a:gd name="T21" fmla="*/ 10 h 245"/>
                  <a:gd name="T22" fmla="*/ 0 w 52"/>
                  <a:gd name="T23" fmla="*/ 15 h 245"/>
                  <a:gd name="T24" fmla="*/ 0 w 52"/>
                  <a:gd name="T25" fmla="*/ 20 h 245"/>
                  <a:gd name="T26" fmla="*/ 0 w 52"/>
                  <a:gd name="T27" fmla="*/ 25 h 245"/>
                  <a:gd name="T28" fmla="*/ 0 w 52"/>
                  <a:gd name="T29" fmla="*/ 30 h 245"/>
                  <a:gd name="T30" fmla="*/ 0 w 52"/>
                  <a:gd name="T31" fmla="*/ 35 h 245"/>
                  <a:gd name="T32" fmla="*/ 0 w 52"/>
                  <a:gd name="T33" fmla="*/ 41 h 245"/>
                  <a:gd name="T34" fmla="*/ 1 w 52"/>
                  <a:gd name="T35" fmla="*/ 41 h 245"/>
                  <a:gd name="T36" fmla="*/ 2 w 52"/>
                  <a:gd name="T37" fmla="*/ 41 h 245"/>
                  <a:gd name="T38" fmla="*/ 3 w 52"/>
                  <a:gd name="T39" fmla="*/ 41 h 245"/>
                  <a:gd name="T40" fmla="*/ 4 w 52"/>
                  <a:gd name="T41" fmla="*/ 41 h 245"/>
                  <a:gd name="T42" fmla="*/ 5 w 52"/>
                  <a:gd name="T43" fmla="*/ 41 h 245"/>
                  <a:gd name="T44" fmla="*/ 6 w 52"/>
                  <a:gd name="T45" fmla="*/ 41 h 245"/>
                  <a:gd name="T46" fmla="*/ 7 w 52"/>
                  <a:gd name="T47" fmla="*/ 41 h 245"/>
                  <a:gd name="T48" fmla="*/ 8 w 52"/>
                  <a:gd name="T49" fmla="*/ 41 h 245"/>
                  <a:gd name="T50" fmla="*/ 8 w 52"/>
                  <a:gd name="T51" fmla="*/ 36 h 245"/>
                  <a:gd name="T52" fmla="*/ 8 w 52"/>
                  <a:gd name="T53" fmla="*/ 31 h 245"/>
                  <a:gd name="T54" fmla="*/ 8 w 52"/>
                  <a:gd name="T55" fmla="*/ 26 h 245"/>
                  <a:gd name="T56" fmla="*/ 8 w 52"/>
                  <a:gd name="T57" fmla="*/ 21 h 245"/>
                  <a:gd name="T58" fmla="*/ 8 w 52"/>
                  <a:gd name="T59" fmla="*/ 15 h 245"/>
                  <a:gd name="T60" fmla="*/ 8 w 52"/>
                  <a:gd name="T61" fmla="*/ 10 h 245"/>
                  <a:gd name="T62" fmla="*/ 8 w 52"/>
                  <a:gd name="T63" fmla="*/ 6 h 245"/>
                  <a:gd name="T64" fmla="*/ 8 w 52"/>
                  <a:gd name="T65" fmla="*/ 1 h 2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245">
                    <a:moveTo>
                      <a:pt x="51" y="3"/>
                    </a:moveTo>
                    <a:lnTo>
                      <a:pt x="43" y="2"/>
                    </a:lnTo>
                    <a:lnTo>
                      <a:pt x="37" y="2"/>
                    </a:lnTo>
                    <a:lnTo>
                      <a:pt x="30" y="1"/>
                    </a:lnTo>
                    <a:lnTo>
                      <a:pt x="24" y="1"/>
                    </a:lnTo>
                    <a:lnTo>
                      <a:pt x="18" y="0"/>
                    </a:lnTo>
                    <a:lnTo>
                      <a:pt x="12" y="0"/>
                    </a:lnTo>
                    <a:lnTo>
                      <a:pt x="6" y="0"/>
                    </a:lnTo>
                    <a:lnTo>
                      <a:pt x="0" y="0"/>
                    </a:lnTo>
                    <a:lnTo>
                      <a:pt x="0" y="30"/>
                    </a:lnTo>
                    <a:lnTo>
                      <a:pt x="0" y="60"/>
                    </a:lnTo>
                    <a:lnTo>
                      <a:pt x="0" y="90"/>
                    </a:lnTo>
                    <a:lnTo>
                      <a:pt x="0" y="121"/>
                    </a:lnTo>
                    <a:lnTo>
                      <a:pt x="0" y="151"/>
                    </a:lnTo>
                    <a:lnTo>
                      <a:pt x="0" y="181"/>
                    </a:lnTo>
                    <a:lnTo>
                      <a:pt x="1" y="212"/>
                    </a:lnTo>
                    <a:lnTo>
                      <a:pt x="2" y="243"/>
                    </a:lnTo>
                    <a:lnTo>
                      <a:pt x="9" y="243"/>
                    </a:lnTo>
                    <a:lnTo>
                      <a:pt x="15" y="243"/>
                    </a:lnTo>
                    <a:lnTo>
                      <a:pt x="21" y="243"/>
                    </a:lnTo>
                    <a:lnTo>
                      <a:pt x="27" y="244"/>
                    </a:lnTo>
                    <a:lnTo>
                      <a:pt x="33" y="244"/>
                    </a:lnTo>
                    <a:lnTo>
                      <a:pt x="39" y="244"/>
                    </a:lnTo>
                    <a:lnTo>
                      <a:pt x="45" y="244"/>
                    </a:lnTo>
                    <a:lnTo>
                      <a:pt x="52" y="245"/>
                    </a:lnTo>
                    <a:lnTo>
                      <a:pt x="51" y="214"/>
                    </a:lnTo>
                    <a:lnTo>
                      <a:pt x="51" y="183"/>
                    </a:lnTo>
                    <a:lnTo>
                      <a:pt x="51" y="153"/>
                    </a:lnTo>
                    <a:lnTo>
                      <a:pt x="51" y="123"/>
                    </a:lnTo>
                    <a:lnTo>
                      <a:pt x="51" y="92"/>
                    </a:lnTo>
                    <a:lnTo>
                      <a:pt x="51" y="62"/>
                    </a:lnTo>
                    <a:lnTo>
                      <a:pt x="51" y="33"/>
                    </a:lnTo>
                    <a:lnTo>
                      <a:pt x="51"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1" name="未知"/>
              <p:cNvSpPr/>
              <p:nvPr/>
            </p:nvSpPr>
            <p:spPr bwMode="auto">
              <a:xfrm>
                <a:off x="376" y="141"/>
                <a:ext cx="9" cy="132"/>
              </a:xfrm>
              <a:custGeom>
                <a:avLst/>
                <a:gdLst>
                  <a:gd name="T0" fmla="*/ 9 w 54"/>
                  <a:gd name="T1" fmla="*/ 130 h 789"/>
                  <a:gd name="T2" fmla="*/ 8 w 54"/>
                  <a:gd name="T3" fmla="*/ 130 h 789"/>
                  <a:gd name="T4" fmla="*/ 7 w 54"/>
                  <a:gd name="T5" fmla="*/ 131 h 789"/>
                  <a:gd name="T6" fmla="*/ 6 w 54"/>
                  <a:gd name="T7" fmla="*/ 131 h 789"/>
                  <a:gd name="T8" fmla="*/ 5 w 54"/>
                  <a:gd name="T9" fmla="*/ 131 h 789"/>
                  <a:gd name="T10" fmla="*/ 4 w 54"/>
                  <a:gd name="T11" fmla="*/ 131 h 789"/>
                  <a:gd name="T12" fmla="*/ 3 w 54"/>
                  <a:gd name="T13" fmla="*/ 131 h 789"/>
                  <a:gd name="T14" fmla="*/ 2 w 54"/>
                  <a:gd name="T15" fmla="*/ 132 h 789"/>
                  <a:gd name="T16" fmla="*/ 1 w 54"/>
                  <a:gd name="T17" fmla="*/ 132 h 789"/>
                  <a:gd name="T18" fmla="*/ 1 w 54"/>
                  <a:gd name="T19" fmla="*/ 124 h 789"/>
                  <a:gd name="T20" fmla="*/ 1 w 54"/>
                  <a:gd name="T21" fmla="*/ 115 h 789"/>
                  <a:gd name="T22" fmla="*/ 1 w 54"/>
                  <a:gd name="T23" fmla="*/ 107 h 789"/>
                  <a:gd name="T24" fmla="*/ 1 w 54"/>
                  <a:gd name="T25" fmla="*/ 99 h 789"/>
                  <a:gd name="T26" fmla="*/ 1 w 54"/>
                  <a:gd name="T27" fmla="*/ 91 h 789"/>
                  <a:gd name="T28" fmla="*/ 1 w 54"/>
                  <a:gd name="T29" fmla="*/ 82 h 789"/>
                  <a:gd name="T30" fmla="*/ 1 w 54"/>
                  <a:gd name="T31" fmla="*/ 74 h 789"/>
                  <a:gd name="T32" fmla="*/ 1 w 54"/>
                  <a:gd name="T33" fmla="*/ 66 h 789"/>
                  <a:gd name="T34" fmla="*/ 0 w 54"/>
                  <a:gd name="T35" fmla="*/ 58 h 789"/>
                  <a:gd name="T36" fmla="*/ 0 w 54"/>
                  <a:gd name="T37" fmla="*/ 49 h 789"/>
                  <a:gd name="T38" fmla="*/ 0 w 54"/>
                  <a:gd name="T39" fmla="*/ 41 h 789"/>
                  <a:gd name="T40" fmla="*/ 0 w 54"/>
                  <a:gd name="T41" fmla="*/ 33 h 789"/>
                  <a:gd name="T42" fmla="*/ 0 w 54"/>
                  <a:gd name="T43" fmla="*/ 25 h 789"/>
                  <a:gd name="T44" fmla="*/ 0 w 54"/>
                  <a:gd name="T45" fmla="*/ 16 h 789"/>
                  <a:gd name="T46" fmla="*/ 0 w 54"/>
                  <a:gd name="T47" fmla="*/ 8 h 789"/>
                  <a:gd name="T48" fmla="*/ 0 w 54"/>
                  <a:gd name="T49" fmla="*/ 0 h 789"/>
                  <a:gd name="T50" fmla="*/ 1 w 54"/>
                  <a:gd name="T51" fmla="*/ 0 h 789"/>
                  <a:gd name="T52" fmla="*/ 2 w 54"/>
                  <a:gd name="T53" fmla="*/ 0 h 789"/>
                  <a:gd name="T54" fmla="*/ 3 w 54"/>
                  <a:gd name="T55" fmla="*/ 0 h 789"/>
                  <a:gd name="T56" fmla="*/ 4 w 54"/>
                  <a:gd name="T57" fmla="*/ 0 h 789"/>
                  <a:gd name="T58" fmla="*/ 5 w 54"/>
                  <a:gd name="T59" fmla="*/ 0 h 789"/>
                  <a:gd name="T60" fmla="*/ 6 w 54"/>
                  <a:gd name="T61" fmla="*/ 0 h 789"/>
                  <a:gd name="T62" fmla="*/ 7 w 54"/>
                  <a:gd name="T63" fmla="*/ 0 h 789"/>
                  <a:gd name="T64" fmla="*/ 8 w 54"/>
                  <a:gd name="T65" fmla="*/ 0 h 789"/>
                  <a:gd name="T66" fmla="*/ 8 w 54"/>
                  <a:gd name="T67" fmla="*/ 8 h 789"/>
                  <a:gd name="T68" fmla="*/ 8 w 54"/>
                  <a:gd name="T69" fmla="*/ 16 h 789"/>
                  <a:gd name="T70" fmla="*/ 8 w 54"/>
                  <a:gd name="T71" fmla="*/ 24 h 789"/>
                  <a:gd name="T72" fmla="*/ 9 w 54"/>
                  <a:gd name="T73" fmla="*/ 33 h 789"/>
                  <a:gd name="T74" fmla="*/ 9 w 54"/>
                  <a:gd name="T75" fmla="*/ 41 h 789"/>
                  <a:gd name="T76" fmla="*/ 9 w 54"/>
                  <a:gd name="T77" fmla="*/ 49 h 789"/>
                  <a:gd name="T78" fmla="*/ 9 w 54"/>
                  <a:gd name="T79" fmla="*/ 57 h 789"/>
                  <a:gd name="T80" fmla="*/ 9 w 54"/>
                  <a:gd name="T81" fmla="*/ 65 h 789"/>
                  <a:gd name="T82" fmla="*/ 9 w 54"/>
                  <a:gd name="T83" fmla="*/ 73 h 789"/>
                  <a:gd name="T84" fmla="*/ 9 w 54"/>
                  <a:gd name="T85" fmla="*/ 81 h 789"/>
                  <a:gd name="T86" fmla="*/ 9 w 54"/>
                  <a:gd name="T87" fmla="*/ 90 h 789"/>
                  <a:gd name="T88" fmla="*/ 9 w 54"/>
                  <a:gd name="T89" fmla="*/ 98 h 789"/>
                  <a:gd name="T90" fmla="*/ 9 w 54"/>
                  <a:gd name="T91" fmla="*/ 106 h 789"/>
                  <a:gd name="T92" fmla="*/ 9 w 54"/>
                  <a:gd name="T93" fmla="*/ 114 h 789"/>
                  <a:gd name="T94" fmla="*/ 9 w 54"/>
                  <a:gd name="T95" fmla="*/ 122 h 789"/>
                  <a:gd name="T96" fmla="*/ 9 w 54"/>
                  <a:gd name="T97" fmla="*/ 130 h 7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4" h="789">
                    <a:moveTo>
                      <a:pt x="54" y="779"/>
                    </a:moveTo>
                    <a:lnTo>
                      <a:pt x="47" y="780"/>
                    </a:lnTo>
                    <a:lnTo>
                      <a:pt x="41" y="781"/>
                    </a:lnTo>
                    <a:lnTo>
                      <a:pt x="35" y="782"/>
                    </a:lnTo>
                    <a:lnTo>
                      <a:pt x="29" y="784"/>
                    </a:lnTo>
                    <a:lnTo>
                      <a:pt x="23" y="785"/>
                    </a:lnTo>
                    <a:lnTo>
                      <a:pt x="17" y="786"/>
                    </a:lnTo>
                    <a:lnTo>
                      <a:pt x="11" y="787"/>
                    </a:lnTo>
                    <a:lnTo>
                      <a:pt x="5" y="789"/>
                    </a:lnTo>
                    <a:lnTo>
                      <a:pt x="4" y="739"/>
                    </a:lnTo>
                    <a:lnTo>
                      <a:pt x="4" y="689"/>
                    </a:lnTo>
                    <a:lnTo>
                      <a:pt x="4" y="639"/>
                    </a:lnTo>
                    <a:lnTo>
                      <a:pt x="4" y="590"/>
                    </a:lnTo>
                    <a:lnTo>
                      <a:pt x="3" y="541"/>
                    </a:lnTo>
                    <a:lnTo>
                      <a:pt x="3" y="492"/>
                    </a:lnTo>
                    <a:lnTo>
                      <a:pt x="3" y="442"/>
                    </a:lnTo>
                    <a:lnTo>
                      <a:pt x="3" y="393"/>
                    </a:lnTo>
                    <a:lnTo>
                      <a:pt x="1" y="344"/>
                    </a:lnTo>
                    <a:lnTo>
                      <a:pt x="1" y="295"/>
                    </a:lnTo>
                    <a:lnTo>
                      <a:pt x="0" y="246"/>
                    </a:lnTo>
                    <a:lnTo>
                      <a:pt x="0" y="197"/>
                    </a:lnTo>
                    <a:lnTo>
                      <a:pt x="0" y="147"/>
                    </a:lnTo>
                    <a:lnTo>
                      <a:pt x="0" y="98"/>
                    </a:lnTo>
                    <a:lnTo>
                      <a:pt x="0" y="49"/>
                    </a:lnTo>
                    <a:lnTo>
                      <a:pt x="0" y="0"/>
                    </a:lnTo>
                    <a:lnTo>
                      <a:pt x="7" y="0"/>
                    </a:lnTo>
                    <a:lnTo>
                      <a:pt x="13" y="0"/>
                    </a:lnTo>
                    <a:lnTo>
                      <a:pt x="19" y="0"/>
                    </a:lnTo>
                    <a:lnTo>
                      <a:pt x="25" y="1"/>
                    </a:lnTo>
                    <a:lnTo>
                      <a:pt x="31" y="1"/>
                    </a:lnTo>
                    <a:lnTo>
                      <a:pt x="37" y="1"/>
                    </a:lnTo>
                    <a:lnTo>
                      <a:pt x="43" y="1"/>
                    </a:lnTo>
                    <a:lnTo>
                      <a:pt x="50" y="2"/>
                    </a:lnTo>
                    <a:lnTo>
                      <a:pt x="50" y="50"/>
                    </a:lnTo>
                    <a:lnTo>
                      <a:pt x="50" y="98"/>
                    </a:lnTo>
                    <a:lnTo>
                      <a:pt x="50" y="146"/>
                    </a:lnTo>
                    <a:lnTo>
                      <a:pt x="51" y="195"/>
                    </a:lnTo>
                    <a:lnTo>
                      <a:pt x="51" y="244"/>
                    </a:lnTo>
                    <a:lnTo>
                      <a:pt x="52" y="292"/>
                    </a:lnTo>
                    <a:lnTo>
                      <a:pt x="52" y="340"/>
                    </a:lnTo>
                    <a:lnTo>
                      <a:pt x="53" y="389"/>
                    </a:lnTo>
                    <a:lnTo>
                      <a:pt x="53" y="437"/>
                    </a:lnTo>
                    <a:lnTo>
                      <a:pt x="53" y="486"/>
                    </a:lnTo>
                    <a:lnTo>
                      <a:pt x="53" y="535"/>
                    </a:lnTo>
                    <a:lnTo>
                      <a:pt x="53" y="584"/>
                    </a:lnTo>
                    <a:lnTo>
                      <a:pt x="53" y="632"/>
                    </a:lnTo>
                    <a:lnTo>
                      <a:pt x="53" y="681"/>
                    </a:lnTo>
                    <a:lnTo>
                      <a:pt x="53" y="729"/>
                    </a:lnTo>
                    <a:lnTo>
                      <a:pt x="54" y="779"/>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2" name="未知"/>
              <p:cNvSpPr/>
              <p:nvPr/>
            </p:nvSpPr>
            <p:spPr bwMode="auto">
              <a:xfrm>
                <a:off x="397" y="102"/>
                <a:ext cx="8" cy="38"/>
              </a:xfrm>
              <a:custGeom>
                <a:avLst/>
                <a:gdLst>
                  <a:gd name="T0" fmla="*/ 8 w 48"/>
                  <a:gd name="T1" fmla="*/ 1 h 237"/>
                  <a:gd name="T2" fmla="*/ 7 w 48"/>
                  <a:gd name="T3" fmla="*/ 0 h 237"/>
                  <a:gd name="T4" fmla="*/ 6 w 48"/>
                  <a:gd name="T5" fmla="*/ 0 h 237"/>
                  <a:gd name="T6" fmla="*/ 5 w 48"/>
                  <a:gd name="T7" fmla="*/ 0 h 237"/>
                  <a:gd name="T8" fmla="*/ 4 w 48"/>
                  <a:gd name="T9" fmla="*/ 0 h 237"/>
                  <a:gd name="T10" fmla="*/ 3 w 48"/>
                  <a:gd name="T11" fmla="*/ 0 h 237"/>
                  <a:gd name="T12" fmla="*/ 2 w 48"/>
                  <a:gd name="T13" fmla="*/ 0 h 237"/>
                  <a:gd name="T14" fmla="*/ 1 w 48"/>
                  <a:gd name="T15" fmla="*/ 0 h 237"/>
                  <a:gd name="T16" fmla="*/ 0 w 48"/>
                  <a:gd name="T17" fmla="*/ 0 h 237"/>
                  <a:gd name="T18" fmla="*/ 0 w 48"/>
                  <a:gd name="T19" fmla="*/ 5 h 237"/>
                  <a:gd name="T20" fmla="*/ 0 w 48"/>
                  <a:gd name="T21" fmla="*/ 10 h 237"/>
                  <a:gd name="T22" fmla="*/ 0 w 48"/>
                  <a:gd name="T23" fmla="*/ 15 h 237"/>
                  <a:gd name="T24" fmla="*/ 0 w 48"/>
                  <a:gd name="T25" fmla="*/ 20 h 237"/>
                  <a:gd name="T26" fmla="*/ 0 w 48"/>
                  <a:gd name="T27" fmla="*/ 25 h 237"/>
                  <a:gd name="T28" fmla="*/ 0 w 48"/>
                  <a:gd name="T29" fmla="*/ 30 h 237"/>
                  <a:gd name="T30" fmla="*/ 0 w 48"/>
                  <a:gd name="T31" fmla="*/ 35 h 237"/>
                  <a:gd name="T32" fmla="*/ 0 w 48"/>
                  <a:gd name="T33" fmla="*/ 40 h 237"/>
                  <a:gd name="T34" fmla="*/ 1 w 48"/>
                  <a:gd name="T35" fmla="*/ 40 h 237"/>
                  <a:gd name="T36" fmla="*/ 2 w 48"/>
                  <a:gd name="T37" fmla="*/ 40 h 237"/>
                  <a:gd name="T38" fmla="*/ 3 w 48"/>
                  <a:gd name="T39" fmla="*/ 40 h 237"/>
                  <a:gd name="T40" fmla="*/ 4 w 48"/>
                  <a:gd name="T41" fmla="*/ 40 h 237"/>
                  <a:gd name="T42" fmla="*/ 5 w 48"/>
                  <a:gd name="T43" fmla="*/ 40 h 237"/>
                  <a:gd name="T44" fmla="*/ 6 w 48"/>
                  <a:gd name="T45" fmla="*/ 40 h 237"/>
                  <a:gd name="T46" fmla="*/ 7 w 48"/>
                  <a:gd name="T47" fmla="*/ 40 h 237"/>
                  <a:gd name="T48" fmla="*/ 8 w 48"/>
                  <a:gd name="T49" fmla="*/ 40 h 237"/>
                  <a:gd name="T50" fmla="*/ 8 w 48"/>
                  <a:gd name="T51" fmla="*/ 35 h 237"/>
                  <a:gd name="T52" fmla="*/ 8 w 48"/>
                  <a:gd name="T53" fmla="*/ 30 h 237"/>
                  <a:gd name="T54" fmla="*/ 8 w 48"/>
                  <a:gd name="T55" fmla="*/ 25 h 237"/>
                  <a:gd name="T56" fmla="*/ 8 w 48"/>
                  <a:gd name="T57" fmla="*/ 20 h 237"/>
                  <a:gd name="T58" fmla="*/ 8 w 48"/>
                  <a:gd name="T59" fmla="*/ 15 h 237"/>
                  <a:gd name="T60" fmla="*/ 8 w 48"/>
                  <a:gd name="T61" fmla="*/ 10 h 237"/>
                  <a:gd name="T62" fmla="*/ 8 w 48"/>
                  <a:gd name="T63" fmla="*/ 5 h 237"/>
                  <a:gd name="T64" fmla="*/ 8 w 48"/>
                  <a:gd name="T65" fmla="*/ 1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8" h="237">
                    <a:moveTo>
                      <a:pt x="47" y="3"/>
                    </a:moveTo>
                    <a:lnTo>
                      <a:pt x="41" y="2"/>
                    </a:lnTo>
                    <a:lnTo>
                      <a:pt x="35" y="1"/>
                    </a:lnTo>
                    <a:lnTo>
                      <a:pt x="29" y="1"/>
                    </a:lnTo>
                    <a:lnTo>
                      <a:pt x="24" y="1"/>
                    </a:lnTo>
                    <a:lnTo>
                      <a:pt x="17" y="0"/>
                    </a:lnTo>
                    <a:lnTo>
                      <a:pt x="11" y="0"/>
                    </a:lnTo>
                    <a:lnTo>
                      <a:pt x="5" y="0"/>
                    </a:lnTo>
                    <a:lnTo>
                      <a:pt x="0" y="0"/>
                    </a:lnTo>
                    <a:lnTo>
                      <a:pt x="0" y="29"/>
                    </a:lnTo>
                    <a:lnTo>
                      <a:pt x="0" y="58"/>
                    </a:lnTo>
                    <a:lnTo>
                      <a:pt x="0" y="87"/>
                    </a:lnTo>
                    <a:lnTo>
                      <a:pt x="1" y="118"/>
                    </a:lnTo>
                    <a:lnTo>
                      <a:pt x="1" y="147"/>
                    </a:lnTo>
                    <a:lnTo>
                      <a:pt x="1" y="176"/>
                    </a:lnTo>
                    <a:lnTo>
                      <a:pt x="1" y="206"/>
                    </a:lnTo>
                    <a:lnTo>
                      <a:pt x="2" y="237"/>
                    </a:lnTo>
                    <a:lnTo>
                      <a:pt x="7" y="237"/>
                    </a:lnTo>
                    <a:lnTo>
                      <a:pt x="13" y="237"/>
                    </a:lnTo>
                    <a:lnTo>
                      <a:pt x="19" y="237"/>
                    </a:lnTo>
                    <a:lnTo>
                      <a:pt x="25" y="237"/>
                    </a:lnTo>
                    <a:lnTo>
                      <a:pt x="30" y="237"/>
                    </a:lnTo>
                    <a:lnTo>
                      <a:pt x="36" y="237"/>
                    </a:lnTo>
                    <a:lnTo>
                      <a:pt x="42" y="237"/>
                    </a:lnTo>
                    <a:lnTo>
                      <a:pt x="48" y="237"/>
                    </a:lnTo>
                    <a:lnTo>
                      <a:pt x="47" y="206"/>
                    </a:lnTo>
                    <a:lnTo>
                      <a:pt x="47" y="177"/>
                    </a:lnTo>
                    <a:lnTo>
                      <a:pt x="47" y="148"/>
                    </a:lnTo>
                    <a:lnTo>
                      <a:pt x="47" y="119"/>
                    </a:lnTo>
                    <a:lnTo>
                      <a:pt x="47" y="89"/>
                    </a:lnTo>
                    <a:lnTo>
                      <a:pt x="47" y="61"/>
                    </a:lnTo>
                    <a:lnTo>
                      <a:pt x="47" y="31"/>
                    </a:lnTo>
                    <a:lnTo>
                      <a:pt x="47"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3" name="未知"/>
              <p:cNvSpPr/>
              <p:nvPr/>
            </p:nvSpPr>
            <p:spPr bwMode="auto">
              <a:xfrm>
                <a:off x="397" y="142"/>
                <a:ext cx="9" cy="130"/>
              </a:xfrm>
              <a:custGeom>
                <a:avLst/>
                <a:gdLst>
                  <a:gd name="T0" fmla="*/ 9 w 52"/>
                  <a:gd name="T1" fmla="*/ 126 h 762"/>
                  <a:gd name="T2" fmla="*/ 8 w 52"/>
                  <a:gd name="T3" fmla="*/ 126 h 762"/>
                  <a:gd name="T4" fmla="*/ 7 w 52"/>
                  <a:gd name="T5" fmla="*/ 126 h 762"/>
                  <a:gd name="T6" fmla="*/ 6 w 52"/>
                  <a:gd name="T7" fmla="*/ 126 h 762"/>
                  <a:gd name="T8" fmla="*/ 5 w 52"/>
                  <a:gd name="T9" fmla="*/ 126 h 762"/>
                  <a:gd name="T10" fmla="*/ 4 w 52"/>
                  <a:gd name="T11" fmla="*/ 126 h 762"/>
                  <a:gd name="T12" fmla="*/ 3 w 52"/>
                  <a:gd name="T13" fmla="*/ 127 h 762"/>
                  <a:gd name="T14" fmla="*/ 2 w 52"/>
                  <a:gd name="T15" fmla="*/ 127 h 762"/>
                  <a:gd name="T16" fmla="*/ 1 w 52"/>
                  <a:gd name="T17" fmla="*/ 127 h 762"/>
                  <a:gd name="T18" fmla="*/ 1 w 52"/>
                  <a:gd name="T19" fmla="*/ 119 h 762"/>
                  <a:gd name="T20" fmla="*/ 1 w 52"/>
                  <a:gd name="T21" fmla="*/ 111 h 762"/>
                  <a:gd name="T22" fmla="*/ 1 w 52"/>
                  <a:gd name="T23" fmla="*/ 103 h 762"/>
                  <a:gd name="T24" fmla="*/ 1 w 52"/>
                  <a:gd name="T25" fmla="*/ 95 h 762"/>
                  <a:gd name="T26" fmla="*/ 0 w 52"/>
                  <a:gd name="T27" fmla="*/ 87 h 762"/>
                  <a:gd name="T28" fmla="*/ 0 w 52"/>
                  <a:gd name="T29" fmla="*/ 79 h 762"/>
                  <a:gd name="T30" fmla="*/ 0 w 52"/>
                  <a:gd name="T31" fmla="*/ 71 h 762"/>
                  <a:gd name="T32" fmla="*/ 0 w 52"/>
                  <a:gd name="T33" fmla="*/ 63 h 762"/>
                  <a:gd name="T34" fmla="*/ 0 w 52"/>
                  <a:gd name="T35" fmla="*/ 55 h 762"/>
                  <a:gd name="T36" fmla="*/ 0 w 52"/>
                  <a:gd name="T37" fmla="*/ 47 h 762"/>
                  <a:gd name="T38" fmla="*/ 0 w 52"/>
                  <a:gd name="T39" fmla="*/ 39 h 762"/>
                  <a:gd name="T40" fmla="*/ 0 w 52"/>
                  <a:gd name="T41" fmla="*/ 31 h 762"/>
                  <a:gd name="T42" fmla="*/ 0 w 52"/>
                  <a:gd name="T43" fmla="*/ 23 h 762"/>
                  <a:gd name="T44" fmla="*/ 0 w 52"/>
                  <a:gd name="T45" fmla="*/ 16 h 762"/>
                  <a:gd name="T46" fmla="*/ 0 w 52"/>
                  <a:gd name="T47" fmla="*/ 8 h 762"/>
                  <a:gd name="T48" fmla="*/ 0 w 52"/>
                  <a:gd name="T49" fmla="*/ 0 h 762"/>
                  <a:gd name="T50" fmla="*/ 1 w 52"/>
                  <a:gd name="T51" fmla="*/ 0 h 762"/>
                  <a:gd name="T52" fmla="*/ 2 w 52"/>
                  <a:gd name="T53" fmla="*/ 0 h 762"/>
                  <a:gd name="T54" fmla="*/ 3 w 52"/>
                  <a:gd name="T55" fmla="*/ 0 h 762"/>
                  <a:gd name="T56" fmla="*/ 4 w 52"/>
                  <a:gd name="T57" fmla="*/ 0 h 762"/>
                  <a:gd name="T58" fmla="*/ 5 w 52"/>
                  <a:gd name="T59" fmla="*/ 0 h 762"/>
                  <a:gd name="T60" fmla="*/ 6 w 52"/>
                  <a:gd name="T61" fmla="*/ 0 h 762"/>
                  <a:gd name="T62" fmla="*/ 7 w 52"/>
                  <a:gd name="T63" fmla="*/ 0 h 762"/>
                  <a:gd name="T64" fmla="*/ 8 w 52"/>
                  <a:gd name="T65" fmla="*/ 0 h 762"/>
                  <a:gd name="T66" fmla="*/ 8 w 52"/>
                  <a:gd name="T67" fmla="*/ 8 h 762"/>
                  <a:gd name="T68" fmla="*/ 8 w 52"/>
                  <a:gd name="T69" fmla="*/ 16 h 762"/>
                  <a:gd name="T70" fmla="*/ 8 w 52"/>
                  <a:gd name="T71" fmla="*/ 23 h 762"/>
                  <a:gd name="T72" fmla="*/ 8 w 52"/>
                  <a:gd name="T73" fmla="*/ 31 h 762"/>
                  <a:gd name="T74" fmla="*/ 8 w 52"/>
                  <a:gd name="T75" fmla="*/ 39 h 762"/>
                  <a:gd name="T76" fmla="*/ 8 w 52"/>
                  <a:gd name="T77" fmla="*/ 47 h 762"/>
                  <a:gd name="T78" fmla="*/ 8 w 52"/>
                  <a:gd name="T79" fmla="*/ 55 h 762"/>
                  <a:gd name="T80" fmla="*/ 8 w 52"/>
                  <a:gd name="T81" fmla="*/ 63 h 762"/>
                  <a:gd name="T82" fmla="*/ 8 w 52"/>
                  <a:gd name="T83" fmla="*/ 70 h 762"/>
                  <a:gd name="T84" fmla="*/ 8 w 52"/>
                  <a:gd name="T85" fmla="*/ 78 h 762"/>
                  <a:gd name="T86" fmla="*/ 8 w 52"/>
                  <a:gd name="T87" fmla="*/ 86 h 762"/>
                  <a:gd name="T88" fmla="*/ 9 w 52"/>
                  <a:gd name="T89" fmla="*/ 94 h 762"/>
                  <a:gd name="T90" fmla="*/ 9 w 52"/>
                  <a:gd name="T91" fmla="*/ 102 h 762"/>
                  <a:gd name="T92" fmla="*/ 9 w 52"/>
                  <a:gd name="T93" fmla="*/ 110 h 762"/>
                  <a:gd name="T94" fmla="*/ 9 w 52"/>
                  <a:gd name="T95" fmla="*/ 118 h 762"/>
                  <a:gd name="T96" fmla="*/ 9 w 52"/>
                  <a:gd name="T97" fmla="*/ 126 h 7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2" h="762">
                    <a:moveTo>
                      <a:pt x="52" y="754"/>
                    </a:moveTo>
                    <a:lnTo>
                      <a:pt x="46" y="754"/>
                    </a:lnTo>
                    <a:lnTo>
                      <a:pt x="40" y="755"/>
                    </a:lnTo>
                    <a:lnTo>
                      <a:pt x="34" y="756"/>
                    </a:lnTo>
                    <a:lnTo>
                      <a:pt x="29" y="758"/>
                    </a:lnTo>
                    <a:lnTo>
                      <a:pt x="23" y="758"/>
                    </a:lnTo>
                    <a:lnTo>
                      <a:pt x="17" y="759"/>
                    </a:lnTo>
                    <a:lnTo>
                      <a:pt x="10" y="760"/>
                    </a:lnTo>
                    <a:lnTo>
                      <a:pt x="5" y="762"/>
                    </a:lnTo>
                    <a:lnTo>
                      <a:pt x="4" y="713"/>
                    </a:lnTo>
                    <a:lnTo>
                      <a:pt x="4" y="666"/>
                    </a:lnTo>
                    <a:lnTo>
                      <a:pt x="3" y="618"/>
                    </a:lnTo>
                    <a:lnTo>
                      <a:pt x="3" y="571"/>
                    </a:lnTo>
                    <a:lnTo>
                      <a:pt x="2" y="522"/>
                    </a:lnTo>
                    <a:lnTo>
                      <a:pt x="2" y="475"/>
                    </a:lnTo>
                    <a:lnTo>
                      <a:pt x="2" y="427"/>
                    </a:lnTo>
                    <a:lnTo>
                      <a:pt x="2" y="380"/>
                    </a:lnTo>
                    <a:lnTo>
                      <a:pt x="1" y="331"/>
                    </a:lnTo>
                    <a:lnTo>
                      <a:pt x="1" y="284"/>
                    </a:lnTo>
                    <a:lnTo>
                      <a:pt x="1" y="236"/>
                    </a:lnTo>
                    <a:lnTo>
                      <a:pt x="1" y="188"/>
                    </a:lnTo>
                    <a:lnTo>
                      <a:pt x="0" y="140"/>
                    </a:lnTo>
                    <a:lnTo>
                      <a:pt x="0" y="94"/>
                    </a:lnTo>
                    <a:lnTo>
                      <a:pt x="0" y="46"/>
                    </a:lnTo>
                    <a:lnTo>
                      <a:pt x="0" y="0"/>
                    </a:lnTo>
                    <a:lnTo>
                      <a:pt x="5" y="0"/>
                    </a:lnTo>
                    <a:lnTo>
                      <a:pt x="11" y="0"/>
                    </a:lnTo>
                    <a:lnTo>
                      <a:pt x="17" y="0"/>
                    </a:lnTo>
                    <a:lnTo>
                      <a:pt x="23" y="0"/>
                    </a:lnTo>
                    <a:lnTo>
                      <a:pt x="28" y="0"/>
                    </a:lnTo>
                    <a:lnTo>
                      <a:pt x="34" y="0"/>
                    </a:lnTo>
                    <a:lnTo>
                      <a:pt x="40" y="0"/>
                    </a:lnTo>
                    <a:lnTo>
                      <a:pt x="46" y="0"/>
                    </a:lnTo>
                    <a:lnTo>
                      <a:pt x="46" y="46"/>
                    </a:lnTo>
                    <a:lnTo>
                      <a:pt x="46" y="93"/>
                    </a:lnTo>
                    <a:lnTo>
                      <a:pt x="46" y="140"/>
                    </a:lnTo>
                    <a:lnTo>
                      <a:pt x="47" y="187"/>
                    </a:lnTo>
                    <a:lnTo>
                      <a:pt x="47" y="233"/>
                    </a:lnTo>
                    <a:lnTo>
                      <a:pt x="48" y="281"/>
                    </a:lnTo>
                    <a:lnTo>
                      <a:pt x="48" y="328"/>
                    </a:lnTo>
                    <a:lnTo>
                      <a:pt x="49" y="376"/>
                    </a:lnTo>
                    <a:lnTo>
                      <a:pt x="49" y="422"/>
                    </a:lnTo>
                    <a:lnTo>
                      <a:pt x="49" y="469"/>
                    </a:lnTo>
                    <a:lnTo>
                      <a:pt x="49" y="516"/>
                    </a:lnTo>
                    <a:lnTo>
                      <a:pt x="50" y="563"/>
                    </a:lnTo>
                    <a:lnTo>
                      <a:pt x="50" y="611"/>
                    </a:lnTo>
                    <a:lnTo>
                      <a:pt x="51" y="659"/>
                    </a:lnTo>
                    <a:lnTo>
                      <a:pt x="51" y="706"/>
                    </a:lnTo>
                    <a:lnTo>
                      <a:pt x="52" y="754"/>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4" name="未知"/>
              <p:cNvSpPr/>
              <p:nvPr/>
            </p:nvSpPr>
            <p:spPr bwMode="auto">
              <a:xfrm>
                <a:off x="416" y="104"/>
                <a:ext cx="8" cy="38"/>
              </a:xfrm>
              <a:custGeom>
                <a:avLst/>
                <a:gdLst>
                  <a:gd name="T0" fmla="*/ 8 w 46"/>
                  <a:gd name="T1" fmla="*/ 0 h 230"/>
                  <a:gd name="T2" fmla="*/ 6 w 46"/>
                  <a:gd name="T3" fmla="*/ 0 h 230"/>
                  <a:gd name="T4" fmla="*/ 4 w 46"/>
                  <a:gd name="T5" fmla="*/ 0 h 230"/>
                  <a:gd name="T6" fmla="*/ 3 w 46"/>
                  <a:gd name="T7" fmla="*/ 0 h 230"/>
                  <a:gd name="T8" fmla="*/ 2 w 46"/>
                  <a:gd name="T9" fmla="*/ 0 h 230"/>
                  <a:gd name="T10" fmla="*/ 1 w 46"/>
                  <a:gd name="T11" fmla="*/ 0 h 230"/>
                  <a:gd name="T12" fmla="*/ 0 w 46"/>
                  <a:gd name="T13" fmla="*/ 0 h 230"/>
                  <a:gd name="T14" fmla="*/ 0 w 46"/>
                  <a:gd name="T15" fmla="*/ 5 h 230"/>
                  <a:gd name="T16" fmla="*/ 0 w 46"/>
                  <a:gd name="T17" fmla="*/ 9 h 230"/>
                  <a:gd name="T18" fmla="*/ 0 w 46"/>
                  <a:gd name="T19" fmla="*/ 14 h 230"/>
                  <a:gd name="T20" fmla="*/ 0 w 46"/>
                  <a:gd name="T21" fmla="*/ 19 h 230"/>
                  <a:gd name="T22" fmla="*/ 0 w 46"/>
                  <a:gd name="T23" fmla="*/ 24 h 230"/>
                  <a:gd name="T24" fmla="*/ 0 w 46"/>
                  <a:gd name="T25" fmla="*/ 28 h 230"/>
                  <a:gd name="T26" fmla="*/ 0 w 46"/>
                  <a:gd name="T27" fmla="*/ 33 h 230"/>
                  <a:gd name="T28" fmla="*/ 0 w 46"/>
                  <a:gd name="T29" fmla="*/ 38 h 230"/>
                  <a:gd name="T30" fmla="*/ 2 w 46"/>
                  <a:gd name="T31" fmla="*/ 38 h 230"/>
                  <a:gd name="T32" fmla="*/ 4 w 46"/>
                  <a:gd name="T33" fmla="*/ 38 h 230"/>
                  <a:gd name="T34" fmla="*/ 5 w 46"/>
                  <a:gd name="T35" fmla="*/ 38 h 230"/>
                  <a:gd name="T36" fmla="*/ 6 w 46"/>
                  <a:gd name="T37" fmla="*/ 38 h 230"/>
                  <a:gd name="T38" fmla="*/ 7 w 46"/>
                  <a:gd name="T39" fmla="*/ 38 h 230"/>
                  <a:gd name="T40" fmla="*/ 8 w 46"/>
                  <a:gd name="T41" fmla="*/ 38 h 230"/>
                  <a:gd name="T42" fmla="*/ 8 w 46"/>
                  <a:gd name="T43" fmla="*/ 33 h 230"/>
                  <a:gd name="T44" fmla="*/ 8 w 46"/>
                  <a:gd name="T45" fmla="*/ 28 h 230"/>
                  <a:gd name="T46" fmla="*/ 8 w 46"/>
                  <a:gd name="T47" fmla="*/ 24 h 230"/>
                  <a:gd name="T48" fmla="*/ 8 w 46"/>
                  <a:gd name="T49" fmla="*/ 19 h 230"/>
                  <a:gd name="T50" fmla="*/ 8 w 46"/>
                  <a:gd name="T51" fmla="*/ 14 h 230"/>
                  <a:gd name="T52" fmla="*/ 8 w 46"/>
                  <a:gd name="T53" fmla="*/ 10 h 230"/>
                  <a:gd name="T54" fmla="*/ 8 w 46"/>
                  <a:gd name="T55" fmla="*/ 5 h 230"/>
                  <a:gd name="T56" fmla="*/ 8 w 46"/>
                  <a:gd name="T57" fmla="*/ 0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 h="230">
                    <a:moveTo>
                      <a:pt x="44" y="3"/>
                    </a:moveTo>
                    <a:lnTo>
                      <a:pt x="32" y="1"/>
                    </a:lnTo>
                    <a:lnTo>
                      <a:pt x="22" y="1"/>
                    </a:lnTo>
                    <a:lnTo>
                      <a:pt x="16" y="0"/>
                    </a:lnTo>
                    <a:lnTo>
                      <a:pt x="11" y="0"/>
                    </a:lnTo>
                    <a:lnTo>
                      <a:pt x="5" y="0"/>
                    </a:lnTo>
                    <a:lnTo>
                      <a:pt x="0" y="0"/>
                    </a:lnTo>
                    <a:lnTo>
                      <a:pt x="0" y="28"/>
                    </a:lnTo>
                    <a:lnTo>
                      <a:pt x="0" y="57"/>
                    </a:lnTo>
                    <a:lnTo>
                      <a:pt x="0" y="85"/>
                    </a:lnTo>
                    <a:lnTo>
                      <a:pt x="1" y="115"/>
                    </a:lnTo>
                    <a:lnTo>
                      <a:pt x="1" y="143"/>
                    </a:lnTo>
                    <a:lnTo>
                      <a:pt x="1" y="171"/>
                    </a:lnTo>
                    <a:lnTo>
                      <a:pt x="1" y="200"/>
                    </a:lnTo>
                    <a:lnTo>
                      <a:pt x="2" y="230"/>
                    </a:lnTo>
                    <a:lnTo>
                      <a:pt x="12" y="230"/>
                    </a:lnTo>
                    <a:lnTo>
                      <a:pt x="23" y="230"/>
                    </a:lnTo>
                    <a:lnTo>
                      <a:pt x="28" y="230"/>
                    </a:lnTo>
                    <a:lnTo>
                      <a:pt x="34" y="230"/>
                    </a:lnTo>
                    <a:lnTo>
                      <a:pt x="40" y="230"/>
                    </a:lnTo>
                    <a:lnTo>
                      <a:pt x="46" y="230"/>
                    </a:lnTo>
                    <a:lnTo>
                      <a:pt x="45" y="201"/>
                    </a:lnTo>
                    <a:lnTo>
                      <a:pt x="45" y="172"/>
                    </a:lnTo>
                    <a:lnTo>
                      <a:pt x="45" y="144"/>
                    </a:lnTo>
                    <a:lnTo>
                      <a:pt x="45" y="116"/>
                    </a:lnTo>
                    <a:lnTo>
                      <a:pt x="44" y="87"/>
                    </a:lnTo>
                    <a:lnTo>
                      <a:pt x="44" y="60"/>
                    </a:lnTo>
                    <a:lnTo>
                      <a:pt x="44" y="31"/>
                    </a:lnTo>
                    <a:lnTo>
                      <a:pt x="44"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5" name="未知"/>
              <p:cNvSpPr/>
              <p:nvPr/>
            </p:nvSpPr>
            <p:spPr bwMode="auto">
              <a:xfrm>
                <a:off x="416" y="142"/>
                <a:ext cx="12" cy="123"/>
              </a:xfrm>
              <a:custGeom>
                <a:avLst/>
                <a:gdLst>
                  <a:gd name="T0" fmla="*/ 9 w 51"/>
                  <a:gd name="T1" fmla="*/ 122 h 740"/>
                  <a:gd name="T2" fmla="*/ 8 w 51"/>
                  <a:gd name="T3" fmla="*/ 122 h 740"/>
                  <a:gd name="T4" fmla="*/ 7 w 51"/>
                  <a:gd name="T5" fmla="*/ 122 h 740"/>
                  <a:gd name="T6" fmla="*/ 6 w 51"/>
                  <a:gd name="T7" fmla="*/ 122 h 740"/>
                  <a:gd name="T8" fmla="*/ 5 w 51"/>
                  <a:gd name="T9" fmla="*/ 122 h 740"/>
                  <a:gd name="T10" fmla="*/ 4 w 51"/>
                  <a:gd name="T11" fmla="*/ 122 h 740"/>
                  <a:gd name="T12" fmla="*/ 3 w 51"/>
                  <a:gd name="T13" fmla="*/ 123 h 740"/>
                  <a:gd name="T14" fmla="*/ 2 w 51"/>
                  <a:gd name="T15" fmla="*/ 123 h 740"/>
                  <a:gd name="T16" fmla="*/ 1 w 51"/>
                  <a:gd name="T17" fmla="*/ 123 h 740"/>
                  <a:gd name="T18" fmla="*/ 1 w 51"/>
                  <a:gd name="T19" fmla="*/ 115 h 740"/>
                  <a:gd name="T20" fmla="*/ 1 w 51"/>
                  <a:gd name="T21" fmla="*/ 107 h 740"/>
                  <a:gd name="T22" fmla="*/ 1 w 51"/>
                  <a:gd name="T23" fmla="*/ 100 h 740"/>
                  <a:gd name="T24" fmla="*/ 1 w 51"/>
                  <a:gd name="T25" fmla="*/ 92 h 740"/>
                  <a:gd name="T26" fmla="*/ 1 w 51"/>
                  <a:gd name="T27" fmla="*/ 84 h 740"/>
                  <a:gd name="T28" fmla="*/ 1 w 51"/>
                  <a:gd name="T29" fmla="*/ 77 h 740"/>
                  <a:gd name="T30" fmla="*/ 1 w 51"/>
                  <a:gd name="T31" fmla="*/ 69 h 740"/>
                  <a:gd name="T32" fmla="*/ 1 w 51"/>
                  <a:gd name="T33" fmla="*/ 61 h 740"/>
                  <a:gd name="T34" fmla="*/ 0 w 51"/>
                  <a:gd name="T35" fmla="*/ 54 h 740"/>
                  <a:gd name="T36" fmla="*/ 0 w 51"/>
                  <a:gd name="T37" fmla="*/ 46 h 740"/>
                  <a:gd name="T38" fmla="*/ 0 w 51"/>
                  <a:gd name="T39" fmla="*/ 38 h 740"/>
                  <a:gd name="T40" fmla="*/ 0 w 51"/>
                  <a:gd name="T41" fmla="*/ 30 h 740"/>
                  <a:gd name="T42" fmla="*/ 0 w 51"/>
                  <a:gd name="T43" fmla="*/ 23 h 740"/>
                  <a:gd name="T44" fmla="*/ 0 w 51"/>
                  <a:gd name="T45" fmla="*/ 15 h 740"/>
                  <a:gd name="T46" fmla="*/ 0 w 51"/>
                  <a:gd name="T47" fmla="*/ 7 h 740"/>
                  <a:gd name="T48" fmla="*/ 0 w 51"/>
                  <a:gd name="T49" fmla="*/ 0 h 740"/>
                  <a:gd name="T50" fmla="*/ 2 w 51"/>
                  <a:gd name="T51" fmla="*/ 0 h 740"/>
                  <a:gd name="T52" fmla="*/ 4 w 51"/>
                  <a:gd name="T53" fmla="*/ 0 h 740"/>
                  <a:gd name="T54" fmla="*/ 5 w 51"/>
                  <a:gd name="T55" fmla="*/ 0 h 740"/>
                  <a:gd name="T56" fmla="*/ 6 w 51"/>
                  <a:gd name="T57" fmla="*/ 0 h 740"/>
                  <a:gd name="T58" fmla="*/ 7 w 51"/>
                  <a:gd name="T59" fmla="*/ 0 h 740"/>
                  <a:gd name="T60" fmla="*/ 8 w 51"/>
                  <a:gd name="T61" fmla="*/ 0 h 740"/>
                  <a:gd name="T62" fmla="*/ 8 w 51"/>
                  <a:gd name="T63" fmla="*/ 7 h 740"/>
                  <a:gd name="T64" fmla="*/ 8 w 51"/>
                  <a:gd name="T65" fmla="*/ 15 h 740"/>
                  <a:gd name="T66" fmla="*/ 8 w 51"/>
                  <a:gd name="T67" fmla="*/ 23 h 740"/>
                  <a:gd name="T68" fmla="*/ 8 w 51"/>
                  <a:gd name="T69" fmla="*/ 30 h 740"/>
                  <a:gd name="T70" fmla="*/ 8 w 51"/>
                  <a:gd name="T71" fmla="*/ 38 h 740"/>
                  <a:gd name="T72" fmla="*/ 8 w 51"/>
                  <a:gd name="T73" fmla="*/ 45 h 740"/>
                  <a:gd name="T74" fmla="*/ 8 w 51"/>
                  <a:gd name="T75" fmla="*/ 53 h 740"/>
                  <a:gd name="T76" fmla="*/ 8 w 51"/>
                  <a:gd name="T77" fmla="*/ 61 h 740"/>
                  <a:gd name="T78" fmla="*/ 8 w 51"/>
                  <a:gd name="T79" fmla="*/ 68 h 740"/>
                  <a:gd name="T80" fmla="*/ 8 w 51"/>
                  <a:gd name="T81" fmla="*/ 76 h 740"/>
                  <a:gd name="T82" fmla="*/ 8 w 51"/>
                  <a:gd name="T83" fmla="*/ 83 h 740"/>
                  <a:gd name="T84" fmla="*/ 8 w 51"/>
                  <a:gd name="T85" fmla="*/ 91 h 740"/>
                  <a:gd name="T86" fmla="*/ 8 w 51"/>
                  <a:gd name="T87" fmla="*/ 99 h 740"/>
                  <a:gd name="T88" fmla="*/ 9 w 51"/>
                  <a:gd name="T89" fmla="*/ 106 h 740"/>
                  <a:gd name="T90" fmla="*/ 9 w 51"/>
                  <a:gd name="T91" fmla="*/ 114 h 740"/>
                  <a:gd name="T92" fmla="*/ 9 w 51"/>
                  <a:gd name="T93" fmla="*/ 122 h 74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1" h="740">
                    <a:moveTo>
                      <a:pt x="51" y="733"/>
                    </a:moveTo>
                    <a:lnTo>
                      <a:pt x="45" y="733"/>
                    </a:lnTo>
                    <a:lnTo>
                      <a:pt x="39" y="733"/>
                    </a:lnTo>
                    <a:lnTo>
                      <a:pt x="32" y="734"/>
                    </a:lnTo>
                    <a:lnTo>
                      <a:pt x="27" y="735"/>
                    </a:lnTo>
                    <a:lnTo>
                      <a:pt x="21" y="736"/>
                    </a:lnTo>
                    <a:lnTo>
                      <a:pt x="16" y="737"/>
                    </a:lnTo>
                    <a:lnTo>
                      <a:pt x="10" y="738"/>
                    </a:lnTo>
                    <a:lnTo>
                      <a:pt x="5" y="740"/>
                    </a:lnTo>
                    <a:lnTo>
                      <a:pt x="4" y="693"/>
                    </a:lnTo>
                    <a:lnTo>
                      <a:pt x="4" y="646"/>
                    </a:lnTo>
                    <a:lnTo>
                      <a:pt x="4" y="600"/>
                    </a:lnTo>
                    <a:lnTo>
                      <a:pt x="4" y="554"/>
                    </a:lnTo>
                    <a:lnTo>
                      <a:pt x="3" y="507"/>
                    </a:lnTo>
                    <a:lnTo>
                      <a:pt x="3" y="461"/>
                    </a:lnTo>
                    <a:lnTo>
                      <a:pt x="3" y="415"/>
                    </a:lnTo>
                    <a:lnTo>
                      <a:pt x="3" y="369"/>
                    </a:lnTo>
                    <a:lnTo>
                      <a:pt x="2" y="322"/>
                    </a:lnTo>
                    <a:lnTo>
                      <a:pt x="2" y="275"/>
                    </a:lnTo>
                    <a:lnTo>
                      <a:pt x="1" y="229"/>
                    </a:lnTo>
                    <a:lnTo>
                      <a:pt x="1" y="183"/>
                    </a:lnTo>
                    <a:lnTo>
                      <a:pt x="0" y="137"/>
                    </a:lnTo>
                    <a:lnTo>
                      <a:pt x="0" y="91"/>
                    </a:lnTo>
                    <a:lnTo>
                      <a:pt x="0" y="45"/>
                    </a:lnTo>
                    <a:lnTo>
                      <a:pt x="0" y="0"/>
                    </a:lnTo>
                    <a:lnTo>
                      <a:pt x="10" y="0"/>
                    </a:lnTo>
                    <a:lnTo>
                      <a:pt x="21" y="0"/>
                    </a:lnTo>
                    <a:lnTo>
                      <a:pt x="26" y="0"/>
                    </a:lnTo>
                    <a:lnTo>
                      <a:pt x="32" y="0"/>
                    </a:lnTo>
                    <a:lnTo>
                      <a:pt x="38" y="0"/>
                    </a:lnTo>
                    <a:lnTo>
                      <a:pt x="44" y="0"/>
                    </a:lnTo>
                    <a:lnTo>
                      <a:pt x="44" y="45"/>
                    </a:lnTo>
                    <a:lnTo>
                      <a:pt x="44" y="90"/>
                    </a:lnTo>
                    <a:lnTo>
                      <a:pt x="45" y="136"/>
                    </a:lnTo>
                    <a:lnTo>
                      <a:pt x="46" y="182"/>
                    </a:lnTo>
                    <a:lnTo>
                      <a:pt x="46" y="227"/>
                    </a:lnTo>
                    <a:lnTo>
                      <a:pt x="46" y="272"/>
                    </a:lnTo>
                    <a:lnTo>
                      <a:pt x="47" y="319"/>
                    </a:lnTo>
                    <a:lnTo>
                      <a:pt x="48" y="365"/>
                    </a:lnTo>
                    <a:lnTo>
                      <a:pt x="48" y="410"/>
                    </a:lnTo>
                    <a:lnTo>
                      <a:pt x="48" y="456"/>
                    </a:lnTo>
                    <a:lnTo>
                      <a:pt x="48" y="501"/>
                    </a:lnTo>
                    <a:lnTo>
                      <a:pt x="48" y="547"/>
                    </a:lnTo>
                    <a:lnTo>
                      <a:pt x="48" y="593"/>
                    </a:lnTo>
                    <a:lnTo>
                      <a:pt x="49" y="639"/>
                    </a:lnTo>
                    <a:lnTo>
                      <a:pt x="50" y="685"/>
                    </a:lnTo>
                    <a:lnTo>
                      <a:pt x="51" y="733"/>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6" name="未知"/>
              <p:cNvSpPr/>
              <p:nvPr/>
            </p:nvSpPr>
            <p:spPr bwMode="auto">
              <a:xfrm>
                <a:off x="435" y="105"/>
                <a:ext cx="7" cy="37"/>
              </a:xfrm>
              <a:custGeom>
                <a:avLst/>
                <a:gdLst>
                  <a:gd name="T0" fmla="*/ 7 w 44"/>
                  <a:gd name="T1" fmla="*/ 1 h 224"/>
                  <a:gd name="T2" fmla="*/ 5 w 44"/>
                  <a:gd name="T3" fmla="*/ 0 h 224"/>
                  <a:gd name="T4" fmla="*/ 3 w 44"/>
                  <a:gd name="T5" fmla="*/ 0 h 224"/>
                  <a:gd name="T6" fmla="*/ 1 w 44"/>
                  <a:gd name="T7" fmla="*/ 0 h 224"/>
                  <a:gd name="T8" fmla="*/ 0 w 44"/>
                  <a:gd name="T9" fmla="*/ 0 h 224"/>
                  <a:gd name="T10" fmla="*/ 0 w 44"/>
                  <a:gd name="T11" fmla="*/ 5 h 224"/>
                  <a:gd name="T12" fmla="*/ 0 w 44"/>
                  <a:gd name="T13" fmla="*/ 9 h 224"/>
                  <a:gd name="T14" fmla="*/ 0 w 44"/>
                  <a:gd name="T15" fmla="*/ 14 h 224"/>
                  <a:gd name="T16" fmla="*/ 0 w 44"/>
                  <a:gd name="T17" fmla="*/ 18 h 224"/>
                  <a:gd name="T18" fmla="*/ 0 w 44"/>
                  <a:gd name="T19" fmla="*/ 23 h 224"/>
                  <a:gd name="T20" fmla="*/ 0 w 44"/>
                  <a:gd name="T21" fmla="*/ 27 h 224"/>
                  <a:gd name="T22" fmla="*/ 0 w 44"/>
                  <a:gd name="T23" fmla="*/ 32 h 224"/>
                  <a:gd name="T24" fmla="*/ 0 w 44"/>
                  <a:gd name="T25" fmla="*/ 37 h 224"/>
                  <a:gd name="T26" fmla="*/ 2 w 44"/>
                  <a:gd name="T27" fmla="*/ 37 h 224"/>
                  <a:gd name="T28" fmla="*/ 4 w 44"/>
                  <a:gd name="T29" fmla="*/ 37 h 224"/>
                  <a:gd name="T30" fmla="*/ 5 w 44"/>
                  <a:gd name="T31" fmla="*/ 37 h 224"/>
                  <a:gd name="T32" fmla="*/ 7 w 44"/>
                  <a:gd name="T33" fmla="*/ 37 h 224"/>
                  <a:gd name="T34" fmla="*/ 7 w 44"/>
                  <a:gd name="T35" fmla="*/ 32 h 224"/>
                  <a:gd name="T36" fmla="*/ 7 w 44"/>
                  <a:gd name="T37" fmla="*/ 28 h 224"/>
                  <a:gd name="T38" fmla="*/ 7 w 44"/>
                  <a:gd name="T39" fmla="*/ 23 h 224"/>
                  <a:gd name="T40" fmla="*/ 7 w 44"/>
                  <a:gd name="T41" fmla="*/ 19 h 224"/>
                  <a:gd name="T42" fmla="*/ 7 w 44"/>
                  <a:gd name="T43" fmla="*/ 14 h 224"/>
                  <a:gd name="T44" fmla="*/ 7 w 44"/>
                  <a:gd name="T45" fmla="*/ 10 h 224"/>
                  <a:gd name="T46" fmla="*/ 7 w 44"/>
                  <a:gd name="T47" fmla="*/ 5 h 224"/>
                  <a:gd name="T48" fmla="*/ 7 w 44"/>
                  <a:gd name="T49" fmla="*/ 1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224">
                    <a:moveTo>
                      <a:pt x="42" y="4"/>
                    </a:moveTo>
                    <a:lnTo>
                      <a:pt x="31" y="2"/>
                    </a:lnTo>
                    <a:lnTo>
                      <a:pt x="21" y="1"/>
                    </a:lnTo>
                    <a:lnTo>
                      <a:pt x="9" y="0"/>
                    </a:lnTo>
                    <a:lnTo>
                      <a:pt x="0" y="0"/>
                    </a:lnTo>
                    <a:lnTo>
                      <a:pt x="0" y="28"/>
                    </a:lnTo>
                    <a:lnTo>
                      <a:pt x="0" y="56"/>
                    </a:lnTo>
                    <a:lnTo>
                      <a:pt x="0" y="83"/>
                    </a:lnTo>
                    <a:lnTo>
                      <a:pt x="1" y="111"/>
                    </a:lnTo>
                    <a:lnTo>
                      <a:pt x="1" y="139"/>
                    </a:lnTo>
                    <a:lnTo>
                      <a:pt x="1" y="166"/>
                    </a:lnTo>
                    <a:lnTo>
                      <a:pt x="1" y="195"/>
                    </a:lnTo>
                    <a:lnTo>
                      <a:pt x="2" y="224"/>
                    </a:lnTo>
                    <a:lnTo>
                      <a:pt x="12" y="224"/>
                    </a:lnTo>
                    <a:lnTo>
                      <a:pt x="23" y="224"/>
                    </a:lnTo>
                    <a:lnTo>
                      <a:pt x="33" y="224"/>
                    </a:lnTo>
                    <a:lnTo>
                      <a:pt x="44" y="224"/>
                    </a:lnTo>
                    <a:lnTo>
                      <a:pt x="43" y="196"/>
                    </a:lnTo>
                    <a:lnTo>
                      <a:pt x="43" y="168"/>
                    </a:lnTo>
                    <a:lnTo>
                      <a:pt x="43" y="141"/>
                    </a:lnTo>
                    <a:lnTo>
                      <a:pt x="43" y="113"/>
                    </a:lnTo>
                    <a:lnTo>
                      <a:pt x="42" y="85"/>
                    </a:lnTo>
                    <a:lnTo>
                      <a:pt x="42" y="58"/>
                    </a:lnTo>
                    <a:lnTo>
                      <a:pt x="42" y="30"/>
                    </a:lnTo>
                    <a:lnTo>
                      <a:pt x="42" y="4"/>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7" name="未知"/>
              <p:cNvSpPr/>
              <p:nvPr/>
            </p:nvSpPr>
            <p:spPr bwMode="auto">
              <a:xfrm>
                <a:off x="435" y="142"/>
                <a:ext cx="8" cy="120"/>
              </a:xfrm>
              <a:custGeom>
                <a:avLst/>
                <a:gdLst>
                  <a:gd name="T0" fmla="*/ 8 w 47"/>
                  <a:gd name="T1" fmla="*/ 119 h 717"/>
                  <a:gd name="T2" fmla="*/ 6 w 47"/>
                  <a:gd name="T3" fmla="*/ 119 h 717"/>
                  <a:gd name="T4" fmla="*/ 5 w 47"/>
                  <a:gd name="T5" fmla="*/ 119 h 717"/>
                  <a:gd name="T6" fmla="*/ 3 w 47"/>
                  <a:gd name="T7" fmla="*/ 120 h 717"/>
                  <a:gd name="T8" fmla="*/ 1 w 47"/>
                  <a:gd name="T9" fmla="*/ 120 h 717"/>
                  <a:gd name="T10" fmla="*/ 1 w 47"/>
                  <a:gd name="T11" fmla="*/ 112 h 717"/>
                  <a:gd name="T12" fmla="*/ 1 w 47"/>
                  <a:gd name="T13" fmla="*/ 105 h 717"/>
                  <a:gd name="T14" fmla="*/ 1 w 47"/>
                  <a:gd name="T15" fmla="*/ 97 h 717"/>
                  <a:gd name="T16" fmla="*/ 1 w 47"/>
                  <a:gd name="T17" fmla="*/ 90 h 717"/>
                  <a:gd name="T18" fmla="*/ 1 w 47"/>
                  <a:gd name="T19" fmla="*/ 82 h 717"/>
                  <a:gd name="T20" fmla="*/ 1 w 47"/>
                  <a:gd name="T21" fmla="*/ 75 h 717"/>
                  <a:gd name="T22" fmla="*/ 1 w 47"/>
                  <a:gd name="T23" fmla="*/ 67 h 717"/>
                  <a:gd name="T24" fmla="*/ 1 w 47"/>
                  <a:gd name="T25" fmla="*/ 60 h 717"/>
                  <a:gd name="T26" fmla="*/ 0 w 47"/>
                  <a:gd name="T27" fmla="*/ 52 h 717"/>
                  <a:gd name="T28" fmla="*/ 0 w 47"/>
                  <a:gd name="T29" fmla="*/ 45 h 717"/>
                  <a:gd name="T30" fmla="*/ 0 w 47"/>
                  <a:gd name="T31" fmla="*/ 37 h 717"/>
                  <a:gd name="T32" fmla="*/ 0 w 47"/>
                  <a:gd name="T33" fmla="*/ 30 h 717"/>
                  <a:gd name="T34" fmla="*/ 0 w 47"/>
                  <a:gd name="T35" fmla="*/ 22 h 717"/>
                  <a:gd name="T36" fmla="*/ 0 w 47"/>
                  <a:gd name="T37" fmla="*/ 15 h 717"/>
                  <a:gd name="T38" fmla="*/ 0 w 47"/>
                  <a:gd name="T39" fmla="*/ 7 h 717"/>
                  <a:gd name="T40" fmla="*/ 0 w 47"/>
                  <a:gd name="T41" fmla="*/ 0 h 717"/>
                  <a:gd name="T42" fmla="*/ 2 w 47"/>
                  <a:gd name="T43" fmla="*/ 0 h 717"/>
                  <a:gd name="T44" fmla="*/ 4 w 47"/>
                  <a:gd name="T45" fmla="*/ 0 h 717"/>
                  <a:gd name="T46" fmla="*/ 5 w 47"/>
                  <a:gd name="T47" fmla="*/ 0 h 717"/>
                  <a:gd name="T48" fmla="*/ 7 w 47"/>
                  <a:gd name="T49" fmla="*/ 0 h 717"/>
                  <a:gd name="T50" fmla="*/ 7 w 47"/>
                  <a:gd name="T51" fmla="*/ 7 h 717"/>
                  <a:gd name="T52" fmla="*/ 7 w 47"/>
                  <a:gd name="T53" fmla="*/ 15 h 717"/>
                  <a:gd name="T54" fmla="*/ 7 w 47"/>
                  <a:gd name="T55" fmla="*/ 22 h 717"/>
                  <a:gd name="T56" fmla="*/ 7 w 47"/>
                  <a:gd name="T57" fmla="*/ 29 h 717"/>
                  <a:gd name="T58" fmla="*/ 7 w 47"/>
                  <a:gd name="T59" fmla="*/ 37 h 717"/>
                  <a:gd name="T60" fmla="*/ 7 w 47"/>
                  <a:gd name="T61" fmla="*/ 44 h 717"/>
                  <a:gd name="T62" fmla="*/ 7 w 47"/>
                  <a:gd name="T63" fmla="*/ 52 h 717"/>
                  <a:gd name="T64" fmla="*/ 7 w 47"/>
                  <a:gd name="T65" fmla="*/ 59 h 717"/>
                  <a:gd name="T66" fmla="*/ 7 w 47"/>
                  <a:gd name="T67" fmla="*/ 66 h 717"/>
                  <a:gd name="T68" fmla="*/ 8 w 47"/>
                  <a:gd name="T69" fmla="*/ 74 h 717"/>
                  <a:gd name="T70" fmla="*/ 8 w 47"/>
                  <a:gd name="T71" fmla="*/ 82 h 717"/>
                  <a:gd name="T72" fmla="*/ 8 w 47"/>
                  <a:gd name="T73" fmla="*/ 89 h 717"/>
                  <a:gd name="T74" fmla="*/ 8 w 47"/>
                  <a:gd name="T75" fmla="*/ 96 h 717"/>
                  <a:gd name="T76" fmla="*/ 8 w 47"/>
                  <a:gd name="T77" fmla="*/ 104 h 717"/>
                  <a:gd name="T78" fmla="*/ 8 w 47"/>
                  <a:gd name="T79" fmla="*/ 111 h 717"/>
                  <a:gd name="T80" fmla="*/ 8 w 47"/>
                  <a:gd name="T81" fmla="*/ 119 h 7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 h="717">
                    <a:moveTo>
                      <a:pt x="47" y="710"/>
                    </a:moveTo>
                    <a:lnTo>
                      <a:pt x="37" y="712"/>
                    </a:lnTo>
                    <a:lnTo>
                      <a:pt x="27" y="714"/>
                    </a:lnTo>
                    <a:lnTo>
                      <a:pt x="16" y="715"/>
                    </a:lnTo>
                    <a:lnTo>
                      <a:pt x="6" y="717"/>
                    </a:lnTo>
                    <a:lnTo>
                      <a:pt x="5" y="672"/>
                    </a:lnTo>
                    <a:lnTo>
                      <a:pt x="4" y="627"/>
                    </a:lnTo>
                    <a:lnTo>
                      <a:pt x="4" y="582"/>
                    </a:lnTo>
                    <a:lnTo>
                      <a:pt x="4" y="537"/>
                    </a:lnTo>
                    <a:lnTo>
                      <a:pt x="3" y="492"/>
                    </a:lnTo>
                    <a:lnTo>
                      <a:pt x="3" y="447"/>
                    </a:lnTo>
                    <a:lnTo>
                      <a:pt x="3" y="402"/>
                    </a:lnTo>
                    <a:lnTo>
                      <a:pt x="3" y="357"/>
                    </a:lnTo>
                    <a:lnTo>
                      <a:pt x="2" y="312"/>
                    </a:lnTo>
                    <a:lnTo>
                      <a:pt x="1" y="267"/>
                    </a:lnTo>
                    <a:lnTo>
                      <a:pt x="1" y="222"/>
                    </a:lnTo>
                    <a:lnTo>
                      <a:pt x="1" y="178"/>
                    </a:lnTo>
                    <a:lnTo>
                      <a:pt x="0" y="132"/>
                    </a:lnTo>
                    <a:lnTo>
                      <a:pt x="0" y="88"/>
                    </a:lnTo>
                    <a:lnTo>
                      <a:pt x="0" y="43"/>
                    </a:lnTo>
                    <a:lnTo>
                      <a:pt x="0" y="0"/>
                    </a:lnTo>
                    <a:lnTo>
                      <a:pt x="10" y="0"/>
                    </a:lnTo>
                    <a:lnTo>
                      <a:pt x="21" y="0"/>
                    </a:lnTo>
                    <a:lnTo>
                      <a:pt x="31" y="0"/>
                    </a:lnTo>
                    <a:lnTo>
                      <a:pt x="42" y="0"/>
                    </a:lnTo>
                    <a:lnTo>
                      <a:pt x="42" y="43"/>
                    </a:lnTo>
                    <a:lnTo>
                      <a:pt x="42" y="87"/>
                    </a:lnTo>
                    <a:lnTo>
                      <a:pt x="42" y="131"/>
                    </a:lnTo>
                    <a:lnTo>
                      <a:pt x="43" y="176"/>
                    </a:lnTo>
                    <a:lnTo>
                      <a:pt x="43" y="219"/>
                    </a:lnTo>
                    <a:lnTo>
                      <a:pt x="43" y="264"/>
                    </a:lnTo>
                    <a:lnTo>
                      <a:pt x="43" y="308"/>
                    </a:lnTo>
                    <a:lnTo>
                      <a:pt x="44" y="353"/>
                    </a:lnTo>
                    <a:lnTo>
                      <a:pt x="44" y="397"/>
                    </a:lnTo>
                    <a:lnTo>
                      <a:pt x="45" y="443"/>
                    </a:lnTo>
                    <a:lnTo>
                      <a:pt x="45" y="487"/>
                    </a:lnTo>
                    <a:lnTo>
                      <a:pt x="46" y="532"/>
                    </a:lnTo>
                    <a:lnTo>
                      <a:pt x="46" y="576"/>
                    </a:lnTo>
                    <a:lnTo>
                      <a:pt x="46" y="621"/>
                    </a:lnTo>
                    <a:lnTo>
                      <a:pt x="46" y="665"/>
                    </a:lnTo>
                    <a:lnTo>
                      <a:pt x="47" y="71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8" name="未知"/>
              <p:cNvSpPr/>
              <p:nvPr/>
            </p:nvSpPr>
            <p:spPr bwMode="auto">
              <a:xfrm>
                <a:off x="452" y="106"/>
                <a:ext cx="7" cy="36"/>
              </a:xfrm>
              <a:custGeom>
                <a:avLst/>
                <a:gdLst>
                  <a:gd name="T0" fmla="*/ 7 w 41"/>
                  <a:gd name="T1" fmla="*/ 0 h 216"/>
                  <a:gd name="T2" fmla="*/ 5 w 41"/>
                  <a:gd name="T3" fmla="*/ 0 h 216"/>
                  <a:gd name="T4" fmla="*/ 3 w 41"/>
                  <a:gd name="T5" fmla="*/ 0 h 216"/>
                  <a:gd name="T6" fmla="*/ 2 w 41"/>
                  <a:gd name="T7" fmla="*/ 0 h 216"/>
                  <a:gd name="T8" fmla="*/ 0 w 41"/>
                  <a:gd name="T9" fmla="*/ 0 h 216"/>
                  <a:gd name="T10" fmla="*/ 0 w 41"/>
                  <a:gd name="T11" fmla="*/ 4 h 216"/>
                  <a:gd name="T12" fmla="*/ 0 w 41"/>
                  <a:gd name="T13" fmla="*/ 9 h 216"/>
                  <a:gd name="T14" fmla="*/ 0 w 41"/>
                  <a:gd name="T15" fmla="*/ 13 h 216"/>
                  <a:gd name="T16" fmla="*/ 0 w 41"/>
                  <a:gd name="T17" fmla="*/ 18 h 216"/>
                  <a:gd name="T18" fmla="*/ 0 w 41"/>
                  <a:gd name="T19" fmla="*/ 22 h 216"/>
                  <a:gd name="T20" fmla="*/ 0 w 41"/>
                  <a:gd name="T21" fmla="*/ 27 h 216"/>
                  <a:gd name="T22" fmla="*/ 0 w 41"/>
                  <a:gd name="T23" fmla="*/ 31 h 216"/>
                  <a:gd name="T24" fmla="*/ 1 w 41"/>
                  <a:gd name="T25" fmla="*/ 36 h 216"/>
                  <a:gd name="T26" fmla="*/ 2 w 41"/>
                  <a:gd name="T27" fmla="*/ 36 h 216"/>
                  <a:gd name="T28" fmla="*/ 4 w 41"/>
                  <a:gd name="T29" fmla="*/ 36 h 216"/>
                  <a:gd name="T30" fmla="*/ 5 w 41"/>
                  <a:gd name="T31" fmla="*/ 36 h 216"/>
                  <a:gd name="T32" fmla="*/ 7 w 41"/>
                  <a:gd name="T33" fmla="*/ 36 h 216"/>
                  <a:gd name="T34" fmla="*/ 7 w 41"/>
                  <a:gd name="T35" fmla="*/ 31 h 216"/>
                  <a:gd name="T36" fmla="*/ 7 w 41"/>
                  <a:gd name="T37" fmla="*/ 27 h 216"/>
                  <a:gd name="T38" fmla="*/ 7 w 41"/>
                  <a:gd name="T39" fmla="*/ 23 h 216"/>
                  <a:gd name="T40" fmla="*/ 7 w 41"/>
                  <a:gd name="T41" fmla="*/ 18 h 216"/>
                  <a:gd name="T42" fmla="*/ 7 w 41"/>
                  <a:gd name="T43" fmla="*/ 14 h 216"/>
                  <a:gd name="T44" fmla="*/ 7 w 41"/>
                  <a:gd name="T45" fmla="*/ 9 h 216"/>
                  <a:gd name="T46" fmla="*/ 7 w 41"/>
                  <a:gd name="T47" fmla="*/ 5 h 216"/>
                  <a:gd name="T48" fmla="*/ 7 w 41"/>
                  <a:gd name="T49" fmla="*/ 0 h 2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216">
                    <a:moveTo>
                      <a:pt x="40" y="2"/>
                    </a:moveTo>
                    <a:lnTo>
                      <a:pt x="30" y="1"/>
                    </a:lnTo>
                    <a:lnTo>
                      <a:pt x="20" y="1"/>
                    </a:lnTo>
                    <a:lnTo>
                      <a:pt x="10" y="0"/>
                    </a:lnTo>
                    <a:lnTo>
                      <a:pt x="0" y="0"/>
                    </a:lnTo>
                    <a:lnTo>
                      <a:pt x="0" y="25"/>
                    </a:lnTo>
                    <a:lnTo>
                      <a:pt x="0" y="52"/>
                    </a:lnTo>
                    <a:lnTo>
                      <a:pt x="0" y="79"/>
                    </a:lnTo>
                    <a:lnTo>
                      <a:pt x="1" y="106"/>
                    </a:lnTo>
                    <a:lnTo>
                      <a:pt x="1" y="133"/>
                    </a:lnTo>
                    <a:lnTo>
                      <a:pt x="2" y="160"/>
                    </a:lnTo>
                    <a:lnTo>
                      <a:pt x="2" y="188"/>
                    </a:lnTo>
                    <a:lnTo>
                      <a:pt x="3" y="216"/>
                    </a:lnTo>
                    <a:lnTo>
                      <a:pt x="13" y="216"/>
                    </a:lnTo>
                    <a:lnTo>
                      <a:pt x="22" y="216"/>
                    </a:lnTo>
                    <a:lnTo>
                      <a:pt x="31" y="216"/>
                    </a:lnTo>
                    <a:lnTo>
                      <a:pt x="41" y="216"/>
                    </a:lnTo>
                    <a:lnTo>
                      <a:pt x="40" y="188"/>
                    </a:lnTo>
                    <a:lnTo>
                      <a:pt x="40" y="162"/>
                    </a:lnTo>
                    <a:lnTo>
                      <a:pt x="40" y="135"/>
                    </a:lnTo>
                    <a:lnTo>
                      <a:pt x="40" y="108"/>
                    </a:lnTo>
                    <a:lnTo>
                      <a:pt x="40" y="81"/>
                    </a:lnTo>
                    <a:lnTo>
                      <a:pt x="40" y="54"/>
                    </a:lnTo>
                    <a:lnTo>
                      <a:pt x="40" y="27"/>
                    </a:lnTo>
                    <a:lnTo>
                      <a:pt x="40"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09" name="未知"/>
              <p:cNvSpPr/>
              <p:nvPr/>
            </p:nvSpPr>
            <p:spPr bwMode="auto">
              <a:xfrm>
                <a:off x="453" y="142"/>
                <a:ext cx="7" cy="116"/>
              </a:xfrm>
              <a:custGeom>
                <a:avLst/>
                <a:gdLst>
                  <a:gd name="T0" fmla="*/ 7 w 45"/>
                  <a:gd name="T1" fmla="*/ 115 h 698"/>
                  <a:gd name="T2" fmla="*/ 5 w 45"/>
                  <a:gd name="T3" fmla="*/ 115 h 698"/>
                  <a:gd name="T4" fmla="*/ 4 w 45"/>
                  <a:gd name="T5" fmla="*/ 115 h 698"/>
                  <a:gd name="T6" fmla="*/ 2 w 45"/>
                  <a:gd name="T7" fmla="*/ 116 h 698"/>
                  <a:gd name="T8" fmla="*/ 1 w 45"/>
                  <a:gd name="T9" fmla="*/ 116 h 698"/>
                  <a:gd name="T10" fmla="*/ 1 w 45"/>
                  <a:gd name="T11" fmla="*/ 109 h 698"/>
                  <a:gd name="T12" fmla="*/ 1 w 45"/>
                  <a:gd name="T13" fmla="*/ 101 h 698"/>
                  <a:gd name="T14" fmla="*/ 1 w 45"/>
                  <a:gd name="T15" fmla="*/ 94 h 698"/>
                  <a:gd name="T16" fmla="*/ 1 w 45"/>
                  <a:gd name="T17" fmla="*/ 87 h 698"/>
                  <a:gd name="T18" fmla="*/ 0 w 45"/>
                  <a:gd name="T19" fmla="*/ 79 h 698"/>
                  <a:gd name="T20" fmla="*/ 0 w 45"/>
                  <a:gd name="T21" fmla="*/ 72 h 698"/>
                  <a:gd name="T22" fmla="*/ 0 w 45"/>
                  <a:gd name="T23" fmla="*/ 65 h 698"/>
                  <a:gd name="T24" fmla="*/ 0 w 45"/>
                  <a:gd name="T25" fmla="*/ 58 h 698"/>
                  <a:gd name="T26" fmla="*/ 0 w 45"/>
                  <a:gd name="T27" fmla="*/ 51 h 698"/>
                  <a:gd name="T28" fmla="*/ 0 w 45"/>
                  <a:gd name="T29" fmla="*/ 43 h 698"/>
                  <a:gd name="T30" fmla="*/ 0 w 45"/>
                  <a:gd name="T31" fmla="*/ 36 h 698"/>
                  <a:gd name="T32" fmla="*/ 0 w 45"/>
                  <a:gd name="T33" fmla="*/ 29 h 698"/>
                  <a:gd name="T34" fmla="*/ 0 w 45"/>
                  <a:gd name="T35" fmla="*/ 21 h 698"/>
                  <a:gd name="T36" fmla="*/ 0 w 45"/>
                  <a:gd name="T37" fmla="*/ 14 h 698"/>
                  <a:gd name="T38" fmla="*/ 0 w 45"/>
                  <a:gd name="T39" fmla="*/ 7 h 698"/>
                  <a:gd name="T40" fmla="*/ 0 w 45"/>
                  <a:gd name="T41" fmla="*/ 0 h 698"/>
                  <a:gd name="T42" fmla="*/ 2 w 45"/>
                  <a:gd name="T43" fmla="*/ 0 h 698"/>
                  <a:gd name="T44" fmla="*/ 3 w 45"/>
                  <a:gd name="T45" fmla="*/ 0 h 698"/>
                  <a:gd name="T46" fmla="*/ 4 w 45"/>
                  <a:gd name="T47" fmla="*/ 0 h 698"/>
                  <a:gd name="T48" fmla="*/ 6 w 45"/>
                  <a:gd name="T49" fmla="*/ 0 h 698"/>
                  <a:gd name="T50" fmla="*/ 6 w 45"/>
                  <a:gd name="T51" fmla="*/ 7 h 698"/>
                  <a:gd name="T52" fmla="*/ 6 w 45"/>
                  <a:gd name="T53" fmla="*/ 14 h 698"/>
                  <a:gd name="T54" fmla="*/ 6 w 45"/>
                  <a:gd name="T55" fmla="*/ 21 h 698"/>
                  <a:gd name="T56" fmla="*/ 6 w 45"/>
                  <a:gd name="T57" fmla="*/ 28 h 698"/>
                  <a:gd name="T58" fmla="*/ 6 w 45"/>
                  <a:gd name="T59" fmla="*/ 36 h 698"/>
                  <a:gd name="T60" fmla="*/ 6 w 45"/>
                  <a:gd name="T61" fmla="*/ 43 h 698"/>
                  <a:gd name="T62" fmla="*/ 7 w 45"/>
                  <a:gd name="T63" fmla="*/ 50 h 698"/>
                  <a:gd name="T64" fmla="*/ 7 w 45"/>
                  <a:gd name="T65" fmla="*/ 57 h 698"/>
                  <a:gd name="T66" fmla="*/ 7 w 45"/>
                  <a:gd name="T67" fmla="*/ 64 h 698"/>
                  <a:gd name="T68" fmla="*/ 7 w 45"/>
                  <a:gd name="T69" fmla="*/ 71 h 698"/>
                  <a:gd name="T70" fmla="*/ 7 w 45"/>
                  <a:gd name="T71" fmla="*/ 79 h 698"/>
                  <a:gd name="T72" fmla="*/ 7 w 45"/>
                  <a:gd name="T73" fmla="*/ 86 h 698"/>
                  <a:gd name="T74" fmla="*/ 7 w 45"/>
                  <a:gd name="T75" fmla="*/ 93 h 698"/>
                  <a:gd name="T76" fmla="*/ 7 w 45"/>
                  <a:gd name="T77" fmla="*/ 100 h 698"/>
                  <a:gd name="T78" fmla="*/ 7 w 45"/>
                  <a:gd name="T79" fmla="*/ 107 h 698"/>
                  <a:gd name="T80" fmla="*/ 7 w 45"/>
                  <a:gd name="T81" fmla="*/ 115 h 6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 h="698">
                    <a:moveTo>
                      <a:pt x="45" y="691"/>
                    </a:moveTo>
                    <a:lnTo>
                      <a:pt x="35" y="692"/>
                    </a:lnTo>
                    <a:lnTo>
                      <a:pt x="26" y="694"/>
                    </a:lnTo>
                    <a:lnTo>
                      <a:pt x="16" y="696"/>
                    </a:lnTo>
                    <a:lnTo>
                      <a:pt x="5" y="698"/>
                    </a:lnTo>
                    <a:lnTo>
                      <a:pt x="4" y="654"/>
                    </a:lnTo>
                    <a:lnTo>
                      <a:pt x="4" y="610"/>
                    </a:lnTo>
                    <a:lnTo>
                      <a:pt x="4" y="566"/>
                    </a:lnTo>
                    <a:lnTo>
                      <a:pt x="4" y="522"/>
                    </a:lnTo>
                    <a:lnTo>
                      <a:pt x="3" y="478"/>
                    </a:lnTo>
                    <a:lnTo>
                      <a:pt x="3" y="434"/>
                    </a:lnTo>
                    <a:lnTo>
                      <a:pt x="3" y="391"/>
                    </a:lnTo>
                    <a:lnTo>
                      <a:pt x="3" y="348"/>
                    </a:lnTo>
                    <a:lnTo>
                      <a:pt x="2" y="304"/>
                    </a:lnTo>
                    <a:lnTo>
                      <a:pt x="1" y="260"/>
                    </a:lnTo>
                    <a:lnTo>
                      <a:pt x="0" y="216"/>
                    </a:lnTo>
                    <a:lnTo>
                      <a:pt x="0" y="173"/>
                    </a:lnTo>
                    <a:lnTo>
                      <a:pt x="0" y="129"/>
                    </a:lnTo>
                    <a:lnTo>
                      <a:pt x="0" y="86"/>
                    </a:lnTo>
                    <a:lnTo>
                      <a:pt x="0" y="43"/>
                    </a:lnTo>
                    <a:lnTo>
                      <a:pt x="0" y="0"/>
                    </a:lnTo>
                    <a:lnTo>
                      <a:pt x="10" y="0"/>
                    </a:lnTo>
                    <a:lnTo>
                      <a:pt x="19" y="0"/>
                    </a:lnTo>
                    <a:lnTo>
                      <a:pt x="28" y="0"/>
                    </a:lnTo>
                    <a:lnTo>
                      <a:pt x="38" y="0"/>
                    </a:lnTo>
                    <a:lnTo>
                      <a:pt x="38" y="42"/>
                    </a:lnTo>
                    <a:lnTo>
                      <a:pt x="39" y="85"/>
                    </a:lnTo>
                    <a:lnTo>
                      <a:pt x="39" y="128"/>
                    </a:lnTo>
                    <a:lnTo>
                      <a:pt x="40" y="171"/>
                    </a:lnTo>
                    <a:lnTo>
                      <a:pt x="40" y="214"/>
                    </a:lnTo>
                    <a:lnTo>
                      <a:pt x="41" y="257"/>
                    </a:lnTo>
                    <a:lnTo>
                      <a:pt x="42" y="300"/>
                    </a:lnTo>
                    <a:lnTo>
                      <a:pt x="43" y="344"/>
                    </a:lnTo>
                    <a:lnTo>
                      <a:pt x="43" y="387"/>
                    </a:lnTo>
                    <a:lnTo>
                      <a:pt x="43" y="430"/>
                    </a:lnTo>
                    <a:lnTo>
                      <a:pt x="43" y="473"/>
                    </a:lnTo>
                    <a:lnTo>
                      <a:pt x="43" y="517"/>
                    </a:lnTo>
                    <a:lnTo>
                      <a:pt x="43" y="560"/>
                    </a:lnTo>
                    <a:lnTo>
                      <a:pt x="44" y="603"/>
                    </a:lnTo>
                    <a:lnTo>
                      <a:pt x="44" y="646"/>
                    </a:lnTo>
                    <a:lnTo>
                      <a:pt x="45" y="691"/>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0" name="未知"/>
              <p:cNvSpPr/>
              <p:nvPr/>
            </p:nvSpPr>
            <p:spPr bwMode="auto">
              <a:xfrm>
                <a:off x="469" y="107"/>
                <a:ext cx="6" cy="35"/>
              </a:xfrm>
              <a:custGeom>
                <a:avLst/>
                <a:gdLst>
                  <a:gd name="T0" fmla="*/ 6 w 40"/>
                  <a:gd name="T1" fmla="*/ 0 h 210"/>
                  <a:gd name="T2" fmla="*/ 4 w 40"/>
                  <a:gd name="T3" fmla="*/ 0 h 210"/>
                  <a:gd name="T4" fmla="*/ 3 w 40"/>
                  <a:gd name="T5" fmla="*/ 0 h 210"/>
                  <a:gd name="T6" fmla="*/ 2 w 40"/>
                  <a:gd name="T7" fmla="*/ 0 h 210"/>
                  <a:gd name="T8" fmla="*/ 0 w 40"/>
                  <a:gd name="T9" fmla="*/ 0 h 210"/>
                  <a:gd name="T10" fmla="*/ 0 w 40"/>
                  <a:gd name="T11" fmla="*/ 4 h 210"/>
                  <a:gd name="T12" fmla="*/ 0 w 40"/>
                  <a:gd name="T13" fmla="*/ 9 h 210"/>
                  <a:gd name="T14" fmla="*/ 0 w 40"/>
                  <a:gd name="T15" fmla="*/ 13 h 210"/>
                  <a:gd name="T16" fmla="*/ 0 w 40"/>
                  <a:gd name="T17" fmla="*/ 17 h 210"/>
                  <a:gd name="T18" fmla="*/ 0 w 40"/>
                  <a:gd name="T19" fmla="*/ 22 h 210"/>
                  <a:gd name="T20" fmla="*/ 0 w 40"/>
                  <a:gd name="T21" fmla="*/ 26 h 210"/>
                  <a:gd name="T22" fmla="*/ 0 w 40"/>
                  <a:gd name="T23" fmla="*/ 31 h 210"/>
                  <a:gd name="T24" fmla="*/ 0 w 40"/>
                  <a:gd name="T25" fmla="*/ 35 h 210"/>
                  <a:gd name="T26" fmla="*/ 2 w 40"/>
                  <a:gd name="T27" fmla="*/ 35 h 210"/>
                  <a:gd name="T28" fmla="*/ 3 w 40"/>
                  <a:gd name="T29" fmla="*/ 35 h 210"/>
                  <a:gd name="T30" fmla="*/ 5 w 40"/>
                  <a:gd name="T31" fmla="*/ 35 h 210"/>
                  <a:gd name="T32" fmla="*/ 6 w 40"/>
                  <a:gd name="T33" fmla="*/ 35 h 210"/>
                  <a:gd name="T34" fmla="*/ 6 w 40"/>
                  <a:gd name="T35" fmla="*/ 31 h 210"/>
                  <a:gd name="T36" fmla="*/ 6 w 40"/>
                  <a:gd name="T37" fmla="*/ 26 h 210"/>
                  <a:gd name="T38" fmla="*/ 6 w 40"/>
                  <a:gd name="T39" fmla="*/ 22 h 210"/>
                  <a:gd name="T40" fmla="*/ 6 w 40"/>
                  <a:gd name="T41" fmla="*/ 18 h 210"/>
                  <a:gd name="T42" fmla="*/ 6 w 40"/>
                  <a:gd name="T43" fmla="*/ 13 h 210"/>
                  <a:gd name="T44" fmla="*/ 6 w 40"/>
                  <a:gd name="T45" fmla="*/ 9 h 210"/>
                  <a:gd name="T46" fmla="*/ 6 w 40"/>
                  <a:gd name="T47" fmla="*/ 4 h 210"/>
                  <a:gd name="T48" fmla="*/ 6 w 40"/>
                  <a:gd name="T49" fmla="*/ 0 h 2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210">
                    <a:moveTo>
                      <a:pt x="37" y="2"/>
                    </a:moveTo>
                    <a:lnTo>
                      <a:pt x="28" y="1"/>
                    </a:lnTo>
                    <a:lnTo>
                      <a:pt x="19" y="0"/>
                    </a:lnTo>
                    <a:lnTo>
                      <a:pt x="10" y="0"/>
                    </a:lnTo>
                    <a:lnTo>
                      <a:pt x="0" y="0"/>
                    </a:lnTo>
                    <a:lnTo>
                      <a:pt x="0" y="25"/>
                    </a:lnTo>
                    <a:lnTo>
                      <a:pt x="0" y="52"/>
                    </a:lnTo>
                    <a:lnTo>
                      <a:pt x="0" y="78"/>
                    </a:lnTo>
                    <a:lnTo>
                      <a:pt x="1" y="104"/>
                    </a:lnTo>
                    <a:lnTo>
                      <a:pt x="1" y="130"/>
                    </a:lnTo>
                    <a:lnTo>
                      <a:pt x="1" y="157"/>
                    </a:lnTo>
                    <a:lnTo>
                      <a:pt x="1" y="183"/>
                    </a:lnTo>
                    <a:lnTo>
                      <a:pt x="3" y="210"/>
                    </a:lnTo>
                    <a:lnTo>
                      <a:pt x="12" y="210"/>
                    </a:lnTo>
                    <a:lnTo>
                      <a:pt x="21" y="210"/>
                    </a:lnTo>
                    <a:lnTo>
                      <a:pt x="30" y="210"/>
                    </a:lnTo>
                    <a:lnTo>
                      <a:pt x="40" y="210"/>
                    </a:lnTo>
                    <a:lnTo>
                      <a:pt x="39" y="183"/>
                    </a:lnTo>
                    <a:lnTo>
                      <a:pt x="39" y="158"/>
                    </a:lnTo>
                    <a:lnTo>
                      <a:pt x="38" y="131"/>
                    </a:lnTo>
                    <a:lnTo>
                      <a:pt x="38" y="105"/>
                    </a:lnTo>
                    <a:lnTo>
                      <a:pt x="37" y="79"/>
                    </a:lnTo>
                    <a:lnTo>
                      <a:pt x="37" y="53"/>
                    </a:lnTo>
                    <a:lnTo>
                      <a:pt x="37" y="26"/>
                    </a:lnTo>
                    <a:lnTo>
                      <a:pt x="37"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1" name="未知"/>
              <p:cNvSpPr/>
              <p:nvPr/>
            </p:nvSpPr>
            <p:spPr bwMode="auto">
              <a:xfrm>
                <a:off x="469" y="142"/>
                <a:ext cx="7" cy="114"/>
              </a:xfrm>
              <a:custGeom>
                <a:avLst/>
                <a:gdLst>
                  <a:gd name="T0" fmla="*/ 7 w 44"/>
                  <a:gd name="T1" fmla="*/ 112 h 679"/>
                  <a:gd name="T2" fmla="*/ 5 w 44"/>
                  <a:gd name="T3" fmla="*/ 112 h 679"/>
                  <a:gd name="T4" fmla="*/ 4 w 44"/>
                  <a:gd name="T5" fmla="*/ 112 h 679"/>
                  <a:gd name="T6" fmla="*/ 3 w 44"/>
                  <a:gd name="T7" fmla="*/ 113 h 679"/>
                  <a:gd name="T8" fmla="*/ 1 w 44"/>
                  <a:gd name="T9" fmla="*/ 113 h 679"/>
                  <a:gd name="T10" fmla="*/ 1 w 44"/>
                  <a:gd name="T11" fmla="*/ 106 h 679"/>
                  <a:gd name="T12" fmla="*/ 1 w 44"/>
                  <a:gd name="T13" fmla="*/ 99 h 679"/>
                  <a:gd name="T14" fmla="*/ 1 w 44"/>
                  <a:gd name="T15" fmla="*/ 92 h 679"/>
                  <a:gd name="T16" fmla="*/ 1 w 44"/>
                  <a:gd name="T17" fmla="*/ 85 h 679"/>
                  <a:gd name="T18" fmla="*/ 1 w 44"/>
                  <a:gd name="T19" fmla="*/ 77 h 679"/>
                  <a:gd name="T20" fmla="*/ 1 w 44"/>
                  <a:gd name="T21" fmla="*/ 70 h 679"/>
                  <a:gd name="T22" fmla="*/ 1 w 44"/>
                  <a:gd name="T23" fmla="*/ 63 h 679"/>
                  <a:gd name="T24" fmla="*/ 1 w 44"/>
                  <a:gd name="T25" fmla="*/ 56 h 679"/>
                  <a:gd name="T26" fmla="*/ 0 w 44"/>
                  <a:gd name="T27" fmla="*/ 49 h 679"/>
                  <a:gd name="T28" fmla="*/ 0 w 44"/>
                  <a:gd name="T29" fmla="*/ 42 h 679"/>
                  <a:gd name="T30" fmla="*/ 0 w 44"/>
                  <a:gd name="T31" fmla="*/ 35 h 679"/>
                  <a:gd name="T32" fmla="*/ 0 w 44"/>
                  <a:gd name="T33" fmla="*/ 28 h 679"/>
                  <a:gd name="T34" fmla="*/ 0 w 44"/>
                  <a:gd name="T35" fmla="*/ 21 h 679"/>
                  <a:gd name="T36" fmla="*/ 0 w 44"/>
                  <a:gd name="T37" fmla="*/ 14 h 679"/>
                  <a:gd name="T38" fmla="*/ 0 w 44"/>
                  <a:gd name="T39" fmla="*/ 7 h 679"/>
                  <a:gd name="T40" fmla="*/ 0 w 44"/>
                  <a:gd name="T41" fmla="*/ 0 h 679"/>
                  <a:gd name="T42" fmla="*/ 1 w 44"/>
                  <a:gd name="T43" fmla="*/ 0 h 679"/>
                  <a:gd name="T44" fmla="*/ 3 w 44"/>
                  <a:gd name="T45" fmla="*/ 0 h 679"/>
                  <a:gd name="T46" fmla="*/ 4 w 44"/>
                  <a:gd name="T47" fmla="*/ 0 h 679"/>
                  <a:gd name="T48" fmla="*/ 6 w 44"/>
                  <a:gd name="T49" fmla="*/ 0 h 679"/>
                  <a:gd name="T50" fmla="*/ 6 w 44"/>
                  <a:gd name="T51" fmla="*/ 7 h 679"/>
                  <a:gd name="T52" fmla="*/ 6 w 44"/>
                  <a:gd name="T53" fmla="*/ 14 h 679"/>
                  <a:gd name="T54" fmla="*/ 6 w 44"/>
                  <a:gd name="T55" fmla="*/ 21 h 679"/>
                  <a:gd name="T56" fmla="*/ 6 w 44"/>
                  <a:gd name="T57" fmla="*/ 28 h 679"/>
                  <a:gd name="T58" fmla="*/ 6 w 44"/>
                  <a:gd name="T59" fmla="*/ 35 h 679"/>
                  <a:gd name="T60" fmla="*/ 6 w 44"/>
                  <a:gd name="T61" fmla="*/ 42 h 679"/>
                  <a:gd name="T62" fmla="*/ 6 w 44"/>
                  <a:gd name="T63" fmla="*/ 49 h 679"/>
                  <a:gd name="T64" fmla="*/ 6 w 44"/>
                  <a:gd name="T65" fmla="*/ 56 h 679"/>
                  <a:gd name="T66" fmla="*/ 6 w 44"/>
                  <a:gd name="T67" fmla="*/ 63 h 679"/>
                  <a:gd name="T68" fmla="*/ 6 w 44"/>
                  <a:gd name="T69" fmla="*/ 70 h 679"/>
                  <a:gd name="T70" fmla="*/ 7 w 44"/>
                  <a:gd name="T71" fmla="*/ 77 h 679"/>
                  <a:gd name="T72" fmla="*/ 7 w 44"/>
                  <a:gd name="T73" fmla="*/ 84 h 679"/>
                  <a:gd name="T74" fmla="*/ 7 w 44"/>
                  <a:gd name="T75" fmla="*/ 91 h 679"/>
                  <a:gd name="T76" fmla="*/ 7 w 44"/>
                  <a:gd name="T77" fmla="*/ 98 h 679"/>
                  <a:gd name="T78" fmla="*/ 7 w 44"/>
                  <a:gd name="T79" fmla="*/ 105 h 679"/>
                  <a:gd name="T80" fmla="*/ 7 w 44"/>
                  <a:gd name="T81" fmla="*/ 112 h 67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4" h="679">
                    <a:moveTo>
                      <a:pt x="44" y="672"/>
                    </a:moveTo>
                    <a:lnTo>
                      <a:pt x="34" y="673"/>
                    </a:lnTo>
                    <a:lnTo>
                      <a:pt x="25" y="675"/>
                    </a:lnTo>
                    <a:lnTo>
                      <a:pt x="16" y="676"/>
                    </a:lnTo>
                    <a:lnTo>
                      <a:pt x="7" y="679"/>
                    </a:lnTo>
                    <a:lnTo>
                      <a:pt x="6" y="636"/>
                    </a:lnTo>
                    <a:lnTo>
                      <a:pt x="6" y="593"/>
                    </a:lnTo>
                    <a:lnTo>
                      <a:pt x="5" y="550"/>
                    </a:lnTo>
                    <a:lnTo>
                      <a:pt x="5" y="508"/>
                    </a:lnTo>
                    <a:lnTo>
                      <a:pt x="4" y="465"/>
                    </a:lnTo>
                    <a:lnTo>
                      <a:pt x="4" y="423"/>
                    </a:lnTo>
                    <a:lnTo>
                      <a:pt x="4" y="380"/>
                    </a:lnTo>
                    <a:lnTo>
                      <a:pt x="4" y="338"/>
                    </a:lnTo>
                    <a:lnTo>
                      <a:pt x="3" y="295"/>
                    </a:lnTo>
                    <a:lnTo>
                      <a:pt x="2" y="253"/>
                    </a:lnTo>
                    <a:lnTo>
                      <a:pt x="1" y="210"/>
                    </a:lnTo>
                    <a:lnTo>
                      <a:pt x="1" y="168"/>
                    </a:lnTo>
                    <a:lnTo>
                      <a:pt x="0" y="125"/>
                    </a:lnTo>
                    <a:lnTo>
                      <a:pt x="0" y="83"/>
                    </a:lnTo>
                    <a:lnTo>
                      <a:pt x="0" y="41"/>
                    </a:lnTo>
                    <a:lnTo>
                      <a:pt x="0" y="0"/>
                    </a:lnTo>
                    <a:lnTo>
                      <a:pt x="9" y="0"/>
                    </a:lnTo>
                    <a:lnTo>
                      <a:pt x="18" y="0"/>
                    </a:lnTo>
                    <a:lnTo>
                      <a:pt x="27" y="0"/>
                    </a:lnTo>
                    <a:lnTo>
                      <a:pt x="37" y="0"/>
                    </a:lnTo>
                    <a:lnTo>
                      <a:pt x="37" y="41"/>
                    </a:lnTo>
                    <a:lnTo>
                      <a:pt x="37" y="83"/>
                    </a:lnTo>
                    <a:lnTo>
                      <a:pt x="37" y="124"/>
                    </a:lnTo>
                    <a:lnTo>
                      <a:pt x="38" y="167"/>
                    </a:lnTo>
                    <a:lnTo>
                      <a:pt x="38" y="208"/>
                    </a:lnTo>
                    <a:lnTo>
                      <a:pt x="38" y="250"/>
                    </a:lnTo>
                    <a:lnTo>
                      <a:pt x="39" y="292"/>
                    </a:lnTo>
                    <a:lnTo>
                      <a:pt x="40" y="335"/>
                    </a:lnTo>
                    <a:lnTo>
                      <a:pt x="40" y="376"/>
                    </a:lnTo>
                    <a:lnTo>
                      <a:pt x="40" y="419"/>
                    </a:lnTo>
                    <a:lnTo>
                      <a:pt x="41" y="460"/>
                    </a:lnTo>
                    <a:lnTo>
                      <a:pt x="42" y="503"/>
                    </a:lnTo>
                    <a:lnTo>
                      <a:pt x="42" y="545"/>
                    </a:lnTo>
                    <a:lnTo>
                      <a:pt x="42" y="587"/>
                    </a:lnTo>
                    <a:lnTo>
                      <a:pt x="43" y="629"/>
                    </a:lnTo>
                    <a:lnTo>
                      <a:pt x="44" y="672"/>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2" name="未知"/>
              <p:cNvSpPr/>
              <p:nvPr/>
            </p:nvSpPr>
            <p:spPr bwMode="auto">
              <a:xfrm>
                <a:off x="484" y="108"/>
                <a:ext cx="7" cy="34"/>
              </a:xfrm>
              <a:custGeom>
                <a:avLst/>
                <a:gdLst>
                  <a:gd name="T0" fmla="*/ 6 w 38"/>
                  <a:gd name="T1" fmla="*/ 0 h 206"/>
                  <a:gd name="T2" fmla="*/ 5 w 38"/>
                  <a:gd name="T3" fmla="*/ 0 h 206"/>
                  <a:gd name="T4" fmla="*/ 3 w 38"/>
                  <a:gd name="T5" fmla="*/ 0 h 206"/>
                  <a:gd name="T6" fmla="*/ 2 w 38"/>
                  <a:gd name="T7" fmla="*/ 0 h 206"/>
                  <a:gd name="T8" fmla="*/ 0 w 38"/>
                  <a:gd name="T9" fmla="*/ 0 h 206"/>
                  <a:gd name="T10" fmla="*/ 0 w 38"/>
                  <a:gd name="T11" fmla="*/ 4 h 206"/>
                  <a:gd name="T12" fmla="*/ 0 w 38"/>
                  <a:gd name="T13" fmla="*/ 8 h 206"/>
                  <a:gd name="T14" fmla="*/ 0 w 38"/>
                  <a:gd name="T15" fmla="*/ 13 h 206"/>
                  <a:gd name="T16" fmla="*/ 0 w 38"/>
                  <a:gd name="T17" fmla="*/ 17 h 206"/>
                  <a:gd name="T18" fmla="*/ 0 w 38"/>
                  <a:gd name="T19" fmla="*/ 21 h 206"/>
                  <a:gd name="T20" fmla="*/ 0 w 38"/>
                  <a:gd name="T21" fmla="*/ 25 h 206"/>
                  <a:gd name="T22" fmla="*/ 1 w 38"/>
                  <a:gd name="T23" fmla="*/ 29 h 206"/>
                  <a:gd name="T24" fmla="*/ 1 w 38"/>
                  <a:gd name="T25" fmla="*/ 34 h 206"/>
                  <a:gd name="T26" fmla="*/ 2 w 38"/>
                  <a:gd name="T27" fmla="*/ 34 h 206"/>
                  <a:gd name="T28" fmla="*/ 4 w 38"/>
                  <a:gd name="T29" fmla="*/ 34 h 206"/>
                  <a:gd name="T30" fmla="*/ 5 w 38"/>
                  <a:gd name="T31" fmla="*/ 34 h 206"/>
                  <a:gd name="T32" fmla="*/ 7 w 38"/>
                  <a:gd name="T33" fmla="*/ 34 h 206"/>
                  <a:gd name="T34" fmla="*/ 7 w 38"/>
                  <a:gd name="T35" fmla="*/ 30 h 206"/>
                  <a:gd name="T36" fmla="*/ 7 w 38"/>
                  <a:gd name="T37" fmla="*/ 26 h 206"/>
                  <a:gd name="T38" fmla="*/ 7 w 38"/>
                  <a:gd name="T39" fmla="*/ 21 h 206"/>
                  <a:gd name="T40" fmla="*/ 7 w 38"/>
                  <a:gd name="T41" fmla="*/ 17 h 206"/>
                  <a:gd name="T42" fmla="*/ 6 w 38"/>
                  <a:gd name="T43" fmla="*/ 13 h 206"/>
                  <a:gd name="T44" fmla="*/ 6 w 38"/>
                  <a:gd name="T45" fmla="*/ 9 h 206"/>
                  <a:gd name="T46" fmla="*/ 6 w 38"/>
                  <a:gd name="T47" fmla="*/ 5 h 206"/>
                  <a:gd name="T48" fmla="*/ 6 w 38"/>
                  <a:gd name="T49" fmla="*/ 0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206">
                    <a:moveTo>
                      <a:pt x="35" y="3"/>
                    </a:moveTo>
                    <a:lnTo>
                      <a:pt x="26" y="2"/>
                    </a:lnTo>
                    <a:lnTo>
                      <a:pt x="18" y="1"/>
                    </a:lnTo>
                    <a:lnTo>
                      <a:pt x="9" y="0"/>
                    </a:lnTo>
                    <a:lnTo>
                      <a:pt x="0" y="0"/>
                    </a:lnTo>
                    <a:lnTo>
                      <a:pt x="0" y="24"/>
                    </a:lnTo>
                    <a:lnTo>
                      <a:pt x="0" y="50"/>
                    </a:lnTo>
                    <a:lnTo>
                      <a:pt x="0" y="76"/>
                    </a:lnTo>
                    <a:lnTo>
                      <a:pt x="2" y="102"/>
                    </a:lnTo>
                    <a:lnTo>
                      <a:pt x="2" y="127"/>
                    </a:lnTo>
                    <a:lnTo>
                      <a:pt x="2" y="153"/>
                    </a:lnTo>
                    <a:lnTo>
                      <a:pt x="3" y="178"/>
                    </a:lnTo>
                    <a:lnTo>
                      <a:pt x="4" y="205"/>
                    </a:lnTo>
                    <a:lnTo>
                      <a:pt x="12" y="205"/>
                    </a:lnTo>
                    <a:lnTo>
                      <a:pt x="20" y="205"/>
                    </a:lnTo>
                    <a:lnTo>
                      <a:pt x="29" y="205"/>
                    </a:lnTo>
                    <a:lnTo>
                      <a:pt x="38" y="206"/>
                    </a:lnTo>
                    <a:lnTo>
                      <a:pt x="37" y="179"/>
                    </a:lnTo>
                    <a:lnTo>
                      <a:pt x="37" y="155"/>
                    </a:lnTo>
                    <a:lnTo>
                      <a:pt x="36" y="128"/>
                    </a:lnTo>
                    <a:lnTo>
                      <a:pt x="36" y="103"/>
                    </a:lnTo>
                    <a:lnTo>
                      <a:pt x="35" y="78"/>
                    </a:lnTo>
                    <a:lnTo>
                      <a:pt x="35" y="52"/>
                    </a:lnTo>
                    <a:lnTo>
                      <a:pt x="35" y="28"/>
                    </a:lnTo>
                    <a:lnTo>
                      <a:pt x="35"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3" name="未知"/>
              <p:cNvSpPr/>
              <p:nvPr/>
            </p:nvSpPr>
            <p:spPr bwMode="auto">
              <a:xfrm>
                <a:off x="485" y="142"/>
                <a:ext cx="7" cy="114"/>
              </a:xfrm>
              <a:custGeom>
                <a:avLst/>
                <a:gdLst>
                  <a:gd name="T0" fmla="*/ 7 w 41"/>
                  <a:gd name="T1" fmla="*/ 109 h 662"/>
                  <a:gd name="T2" fmla="*/ 5 w 41"/>
                  <a:gd name="T3" fmla="*/ 109 h 662"/>
                  <a:gd name="T4" fmla="*/ 4 w 41"/>
                  <a:gd name="T5" fmla="*/ 109 h 662"/>
                  <a:gd name="T6" fmla="*/ 2 w 41"/>
                  <a:gd name="T7" fmla="*/ 110 h 662"/>
                  <a:gd name="T8" fmla="*/ 1 w 41"/>
                  <a:gd name="T9" fmla="*/ 110 h 662"/>
                  <a:gd name="T10" fmla="*/ 1 w 41"/>
                  <a:gd name="T11" fmla="*/ 103 h 662"/>
                  <a:gd name="T12" fmla="*/ 1 w 41"/>
                  <a:gd name="T13" fmla="*/ 96 h 662"/>
                  <a:gd name="T14" fmla="*/ 1 w 41"/>
                  <a:gd name="T15" fmla="*/ 89 h 662"/>
                  <a:gd name="T16" fmla="*/ 1 w 41"/>
                  <a:gd name="T17" fmla="*/ 82 h 662"/>
                  <a:gd name="T18" fmla="*/ 1 w 41"/>
                  <a:gd name="T19" fmla="*/ 75 h 662"/>
                  <a:gd name="T20" fmla="*/ 1 w 41"/>
                  <a:gd name="T21" fmla="*/ 69 h 662"/>
                  <a:gd name="T22" fmla="*/ 0 w 41"/>
                  <a:gd name="T23" fmla="*/ 62 h 662"/>
                  <a:gd name="T24" fmla="*/ 0 w 41"/>
                  <a:gd name="T25" fmla="*/ 55 h 662"/>
                  <a:gd name="T26" fmla="*/ 0 w 41"/>
                  <a:gd name="T27" fmla="*/ 48 h 662"/>
                  <a:gd name="T28" fmla="*/ 0 w 41"/>
                  <a:gd name="T29" fmla="*/ 41 h 662"/>
                  <a:gd name="T30" fmla="*/ 0 w 41"/>
                  <a:gd name="T31" fmla="*/ 34 h 662"/>
                  <a:gd name="T32" fmla="*/ 0 w 41"/>
                  <a:gd name="T33" fmla="*/ 27 h 662"/>
                  <a:gd name="T34" fmla="*/ 0 w 41"/>
                  <a:gd name="T35" fmla="*/ 20 h 662"/>
                  <a:gd name="T36" fmla="*/ 0 w 41"/>
                  <a:gd name="T37" fmla="*/ 14 h 662"/>
                  <a:gd name="T38" fmla="*/ 0 w 41"/>
                  <a:gd name="T39" fmla="*/ 7 h 662"/>
                  <a:gd name="T40" fmla="*/ 0 w 41"/>
                  <a:gd name="T41" fmla="*/ 0 h 662"/>
                  <a:gd name="T42" fmla="*/ 1 w 41"/>
                  <a:gd name="T43" fmla="*/ 0 h 662"/>
                  <a:gd name="T44" fmla="*/ 3 w 41"/>
                  <a:gd name="T45" fmla="*/ 0 h 662"/>
                  <a:gd name="T46" fmla="*/ 4 w 41"/>
                  <a:gd name="T47" fmla="*/ 0 h 662"/>
                  <a:gd name="T48" fmla="*/ 6 w 41"/>
                  <a:gd name="T49" fmla="*/ 0 h 662"/>
                  <a:gd name="T50" fmla="*/ 6 w 41"/>
                  <a:gd name="T51" fmla="*/ 7 h 662"/>
                  <a:gd name="T52" fmla="*/ 6 w 41"/>
                  <a:gd name="T53" fmla="*/ 14 h 662"/>
                  <a:gd name="T54" fmla="*/ 6 w 41"/>
                  <a:gd name="T55" fmla="*/ 20 h 662"/>
                  <a:gd name="T56" fmla="*/ 6 w 41"/>
                  <a:gd name="T57" fmla="*/ 27 h 662"/>
                  <a:gd name="T58" fmla="*/ 6 w 41"/>
                  <a:gd name="T59" fmla="*/ 34 h 662"/>
                  <a:gd name="T60" fmla="*/ 6 w 41"/>
                  <a:gd name="T61" fmla="*/ 41 h 662"/>
                  <a:gd name="T62" fmla="*/ 6 w 41"/>
                  <a:gd name="T63" fmla="*/ 47 h 662"/>
                  <a:gd name="T64" fmla="*/ 6 w 41"/>
                  <a:gd name="T65" fmla="*/ 54 h 662"/>
                  <a:gd name="T66" fmla="*/ 6 w 41"/>
                  <a:gd name="T67" fmla="*/ 61 h 662"/>
                  <a:gd name="T68" fmla="*/ 6 w 41"/>
                  <a:gd name="T69" fmla="*/ 68 h 662"/>
                  <a:gd name="T70" fmla="*/ 6 w 41"/>
                  <a:gd name="T71" fmla="*/ 75 h 662"/>
                  <a:gd name="T72" fmla="*/ 7 w 41"/>
                  <a:gd name="T73" fmla="*/ 82 h 662"/>
                  <a:gd name="T74" fmla="*/ 7 w 41"/>
                  <a:gd name="T75" fmla="*/ 88 h 662"/>
                  <a:gd name="T76" fmla="*/ 7 w 41"/>
                  <a:gd name="T77" fmla="*/ 95 h 662"/>
                  <a:gd name="T78" fmla="*/ 7 w 41"/>
                  <a:gd name="T79" fmla="*/ 102 h 662"/>
                  <a:gd name="T80" fmla="*/ 7 w 41"/>
                  <a:gd name="T81" fmla="*/ 109 h 6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1" h="662">
                    <a:moveTo>
                      <a:pt x="41" y="655"/>
                    </a:moveTo>
                    <a:lnTo>
                      <a:pt x="32" y="656"/>
                    </a:lnTo>
                    <a:lnTo>
                      <a:pt x="23" y="658"/>
                    </a:lnTo>
                    <a:lnTo>
                      <a:pt x="14" y="659"/>
                    </a:lnTo>
                    <a:lnTo>
                      <a:pt x="6" y="662"/>
                    </a:lnTo>
                    <a:lnTo>
                      <a:pt x="5" y="620"/>
                    </a:lnTo>
                    <a:lnTo>
                      <a:pt x="5" y="579"/>
                    </a:lnTo>
                    <a:lnTo>
                      <a:pt x="4" y="537"/>
                    </a:lnTo>
                    <a:lnTo>
                      <a:pt x="4" y="496"/>
                    </a:lnTo>
                    <a:lnTo>
                      <a:pt x="3" y="454"/>
                    </a:lnTo>
                    <a:lnTo>
                      <a:pt x="3" y="413"/>
                    </a:lnTo>
                    <a:lnTo>
                      <a:pt x="2" y="371"/>
                    </a:lnTo>
                    <a:lnTo>
                      <a:pt x="2" y="330"/>
                    </a:lnTo>
                    <a:lnTo>
                      <a:pt x="1" y="288"/>
                    </a:lnTo>
                    <a:lnTo>
                      <a:pt x="1" y="247"/>
                    </a:lnTo>
                    <a:lnTo>
                      <a:pt x="1" y="205"/>
                    </a:lnTo>
                    <a:lnTo>
                      <a:pt x="1" y="165"/>
                    </a:lnTo>
                    <a:lnTo>
                      <a:pt x="0" y="123"/>
                    </a:lnTo>
                    <a:lnTo>
                      <a:pt x="0" y="82"/>
                    </a:lnTo>
                    <a:lnTo>
                      <a:pt x="0" y="40"/>
                    </a:lnTo>
                    <a:lnTo>
                      <a:pt x="0" y="0"/>
                    </a:lnTo>
                    <a:lnTo>
                      <a:pt x="8" y="0"/>
                    </a:lnTo>
                    <a:lnTo>
                      <a:pt x="16" y="0"/>
                    </a:lnTo>
                    <a:lnTo>
                      <a:pt x="25" y="0"/>
                    </a:lnTo>
                    <a:lnTo>
                      <a:pt x="34" y="1"/>
                    </a:lnTo>
                    <a:lnTo>
                      <a:pt x="34" y="41"/>
                    </a:lnTo>
                    <a:lnTo>
                      <a:pt x="34" y="82"/>
                    </a:lnTo>
                    <a:lnTo>
                      <a:pt x="34" y="122"/>
                    </a:lnTo>
                    <a:lnTo>
                      <a:pt x="35" y="163"/>
                    </a:lnTo>
                    <a:lnTo>
                      <a:pt x="35" y="203"/>
                    </a:lnTo>
                    <a:lnTo>
                      <a:pt x="35" y="244"/>
                    </a:lnTo>
                    <a:lnTo>
                      <a:pt x="36" y="285"/>
                    </a:lnTo>
                    <a:lnTo>
                      <a:pt x="37" y="327"/>
                    </a:lnTo>
                    <a:lnTo>
                      <a:pt x="37" y="367"/>
                    </a:lnTo>
                    <a:lnTo>
                      <a:pt x="37" y="408"/>
                    </a:lnTo>
                    <a:lnTo>
                      <a:pt x="38" y="449"/>
                    </a:lnTo>
                    <a:lnTo>
                      <a:pt x="39" y="491"/>
                    </a:lnTo>
                    <a:lnTo>
                      <a:pt x="39" y="531"/>
                    </a:lnTo>
                    <a:lnTo>
                      <a:pt x="39" y="572"/>
                    </a:lnTo>
                    <a:lnTo>
                      <a:pt x="40" y="613"/>
                    </a:lnTo>
                    <a:lnTo>
                      <a:pt x="41" y="655"/>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4" name="未知"/>
              <p:cNvSpPr/>
              <p:nvPr/>
            </p:nvSpPr>
            <p:spPr bwMode="auto">
              <a:xfrm>
                <a:off x="281" y="97"/>
                <a:ext cx="225" cy="15"/>
              </a:xfrm>
              <a:custGeom>
                <a:avLst/>
                <a:gdLst>
                  <a:gd name="T0" fmla="*/ 225 w 1349"/>
                  <a:gd name="T1" fmla="*/ 14 h 92"/>
                  <a:gd name="T2" fmla="*/ 214 w 1349"/>
                  <a:gd name="T3" fmla="*/ 13 h 92"/>
                  <a:gd name="T4" fmla="*/ 203 w 1349"/>
                  <a:gd name="T5" fmla="*/ 12 h 92"/>
                  <a:gd name="T6" fmla="*/ 192 w 1349"/>
                  <a:gd name="T7" fmla="*/ 11 h 92"/>
                  <a:gd name="T8" fmla="*/ 181 w 1349"/>
                  <a:gd name="T9" fmla="*/ 11 h 92"/>
                  <a:gd name="T10" fmla="*/ 169 w 1349"/>
                  <a:gd name="T11" fmla="*/ 10 h 92"/>
                  <a:gd name="T12" fmla="*/ 157 w 1349"/>
                  <a:gd name="T13" fmla="*/ 9 h 92"/>
                  <a:gd name="T14" fmla="*/ 144 w 1349"/>
                  <a:gd name="T15" fmla="*/ 9 h 92"/>
                  <a:gd name="T16" fmla="*/ 132 w 1349"/>
                  <a:gd name="T17" fmla="*/ 8 h 92"/>
                  <a:gd name="T18" fmla="*/ 117 w 1349"/>
                  <a:gd name="T19" fmla="*/ 7 h 92"/>
                  <a:gd name="T20" fmla="*/ 102 w 1349"/>
                  <a:gd name="T21" fmla="*/ 6 h 92"/>
                  <a:gd name="T22" fmla="*/ 86 w 1349"/>
                  <a:gd name="T23" fmla="*/ 5 h 92"/>
                  <a:gd name="T24" fmla="*/ 70 w 1349"/>
                  <a:gd name="T25" fmla="*/ 4 h 92"/>
                  <a:gd name="T26" fmla="*/ 53 w 1349"/>
                  <a:gd name="T27" fmla="*/ 3 h 92"/>
                  <a:gd name="T28" fmla="*/ 36 w 1349"/>
                  <a:gd name="T29" fmla="*/ 2 h 92"/>
                  <a:gd name="T30" fmla="*/ 18 w 1349"/>
                  <a:gd name="T31" fmla="*/ 1 h 92"/>
                  <a:gd name="T32" fmla="*/ 0 w 1349"/>
                  <a:gd name="T33" fmla="*/ 0 h 92"/>
                  <a:gd name="T34" fmla="*/ 0 w 1349"/>
                  <a:gd name="T35" fmla="*/ 1 h 92"/>
                  <a:gd name="T36" fmla="*/ 0 w 1349"/>
                  <a:gd name="T37" fmla="*/ 2 h 92"/>
                  <a:gd name="T38" fmla="*/ 18 w 1349"/>
                  <a:gd name="T39" fmla="*/ 3 h 92"/>
                  <a:gd name="T40" fmla="*/ 36 w 1349"/>
                  <a:gd name="T41" fmla="*/ 4 h 92"/>
                  <a:gd name="T42" fmla="*/ 53 w 1349"/>
                  <a:gd name="T43" fmla="*/ 5 h 92"/>
                  <a:gd name="T44" fmla="*/ 70 w 1349"/>
                  <a:gd name="T45" fmla="*/ 6 h 92"/>
                  <a:gd name="T46" fmla="*/ 86 w 1349"/>
                  <a:gd name="T47" fmla="*/ 7 h 92"/>
                  <a:gd name="T48" fmla="*/ 102 w 1349"/>
                  <a:gd name="T49" fmla="*/ 8 h 92"/>
                  <a:gd name="T50" fmla="*/ 117 w 1349"/>
                  <a:gd name="T51" fmla="*/ 9 h 92"/>
                  <a:gd name="T52" fmla="*/ 132 w 1349"/>
                  <a:gd name="T53" fmla="*/ 10 h 92"/>
                  <a:gd name="T54" fmla="*/ 144 w 1349"/>
                  <a:gd name="T55" fmla="*/ 10 h 92"/>
                  <a:gd name="T56" fmla="*/ 157 w 1349"/>
                  <a:gd name="T57" fmla="*/ 11 h 92"/>
                  <a:gd name="T58" fmla="*/ 169 w 1349"/>
                  <a:gd name="T59" fmla="*/ 12 h 92"/>
                  <a:gd name="T60" fmla="*/ 181 w 1349"/>
                  <a:gd name="T61" fmla="*/ 12 h 92"/>
                  <a:gd name="T62" fmla="*/ 192 w 1349"/>
                  <a:gd name="T63" fmla="*/ 13 h 92"/>
                  <a:gd name="T64" fmla="*/ 203 w 1349"/>
                  <a:gd name="T65" fmla="*/ 14 h 92"/>
                  <a:gd name="T66" fmla="*/ 214 w 1349"/>
                  <a:gd name="T67" fmla="*/ 14 h 92"/>
                  <a:gd name="T68" fmla="*/ 225 w 1349"/>
                  <a:gd name="T69" fmla="*/ 15 h 92"/>
                  <a:gd name="T70" fmla="*/ 225 w 1349"/>
                  <a:gd name="T71" fmla="*/ 14 h 92"/>
                  <a:gd name="T72" fmla="*/ 225 w 1349"/>
                  <a:gd name="T73" fmla="*/ 14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49" h="92">
                    <a:moveTo>
                      <a:pt x="1349" y="83"/>
                    </a:moveTo>
                    <a:lnTo>
                      <a:pt x="1284" y="78"/>
                    </a:lnTo>
                    <a:lnTo>
                      <a:pt x="1219" y="74"/>
                    </a:lnTo>
                    <a:lnTo>
                      <a:pt x="1151" y="70"/>
                    </a:lnTo>
                    <a:lnTo>
                      <a:pt x="1083" y="66"/>
                    </a:lnTo>
                    <a:lnTo>
                      <a:pt x="1011" y="61"/>
                    </a:lnTo>
                    <a:lnTo>
                      <a:pt x="939" y="57"/>
                    </a:lnTo>
                    <a:lnTo>
                      <a:pt x="865" y="53"/>
                    </a:lnTo>
                    <a:lnTo>
                      <a:pt x="789" y="48"/>
                    </a:lnTo>
                    <a:lnTo>
                      <a:pt x="700" y="42"/>
                    </a:lnTo>
                    <a:lnTo>
                      <a:pt x="609" y="37"/>
                    </a:lnTo>
                    <a:lnTo>
                      <a:pt x="515" y="31"/>
                    </a:lnTo>
                    <a:lnTo>
                      <a:pt x="419" y="26"/>
                    </a:lnTo>
                    <a:lnTo>
                      <a:pt x="319" y="19"/>
                    </a:lnTo>
                    <a:lnTo>
                      <a:pt x="216" y="13"/>
                    </a:lnTo>
                    <a:lnTo>
                      <a:pt x="110" y="6"/>
                    </a:lnTo>
                    <a:lnTo>
                      <a:pt x="0" y="0"/>
                    </a:lnTo>
                    <a:lnTo>
                      <a:pt x="0" y="6"/>
                    </a:lnTo>
                    <a:lnTo>
                      <a:pt x="0" y="13"/>
                    </a:lnTo>
                    <a:lnTo>
                      <a:pt x="110" y="19"/>
                    </a:lnTo>
                    <a:lnTo>
                      <a:pt x="216" y="25"/>
                    </a:lnTo>
                    <a:lnTo>
                      <a:pt x="319" y="31"/>
                    </a:lnTo>
                    <a:lnTo>
                      <a:pt x="419" y="37"/>
                    </a:lnTo>
                    <a:lnTo>
                      <a:pt x="515" y="42"/>
                    </a:lnTo>
                    <a:lnTo>
                      <a:pt x="609" y="47"/>
                    </a:lnTo>
                    <a:lnTo>
                      <a:pt x="700" y="53"/>
                    </a:lnTo>
                    <a:lnTo>
                      <a:pt x="789" y="59"/>
                    </a:lnTo>
                    <a:lnTo>
                      <a:pt x="865" y="63"/>
                    </a:lnTo>
                    <a:lnTo>
                      <a:pt x="939" y="67"/>
                    </a:lnTo>
                    <a:lnTo>
                      <a:pt x="1012" y="71"/>
                    </a:lnTo>
                    <a:lnTo>
                      <a:pt x="1084" y="76"/>
                    </a:lnTo>
                    <a:lnTo>
                      <a:pt x="1152" y="79"/>
                    </a:lnTo>
                    <a:lnTo>
                      <a:pt x="1220" y="84"/>
                    </a:lnTo>
                    <a:lnTo>
                      <a:pt x="1285" y="87"/>
                    </a:lnTo>
                    <a:lnTo>
                      <a:pt x="1349" y="92"/>
                    </a:lnTo>
                    <a:lnTo>
                      <a:pt x="1349" y="87"/>
                    </a:lnTo>
                    <a:lnTo>
                      <a:pt x="1349" y="8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5" name="未知"/>
              <p:cNvSpPr/>
              <p:nvPr/>
            </p:nvSpPr>
            <p:spPr bwMode="auto">
              <a:xfrm>
                <a:off x="281" y="101"/>
                <a:ext cx="225" cy="14"/>
              </a:xfrm>
              <a:custGeom>
                <a:avLst/>
                <a:gdLst>
                  <a:gd name="T0" fmla="*/ 225 w 1349"/>
                  <a:gd name="T1" fmla="*/ 13 h 84"/>
                  <a:gd name="T2" fmla="*/ 214 w 1349"/>
                  <a:gd name="T3" fmla="*/ 12 h 84"/>
                  <a:gd name="T4" fmla="*/ 203 w 1349"/>
                  <a:gd name="T5" fmla="*/ 11 h 84"/>
                  <a:gd name="T6" fmla="*/ 192 w 1349"/>
                  <a:gd name="T7" fmla="*/ 11 h 84"/>
                  <a:gd name="T8" fmla="*/ 181 w 1349"/>
                  <a:gd name="T9" fmla="*/ 10 h 84"/>
                  <a:gd name="T10" fmla="*/ 169 w 1349"/>
                  <a:gd name="T11" fmla="*/ 9 h 84"/>
                  <a:gd name="T12" fmla="*/ 157 w 1349"/>
                  <a:gd name="T13" fmla="*/ 9 h 84"/>
                  <a:gd name="T14" fmla="*/ 144 w 1349"/>
                  <a:gd name="T15" fmla="*/ 8 h 84"/>
                  <a:gd name="T16" fmla="*/ 132 w 1349"/>
                  <a:gd name="T17" fmla="*/ 7 h 84"/>
                  <a:gd name="T18" fmla="*/ 117 w 1349"/>
                  <a:gd name="T19" fmla="*/ 7 h 84"/>
                  <a:gd name="T20" fmla="*/ 102 w 1349"/>
                  <a:gd name="T21" fmla="*/ 6 h 84"/>
                  <a:gd name="T22" fmla="*/ 86 w 1349"/>
                  <a:gd name="T23" fmla="*/ 5 h 84"/>
                  <a:gd name="T24" fmla="*/ 70 w 1349"/>
                  <a:gd name="T25" fmla="*/ 4 h 84"/>
                  <a:gd name="T26" fmla="*/ 53 w 1349"/>
                  <a:gd name="T27" fmla="*/ 3 h 84"/>
                  <a:gd name="T28" fmla="*/ 36 w 1349"/>
                  <a:gd name="T29" fmla="*/ 2 h 84"/>
                  <a:gd name="T30" fmla="*/ 18 w 1349"/>
                  <a:gd name="T31" fmla="*/ 1 h 84"/>
                  <a:gd name="T32" fmla="*/ 0 w 1349"/>
                  <a:gd name="T33" fmla="*/ 0 h 84"/>
                  <a:gd name="T34" fmla="*/ 0 w 1349"/>
                  <a:gd name="T35" fmla="*/ 1 h 84"/>
                  <a:gd name="T36" fmla="*/ 0 w 1349"/>
                  <a:gd name="T37" fmla="*/ 2 h 84"/>
                  <a:gd name="T38" fmla="*/ 18 w 1349"/>
                  <a:gd name="T39" fmla="*/ 3 h 84"/>
                  <a:gd name="T40" fmla="*/ 36 w 1349"/>
                  <a:gd name="T41" fmla="*/ 4 h 84"/>
                  <a:gd name="T42" fmla="*/ 53 w 1349"/>
                  <a:gd name="T43" fmla="*/ 5 h 84"/>
                  <a:gd name="T44" fmla="*/ 70 w 1349"/>
                  <a:gd name="T45" fmla="*/ 6 h 84"/>
                  <a:gd name="T46" fmla="*/ 86 w 1349"/>
                  <a:gd name="T47" fmla="*/ 6 h 84"/>
                  <a:gd name="T48" fmla="*/ 102 w 1349"/>
                  <a:gd name="T49" fmla="*/ 7 h 84"/>
                  <a:gd name="T50" fmla="*/ 117 w 1349"/>
                  <a:gd name="T51" fmla="*/ 8 h 84"/>
                  <a:gd name="T52" fmla="*/ 132 w 1349"/>
                  <a:gd name="T53" fmla="*/ 9 h 84"/>
                  <a:gd name="T54" fmla="*/ 144 w 1349"/>
                  <a:gd name="T55" fmla="*/ 10 h 84"/>
                  <a:gd name="T56" fmla="*/ 157 w 1349"/>
                  <a:gd name="T57" fmla="*/ 10 h 84"/>
                  <a:gd name="T58" fmla="*/ 169 w 1349"/>
                  <a:gd name="T59" fmla="*/ 11 h 84"/>
                  <a:gd name="T60" fmla="*/ 181 w 1349"/>
                  <a:gd name="T61" fmla="*/ 12 h 84"/>
                  <a:gd name="T62" fmla="*/ 192 w 1349"/>
                  <a:gd name="T63" fmla="*/ 12 h 84"/>
                  <a:gd name="T64" fmla="*/ 203 w 1349"/>
                  <a:gd name="T65" fmla="*/ 13 h 84"/>
                  <a:gd name="T66" fmla="*/ 214 w 1349"/>
                  <a:gd name="T67" fmla="*/ 13 h 84"/>
                  <a:gd name="T68" fmla="*/ 225 w 1349"/>
                  <a:gd name="T69" fmla="*/ 14 h 84"/>
                  <a:gd name="T70" fmla="*/ 225 w 1349"/>
                  <a:gd name="T71" fmla="*/ 13 h 84"/>
                  <a:gd name="T72" fmla="*/ 225 w 1349"/>
                  <a:gd name="T73" fmla="*/ 13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49" h="84">
                    <a:moveTo>
                      <a:pt x="1349" y="76"/>
                    </a:moveTo>
                    <a:lnTo>
                      <a:pt x="1285" y="72"/>
                    </a:lnTo>
                    <a:lnTo>
                      <a:pt x="1220" y="68"/>
                    </a:lnTo>
                    <a:lnTo>
                      <a:pt x="1152" y="63"/>
                    </a:lnTo>
                    <a:lnTo>
                      <a:pt x="1084" y="59"/>
                    </a:lnTo>
                    <a:lnTo>
                      <a:pt x="1012" y="55"/>
                    </a:lnTo>
                    <a:lnTo>
                      <a:pt x="939" y="51"/>
                    </a:lnTo>
                    <a:lnTo>
                      <a:pt x="865" y="47"/>
                    </a:lnTo>
                    <a:lnTo>
                      <a:pt x="789" y="44"/>
                    </a:lnTo>
                    <a:lnTo>
                      <a:pt x="700" y="39"/>
                    </a:lnTo>
                    <a:lnTo>
                      <a:pt x="609" y="34"/>
                    </a:lnTo>
                    <a:lnTo>
                      <a:pt x="515" y="28"/>
                    </a:lnTo>
                    <a:lnTo>
                      <a:pt x="419" y="22"/>
                    </a:lnTo>
                    <a:lnTo>
                      <a:pt x="319" y="16"/>
                    </a:lnTo>
                    <a:lnTo>
                      <a:pt x="216" y="11"/>
                    </a:lnTo>
                    <a:lnTo>
                      <a:pt x="110" y="5"/>
                    </a:lnTo>
                    <a:lnTo>
                      <a:pt x="0" y="0"/>
                    </a:lnTo>
                    <a:lnTo>
                      <a:pt x="0" y="5"/>
                    </a:lnTo>
                    <a:lnTo>
                      <a:pt x="0" y="11"/>
                    </a:lnTo>
                    <a:lnTo>
                      <a:pt x="110" y="16"/>
                    </a:lnTo>
                    <a:lnTo>
                      <a:pt x="216" y="21"/>
                    </a:lnTo>
                    <a:lnTo>
                      <a:pt x="319" y="27"/>
                    </a:lnTo>
                    <a:lnTo>
                      <a:pt x="419" y="33"/>
                    </a:lnTo>
                    <a:lnTo>
                      <a:pt x="515" y="38"/>
                    </a:lnTo>
                    <a:lnTo>
                      <a:pt x="609" y="43"/>
                    </a:lnTo>
                    <a:lnTo>
                      <a:pt x="700" y="48"/>
                    </a:lnTo>
                    <a:lnTo>
                      <a:pt x="789" y="54"/>
                    </a:lnTo>
                    <a:lnTo>
                      <a:pt x="865" y="57"/>
                    </a:lnTo>
                    <a:lnTo>
                      <a:pt x="939" y="61"/>
                    </a:lnTo>
                    <a:lnTo>
                      <a:pt x="1012" y="65"/>
                    </a:lnTo>
                    <a:lnTo>
                      <a:pt x="1084" y="70"/>
                    </a:lnTo>
                    <a:lnTo>
                      <a:pt x="1152" y="73"/>
                    </a:lnTo>
                    <a:lnTo>
                      <a:pt x="1220" y="77"/>
                    </a:lnTo>
                    <a:lnTo>
                      <a:pt x="1285" y="80"/>
                    </a:lnTo>
                    <a:lnTo>
                      <a:pt x="1349" y="84"/>
                    </a:lnTo>
                    <a:lnTo>
                      <a:pt x="1349" y="79"/>
                    </a:lnTo>
                    <a:lnTo>
                      <a:pt x="1349" y="76"/>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6" name="未知"/>
              <p:cNvSpPr/>
              <p:nvPr/>
            </p:nvSpPr>
            <p:spPr bwMode="auto">
              <a:xfrm>
                <a:off x="282" y="221"/>
                <a:ext cx="210" cy="30"/>
              </a:xfrm>
              <a:custGeom>
                <a:avLst/>
                <a:gdLst>
                  <a:gd name="T0" fmla="*/ 210 w 1255"/>
                  <a:gd name="T1" fmla="*/ 0 h 184"/>
                  <a:gd name="T2" fmla="*/ 200 w 1255"/>
                  <a:gd name="T3" fmla="*/ 1 h 184"/>
                  <a:gd name="T4" fmla="*/ 189 w 1255"/>
                  <a:gd name="T5" fmla="*/ 3 h 184"/>
                  <a:gd name="T6" fmla="*/ 179 w 1255"/>
                  <a:gd name="T7" fmla="*/ 4 h 184"/>
                  <a:gd name="T8" fmla="*/ 168 w 1255"/>
                  <a:gd name="T9" fmla="*/ 6 h 184"/>
                  <a:gd name="T10" fmla="*/ 156 w 1255"/>
                  <a:gd name="T11" fmla="*/ 7 h 184"/>
                  <a:gd name="T12" fmla="*/ 145 w 1255"/>
                  <a:gd name="T13" fmla="*/ 9 h 184"/>
                  <a:gd name="T14" fmla="*/ 133 w 1255"/>
                  <a:gd name="T15" fmla="*/ 10 h 184"/>
                  <a:gd name="T16" fmla="*/ 121 w 1255"/>
                  <a:gd name="T17" fmla="*/ 12 h 184"/>
                  <a:gd name="T18" fmla="*/ 108 w 1255"/>
                  <a:gd name="T19" fmla="*/ 14 h 184"/>
                  <a:gd name="T20" fmla="*/ 94 w 1255"/>
                  <a:gd name="T21" fmla="*/ 15 h 184"/>
                  <a:gd name="T22" fmla="*/ 79 w 1255"/>
                  <a:gd name="T23" fmla="*/ 17 h 184"/>
                  <a:gd name="T24" fmla="*/ 64 w 1255"/>
                  <a:gd name="T25" fmla="*/ 19 h 184"/>
                  <a:gd name="T26" fmla="*/ 49 w 1255"/>
                  <a:gd name="T27" fmla="*/ 21 h 184"/>
                  <a:gd name="T28" fmla="*/ 33 w 1255"/>
                  <a:gd name="T29" fmla="*/ 23 h 184"/>
                  <a:gd name="T30" fmla="*/ 17 w 1255"/>
                  <a:gd name="T31" fmla="*/ 26 h 184"/>
                  <a:gd name="T32" fmla="*/ 0 w 1255"/>
                  <a:gd name="T33" fmla="*/ 28 h 184"/>
                  <a:gd name="T34" fmla="*/ 0 w 1255"/>
                  <a:gd name="T35" fmla="*/ 29 h 184"/>
                  <a:gd name="T36" fmla="*/ 0 w 1255"/>
                  <a:gd name="T37" fmla="*/ 30 h 184"/>
                  <a:gd name="T38" fmla="*/ 17 w 1255"/>
                  <a:gd name="T39" fmla="*/ 28 h 184"/>
                  <a:gd name="T40" fmla="*/ 33 w 1255"/>
                  <a:gd name="T41" fmla="*/ 25 h 184"/>
                  <a:gd name="T42" fmla="*/ 49 w 1255"/>
                  <a:gd name="T43" fmla="*/ 23 h 184"/>
                  <a:gd name="T44" fmla="*/ 64 w 1255"/>
                  <a:gd name="T45" fmla="*/ 21 h 184"/>
                  <a:gd name="T46" fmla="*/ 79 w 1255"/>
                  <a:gd name="T47" fmla="*/ 19 h 184"/>
                  <a:gd name="T48" fmla="*/ 94 w 1255"/>
                  <a:gd name="T49" fmla="*/ 17 h 184"/>
                  <a:gd name="T50" fmla="*/ 108 w 1255"/>
                  <a:gd name="T51" fmla="*/ 15 h 184"/>
                  <a:gd name="T52" fmla="*/ 121 w 1255"/>
                  <a:gd name="T53" fmla="*/ 14 h 184"/>
                  <a:gd name="T54" fmla="*/ 133 w 1255"/>
                  <a:gd name="T55" fmla="*/ 12 h 184"/>
                  <a:gd name="T56" fmla="*/ 145 w 1255"/>
                  <a:gd name="T57" fmla="*/ 10 h 184"/>
                  <a:gd name="T58" fmla="*/ 156 w 1255"/>
                  <a:gd name="T59" fmla="*/ 9 h 184"/>
                  <a:gd name="T60" fmla="*/ 168 w 1255"/>
                  <a:gd name="T61" fmla="*/ 7 h 184"/>
                  <a:gd name="T62" fmla="*/ 179 w 1255"/>
                  <a:gd name="T63" fmla="*/ 6 h 184"/>
                  <a:gd name="T64" fmla="*/ 189 w 1255"/>
                  <a:gd name="T65" fmla="*/ 4 h 184"/>
                  <a:gd name="T66" fmla="*/ 200 w 1255"/>
                  <a:gd name="T67" fmla="*/ 3 h 184"/>
                  <a:gd name="T68" fmla="*/ 210 w 1255"/>
                  <a:gd name="T69" fmla="*/ 1 h 184"/>
                  <a:gd name="T70" fmla="*/ 210 w 1255"/>
                  <a:gd name="T71" fmla="*/ 1 h 184"/>
                  <a:gd name="T72" fmla="*/ 210 w 1255"/>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55" h="184">
                    <a:moveTo>
                      <a:pt x="1255" y="0"/>
                    </a:moveTo>
                    <a:lnTo>
                      <a:pt x="1193" y="7"/>
                    </a:lnTo>
                    <a:lnTo>
                      <a:pt x="1132" y="16"/>
                    </a:lnTo>
                    <a:lnTo>
                      <a:pt x="1067" y="25"/>
                    </a:lnTo>
                    <a:lnTo>
                      <a:pt x="1003" y="34"/>
                    </a:lnTo>
                    <a:lnTo>
                      <a:pt x="935" y="43"/>
                    </a:lnTo>
                    <a:lnTo>
                      <a:pt x="867" y="53"/>
                    </a:lnTo>
                    <a:lnTo>
                      <a:pt x="797" y="63"/>
                    </a:lnTo>
                    <a:lnTo>
                      <a:pt x="726" y="73"/>
                    </a:lnTo>
                    <a:lnTo>
                      <a:pt x="643" y="83"/>
                    </a:lnTo>
                    <a:lnTo>
                      <a:pt x="559" y="95"/>
                    </a:lnTo>
                    <a:lnTo>
                      <a:pt x="473" y="107"/>
                    </a:lnTo>
                    <a:lnTo>
                      <a:pt x="384" y="119"/>
                    </a:lnTo>
                    <a:lnTo>
                      <a:pt x="292" y="131"/>
                    </a:lnTo>
                    <a:lnTo>
                      <a:pt x="197" y="144"/>
                    </a:lnTo>
                    <a:lnTo>
                      <a:pt x="99" y="157"/>
                    </a:lnTo>
                    <a:lnTo>
                      <a:pt x="0" y="171"/>
                    </a:lnTo>
                    <a:lnTo>
                      <a:pt x="0" y="178"/>
                    </a:lnTo>
                    <a:lnTo>
                      <a:pt x="0" y="184"/>
                    </a:lnTo>
                    <a:lnTo>
                      <a:pt x="99" y="169"/>
                    </a:lnTo>
                    <a:lnTo>
                      <a:pt x="197" y="156"/>
                    </a:lnTo>
                    <a:lnTo>
                      <a:pt x="292" y="143"/>
                    </a:lnTo>
                    <a:lnTo>
                      <a:pt x="384" y="130"/>
                    </a:lnTo>
                    <a:lnTo>
                      <a:pt x="473" y="118"/>
                    </a:lnTo>
                    <a:lnTo>
                      <a:pt x="559" y="106"/>
                    </a:lnTo>
                    <a:lnTo>
                      <a:pt x="643" y="93"/>
                    </a:lnTo>
                    <a:lnTo>
                      <a:pt x="726" y="83"/>
                    </a:lnTo>
                    <a:lnTo>
                      <a:pt x="797" y="72"/>
                    </a:lnTo>
                    <a:lnTo>
                      <a:pt x="867" y="63"/>
                    </a:lnTo>
                    <a:lnTo>
                      <a:pt x="935" y="54"/>
                    </a:lnTo>
                    <a:lnTo>
                      <a:pt x="1003" y="44"/>
                    </a:lnTo>
                    <a:lnTo>
                      <a:pt x="1067" y="35"/>
                    </a:lnTo>
                    <a:lnTo>
                      <a:pt x="1132" y="26"/>
                    </a:lnTo>
                    <a:lnTo>
                      <a:pt x="1193" y="18"/>
                    </a:lnTo>
                    <a:lnTo>
                      <a:pt x="1255" y="9"/>
                    </a:lnTo>
                    <a:lnTo>
                      <a:pt x="1255" y="4"/>
                    </a:lnTo>
                    <a:lnTo>
                      <a:pt x="1255"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7" name="未知"/>
              <p:cNvSpPr/>
              <p:nvPr/>
            </p:nvSpPr>
            <p:spPr bwMode="auto">
              <a:xfrm>
                <a:off x="282" y="217"/>
                <a:ext cx="210" cy="32"/>
              </a:xfrm>
              <a:custGeom>
                <a:avLst/>
                <a:gdLst>
                  <a:gd name="T0" fmla="*/ 210 w 1255"/>
                  <a:gd name="T1" fmla="*/ 3 h 190"/>
                  <a:gd name="T2" fmla="*/ 200 w 1255"/>
                  <a:gd name="T3" fmla="*/ 4 h 190"/>
                  <a:gd name="T4" fmla="*/ 189 w 1255"/>
                  <a:gd name="T5" fmla="*/ 6 h 190"/>
                  <a:gd name="T6" fmla="*/ 179 w 1255"/>
                  <a:gd name="T7" fmla="*/ 7 h 190"/>
                  <a:gd name="T8" fmla="*/ 168 w 1255"/>
                  <a:gd name="T9" fmla="*/ 9 h 190"/>
                  <a:gd name="T10" fmla="*/ 156 w 1255"/>
                  <a:gd name="T11" fmla="*/ 10 h 190"/>
                  <a:gd name="T12" fmla="*/ 145 w 1255"/>
                  <a:gd name="T13" fmla="*/ 12 h 190"/>
                  <a:gd name="T14" fmla="*/ 133 w 1255"/>
                  <a:gd name="T15" fmla="*/ 14 h 190"/>
                  <a:gd name="T16" fmla="*/ 121 w 1255"/>
                  <a:gd name="T17" fmla="*/ 15 h 190"/>
                  <a:gd name="T18" fmla="*/ 108 w 1255"/>
                  <a:gd name="T19" fmla="*/ 17 h 190"/>
                  <a:gd name="T20" fmla="*/ 94 w 1255"/>
                  <a:gd name="T21" fmla="*/ 19 h 190"/>
                  <a:gd name="T22" fmla="*/ 79 w 1255"/>
                  <a:gd name="T23" fmla="*/ 21 h 190"/>
                  <a:gd name="T24" fmla="*/ 64 w 1255"/>
                  <a:gd name="T25" fmla="*/ 23 h 190"/>
                  <a:gd name="T26" fmla="*/ 49 w 1255"/>
                  <a:gd name="T27" fmla="*/ 25 h 190"/>
                  <a:gd name="T28" fmla="*/ 33 w 1255"/>
                  <a:gd name="T29" fmla="*/ 27 h 190"/>
                  <a:gd name="T30" fmla="*/ 17 w 1255"/>
                  <a:gd name="T31" fmla="*/ 30 h 190"/>
                  <a:gd name="T32" fmla="*/ 0 w 1255"/>
                  <a:gd name="T33" fmla="*/ 32 h 190"/>
                  <a:gd name="T34" fmla="*/ 0 w 1255"/>
                  <a:gd name="T35" fmla="*/ 31 h 190"/>
                  <a:gd name="T36" fmla="*/ 0 w 1255"/>
                  <a:gd name="T37" fmla="*/ 30 h 190"/>
                  <a:gd name="T38" fmla="*/ 0 w 1255"/>
                  <a:gd name="T39" fmla="*/ 28 h 190"/>
                  <a:gd name="T40" fmla="*/ 0 w 1255"/>
                  <a:gd name="T41" fmla="*/ 27 h 190"/>
                  <a:gd name="T42" fmla="*/ 17 w 1255"/>
                  <a:gd name="T43" fmla="*/ 25 h 190"/>
                  <a:gd name="T44" fmla="*/ 33 w 1255"/>
                  <a:gd name="T45" fmla="*/ 23 h 190"/>
                  <a:gd name="T46" fmla="*/ 49 w 1255"/>
                  <a:gd name="T47" fmla="*/ 21 h 190"/>
                  <a:gd name="T48" fmla="*/ 64 w 1255"/>
                  <a:gd name="T49" fmla="*/ 19 h 190"/>
                  <a:gd name="T50" fmla="*/ 79 w 1255"/>
                  <a:gd name="T51" fmla="*/ 17 h 190"/>
                  <a:gd name="T52" fmla="*/ 93 w 1255"/>
                  <a:gd name="T53" fmla="*/ 15 h 190"/>
                  <a:gd name="T54" fmla="*/ 107 w 1255"/>
                  <a:gd name="T55" fmla="*/ 13 h 190"/>
                  <a:gd name="T56" fmla="*/ 121 w 1255"/>
                  <a:gd name="T57" fmla="*/ 12 h 190"/>
                  <a:gd name="T58" fmla="*/ 133 w 1255"/>
                  <a:gd name="T59" fmla="*/ 10 h 190"/>
                  <a:gd name="T60" fmla="*/ 145 w 1255"/>
                  <a:gd name="T61" fmla="*/ 8 h 190"/>
                  <a:gd name="T62" fmla="*/ 156 w 1255"/>
                  <a:gd name="T63" fmla="*/ 7 h 190"/>
                  <a:gd name="T64" fmla="*/ 168 w 1255"/>
                  <a:gd name="T65" fmla="*/ 6 h 190"/>
                  <a:gd name="T66" fmla="*/ 178 w 1255"/>
                  <a:gd name="T67" fmla="*/ 4 h 190"/>
                  <a:gd name="T68" fmla="*/ 189 w 1255"/>
                  <a:gd name="T69" fmla="*/ 3 h 190"/>
                  <a:gd name="T70" fmla="*/ 200 w 1255"/>
                  <a:gd name="T71" fmla="*/ 1 h 190"/>
                  <a:gd name="T72" fmla="*/ 210 w 1255"/>
                  <a:gd name="T73" fmla="*/ 0 h 190"/>
                  <a:gd name="T74" fmla="*/ 210 w 1255"/>
                  <a:gd name="T75" fmla="*/ 2 h 190"/>
                  <a:gd name="T76" fmla="*/ 210 w 1255"/>
                  <a:gd name="T77" fmla="*/ 3 h 1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55" h="190">
                    <a:moveTo>
                      <a:pt x="1255" y="19"/>
                    </a:moveTo>
                    <a:lnTo>
                      <a:pt x="1193" y="26"/>
                    </a:lnTo>
                    <a:lnTo>
                      <a:pt x="1132" y="35"/>
                    </a:lnTo>
                    <a:lnTo>
                      <a:pt x="1067" y="44"/>
                    </a:lnTo>
                    <a:lnTo>
                      <a:pt x="1003" y="53"/>
                    </a:lnTo>
                    <a:lnTo>
                      <a:pt x="935" y="62"/>
                    </a:lnTo>
                    <a:lnTo>
                      <a:pt x="867" y="72"/>
                    </a:lnTo>
                    <a:lnTo>
                      <a:pt x="797" y="82"/>
                    </a:lnTo>
                    <a:lnTo>
                      <a:pt x="726" y="92"/>
                    </a:lnTo>
                    <a:lnTo>
                      <a:pt x="643" y="102"/>
                    </a:lnTo>
                    <a:lnTo>
                      <a:pt x="559" y="114"/>
                    </a:lnTo>
                    <a:lnTo>
                      <a:pt x="473" y="126"/>
                    </a:lnTo>
                    <a:lnTo>
                      <a:pt x="384" y="138"/>
                    </a:lnTo>
                    <a:lnTo>
                      <a:pt x="292" y="150"/>
                    </a:lnTo>
                    <a:lnTo>
                      <a:pt x="197" y="163"/>
                    </a:lnTo>
                    <a:lnTo>
                      <a:pt x="99" y="176"/>
                    </a:lnTo>
                    <a:lnTo>
                      <a:pt x="0" y="190"/>
                    </a:lnTo>
                    <a:lnTo>
                      <a:pt x="0" y="183"/>
                    </a:lnTo>
                    <a:lnTo>
                      <a:pt x="0" y="176"/>
                    </a:lnTo>
                    <a:lnTo>
                      <a:pt x="0" y="169"/>
                    </a:lnTo>
                    <a:lnTo>
                      <a:pt x="0" y="163"/>
                    </a:lnTo>
                    <a:lnTo>
                      <a:pt x="99" y="149"/>
                    </a:lnTo>
                    <a:lnTo>
                      <a:pt x="197" y="137"/>
                    </a:lnTo>
                    <a:lnTo>
                      <a:pt x="292" y="125"/>
                    </a:lnTo>
                    <a:lnTo>
                      <a:pt x="384" y="112"/>
                    </a:lnTo>
                    <a:lnTo>
                      <a:pt x="473" y="100"/>
                    </a:lnTo>
                    <a:lnTo>
                      <a:pt x="558" y="90"/>
                    </a:lnTo>
                    <a:lnTo>
                      <a:pt x="642" y="79"/>
                    </a:lnTo>
                    <a:lnTo>
                      <a:pt x="725" y="69"/>
                    </a:lnTo>
                    <a:lnTo>
                      <a:pt x="796" y="59"/>
                    </a:lnTo>
                    <a:lnTo>
                      <a:pt x="866" y="50"/>
                    </a:lnTo>
                    <a:lnTo>
                      <a:pt x="935" y="41"/>
                    </a:lnTo>
                    <a:lnTo>
                      <a:pt x="1002" y="33"/>
                    </a:lnTo>
                    <a:lnTo>
                      <a:pt x="1066" y="23"/>
                    </a:lnTo>
                    <a:lnTo>
                      <a:pt x="1132" y="15"/>
                    </a:lnTo>
                    <a:lnTo>
                      <a:pt x="1193" y="7"/>
                    </a:lnTo>
                    <a:lnTo>
                      <a:pt x="1255" y="0"/>
                    </a:lnTo>
                    <a:lnTo>
                      <a:pt x="1255" y="9"/>
                    </a:lnTo>
                    <a:lnTo>
                      <a:pt x="1255" y="19"/>
                    </a:lnTo>
                    <a:close/>
                  </a:path>
                </a:pathLst>
              </a:custGeom>
              <a:solidFill>
                <a:srgbClr val="8766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8" name="未知"/>
              <p:cNvSpPr/>
              <p:nvPr/>
            </p:nvSpPr>
            <p:spPr bwMode="auto">
              <a:xfrm>
                <a:off x="282" y="222"/>
                <a:ext cx="210" cy="31"/>
              </a:xfrm>
              <a:custGeom>
                <a:avLst/>
                <a:gdLst>
                  <a:gd name="T0" fmla="*/ 210 w 1255"/>
                  <a:gd name="T1" fmla="*/ 2 h 186"/>
                  <a:gd name="T2" fmla="*/ 200 w 1255"/>
                  <a:gd name="T3" fmla="*/ 3 h 186"/>
                  <a:gd name="T4" fmla="*/ 189 w 1255"/>
                  <a:gd name="T5" fmla="*/ 5 h 186"/>
                  <a:gd name="T6" fmla="*/ 179 w 1255"/>
                  <a:gd name="T7" fmla="*/ 6 h 186"/>
                  <a:gd name="T8" fmla="*/ 168 w 1255"/>
                  <a:gd name="T9" fmla="*/ 8 h 186"/>
                  <a:gd name="T10" fmla="*/ 156 w 1255"/>
                  <a:gd name="T11" fmla="*/ 9 h 186"/>
                  <a:gd name="T12" fmla="*/ 145 w 1255"/>
                  <a:gd name="T13" fmla="*/ 11 h 186"/>
                  <a:gd name="T14" fmla="*/ 133 w 1255"/>
                  <a:gd name="T15" fmla="*/ 12 h 186"/>
                  <a:gd name="T16" fmla="*/ 121 w 1255"/>
                  <a:gd name="T17" fmla="*/ 14 h 186"/>
                  <a:gd name="T18" fmla="*/ 108 w 1255"/>
                  <a:gd name="T19" fmla="*/ 16 h 186"/>
                  <a:gd name="T20" fmla="*/ 94 w 1255"/>
                  <a:gd name="T21" fmla="*/ 18 h 186"/>
                  <a:gd name="T22" fmla="*/ 79 w 1255"/>
                  <a:gd name="T23" fmla="*/ 20 h 186"/>
                  <a:gd name="T24" fmla="*/ 64 w 1255"/>
                  <a:gd name="T25" fmla="*/ 22 h 186"/>
                  <a:gd name="T26" fmla="*/ 49 w 1255"/>
                  <a:gd name="T27" fmla="*/ 24 h 186"/>
                  <a:gd name="T28" fmla="*/ 33 w 1255"/>
                  <a:gd name="T29" fmla="*/ 26 h 186"/>
                  <a:gd name="T30" fmla="*/ 17 w 1255"/>
                  <a:gd name="T31" fmla="*/ 29 h 186"/>
                  <a:gd name="T32" fmla="*/ 0 w 1255"/>
                  <a:gd name="T33" fmla="*/ 31 h 186"/>
                  <a:gd name="T34" fmla="*/ 0 w 1255"/>
                  <a:gd name="T35" fmla="*/ 30 h 186"/>
                  <a:gd name="T36" fmla="*/ 0 w 1255"/>
                  <a:gd name="T37" fmla="*/ 29 h 186"/>
                  <a:gd name="T38" fmla="*/ 17 w 1255"/>
                  <a:gd name="T39" fmla="*/ 27 h 186"/>
                  <a:gd name="T40" fmla="*/ 33 w 1255"/>
                  <a:gd name="T41" fmla="*/ 25 h 186"/>
                  <a:gd name="T42" fmla="*/ 49 w 1255"/>
                  <a:gd name="T43" fmla="*/ 22 h 186"/>
                  <a:gd name="T44" fmla="*/ 64 w 1255"/>
                  <a:gd name="T45" fmla="*/ 20 h 186"/>
                  <a:gd name="T46" fmla="*/ 79 w 1255"/>
                  <a:gd name="T47" fmla="*/ 18 h 186"/>
                  <a:gd name="T48" fmla="*/ 94 w 1255"/>
                  <a:gd name="T49" fmla="*/ 16 h 186"/>
                  <a:gd name="T50" fmla="*/ 108 w 1255"/>
                  <a:gd name="T51" fmla="*/ 14 h 186"/>
                  <a:gd name="T52" fmla="*/ 121 w 1255"/>
                  <a:gd name="T53" fmla="*/ 12 h 186"/>
                  <a:gd name="T54" fmla="*/ 133 w 1255"/>
                  <a:gd name="T55" fmla="*/ 11 h 186"/>
                  <a:gd name="T56" fmla="*/ 145 w 1255"/>
                  <a:gd name="T57" fmla="*/ 9 h 186"/>
                  <a:gd name="T58" fmla="*/ 156 w 1255"/>
                  <a:gd name="T59" fmla="*/ 8 h 186"/>
                  <a:gd name="T60" fmla="*/ 168 w 1255"/>
                  <a:gd name="T61" fmla="*/ 6 h 186"/>
                  <a:gd name="T62" fmla="*/ 179 w 1255"/>
                  <a:gd name="T63" fmla="*/ 4 h 186"/>
                  <a:gd name="T64" fmla="*/ 189 w 1255"/>
                  <a:gd name="T65" fmla="*/ 3 h 186"/>
                  <a:gd name="T66" fmla="*/ 200 w 1255"/>
                  <a:gd name="T67" fmla="*/ 2 h 186"/>
                  <a:gd name="T68" fmla="*/ 210 w 1255"/>
                  <a:gd name="T69" fmla="*/ 0 h 186"/>
                  <a:gd name="T70" fmla="*/ 210 w 1255"/>
                  <a:gd name="T71" fmla="*/ 1 h 186"/>
                  <a:gd name="T72" fmla="*/ 210 w 1255"/>
                  <a:gd name="T73" fmla="*/ 2 h 1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55" h="186">
                    <a:moveTo>
                      <a:pt x="1255" y="10"/>
                    </a:moveTo>
                    <a:lnTo>
                      <a:pt x="1193" y="18"/>
                    </a:lnTo>
                    <a:lnTo>
                      <a:pt x="1132" y="27"/>
                    </a:lnTo>
                    <a:lnTo>
                      <a:pt x="1067" y="35"/>
                    </a:lnTo>
                    <a:lnTo>
                      <a:pt x="1003" y="45"/>
                    </a:lnTo>
                    <a:lnTo>
                      <a:pt x="935" y="54"/>
                    </a:lnTo>
                    <a:lnTo>
                      <a:pt x="867" y="63"/>
                    </a:lnTo>
                    <a:lnTo>
                      <a:pt x="797" y="73"/>
                    </a:lnTo>
                    <a:lnTo>
                      <a:pt x="726" y="83"/>
                    </a:lnTo>
                    <a:lnTo>
                      <a:pt x="643" y="95"/>
                    </a:lnTo>
                    <a:lnTo>
                      <a:pt x="559" y="107"/>
                    </a:lnTo>
                    <a:lnTo>
                      <a:pt x="473" y="119"/>
                    </a:lnTo>
                    <a:lnTo>
                      <a:pt x="384" y="133"/>
                    </a:lnTo>
                    <a:lnTo>
                      <a:pt x="292" y="145"/>
                    </a:lnTo>
                    <a:lnTo>
                      <a:pt x="197" y="158"/>
                    </a:lnTo>
                    <a:lnTo>
                      <a:pt x="99" y="172"/>
                    </a:lnTo>
                    <a:lnTo>
                      <a:pt x="0" y="186"/>
                    </a:lnTo>
                    <a:lnTo>
                      <a:pt x="0" y="181"/>
                    </a:lnTo>
                    <a:lnTo>
                      <a:pt x="0" y="175"/>
                    </a:lnTo>
                    <a:lnTo>
                      <a:pt x="99" y="160"/>
                    </a:lnTo>
                    <a:lnTo>
                      <a:pt x="197" y="147"/>
                    </a:lnTo>
                    <a:lnTo>
                      <a:pt x="292" y="134"/>
                    </a:lnTo>
                    <a:lnTo>
                      <a:pt x="384" y="121"/>
                    </a:lnTo>
                    <a:lnTo>
                      <a:pt x="473" y="109"/>
                    </a:lnTo>
                    <a:lnTo>
                      <a:pt x="559" y="97"/>
                    </a:lnTo>
                    <a:lnTo>
                      <a:pt x="643" y="84"/>
                    </a:lnTo>
                    <a:lnTo>
                      <a:pt x="726" y="74"/>
                    </a:lnTo>
                    <a:lnTo>
                      <a:pt x="797" y="63"/>
                    </a:lnTo>
                    <a:lnTo>
                      <a:pt x="867" y="54"/>
                    </a:lnTo>
                    <a:lnTo>
                      <a:pt x="935" y="45"/>
                    </a:lnTo>
                    <a:lnTo>
                      <a:pt x="1003" y="35"/>
                    </a:lnTo>
                    <a:lnTo>
                      <a:pt x="1067" y="26"/>
                    </a:lnTo>
                    <a:lnTo>
                      <a:pt x="1132" y="17"/>
                    </a:lnTo>
                    <a:lnTo>
                      <a:pt x="1193" y="9"/>
                    </a:lnTo>
                    <a:lnTo>
                      <a:pt x="1255" y="0"/>
                    </a:lnTo>
                    <a:lnTo>
                      <a:pt x="1255" y="5"/>
                    </a:lnTo>
                    <a:lnTo>
                      <a:pt x="1255" y="10"/>
                    </a:lnTo>
                    <a:close/>
                  </a:path>
                </a:pathLst>
              </a:cu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19" name="未知"/>
              <p:cNvSpPr/>
              <p:nvPr/>
            </p:nvSpPr>
            <p:spPr bwMode="auto">
              <a:xfrm>
                <a:off x="281" y="249"/>
                <a:ext cx="211" cy="41"/>
              </a:xfrm>
              <a:custGeom>
                <a:avLst/>
                <a:gdLst>
                  <a:gd name="T0" fmla="*/ 211 w 1269"/>
                  <a:gd name="T1" fmla="*/ 0 h 246"/>
                  <a:gd name="T2" fmla="*/ 201 w 1269"/>
                  <a:gd name="T3" fmla="*/ 2 h 246"/>
                  <a:gd name="T4" fmla="*/ 190 w 1269"/>
                  <a:gd name="T5" fmla="*/ 4 h 246"/>
                  <a:gd name="T6" fmla="*/ 180 w 1269"/>
                  <a:gd name="T7" fmla="*/ 6 h 246"/>
                  <a:gd name="T8" fmla="*/ 169 w 1269"/>
                  <a:gd name="T9" fmla="*/ 8 h 246"/>
                  <a:gd name="T10" fmla="*/ 157 w 1269"/>
                  <a:gd name="T11" fmla="*/ 10 h 246"/>
                  <a:gd name="T12" fmla="*/ 146 w 1269"/>
                  <a:gd name="T13" fmla="*/ 12 h 246"/>
                  <a:gd name="T14" fmla="*/ 134 w 1269"/>
                  <a:gd name="T15" fmla="*/ 14 h 246"/>
                  <a:gd name="T16" fmla="*/ 122 w 1269"/>
                  <a:gd name="T17" fmla="*/ 17 h 246"/>
                  <a:gd name="T18" fmla="*/ 108 w 1269"/>
                  <a:gd name="T19" fmla="*/ 19 h 246"/>
                  <a:gd name="T20" fmla="*/ 94 w 1269"/>
                  <a:gd name="T21" fmla="*/ 22 h 246"/>
                  <a:gd name="T22" fmla="*/ 79 w 1269"/>
                  <a:gd name="T23" fmla="*/ 24 h 246"/>
                  <a:gd name="T24" fmla="*/ 65 w 1269"/>
                  <a:gd name="T25" fmla="*/ 27 h 246"/>
                  <a:gd name="T26" fmla="*/ 49 w 1269"/>
                  <a:gd name="T27" fmla="*/ 30 h 246"/>
                  <a:gd name="T28" fmla="*/ 33 w 1269"/>
                  <a:gd name="T29" fmla="*/ 33 h 246"/>
                  <a:gd name="T30" fmla="*/ 17 w 1269"/>
                  <a:gd name="T31" fmla="*/ 36 h 246"/>
                  <a:gd name="T32" fmla="*/ 0 w 1269"/>
                  <a:gd name="T33" fmla="*/ 40 h 246"/>
                  <a:gd name="T34" fmla="*/ 0 w 1269"/>
                  <a:gd name="T35" fmla="*/ 40 h 246"/>
                  <a:gd name="T36" fmla="*/ 0 w 1269"/>
                  <a:gd name="T37" fmla="*/ 41 h 246"/>
                  <a:gd name="T38" fmla="*/ 17 w 1269"/>
                  <a:gd name="T39" fmla="*/ 38 h 246"/>
                  <a:gd name="T40" fmla="*/ 33 w 1269"/>
                  <a:gd name="T41" fmla="*/ 35 h 246"/>
                  <a:gd name="T42" fmla="*/ 49 w 1269"/>
                  <a:gd name="T43" fmla="*/ 32 h 246"/>
                  <a:gd name="T44" fmla="*/ 65 w 1269"/>
                  <a:gd name="T45" fmla="*/ 29 h 246"/>
                  <a:gd name="T46" fmla="*/ 79 w 1269"/>
                  <a:gd name="T47" fmla="*/ 26 h 246"/>
                  <a:gd name="T48" fmla="*/ 94 w 1269"/>
                  <a:gd name="T49" fmla="*/ 23 h 246"/>
                  <a:gd name="T50" fmla="*/ 108 w 1269"/>
                  <a:gd name="T51" fmla="*/ 20 h 246"/>
                  <a:gd name="T52" fmla="*/ 122 w 1269"/>
                  <a:gd name="T53" fmla="*/ 18 h 246"/>
                  <a:gd name="T54" fmla="*/ 134 w 1269"/>
                  <a:gd name="T55" fmla="*/ 16 h 246"/>
                  <a:gd name="T56" fmla="*/ 146 w 1269"/>
                  <a:gd name="T57" fmla="*/ 13 h 246"/>
                  <a:gd name="T58" fmla="*/ 157 w 1269"/>
                  <a:gd name="T59" fmla="*/ 11 h 246"/>
                  <a:gd name="T60" fmla="*/ 169 w 1269"/>
                  <a:gd name="T61" fmla="*/ 9 h 246"/>
                  <a:gd name="T62" fmla="*/ 180 w 1269"/>
                  <a:gd name="T63" fmla="*/ 7 h 246"/>
                  <a:gd name="T64" fmla="*/ 190 w 1269"/>
                  <a:gd name="T65" fmla="*/ 5 h 246"/>
                  <a:gd name="T66" fmla="*/ 201 w 1269"/>
                  <a:gd name="T67" fmla="*/ 3 h 246"/>
                  <a:gd name="T68" fmla="*/ 211 w 1269"/>
                  <a:gd name="T69" fmla="*/ 1 h 246"/>
                  <a:gd name="T70" fmla="*/ 211 w 1269"/>
                  <a:gd name="T71" fmla="*/ 1 h 246"/>
                  <a:gd name="T72" fmla="*/ 211 w 1269"/>
                  <a:gd name="T73" fmla="*/ 0 h 2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46">
                    <a:moveTo>
                      <a:pt x="1269" y="0"/>
                    </a:moveTo>
                    <a:lnTo>
                      <a:pt x="1207" y="11"/>
                    </a:lnTo>
                    <a:lnTo>
                      <a:pt x="1145" y="22"/>
                    </a:lnTo>
                    <a:lnTo>
                      <a:pt x="1080" y="34"/>
                    </a:lnTo>
                    <a:lnTo>
                      <a:pt x="1015" y="46"/>
                    </a:lnTo>
                    <a:lnTo>
                      <a:pt x="947" y="59"/>
                    </a:lnTo>
                    <a:lnTo>
                      <a:pt x="877" y="71"/>
                    </a:lnTo>
                    <a:lnTo>
                      <a:pt x="807" y="84"/>
                    </a:lnTo>
                    <a:lnTo>
                      <a:pt x="734" y="99"/>
                    </a:lnTo>
                    <a:lnTo>
                      <a:pt x="651" y="114"/>
                    </a:lnTo>
                    <a:lnTo>
                      <a:pt x="565" y="129"/>
                    </a:lnTo>
                    <a:lnTo>
                      <a:pt x="477" y="146"/>
                    </a:lnTo>
                    <a:lnTo>
                      <a:pt x="389" y="163"/>
                    </a:lnTo>
                    <a:lnTo>
                      <a:pt x="295" y="181"/>
                    </a:lnTo>
                    <a:lnTo>
                      <a:pt x="199" y="199"/>
                    </a:lnTo>
                    <a:lnTo>
                      <a:pt x="101" y="218"/>
                    </a:lnTo>
                    <a:lnTo>
                      <a:pt x="0" y="237"/>
                    </a:lnTo>
                    <a:lnTo>
                      <a:pt x="0" y="240"/>
                    </a:lnTo>
                    <a:lnTo>
                      <a:pt x="0" y="246"/>
                    </a:lnTo>
                    <a:lnTo>
                      <a:pt x="101" y="226"/>
                    </a:lnTo>
                    <a:lnTo>
                      <a:pt x="199" y="207"/>
                    </a:lnTo>
                    <a:lnTo>
                      <a:pt x="295" y="189"/>
                    </a:lnTo>
                    <a:lnTo>
                      <a:pt x="389" y="172"/>
                    </a:lnTo>
                    <a:lnTo>
                      <a:pt x="478" y="154"/>
                    </a:lnTo>
                    <a:lnTo>
                      <a:pt x="566" y="138"/>
                    </a:lnTo>
                    <a:lnTo>
                      <a:pt x="652" y="122"/>
                    </a:lnTo>
                    <a:lnTo>
                      <a:pt x="736" y="107"/>
                    </a:lnTo>
                    <a:lnTo>
                      <a:pt x="808" y="93"/>
                    </a:lnTo>
                    <a:lnTo>
                      <a:pt x="878" y="79"/>
                    </a:lnTo>
                    <a:lnTo>
                      <a:pt x="947" y="66"/>
                    </a:lnTo>
                    <a:lnTo>
                      <a:pt x="1015" y="54"/>
                    </a:lnTo>
                    <a:lnTo>
                      <a:pt x="1080" y="41"/>
                    </a:lnTo>
                    <a:lnTo>
                      <a:pt x="1145" y="29"/>
                    </a:lnTo>
                    <a:lnTo>
                      <a:pt x="1207" y="18"/>
                    </a:lnTo>
                    <a:lnTo>
                      <a:pt x="1269" y="8"/>
                    </a:lnTo>
                    <a:lnTo>
                      <a:pt x="1269" y="3"/>
                    </a:lnTo>
                    <a:lnTo>
                      <a:pt x="1269" y="0"/>
                    </a:lnTo>
                    <a:close/>
                  </a:path>
                </a:pathLst>
              </a:custGeom>
              <a:solidFill>
                <a:srgbClr val="D694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0" name="未知"/>
              <p:cNvSpPr/>
              <p:nvPr/>
            </p:nvSpPr>
            <p:spPr bwMode="auto">
              <a:xfrm>
                <a:off x="281" y="246"/>
                <a:ext cx="211" cy="42"/>
              </a:xfrm>
              <a:custGeom>
                <a:avLst/>
                <a:gdLst>
                  <a:gd name="T0" fmla="*/ 211 w 1269"/>
                  <a:gd name="T1" fmla="*/ 3 h 252"/>
                  <a:gd name="T2" fmla="*/ 201 w 1269"/>
                  <a:gd name="T3" fmla="*/ 4 h 252"/>
                  <a:gd name="T4" fmla="*/ 190 w 1269"/>
                  <a:gd name="T5" fmla="*/ 6 h 252"/>
                  <a:gd name="T6" fmla="*/ 180 w 1269"/>
                  <a:gd name="T7" fmla="*/ 8 h 252"/>
                  <a:gd name="T8" fmla="*/ 169 w 1269"/>
                  <a:gd name="T9" fmla="*/ 10 h 252"/>
                  <a:gd name="T10" fmla="*/ 157 w 1269"/>
                  <a:gd name="T11" fmla="*/ 12 h 252"/>
                  <a:gd name="T12" fmla="*/ 146 w 1269"/>
                  <a:gd name="T13" fmla="*/ 14 h 252"/>
                  <a:gd name="T14" fmla="*/ 134 w 1269"/>
                  <a:gd name="T15" fmla="*/ 17 h 252"/>
                  <a:gd name="T16" fmla="*/ 122 w 1269"/>
                  <a:gd name="T17" fmla="*/ 19 h 252"/>
                  <a:gd name="T18" fmla="*/ 108 w 1269"/>
                  <a:gd name="T19" fmla="*/ 22 h 252"/>
                  <a:gd name="T20" fmla="*/ 94 w 1269"/>
                  <a:gd name="T21" fmla="*/ 24 h 252"/>
                  <a:gd name="T22" fmla="*/ 79 w 1269"/>
                  <a:gd name="T23" fmla="*/ 27 h 252"/>
                  <a:gd name="T24" fmla="*/ 65 w 1269"/>
                  <a:gd name="T25" fmla="*/ 30 h 252"/>
                  <a:gd name="T26" fmla="*/ 49 w 1269"/>
                  <a:gd name="T27" fmla="*/ 33 h 252"/>
                  <a:gd name="T28" fmla="*/ 33 w 1269"/>
                  <a:gd name="T29" fmla="*/ 36 h 252"/>
                  <a:gd name="T30" fmla="*/ 17 w 1269"/>
                  <a:gd name="T31" fmla="*/ 39 h 252"/>
                  <a:gd name="T32" fmla="*/ 0 w 1269"/>
                  <a:gd name="T33" fmla="*/ 42 h 252"/>
                  <a:gd name="T34" fmla="*/ 0 w 1269"/>
                  <a:gd name="T35" fmla="*/ 40 h 252"/>
                  <a:gd name="T36" fmla="*/ 0 w 1269"/>
                  <a:gd name="T37" fmla="*/ 39 h 252"/>
                  <a:gd name="T38" fmla="*/ 17 w 1269"/>
                  <a:gd name="T39" fmla="*/ 35 h 252"/>
                  <a:gd name="T40" fmla="*/ 33 w 1269"/>
                  <a:gd name="T41" fmla="*/ 32 h 252"/>
                  <a:gd name="T42" fmla="*/ 49 w 1269"/>
                  <a:gd name="T43" fmla="*/ 29 h 252"/>
                  <a:gd name="T44" fmla="*/ 65 w 1269"/>
                  <a:gd name="T45" fmla="*/ 27 h 252"/>
                  <a:gd name="T46" fmla="*/ 79 w 1269"/>
                  <a:gd name="T47" fmla="*/ 24 h 252"/>
                  <a:gd name="T48" fmla="*/ 94 w 1269"/>
                  <a:gd name="T49" fmla="*/ 21 h 252"/>
                  <a:gd name="T50" fmla="*/ 108 w 1269"/>
                  <a:gd name="T51" fmla="*/ 19 h 252"/>
                  <a:gd name="T52" fmla="*/ 122 w 1269"/>
                  <a:gd name="T53" fmla="*/ 16 h 252"/>
                  <a:gd name="T54" fmla="*/ 134 w 1269"/>
                  <a:gd name="T55" fmla="*/ 14 h 252"/>
                  <a:gd name="T56" fmla="*/ 146 w 1269"/>
                  <a:gd name="T57" fmla="*/ 12 h 252"/>
                  <a:gd name="T58" fmla="*/ 157 w 1269"/>
                  <a:gd name="T59" fmla="*/ 10 h 252"/>
                  <a:gd name="T60" fmla="*/ 169 w 1269"/>
                  <a:gd name="T61" fmla="*/ 8 h 252"/>
                  <a:gd name="T62" fmla="*/ 179 w 1269"/>
                  <a:gd name="T63" fmla="*/ 6 h 252"/>
                  <a:gd name="T64" fmla="*/ 190 w 1269"/>
                  <a:gd name="T65" fmla="*/ 4 h 252"/>
                  <a:gd name="T66" fmla="*/ 201 w 1269"/>
                  <a:gd name="T67" fmla="*/ 2 h 252"/>
                  <a:gd name="T68" fmla="*/ 211 w 1269"/>
                  <a:gd name="T69" fmla="*/ 0 h 252"/>
                  <a:gd name="T70" fmla="*/ 211 w 1269"/>
                  <a:gd name="T71" fmla="*/ 1 h 252"/>
                  <a:gd name="T72" fmla="*/ 211 w 1269"/>
                  <a:gd name="T73" fmla="*/ 3 h 2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52">
                    <a:moveTo>
                      <a:pt x="1269" y="15"/>
                    </a:moveTo>
                    <a:lnTo>
                      <a:pt x="1207" y="26"/>
                    </a:lnTo>
                    <a:lnTo>
                      <a:pt x="1145" y="37"/>
                    </a:lnTo>
                    <a:lnTo>
                      <a:pt x="1080" y="49"/>
                    </a:lnTo>
                    <a:lnTo>
                      <a:pt x="1015" y="61"/>
                    </a:lnTo>
                    <a:lnTo>
                      <a:pt x="947" y="74"/>
                    </a:lnTo>
                    <a:lnTo>
                      <a:pt x="877" y="86"/>
                    </a:lnTo>
                    <a:lnTo>
                      <a:pt x="807" y="99"/>
                    </a:lnTo>
                    <a:lnTo>
                      <a:pt x="734" y="114"/>
                    </a:lnTo>
                    <a:lnTo>
                      <a:pt x="651" y="129"/>
                    </a:lnTo>
                    <a:lnTo>
                      <a:pt x="565" y="144"/>
                    </a:lnTo>
                    <a:lnTo>
                      <a:pt x="477" y="161"/>
                    </a:lnTo>
                    <a:lnTo>
                      <a:pt x="389" y="178"/>
                    </a:lnTo>
                    <a:lnTo>
                      <a:pt x="295" y="196"/>
                    </a:lnTo>
                    <a:lnTo>
                      <a:pt x="199" y="214"/>
                    </a:lnTo>
                    <a:lnTo>
                      <a:pt x="101" y="233"/>
                    </a:lnTo>
                    <a:lnTo>
                      <a:pt x="0" y="252"/>
                    </a:lnTo>
                    <a:lnTo>
                      <a:pt x="0" y="241"/>
                    </a:lnTo>
                    <a:lnTo>
                      <a:pt x="0" y="231"/>
                    </a:lnTo>
                    <a:lnTo>
                      <a:pt x="101" y="211"/>
                    </a:lnTo>
                    <a:lnTo>
                      <a:pt x="199" y="193"/>
                    </a:lnTo>
                    <a:lnTo>
                      <a:pt x="295" y="175"/>
                    </a:lnTo>
                    <a:lnTo>
                      <a:pt x="389" y="159"/>
                    </a:lnTo>
                    <a:lnTo>
                      <a:pt x="477" y="142"/>
                    </a:lnTo>
                    <a:lnTo>
                      <a:pt x="565" y="126"/>
                    </a:lnTo>
                    <a:lnTo>
                      <a:pt x="651" y="111"/>
                    </a:lnTo>
                    <a:lnTo>
                      <a:pt x="734" y="96"/>
                    </a:lnTo>
                    <a:lnTo>
                      <a:pt x="806" y="83"/>
                    </a:lnTo>
                    <a:lnTo>
                      <a:pt x="877" y="70"/>
                    </a:lnTo>
                    <a:lnTo>
                      <a:pt x="946" y="57"/>
                    </a:lnTo>
                    <a:lnTo>
                      <a:pt x="1014" y="45"/>
                    </a:lnTo>
                    <a:lnTo>
                      <a:pt x="1079" y="33"/>
                    </a:lnTo>
                    <a:lnTo>
                      <a:pt x="1144" y="21"/>
                    </a:lnTo>
                    <a:lnTo>
                      <a:pt x="1206" y="10"/>
                    </a:lnTo>
                    <a:lnTo>
                      <a:pt x="1269" y="0"/>
                    </a:lnTo>
                    <a:lnTo>
                      <a:pt x="1269" y="7"/>
                    </a:lnTo>
                    <a:lnTo>
                      <a:pt x="1269" y="15"/>
                    </a:lnTo>
                    <a:close/>
                  </a:path>
                </a:pathLst>
              </a:custGeom>
              <a:solidFill>
                <a:srgbClr val="A3614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1" name="未知"/>
              <p:cNvSpPr/>
              <p:nvPr/>
            </p:nvSpPr>
            <p:spPr bwMode="auto">
              <a:xfrm>
                <a:off x="281" y="250"/>
                <a:ext cx="211" cy="41"/>
              </a:xfrm>
              <a:custGeom>
                <a:avLst/>
                <a:gdLst>
                  <a:gd name="T0" fmla="*/ 211 w 1269"/>
                  <a:gd name="T1" fmla="*/ 1 h 248"/>
                  <a:gd name="T2" fmla="*/ 201 w 1269"/>
                  <a:gd name="T3" fmla="*/ 3 h 248"/>
                  <a:gd name="T4" fmla="*/ 190 w 1269"/>
                  <a:gd name="T5" fmla="*/ 5 h 248"/>
                  <a:gd name="T6" fmla="*/ 180 w 1269"/>
                  <a:gd name="T7" fmla="*/ 7 h 248"/>
                  <a:gd name="T8" fmla="*/ 169 w 1269"/>
                  <a:gd name="T9" fmla="*/ 9 h 248"/>
                  <a:gd name="T10" fmla="*/ 157 w 1269"/>
                  <a:gd name="T11" fmla="*/ 11 h 248"/>
                  <a:gd name="T12" fmla="*/ 146 w 1269"/>
                  <a:gd name="T13" fmla="*/ 13 h 248"/>
                  <a:gd name="T14" fmla="*/ 134 w 1269"/>
                  <a:gd name="T15" fmla="*/ 16 h 248"/>
                  <a:gd name="T16" fmla="*/ 122 w 1269"/>
                  <a:gd name="T17" fmla="*/ 18 h 248"/>
                  <a:gd name="T18" fmla="*/ 108 w 1269"/>
                  <a:gd name="T19" fmla="*/ 21 h 248"/>
                  <a:gd name="T20" fmla="*/ 94 w 1269"/>
                  <a:gd name="T21" fmla="*/ 23 h 248"/>
                  <a:gd name="T22" fmla="*/ 79 w 1269"/>
                  <a:gd name="T23" fmla="*/ 26 h 248"/>
                  <a:gd name="T24" fmla="*/ 65 w 1269"/>
                  <a:gd name="T25" fmla="*/ 29 h 248"/>
                  <a:gd name="T26" fmla="*/ 49 w 1269"/>
                  <a:gd name="T27" fmla="*/ 32 h 248"/>
                  <a:gd name="T28" fmla="*/ 33 w 1269"/>
                  <a:gd name="T29" fmla="*/ 35 h 248"/>
                  <a:gd name="T30" fmla="*/ 17 w 1269"/>
                  <a:gd name="T31" fmla="*/ 38 h 248"/>
                  <a:gd name="T32" fmla="*/ 0 w 1269"/>
                  <a:gd name="T33" fmla="*/ 41 h 248"/>
                  <a:gd name="T34" fmla="*/ 0 w 1269"/>
                  <a:gd name="T35" fmla="*/ 40 h 248"/>
                  <a:gd name="T36" fmla="*/ 0 w 1269"/>
                  <a:gd name="T37" fmla="*/ 39 h 248"/>
                  <a:gd name="T38" fmla="*/ 17 w 1269"/>
                  <a:gd name="T39" fmla="*/ 36 h 248"/>
                  <a:gd name="T40" fmla="*/ 33 w 1269"/>
                  <a:gd name="T41" fmla="*/ 33 h 248"/>
                  <a:gd name="T42" fmla="*/ 49 w 1269"/>
                  <a:gd name="T43" fmla="*/ 30 h 248"/>
                  <a:gd name="T44" fmla="*/ 65 w 1269"/>
                  <a:gd name="T45" fmla="*/ 27 h 248"/>
                  <a:gd name="T46" fmla="*/ 79 w 1269"/>
                  <a:gd name="T47" fmla="*/ 24 h 248"/>
                  <a:gd name="T48" fmla="*/ 94 w 1269"/>
                  <a:gd name="T49" fmla="*/ 21 h 248"/>
                  <a:gd name="T50" fmla="*/ 108 w 1269"/>
                  <a:gd name="T51" fmla="*/ 19 h 248"/>
                  <a:gd name="T52" fmla="*/ 122 w 1269"/>
                  <a:gd name="T53" fmla="*/ 16 h 248"/>
                  <a:gd name="T54" fmla="*/ 134 w 1269"/>
                  <a:gd name="T55" fmla="*/ 14 h 248"/>
                  <a:gd name="T56" fmla="*/ 146 w 1269"/>
                  <a:gd name="T57" fmla="*/ 12 h 248"/>
                  <a:gd name="T58" fmla="*/ 157 w 1269"/>
                  <a:gd name="T59" fmla="*/ 10 h 248"/>
                  <a:gd name="T60" fmla="*/ 169 w 1269"/>
                  <a:gd name="T61" fmla="*/ 8 h 248"/>
                  <a:gd name="T62" fmla="*/ 180 w 1269"/>
                  <a:gd name="T63" fmla="*/ 5 h 248"/>
                  <a:gd name="T64" fmla="*/ 190 w 1269"/>
                  <a:gd name="T65" fmla="*/ 3 h 248"/>
                  <a:gd name="T66" fmla="*/ 201 w 1269"/>
                  <a:gd name="T67" fmla="*/ 2 h 248"/>
                  <a:gd name="T68" fmla="*/ 211 w 1269"/>
                  <a:gd name="T69" fmla="*/ 0 h 248"/>
                  <a:gd name="T70" fmla="*/ 211 w 1269"/>
                  <a:gd name="T71" fmla="*/ 0 h 248"/>
                  <a:gd name="T72" fmla="*/ 211 w 1269"/>
                  <a:gd name="T73" fmla="*/ 1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48">
                    <a:moveTo>
                      <a:pt x="1269" y="6"/>
                    </a:moveTo>
                    <a:lnTo>
                      <a:pt x="1207" y="17"/>
                    </a:lnTo>
                    <a:lnTo>
                      <a:pt x="1145" y="29"/>
                    </a:lnTo>
                    <a:lnTo>
                      <a:pt x="1080" y="42"/>
                    </a:lnTo>
                    <a:lnTo>
                      <a:pt x="1015" y="54"/>
                    </a:lnTo>
                    <a:lnTo>
                      <a:pt x="947" y="66"/>
                    </a:lnTo>
                    <a:lnTo>
                      <a:pt x="878" y="80"/>
                    </a:lnTo>
                    <a:lnTo>
                      <a:pt x="808" y="94"/>
                    </a:lnTo>
                    <a:lnTo>
                      <a:pt x="736" y="108"/>
                    </a:lnTo>
                    <a:lnTo>
                      <a:pt x="652" y="124"/>
                    </a:lnTo>
                    <a:lnTo>
                      <a:pt x="566" y="139"/>
                    </a:lnTo>
                    <a:lnTo>
                      <a:pt x="478" y="155"/>
                    </a:lnTo>
                    <a:lnTo>
                      <a:pt x="389" y="174"/>
                    </a:lnTo>
                    <a:lnTo>
                      <a:pt x="295" y="191"/>
                    </a:lnTo>
                    <a:lnTo>
                      <a:pt x="199" y="210"/>
                    </a:lnTo>
                    <a:lnTo>
                      <a:pt x="101" y="228"/>
                    </a:lnTo>
                    <a:lnTo>
                      <a:pt x="0" y="248"/>
                    </a:lnTo>
                    <a:lnTo>
                      <a:pt x="0" y="242"/>
                    </a:lnTo>
                    <a:lnTo>
                      <a:pt x="0" y="238"/>
                    </a:lnTo>
                    <a:lnTo>
                      <a:pt x="101" y="218"/>
                    </a:lnTo>
                    <a:lnTo>
                      <a:pt x="199" y="199"/>
                    </a:lnTo>
                    <a:lnTo>
                      <a:pt x="295" y="181"/>
                    </a:lnTo>
                    <a:lnTo>
                      <a:pt x="389" y="164"/>
                    </a:lnTo>
                    <a:lnTo>
                      <a:pt x="478" y="146"/>
                    </a:lnTo>
                    <a:lnTo>
                      <a:pt x="566" y="130"/>
                    </a:lnTo>
                    <a:lnTo>
                      <a:pt x="652" y="114"/>
                    </a:lnTo>
                    <a:lnTo>
                      <a:pt x="736" y="99"/>
                    </a:lnTo>
                    <a:lnTo>
                      <a:pt x="808" y="85"/>
                    </a:lnTo>
                    <a:lnTo>
                      <a:pt x="878" y="71"/>
                    </a:lnTo>
                    <a:lnTo>
                      <a:pt x="947" y="58"/>
                    </a:lnTo>
                    <a:lnTo>
                      <a:pt x="1015" y="46"/>
                    </a:lnTo>
                    <a:lnTo>
                      <a:pt x="1080" y="33"/>
                    </a:lnTo>
                    <a:lnTo>
                      <a:pt x="1145" y="21"/>
                    </a:lnTo>
                    <a:lnTo>
                      <a:pt x="1207" y="10"/>
                    </a:lnTo>
                    <a:lnTo>
                      <a:pt x="1269" y="0"/>
                    </a:lnTo>
                    <a:lnTo>
                      <a:pt x="1269" y="3"/>
                    </a:lnTo>
                    <a:lnTo>
                      <a:pt x="1269" y="6"/>
                    </a:lnTo>
                    <a:close/>
                  </a:path>
                </a:pathLst>
              </a:custGeom>
              <a:solidFill>
                <a:srgbClr val="6B4A3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2" name="未知"/>
              <p:cNvSpPr/>
              <p:nvPr/>
            </p:nvSpPr>
            <p:spPr bwMode="auto">
              <a:xfrm>
                <a:off x="492" y="197"/>
                <a:ext cx="17" cy="53"/>
              </a:xfrm>
              <a:custGeom>
                <a:avLst/>
                <a:gdLst>
                  <a:gd name="T0" fmla="*/ 0 w 97"/>
                  <a:gd name="T1" fmla="*/ 2 h 320"/>
                  <a:gd name="T2" fmla="*/ 2 w 97"/>
                  <a:gd name="T3" fmla="*/ 1 h 320"/>
                  <a:gd name="T4" fmla="*/ 4 w 97"/>
                  <a:gd name="T5" fmla="*/ 1 h 320"/>
                  <a:gd name="T6" fmla="*/ 6 w 97"/>
                  <a:gd name="T7" fmla="*/ 1 h 320"/>
                  <a:gd name="T8" fmla="*/ 8 w 97"/>
                  <a:gd name="T9" fmla="*/ 1 h 320"/>
                  <a:gd name="T10" fmla="*/ 10 w 97"/>
                  <a:gd name="T11" fmla="*/ 0 h 320"/>
                  <a:gd name="T12" fmla="*/ 12 w 97"/>
                  <a:gd name="T13" fmla="*/ 0 h 320"/>
                  <a:gd name="T14" fmla="*/ 14 w 97"/>
                  <a:gd name="T15" fmla="*/ 0 h 320"/>
                  <a:gd name="T16" fmla="*/ 16 w 97"/>
                  <a:gd name="T17" fmla="*/ 0 h 320"/>
                  <a:gd name="T18" fmla="*/ 16 w 97"/>
                  <a:gd name="T19" fmla="*/ 3 h 320"/>
                  <a:gd name="T20" fmla="*/ 16 w 97"/>
                  <a:gd name="T21" fmla="*/ 6 h 320"/>
                  <a:gd name="T22" fmla="*/ 16 w 97"/>
                  <a:gd name="T23" fmla="*/ 9 h 320"/>
                  <a:gd name="T24" fmla="*/ 16 w 97"/>
                  <a:gd name="T25" fmla="*/ 13 h 320"/>
                  <a:gd name="T26" fmla="*/ 16 w 97"/>
                  <a:gd name="T27" fmla="*/ 16 h 320"/>
                  <a:gd name="T28" fmla="*/ 16 w 97"/>
                  <a:gd name="T29" fmla="*/ 19 h 320"/>
                  <a:gd name="T30" fmla="*/ 16 w 97"/>
                  <a:gd name="T31" fmla="*/ 22 h 320"/>
                  <a:gd name="T32" fmla="*/ 17 w 97"/>
                  <a:gd name="T33" fmla="*/ 25 h 320"/>
                  <a:gd name="T34" fmla="*/ 17 w 97"/>
                  <a:gd name="T35" fmla="*/ 29 h 320"/>
                  <a:gd name="T36" fmla="*/ 17 w 97"/>
                  <a:gd name="T37" fmla="*/ 32 h 320"/>
                  <a:gd name="T38" fmla="*/ 17 w 97"/>
                  <a:gd name="T39" fmla="*/ 35 h 320"/>
                  <a:gd name="T40" fmla="*/ 17 w 97"/>
                  <a:gd name="T41" fmla="*/ 38 h 320"/>
                  <a:gd name="T42" fmla="*/ 17 w 97"/>
                  <a:gd name="T43" fmla="*/ 41 h 320"/>
                  <a:gd name="T44" fmla="*/ 17 w 97"/>
                  <a:gd name="T45" fmla="*/ 45 h 320"/>
                  <a:gd name="T46" fmla="*/ 17 w 97"/>
                  <a:gd name="T47" fmla="*/ 48 h 320"/>
                  <a:gd name="T48" fmla="*/ 17 w 97"/>
                  <a:gd name="T49" fmla="*/ 51 h 320"/>
                  <a:gd name="T50" fmla="*/ 15 w 97"/>
                  <a:gd name="T51" fmla="*/ 51 h 320"/>
                  <a:gd name="T52" fmla="*/ 13 w 97"/>
                  <a:gd name="T53" fmla="*/ 52 h 320"/>
                  <a:gd name="T54" fmla="*/ 11 w 97"/>
                  <a:gd name="T55" fmla="*/ 52 h 320"/>
                  <a:gd name="T56" fmla="*/ 9 w 97"/>
                  <a:gd name="T57" fmla="*/ 52 h 320"/>
                  <a:gd name="T58" fmla="*/ 6 w 97"/>
                  <a:gd name="T59" fmla="*/ 53 h 320"/>
                  <a:gd name="T60" fmla="*/ 5 w 97"/>
                  <a:gd name="T61" fmla="*/ 53 h 320"/>
                  <a:gd name="T62" fmla="*/ 2 w 97"/>
                  <a:gd name="T63" fmla="*/ 53 h 320"/>
                  <a:gd name="T64" fmla="*/ 1 w 97"/>
                  <a:gd name="T65" fmla="*/ 54 h 320"/>
                  <a:gd name="T66" fmla="*/ 0 w 97"/>
                  <a:gd name="T67" fmla="*/ 50 h 320"/>
                  <a:gd name="T68" fmla="*/ 0 w 97"/>
                  <a:gd name="T69" fmla="*/ 47 h 320"/>
                  <a:gd name="T70" fmla="*/ 0 w 97"/>
                  <a:gd name="T71" fmla="*/ 44 h 320"/>
                  <a:gd name="T72" fmla="*/ 0 w 97"/>
                  <a:gd name="T73" fmla="*/ 41 h 320"/>
                  <a:gd name="T74" fmla="*/ 0 w 97"/>
                  <a:gd name="T75" fmla="*/ 37 h 320"/>
                  <a:gd name="T76" fmla="*/ 0 w 97"/>
                  <a:gd name="T77" fmla="*/ 34 h 320"/>
                  <a:gd name="T78" fmla="*/ 0 w 97"/>
                  <a:gd name="T79" fmla="*/ 31 h 320"/>
                  <a:gd name="T80" fmla="*/ 0 w 97"/>
                  <a:gd name="T81" fmla="*/ 28 h 320"/>
                  <a:gd name="T82" fmla="*/ 0 w 97"/>
                  <a:gd name="T83" fmla="*/ 24 h 320"/>
                  <a:gd name="T84" fmla="*/ 0 w 97"/>
                  <a:gd name="T85" fmla="*/ 21 h 320"/>
                  <a:gd name="T86" fmla="*/ 0 w 97"/>
                  <a:gd name="T87" fmla="*/ 18 h 320"/>
                  <a:gd name="T88" fmla="*/ 0 w 97"/>
                  <a:gd name="T89" fmla="*/ 15 h 320"/>
                  <a:gd name="T90" fmla="*/ 0 w 97"/>
                  <a:gd name="T91" fmla="*/ 11 h 320"/>
                  <a:gd name="T92" fmla="*/ 0 w 97"/>
                  <a:gd name="T93" fmla="*/ 8 h 320"/>
                  <a:gd name="T94" fmla="*/ 0 w 97"/>
                  <a:gd name="T95" fmla="*/ 5 h 320"/>
                  <a:gd name="T96" fmla="*/ 0 w 97"/>
                  <a:gd name="T97" fmla="*/ 2 h 3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7" h="320">
                    <a:moveTo>
                      <a:pt x="0" y="9"/>
                    </a:moveTo>
                    <a:lnTo>
                      <a:pt x="11" y="7"/>
                    </a:lnTo>
                    <a:lnTo>
                      <a:pt x="22" y="6"/>
                    </a:lnTo>
                    <a:lnTo>
                      <a:pt x="34" y="5"/>
                    </a:lnTo>
                    <a:lnTo>
                      <a:pt x="47" y="4"/>
                    </a:lnTo>
                    <a:lnTo>
                      <a:pt x="58" y="2"/>
                    </a:lnTo>
                    <a:lnTo>
                      <a:pt x="69" y="2"/>
                    </a:lnTo>
                    <a:lnTo>
                      <a:pt x="81" y="0"/>
                    </a:lnTo>
                    <a:lnTo>
                      <a:pt x="94" y="0"/>
                    </a:lnTo>
                    <a:lnTo>
                      <a:pt x="94" y="18"/>
                    </a:lnTo>
                    <a:lnTo>
                      <a:pt x="94" y="37"/>
                    </a:lnTo>
                    <a:lnTo>
                      <a:pt x="94" y="55"/>
                    </a:lnTo>
                    <a:lnTo>
                      <a:pt x="94" y="75"/>
                    </a:lnTo>
                    <a:lnTo>
                      <a:pt x="94" y="93"/>
                    </a:lnTo>
                    <a:lnTo>
                      <a:pt x="94" y="113"/>
                    </a:lnTo>
                    <a:lnTo>
                      <a:pt x="94" y="131"/>
                    </a:lnTo>
                    <a:lnTo>
                      <a:pt x="95" y="151"/>
                    </a:lnTo>
                    <a:lnTo>
                      <a:pt x="95" y="169"/>
                    </a:lnTo>
                    <a:lnTo>
                      <a:pt x="95" y="187"/>
                    </a:lnTo>
                    <a:lnTo>
                      <a:pt x="95" y="207"/>
                    </a:lnTo>
                    <a:lnTo>
                      <a:pt x="96" y="226"/>
                    </a:lnTo>
                    <a:lnTo>
                      <a:pt x="96" y="245"/>
                    </a:lnTo>
                    <a:lnTo>
                      <a:pt x="96" y="264"/>
                    </a:lnTo>
                    <a:lnTo>
                      <a:pt x="96" y="284"/>
                    </a:lnTo>
                    <a:lnTo>
                      <a:pt x="97" y="303"/>
                    </a:lnTo>
                    <a:lnTo>
                      <a:pt x="84" y="304"/>
                    </a:lnTo>
                    <a:lnTo>
                      <a:pt x="72" y="306"/>
                    </a:lnTo>
                    <a:lnTo>
                      <a:pt x="61" y="308"/>
                    </a:lnTo>
                    <a:lnTo>
                      <a:pt x="50" y="311"/>
                    </a:lnTo>
                    <a:lnTo>
                      <a:pt x="37" y="312"/>
                    </a:lnTo>
                    <a:lnTo>
                      <a:pt x="26" y="314"/>
                    </a:lnTo>
                    <a:lnTo>
                      <a:pt x="14" y="317"/>
                    </a:lnTo>
                    <a:lnTo>
                      <a:pt x="3" y="320"/>
                    </a:lnTo>
                    <a:lnTo>
                      <a:pt x="2" y="299"/>
                    </a:lnTo>
                    <a:lnTo>
                      <a:pt x="2" y="280"/>
                    </a:lnTo>
                    <a:lnTo>
                      <a:pt x="2" y="260"/>
                    </a:lnTo>
                    <a:lnTo>
                      <a:pt x="2" y="242"/>
                    </a:lnTo>
                    <a:lnTo>
                      <a:pt x="2" y="221"/>
                    </a:lnTo>
                    <a:lnTo>
                      <a:pt x="2" y="202"/>
                    </a:lnTo>
                    <a:lnTo>
                      <a:pt x="2" y="182"/>
                    </a:lnTo>
                    <a:lnTo>
                      <a:pt x="2" y="164"/>
                    </a:lnTo>
                    <a:lnTo>
                      <a:pt x="1" y="143"/>
                    </a:lnTo>
                    <a:lnTo>
                      <a:pt x="1" y="125"/>
                    </a:lnTo>
                    <a:lnTo>
                      <a:pt x="1" y="104"/>
                    </a:lnTo>
                    <a:lnTo>
                      <a:pt x="1" y="86"/>
                    </a:lnTo>
                    <a:lnTo>
                      <a:pt x="0" y="66"/>
                    </a:lnTo>
                    <a:lnTo>
                      <a:pt x="0" y="47"/>
                    </a:lnTo>
                    <a:lnTo>
                      <a:pt x="0" y="28"/>
                    </a:lnTo>
                    <a:lnTo>
                      <a:pt x="0" y="9"/>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3" name="未知"/>
              <p:cNvSpPr/>
              <p:nvPr/>
            </p:nvSpPr>
            <p:spPr bwMode="auto">
              <a:xfrm>
                <a:off x="492" y="203"/>
                <a:ext cx="12" cy="38"/>
              </a:xfrm>
              <a:custGeom>
                <a:avLst/>
                <a:gdLst>
                  <a:gd name="T0" fmla="*/ 0 w 68"/>
                  <a:gd name="T1" fmla="*/ 1 h 209"/>
                  <a:gd name="T2" fmla="*/ 1 w 68"/>
                  <a:gd name="T3" fmla="*/ 1 h 209"/>
                  <a:gd name="T4" fmla="*/ 3 w 68"/>
                  <a:gd name="T5" fmla="*/ 1 h 209"/>
                  <a:gd name="T6" fmla="*/ 4 w 68"/>
                  <a:gd name="T7" fmla="*/ 1 h 209"/>
                  <a:gd name="T8" fmla="*/ 6 w 68"/>
                  <a:gd name="T9" fmla="*/ 1 h 209"/>
                  <a:gd name="T10" fmla="*/ 7 w 68"/>
                  <a:gd name="T11" fmla="*/ 0 h 209"/>
                  <a:gd name="T12" fmla="*/ 9 w 68"/>
                  <a:gd name="T13" fmla="*/ 0 h 209"/>
                  <a:gd name="T14" fmla="*/ 10 w 68"/>
                  <a:gd name="T15" fmla="*/ 0 h 209"/>
                  <a:gd name="T16" fmla="*/ 11 w 68"/>
                  <a:gd name="T17" fmla="*/ 0 h 209"/>
                  <a:gd name="T18" fmla="*/ 11 w 68"/>
                  <a:gd name="T19" fmla="*/ 4 h 209"/>
                  <a:gd name="T20" fmla="*/ 11 w 68"/>
                  <a:gd name="T21" fmla="*/ 8 h 209"/>
                  <a:gd name="T22" fmla="*/ 11 w 68"/>
                  <a:gd name="T23" fmla="*/ 12 h 209"/>
                  <a:gd name="T24" fmla="*/ 12 w 68"/>
                  <a:gd name="T25" fmla="*/ 16 h 209"/>
                  <a:gd name="T26" fmla="*/ 12 w 68"/>
                  <a:gd name="T27" fmla="*/ 21 h 209"/>
                  <a:gd name="T28" fmla="*/ 12 w 68"/>
                  <a:gd name="T29" fmla="*/ 25 h 209"/>
                  <a:gd name="T30" fmla="*/ 12 w 68"/>
                  <a:gd name="T31" fmla="*/ 29 h 209"/>
                  <a:gd name="T32" fmla="*/ 12 w 68"/>
                  <a:gd name="T33" fmla="*/ 33 h 209"/>
                  <a:gd name="T34" fmla="*/ 10 w 68"/>
                  <a:gd name="T35" fmla="*/ 33 h 209"/>
                  <a:gd name="T36" fmla="*/ 9 w 68"/>
                  <a:gd name="T37" fmla="*/ 34 h 209"/>
                  <a:gd name="T38" fmla="*/ 7 w 68"/>
                  <a:gd name="T39" fmla="*/ 34 h 209"/>
                  <a:gd name="T40" fmla="*/ 6 w 68"/>
                  <a:gd name="T41" fmla="*/ 34 h 209"/>
                  <a:gd name="T42" fmla="*/ 5 w 68"/>
                  <a:gd name="T43" fmla="*/ 34 h 209"/>
                  <a:gd name="T44" fmla="*/ 3 w 68"/>
                  <a:gd name="T45" fmla="*/ 34 h 209"/>
                  <a:gd name="T46" fmla="*/ 2 w 68"/>
                  <a:gd name="T47" fmla="*/ 35 h 209"/>
                  <a:gd name="T48" fmla="*/ 1 w 68"/>
                  <a:gd name="T49" fmla="*/ 35 h 209"/>
                  <a:gd name="T50" fmla="*/ 0 w 68"/>
                  <a:gd name="T51" fmla="*/ 31 h 209"/>
                  <a:gd name="T52" fmla="*/ 0 w 68"/>
                  <a:gd name="T53" fmla="*/ 26 h 209"/>
                  <a:gd name="T54" fmla="*/ 0 w 68"/>
                  <a:gd name="T55" fmla="*/ 22 h 209"/>
                  <a:gd name="T56" fmla="*/ 0 w 68"/>
                  <a:gd name="T57" fmla="*/ 18 h 209"/>
                  <a:gd name="T58" fmla="*/ 0 w 68"/>
                  <a:gd name="T59" fmla="*/ 14 h 209"/>
                  <a:gd name="T60" fmla="*/ 0 w 68"/>
                  <a:gd name="T61" fmla="*/ 10 h 209"/>
                  <a:gd name="T62" fmla="*/ 0 w 68"/>
                  <a:gd name="T63" fmla="*/ 5 h 209"/>
                  <a:gd name="T64" fmla="*/ 0 w 68"/>
                  <a:gd name="T65" fmla="*/ 1 h 2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8" h="209">
                    <a:moveTo>
                      <a:pt x="0" y="7"/>
                    </a:moveTo>
                    <a:lnTo>
                      <a:pt x="7" y="5"/>
                    </a:lnTo>
                    <a:lnTo>
                      <a:pt x="16" y="5"/>
                    </a:lnTo>
                    <a:lnTo>
                      <a:pt x="23" y="3"/>
                    </a:lnTo>
                    <a:lnTo>
                      <a:pt x="32" y="3"/>
                    </a:lnTo>
                    <a:lnTo>
                      <a:pt x="39" y="2"/>
                    </a:lnTo>
                    <a:lnTo>
                      <a:pt x="49" y="1"/>
                    </a:lnTo>
                    <a:lnTo>
                      <a:pt x="56" y="0"/>
                    </a:lnTo>
                    <a:lnTo>
                      <a:pt x="65" y="0"/>
                    </a:lnTo>
                    <a:lnTo>
                      <a:pt x="65" y="24"/>
                    </a:lnTo>
                    <a:lnTo>
                      <a:pt x="65" y="49"/>
                    </a:lnTo>
                    <a:lnTo>
                      <a:pt x="65" y="74"/>
                    </a:lnTo>
                    <a:lnTo>
                      <a:pt x="66" y="98"/>
                    </a:lnTo>
                    <a:lnTo>
                      <a:pt x="66" y="123"/>
                    </a:lnTo>
                    <a:lnTo>
                      <a:pt x="66" y="148"/>
                    </a:lnTo>
                    <a:lnTo>
                      <a:pt x="67" y="174"/>
                    </a:lnTo>
                    <a:lnTo>
                      <a:pt x="68" y="200"/>
                    </a:lnTo>
                    <a:lnTo>
                      <a:pt x="59" y="200"/>
                    </a:lnTo>
                    <a:lnTo>
                      <a:pt x="51" y="201"/>
                    </a:lnTo>
                    <a:lnTo>
                      <a:pt x="42" y="202"/>
                    </a:lnTo>
                    <a:lnTo>
                      <a:pt x="34" y="204"/>
                    </a:lnTo>
                    <a:lnTo>
                      <a:pt x="26" y="205"/>
                    </a:lnTo>
                    <a:lnTo>
                      <a:pt x="18" y="206"/>
                    </a:lnTo>
                    <a:lnTo>
                      <a:pt x="10" y="207"/>
                    </a:lnTo>
                    <a:lnTo>
                      <a:pt x="3" y="209"/>
                    </a:lnTo>
                    <a:lnTo>
                      <a:pt x="2" y="183"/>
                    </a:lnTo>
                    <a:lnTo>
                      <a:pt x="2" y="158"/>
                    </a:lnTo>
                    <a:lnTo>
                      <a:pt x="1" y="132"/>
                    </a:lnTo>
                    <a:lnTo>
                      <a:pt x="1" y="107"/>
                    </a:lnTo>
                    <a:lnTo>
                      <a:pt x="0" y="82"/>
                    </a:lnTo>
                    <a:lnTo>
                      <a:pt x="0" y="57"/>
                    </a:lnTo>
                    <a:lnTo>
                      <a:pt x="0" y="32"/>
                    </a:lnTo>
                    <a:lnTo>
                      <a:pt x="0" y="7"/>
                    </a:lnTo>
                    <a:close/>
                  </a:path>
                </a:pathLst>
              </a:cu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4" name="未知"/>
              <p:cNvSpPr/>
              <p:nvPr/>
            </p:nvSpPr>
            <p:spPr bwMode="auto">
              <a:xfrm>
                <a:off x="493" y="216"/>
                <a:ext cx="10" cy="9"/>
              </a:xfrm>
              <a:custGeom>
                <a:avLst/>
                <a:gdLst>
                  <a:gd name="T0" fmla="*/ 0 w 64"/>
                  <a:gd name="T1" fmla="*/ 1 h 55"/>
                  <a:gd name="T2" fmla="*/ 1 w 64"/>
                  <a:gd name="T3" fmla="*/ 1 h 55"/>
                  <a:gd name="T4" fmla="*/ 2 w 64"/>
                  <a:gd name="T5" fmla="*/ 1 h 55"/>
                  <a:gd name="T6" fmla="*/ 3 w 64"/>
                  <a:gd name="T7" fmla="*/ 1 h 55"/>
                  <a:gd name="T8" fmla="*/ 5 w 64"/>
                  <a:gd name="T9" fmla="*/ 1 h 55"/>
                  <a:gd name="T10" fmla="*/ 6 w 64"/>
                  <a:gd name="T11" fmla="*/ 0 h 55"/>
                  <a:gd name="T12" fmla="*/ 8 w 64"/>
                  <a:gd name="T13" fmla="*/ 0 h 55"/>
                  <a:gd name="T14" fmla="*/ 9 w 64"/>
                  <a:gd name="T15" fmla="*/ 0 h 55"/>
                  <a:gd name="T16" fmla="*/ 10 w 64"/>
                  <a:gd name="T17" fmla="*/ 0 h 55"/>
                  <a:gd name="T18" fmla="*/ 10 w 64"/>
                  <a:gd name="T19" fmla="*/ 1 h 55"/>
                  <a:gd name="T20" fmla="*/ 10 w 64"/>
                  <a:gd name="T21" fmla="*/ 2 h 55"/>
                  <a:gd name="T22" fmla="*/ 10 w 64"/>
                  <a:gd name="T23" fmla="*/ 3 h 55"/>
                  <a:gd name="T24" fmla="*/ 10 w 64"/>
                  <a:gd name="T25" fmla="*/ 4 h 55"/>
                  <a:gd name="T26" fmla="*/ 10 w 64"/>
                  <a:gd name="T27" fmla="*/ 5 h 55"/>
                  <a:gd name="T28" fmla="*/ 10 w 64"/>
                  <a:gd name="T29" fmla="*/ 6 h 55"/>
                  <a:gd name="T30" fmla="*/ 10 w 64"/>
                  <a:gd name="T31" fmla="*/ 7 h 55"/>
                  <a:gd name="T32" fmla="*/ 10 w 64"/>
                  <a:gd name="T33" fmla="*/ 8 h 55"/>
                  <a:gd name="T34" fmla="*/ 9 w 64"/>
                  <a:gd name="T35" fmla="*/ 8 h 55"/>
                  <a:gd name="T36" fmla="*/ 8 w 64"/>
                  <a:gd name="T37" fmla="*/ 8 h 55"/>
                  <a:gd name="T38" fmla="*/ 6 w 64"/>
                  <a:gd name="T39" fmla="*/ 8 h 55"/>
                  <a:gd name="T40" fmla="*/ 5 w 64"/>
                  <a:gd name="T41" fmla="*/ 8 h 55"/>
                  <a:gd name="T42" fmla="*/ 4 w 64"/>
                  <a:gd name="T43" fmla="*/ 8 h 55"/>
                  <a:gd name="T44" fmla="*/ 3 w 64"/>
                  <a:gd name="T45" fmla="*/ 9 h 55"/>
                  <a:gd name="T46" fmla="*/ 1 w 64"/>
                  <a:gd name="T47" fmla="*/ 9 h 55"/>
                  <a:gd name="T48" fmla="*/ 0 w 64"/>
                  <a:gd name="T49" fmla="*/ 9 h 55"/>
                  <a:gd name="T50" fmla="*/ 0 w 64"/>
                  <a:gd name="T51" fmla="*/ 8 h 55"/>
                  <a:gd name="T52" fmla="*/ 0 w 64"/>
                  <a:gd name="T53" fmla="*/ 7 h 55"/>
                  <a:gd name="T54" fmla="*/ 0 w 64"/>
                  <a:gd name="T55" fmla="*/ 6 h 55"/>
                  <a:gd name="T56" fmla="*/ 0 w 64"/>
                  <a:gd name="T57" fmla="*/ 5 h 55"/>
                  <a:gd name="T58" fmla="*/ 0 w 64"/>
                  <a:gd name="T59" fmla="*/ 4 h 55"/>
                  <a:gd name="T60" fmla="*/ 0 w 64"/>
                  <a:gd name="T61" fmla="*/ 3 h 55"/>
                  <a:gd name="T62" fmla="*/ 0 w 64"/>
                  <a:gd name="T63" fmla="*/ 2 h 55"/>
                  <a:gd name="T64" fmla="*/ 0 w 64"/>
                  <a:gd name="T65" fmla="*/ 1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4" h="55">
                    <a:moveTo>
                      <a:pt x="0" y="8"/>
                    </a:moveTo>
                    <a:lnTo>
                      <a:pt x="7" y="6"/>
                    </a:lnTo>
                    <a:lnTo>
                      <a:pt x="15" y="6"/>
                    </a:lnTo>
                    <a:lnTo>
                      <a:pt x="22" y="4"/>
                    </a:lnTo>
                    <a:lnTo>
                      <a:pt x="31" y="4"/>
                    </a:lnTo>
                    <a:lnTo>
                      <a:pt x="39" y="2"/>
                    </a:lnTo>
                    <a:lnTo>
                      <a:pt x="48" y="2"/>
                    </a:lnTo>
                    <a:lnTo>
                      <a:pt x="56" y="0"/>
                    </a:lnTo>
                    <a:lnTo>
                      <a:pt x="64" y="0"/>
                    </a:lnTo>
                    <a:lnTo>
                      <a:pt x="64" y="5"/>
                    </a:lnTo>
                    <a:lnTo>
                      <a:pt x="64" y="11"/>
                    </a:lnTo>
                    <a:lnTo>
                      <a:pt x="64" y="16"/>
                    </a:lnTo>
                    <a:lnTo>
                      <a:pt x="64" y="22"/>
                    </a:lnTo>
                    <a:lnTo>
                      <a:pt x="64" y="28"/>
                    </a:lnTo>
                    <a:lnTo>
                      <a:pt x="64" y="34"/>
                    </a:lnTo>
                    <a:lnTo>
                      <a:pt x="64" y="41"/>
                    </a:lnTo>
                    <a:lnTo>
                      <a:pt x="64" y="47"/>
                    </a:lnTo>
                    <a:lnTo>
                      <a:pt x="56" y="47"/>
                    </a:lnTo>
                    <a:lnTo>
                      <a:pt x="48" y="48"/>
                    </a:lnTo>
                    <a:lnTo>
                      <a:pt x="39" y="49"/>
                    </a:lnTo>
                    <a:lnTo>
                      <a:pt x="32" y="51"/>
                    </a:lnTo>
                    <a:lnTo>
                      <a:pt x="23" y="51"/>
                    </a:lnTo>
                    <a:lnTo>
                      <a:pt x="16" y="52"/>
                    </a:lnTo>
                    <a:lnTo>
                      <a:pt x="7" y="53"/>
                    </a:lnTo>
                    <a:lnTo>
                      <a:pt x="0" y="55"/>
                    </a:lnTo>
                    <a:lnTo>
                      <a:pt x="0" y="49"/>
                    </a:lnTo>
                    <a:lnTo>
                      <a:pt x="0" y="43"/>
                    </a:lnTo>
                    <a:lnTo>
                      <a:pt x="0" y="36"/>
                    </a:lnTo>
                    <a:lnTo>
                      <a:pt x="0" y="31"/>
                    </a:lnTo>
                    <a:lnTo>
                      <a:pt x="0" y="25"/>
                    </a:lnTo>
                    <a:lnTo>
                      <a:pt x="0" y="19"/>
                    </a:lnTo>
                    <a:lnTo>
                      <a:pt x="0" y="13"/>
                    </a:lnTo>
                    <a:lnTo>
                      <a:pt x="0" y="8"/>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5" name="未知"/>
              <p:cNvSpPr/>
              <p:nvPr/>
            </p:nvSpPr>
            <p:spPr bwMode="auto">
              <a:xfrm>
                <a:off x="149" y="40"/>
                <a:ext cx="125" cy="8"/>
              </a:xfrm>
              <a:custGeom>
                <a:avLst/>
                <a:gdLst>
                  <a:gd name="T0" fmla="*/ 122 w 734"/>
                  <a:gd name="T1" fmla="*/ 9 h 53"/>
                  <a:gd name="T2" fmla="*/ 0 w 734"/>
                  <a:gd name="T3" fmla="*/ 9 h 53"/>
                  <a:gd name="T4" fmla="*/ 4 w 734"/>
                  <a:gd name="T5" fmla="*/ 0 h 53"/>
                  <a:gd name="T6" fmla="*/ 116 w 734"/>
                  <a:gd name="T7" fmla="*/ 0 h 53"/>
                  <a:gd name="T8" fmla="*/ 122 w 734"/>
                  <a:gd name="T9" fmla="*/ 9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4" h="53">
                    <a:moveTo>
                      <a:pt x="734" y="53"/>
                    </a:moveTo>
                    <a:lnTo>
                      <a:pt x="0" y="53"/>
                    </a:lnTo>
                    <a:lnTo>
                      <a:pt x="23" y="0"/>
                    </a:lnTo>
                    <a:lnTo>
                      <a:pt x="696" y="0"/>
                    </a:lnTo>
                    <a:lnTo>
                      <a:pt x="734" y="53"/>
                    </a:lnTo>
                    <a:close/>
                  </a:path>
                </a:pathLst>
              </a:custGeom>
              <a:solidFill>
                <a:srgbClr val="A64A1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6" name="Rectangle 534"/>
              <p:cNvSpPr>
                <a:spLocks noChangeArrowheads="1"/>
              </p:cNvSpPr>
              <p:nvPr/>
            </p:nvSpPr>
            <p:spPr bwMode="auto">
              <a:xfrm>
                <a:off x="152" y="49"/>
                <a:ext cx="116" cy="24"/>
              </a:xfrm>
              <a:prstGeom prst="rect">
                <a:avLst/>
              </a:pr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7" name="Rectangle 535"/>
              <p:cNvSpPr>
                <a:spLocks noChangeArrowheads="1"/>
              </p:cNvSpPr>
              <p:nvPr/>
            </p:nvSpPr>
            <p:spPr bwMode="auto">
              <a:xfrm>
                <a:off x="155" y="49"/>
                <a:ext cx="111" cy="24"/>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8" name="Rectangle 536"/>
              <p:cNvSpPr>
                <a:spLocks noChangeArrowheads="1"/>
              </p:cNvSpPr>
              <p:nvPr/>
            </p:nvSpPr>
            <p:spPr bwMode="auto">
              <a:xfrm>
                <a:off x="164" y="49"/>
                <a:ext cx="93" cy="24"/>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29" name="Rectangle 537"/>
              <p:cNvSpPr>
                <a:spLocks noChangeArrowheads="1"/>
              </p:cNvSpPr>
              <p:nvPr/>
            </p:nvSpPr>
            <p:spPr bwMode="auto">
              <a:xfrm>
                <a:off x="166" y="49"/>
                <a:ext cx="89" cy="24"/>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0" name="Rectangle 538"/>
              <p:cNvSpPr>
                <a:spLocks noChangeArrowheads="1"/>
              </p:cNvSpPr>
              <p:nvPr/>
            </p:nvSpPr>
            <p:spPr bwMode="auto">
              <a:xfrm>
                <a:off x="169" y="1"/>
                <a:ext cx="83" cy="303"/>
              </a:xfrm>
              <a:prstGeom prst="rect">
                <a:avLst/>
              </a:pr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1" name="Rectangle 539"/>
              <p:cNvSpPr>
                <a:spLocks noChangeArrowheads="1"/>
              </p:cNvSpPr>
              <p:nvPr/>
            </p:nvSpPr>
            <p:spPr bwMode="auto">
              <a:xfrm>
                <a:off x="171" y="1"/>
                <a:ext cx="78" cy="303"/>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2" name="Rectangle 540"/>
              <p:cNvSpPr>
                <a:spLocks noChangeArrowheads="1"/>
              </p:cNvSpPr>
              <p:nvPr/>
            </p:nvSpPr>
            <p:spPr bwMode="auto">
              <a:xfrm>
                <a:off x="177" y="1"/>
                <a:ext cx="66" cy="303"/>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3" name="Rectangle 541"/>
              <p:cNvSpPr>
                <a:spLocks noChangeArrowheads="1"/>
              </p:cNvSpPr>
              <p:nvPr/>
            </p:nvSpPr>
            <p:spPr bwMode="auto">
              <a:xfrm>
                <a:off x="178" y="1"/>
                <a:ext cx="64" cy="303"/>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4" name="Rectangle 542"/>
              <p:cNvSpPr>
                <a:spLocks noChangeArrowheads="1"/>
              </p:cNvSpPr>
              <p:nvPr/>
            </p:nvSpPr>
            <p:spPr bwMode="auto">
              <a:xfrm>
                <a:off x="202" y="1"/>
                <a:ext cx="17" cy="72"/>
              </a:xfrm>
              <a:prstGeom prst="rect">
                <a:avLst/>
              </a:prstGeom>
              <a:solidFill>
                <a:srgbClr val="B0B0A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5" name="Rectangle 543"/>
              <p:cNvSpPr>
                <a:spLocks noChangeArrowheads="1"/>
              </p:cNvSpPr>
              <p:nvPr/>
            </p:nvSpPr>
            <p:spPr bwMode="auto">
              <a:xfrm>
                <a:off x="203" y="1"/>
                <a:ext cx="14" cy="72"/>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6" name="Rectangle 544"/>
              <p:cNvSpPr>
                <a:spLocks noChangeArrowheads="1"/>
              </p:cNvSpPr>
              <p:nvPr/>
            </p:nvSpPr>
            <p:spPr bwMode="auto">
              <a:xfrm>
                <a:off x="169" y="8"/>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7" name="Rectangle 545"/>
              <p:cNvSpPr>
                <a:spLocks noChangeArrowheads="1"/>
              </p:cNvSpPr>
              <p:nvPr/>
            </p:nvSpPr>
            <p:spPr bwMode="auto">
              <a:xfrm>
                <a:off x="171" y="8"/>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8" name="Rectangle 546"/>
              <p:cNvSpPr>
                <a:spLocks noChangeArrowheads="1"/>
              </p:cNvSpPr>
              <p:nvPr/>
            </p:nvSpPr>
            <p:spPr bwMode="auto">
              <a:xfrm>
                <a:off x="177" y="8"/>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39" name="Rectangle 547"/>
              <p:cNvSpPr>
                <a:spLocks noChangeArrowheads="1"/>
              </p:cNvSpPr>
              <p:nvPr/>
            </p:nvSpPr>
            <p:spPr bwMode="auto">
              <a:xfrm>
                <a:off x="178" y="8"/>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0" name="Rectangle 548"/>
              <p:cNvSpPr>
                <a:spLocks noChangeArrowheads="1"/>
              </p:cNvSpPr>
              <p:nvPr/>
            </p:nvSpPr>
            <p:spPr bwMode="auto">
              <a:xfrm>
                <a:off x="169" y="35"/>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1" name="Rectangle 549"/>
              <p:cNvSpPr>
                <a:spLocks noChangeArrowheads="1"/>
              </p:cNvSpPr>
              <p:nvPr/>
            </p:nvSpPr>
            <p:spPr bwMode="auto">
              <a:xfrm>
                <a:off x="171" y="35"/>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2" name="Rectangle 550"/>
              <p:cNvSpPr>
                <a:spLocks noChangeArrowheads="1"/>
              </p:cNvSpPr>
              <p:nvPr/>
            </p:nvSpPr>
            <p:spPr bwMode="auto">
              <a:xfrm>
                <a:off x="177" y="35"/>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3" name="Rectangle 551"/>
              <p:cNvSpPr>
                <a:spLocks noChangeArrowheads="1"/>
              </p:cNvSpPr>
              <p:nvPr/>
            </p:nvSpPr>
            <p:spPr bwMode="auto">
              <a:xfrm>
                <a:off x="178" y="35"/>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4" name="Rectangle 552"/>
              <p:cNvSpPr>
                <a:spLocks noChangeArrowheads="1"/>
              </p:cNvSpPr>
              <p:nvPr/>
            </p:nvSpPr>
            <p:spPr bwMode="auto">
              <a:xfrm>
                <a:off x="169" y="74"/>
                <a:ext cx="83" cy="1"/>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5" name="Rectangle 553"/>
              <p:cNvSpPr>
                <a:spLocks noChangeArrowheads="1"/>
              </p:cNvSpPr>
              <p:nvPr/>
            </p:nvSpPr>
            <p:spPr bwMode="auto">
              <a:xfrm>
                <a:off x="171" y="74"/>
                <a:ext cx="78" cy="1"/>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6" name="Rectangle 554"/>
              <p:cNvSpPr>
                <a:spLocks noChangeArrowheads="1"/>
              </p:cNvSpPr>
              <p:nvPr/>
            </p:nvSpPr>
            <p:spPr bwMode="auto">
              <a:xfrm>
                <a:off x="177" y="74"/>
                <a:ext cx="66" cy="1"/>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7" name="Rectangle 555"/>
              <p:cNvSpPr>
                <a:spLocks noChangeArrowheads="1"/>
              </p:cNvSpPr>
              <p:nvPr/>
            </p:nvSpPr>
            <p:spPr bwMode="auto">
              <a:xfrm>
                <a:off x="178" y="74"/>
                <a:ext cx="64" cy="1"/>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8" name="Rectangle 556"/>
              <p:cNvSpPr>
                <a:spLocks noChangeArrowheads="1"/>
              </p:cNvSpPr>
              <p:nvPr/>
            </p:nvSpPr>
            <p:spPr bwMode="auto">
              <a:xfrm>
                <a:off x="169" y="76"/>
                <a:ext cx="83" cy="2"/>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49" name="Rectangle 557"/>
              <p:cNvSpPr>
                <a:spLocks noChangeArrowheads="1"/>
              </p:cNvSpPr>
              <p:nvPr/>
            </p:nvSpPr>
            <p:spPr bwMode="auto">
              <a:xfrm>
                <a:off x="171" y="76"/>
                <a:ext cx="78" cy="2"/>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0" name="Rectangle 558"/>
              <p:cNvSpPr>
                <a:spLocks noChangeArrowheads="1"/>
              </p:cNvSpPr>
              <p:nvPr/>
            </p:nvSpPr>
            <p:spPr bwMode="auto">
              <a:xfrm>
                <a:off x="177" y="76"/>
                <a:ext cx="66" cy="2"/>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1" name="Rectangle 559"/>
              <p:cNvSpPr>
                <a:spLocks noChangeArrowheads="1"/>
              </p:cNvSpPr>
              <p:nvPr/>
            </p:nvSpPr>
            <p:spPr bwMode="auto">
              <a:xfrm>
                <a:off x="178" y="76"/>
                <a:ext cx="64" cy="2"/>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2" name="Rectangle 560"/>
              <p:cNvSpPr>
                <a:spLocks noChangeArrowheads="1"/>
              </p:cNvSpPr>
              <p:nvPr/>
            </p:nvSpPr>
            <p:spPr bwMode="auto">
              <a:xfrm>
                <a:off x="169" y="87"/>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3" name="Rectangle 561"/>
              <p:cNvSpPr>
                <a:spLocks noChangeArrowheads="1"/>
              </p:cNvSpPr>
              <p:nvPr/>
            </p:nvSpPr>
            <p:spPr bwMode="auto">
              <a:xfrm>
                <a:off x="171" y="87"/>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4" name="Rectangle 562"/>
              <p:cNvSpPr>
                <a:spLocks noChangeArrowheads="1"/>
              </p:cNvSpPr>
              <p:nvPr/>
            </p:nvSpPr>
            <p:spPr bwMode="auto">
              <a:xfrm>
                <a:off x="177" y="87"/>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5" name="Rectangle 563"/>
              <p:cNvSpPr>
                <a:spLocks noChangeArrowheads="1"/>
              </p:cNvSpPr>
              <p:nvPr/>
            </p:nvSpPr>
            <p:spPr bwMode="auto">
              <a:xfrm>
                <a:off x="178" y="87"/>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6" name="Rectangle 564"/>
              <p:cNvSpPr>
                <a:spLocks noChangeArrowheads="1"/>
              </p:cNvSpPr>
              <p:nvPr/>
            </p:nvSpPr>
            <p:spPr bwMode="auto">
              <a:xfrm>
                <a:off x="169" y="90"/>
                <a:ext cx="83" cy="1"/>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7" name="Rectangle 565"/>
              <p:cNvSpPr>
                <a:spLocks noChangeArrowheads="1"/>
              </p:cNvSpPr>
              <p:nvPr/>
            </p:nvSpPr>
            <p:spPr bwMode="auto">
              <a:xfrm>
                <a:off x="171" y="90"/>
                <a:ext cx="78" cy="1"/>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8" name="Rectangle 566"/>
              <p:cNvSpPr>
                <a:spLocks noChangeArrowheads="1"/>
              </p:cNvSpPr>
              <p:nvPr/>
            </p:nvSpPr>
            <p:spPr bwMode="auto">
              <a:xfrm>
                <a:off x="177" y="90"/>
                <a:ext cx="66" cy="1"/>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59" name="Rectangle 567"/>
              <p:cNvSpPr>
                <a:spLocks noChangeArrowheads="1"/>
              </p:cNvSpPr>
              <p:nvPr/>
            </p:nvSpPr>
            <p:spPr bwMode="auto">
              <a:xfrm>
                <a:off x="178" y="90"/>
                <a:ext cx="64" cy="1"/>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0" name="Rectangle 568"/>
              <p:cNvSpPr>
                <a:spLocks noChangeArrowheads="1"/>
              </p:cNvSpPr>
              <p:nvPr/>
            </p:nvSpPr>
            <p:spPr bwMode="auto">
              <a:xfrm>
                <a:off x="169" y="0"/>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1" name="Rectangle 569"/>
              <p:cNvSpPr>
                <a:spLocks noChangeArrowheads="1"/>
              </p:cNvSpPr>
              <p:nvPr/>
            </p:nvSpPr>
            <p:spPr bwMode="auto">
              <a:xfrm>
                <a:off x="171" y="0"/>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2" name="Rectangle 570"/>
              <p:cNvSpPr>
                <a:spLocks noChangeArrowheads="1"/>
              </p:cNvSpPr>
              <p:nvPr/>
            </p:nvSpPr>
            <p:spPr bwMode="auto">
              <a:xfrm>
                <a:off x="177" y="0"/>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3" name="Rectangle 571"/>
              <p:cNvSpPr>
                <a:spLocks noChangeArrowheads="1"/>
              </p:cNvSpPr>
              <p:nvPr/>
            </p:nvSpPr>
            <p:spPr bwMode="auto">
              <a:xfrm>
                <a:off x="178" y="0"/>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4" name="Rectangle 572"/>
              <p:cNvSpPr>
                <a:spLocks noChangeArrowheads="1"/>
              </p:cNvSpPr>
              <p:nvPr/>
            </p:nvSpPr>
            <p:spPr bwMode="auto">
              <a:xfrm>
                <a:off x="169" y="2"/>
                <a:ext cx="83" cy="2"/>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5" name="Rectangle 573"/>
              <p:cNvSpPr>
                <a:spLocks noChangeArrowheads="1"/>
              </p:cNvSpPr>
              <p:nvPr/>
            </p:nvSpPr>
            <p:spPr bwMode="auto">
              <a:xfrm>
                <a:off x="171" y="2"/>
                <a:ext cx="78" cy="2"/>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6" name="Rectangle 574"/>
              <p:cNvSpPr>
                <a:spLocks noChangeArrowheads="1"/>
              </p:cNvSpPr>
              <p:nvPr/>
            </p:nvSpPr>
            <p:spPr bwMode="auto">
              <a:xfrm>
                <a:off x="177" y="2"/>
                <a:ext cx="66" cy="2"/>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7" name="Rectangle 575"/>
              <p:cNvSpPr>
                <a:spLocks noChangeArrowheads="1"/>
              </p:cNvSpPr>
              <p:nvPr/>
            </p:nvSpPr>
            <p:spPr bwMode="auto">
              <a:xfrm>
                <a:off x="178" y="2"/>
                <a:ext cx="64" cy="2"/>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8" name="Rectangle 576"/>
              <p:cNvSpPr>
                <a:spLocks noChangeArrowheads="1"/>
              </p:cNvSpPr>
              <p:nvPr/>
            </p:nvSpPr>
            <p:spPr bwMode="auto">
              <a:xfrm>
                <a:off x="188" y="20"/>
                <a:ext cx="4" cy="14"/>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69" name="Rectangle 577"/>
              <p:cNvSpPr>
                <a:spLocks noChangeArrowheads="1"/>
              </p:cNvSpPr>
              <p:nvPr/>
            </p:nvSpPr>
            <p:spPr bwMode="auto">
              <a:xfrm>
                <a:off x="188" y="55"/>
                <a:ext cx="4" cy="8"/>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0" name="Rectangle 578"/>
              <p:cNvSpPr>
                <a:spLocks noChangeArrowheads="1"/>
              </p:cNvSpPr>
              <p:nvPr/>
            </p:nvSpPr>
            <p:spPr bwMode="auto">
              <a:xfrm>
                <a:off x="206" y="18"/>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1" name="Rectangle 579"/>
              <p:cNvSpPr>
                <a:spLocks noChangeArrowheads="1"/>
              </p:cNvSpPr>
              <p:nvPr/>
            </p:nvSpPr>
            <p:spPr bwMode="auto">
              <a:xfrm>
                <a:off x="228" y="20"/>
                <a:ext cx="4" cy="14"/>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2" name="Rectangle 580"/>
              <p:cNvSpPr>
                <a:spLocks noChangeArrowheads="1"/>
              </p:cNvSpPr>
              <p:nvPr/>
            </p:nvSpPr>
            <p:spPr bwMode="auto">
              <a:xfrm>
                <a:off x="228" y="55"/>
                <a:ext cx="4" cy="8"/>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3" name="Rectangle 581"/>
              <p:cNvSpPr>
                <a:spLocks noChangeArrowheads="1"/>
              </p:cNvSpPr>
              <p:nvPr/>
            </p:nvSpPr>
            <p:spPr bwMode="auto">
              <a:xfrm>
                <a:off x="212" y="18"/>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4" name="Rectangle 582"/>
              <p:cNvSpPr>
                <a:spLocks noChangeArrowheads="1"/>
              </p:cNvSpPr>
              <p:nvPr/>
            </p:nvSpPr>
            <p:spPr bwMode="auto">
              <a:xfrm>
                <a:off x="211" y="52"/>
                <a:ext cx="2"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5" name="Rectangle 583"/>
              <p:cNvSpPr>
                <a:spLocks noChangeArrowheads="1"/>
              </p:cNvSpPr>
              <p:nvPr/>
            </p:nvSpPr>
            <p:spPr bwMode="auto">
              <a:xfrm>
                <a:off x="204" y="52"/>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6" name="Rectangle 584"/>
              <p:cNvSpPr>
                <a:spLocks noChangeArrowheads="1"/>
              </p:cNvSpPr>
              <p:nvPr/>
            </p:nvSpPr>
            <p:spPr bwMode="auto">
              <a:xfrm>
                <a:off x="207" y="52"/>
                <a:ext cx="3"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7" name="Rectangle 585"/>
              <p:cNvSpPr>
                <a:spLocks noChangeArrowheads="1"/>
              </p:cNvSpPr>
              <p:nvPr/>
            </p:nvSpPr>
            <p:spPr bwMode="auto">
              <a:xfrm>
                <a:off x="214" y="52"/>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8" name="Rectangle 586"/>
              <p:cNvSpPr>
                <a:spLocks noChangeArrowheads="1"/>
              </p:cNvSpPr>
              <p:nvPr/>
            </p:nvSpPr>
            <p:spPr bwMode="auto">
              <a:xfrm>
                <a:off x="180" y="86"/>
                <a:ext cx="61" cy="218"/>
              </a:xfrm>
              <a:prstGeom prst="rect">
                <a:avLst/>
              </a:prstGeom>
              <a:solidFill>
                <a:srgbClr val="40403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79" name="Rectangle 587"/>
              <p:cNvSpPr>
                <a:spLocks noChangeArrowheads="1"/>
              </p:cNvSpPr>
              <p:nvPr/>
            </p:nvSpPr>
            <p:spPr bwMode="auto">
              <a:xfrm>
                <a:off x="184" y="92"/>
                <a:ext cx="9"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0" name="Rectangle 588"/>
              <p:cNvSpPr>
                <a:spLocks noChangeArrowheads="1"/>
              </p:cNvSpPr>
              <p:nvPr/>
            </p:nvSpPr>
            <p:spPr bwMode="auto">
              <a:xfrm>
                <a:off x="201"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1" name="Rectangle 589"/>
              <p:cNvSpPr>
                <a:spLocks noChangeArrowheads="1"/>
              </p:cNvSpPr>
              <p:nvPr/>
            </p:nvSpPr>
            <p:spPr bwMode="auto">
              <a:xfrm>
                <a:off x="210"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2" name="Rectangle 590"/>
              <p:cNvSpPr>
                <a:spLocks noChangeArrowheads="1"/>
              </p:cNvSpPr>
              <p:nvPr/>
            </p:nvSpPr>
            <p:spPr bwMode="auto">
              <a:xfrm>
                <a:off x="227" y="92"/>
                <a:ext cx="10"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3" name="Rectangle 591"/>
              <p:cNvSpPr>
                <a:spLocks noChangeArrowheads="1"/>
              </p:cNvSpPr>
              <p:nvPr/>
            </p:nvSpPr>
            <p:spPr bwMode="auto">
              <a:xfrm>
                <a:off x="219"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4" name="Rectangle 592"/>
              <p:cNvSpPr>
                <a:spLocks noChangeArrowheads="1"/>
              </p:cNvSpPr>
              <p:nvPr/>
            </p:nvSpPr>
            <p:spPr bwMode="auto">
              <a:xfrm>
                <a:off x="186" y="111"/>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5" name="Rectangle 593"/>
              <p:cNvSpPr>
                <a:spLocks noChangeArrowheads="1"/>
              </p:cNvSpPr>
              <p:nvPr/>
            </p:nvSpPr>
            <p:spPr bwMode="auto">
              <a:xfrm>
                <a:off x="186" y="142"/>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6" name="Rectangle 594"/>
              <p:cNvSpPr>
                <a:spLocks noChangeArrowheads="1"/>
              </p:cNvSpPr>
              <p:nvPr/>
            </p:nvSpPr>
            <p:spPr bwMode="auto">
              <a:xfrm>
                <a:off x="186" y="173"/>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7" name="Rectangle 595"/>
              <p:cNvSpPr>
                <a:spLocks noChangeArrowheads="1"/>
              </p:cNvSpPr>
              <p:nvPr/>
            </p:nvSpPr>
            <p:spPr bwMode="auto">
              <a:xfrm>
                <a:off x="186" y="203"/>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8" name="Rectangle 596"/>
              <p:cNvSpPr>
                <a:spLocks noChangeArrowheads="1"/>
              </p:cNvSpPr>
              <p:nvPr/>
            </p:nvSpPr>
            <p:spPr bwMode="auto">
              <a:xfrm>
                <a:off x="186" y="234"/>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89" name="Rectangle 597"/>
              <p:cNvSpPr>
                <a:spLocks noChangeArrowheads="1"/>
              </p:cNvSpPr>
              <p:nvPr/>
            </p:nvSpPr>
            <p:spPr bwMode="auto">
              <a:xfrm>
                <a:off x="178" y="263"/>
                <a:ext cx="64" cy="3"/>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0" name="Rectangle 598"/>
              <p:cNvSpPr>
                <a:spLocks noChangeArrowheads="1"/>
              </p:cNvSpPr>
              <p:nvPr/>
            </p:nvSpPr>
            <p:spPr bwMode="auto">
              <a:xfrm>
                <a:off x="178" y="266"/>
                <a:ext cx="64" cy="8"/>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1" name="Rectangle 599"/>
              <p:cNvSpPr>
                <a:spLocks noChangeArrowheads="1"/>
              </p:cNvSpPr>
              <p:nvPr/>
            </p:nvSpPr>
            <p:spPr bwMode="auto">
              <a:xfrm>
                <a:off x="178" y="269"/>
                <a:ext cx="64" cy="3"/>
              </a:xfrm>
              <a:prstGeom prst="rect">
                <a:avLst/>
              </a:prstGeom>
              <a:solidFill>
                <a:srgbClr val="D9B8A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2" name="Rectangle 600"/>
              <p:cNvSpPr>
                <a:spLocks noChangeArrowheads="1"/>
              </p:cNvSpPr>
              <p:nvPr/>
            </p:nvSpPr>
            <p:spPr bwMode="auto">
              <a:xfrm>
                <a:off x="178" y="272"/>
                <a:ext cx="64" cy="1"/>
              </a:xfrm>
              <a:prstGeom prst="rect">
                <a:avLst/>
              </a:prstGeom>
              <a:solidFill>
                <a:srgbClr val="19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3" name="Rectangle 601"/>
              <p:cNvSpPr>
                <a:spLocks noChangeArrowheads="1"/>
              </p:cNvSpPr>
              <p:nvPr/>
            </p:nvSpPr>
            <p:spPr bwMode="auto">
              <a:xfrm>
                <a:off x="190" y="273"/>
                <a:ext cx="36" cy="32"/>
              </a:xfrm>
              <a:prstGeom prst="rect">
                <a:avLst/>
              </a:prstGeom>
              <a:solidFill>
                <a:srgbClr val="70706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4" name="Rectangle 602"/>
              <p:cNvSpPr>
                <a:spLocks noChangeArrowheads="1"/>
              </p:cNvSpPr>
              <p:nvPr/>
            </p:nvSpPr>
            <p:spPr bwMode="auto">
              <a:xfrm>
                <a:off x="191" y="273"/>
                <a:ext cx="36" cy="32"/>
              </a:xfrm>
              <a:prstGeom prst="rect">
                <a:avLst/>
              </a:prstGeom>
              <a:solidFill>
                <a:srgbClr val="4F4F4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5" name="Rectangle 603"/>
              <p:cNvSpPr>
                <a:spLocks noChangeArrowheads="1"/>
              </p:cNvSpPr>
              <p:nvPr/>
            </p:nvSpPr>
            <p:spPr bwMode="auto">
              <a:xfrm>
                <a:off x="192" y="273"/>
                <a:ext cx="36" cy="32"/>
              </a:xfrm>
              <a:prstGeom prst="rect">
                <a:avLst/>
              </a:prstGeom>
              <a:solidFill>
                <a:srgbClr val="40403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6" name="Rectangle 604"/>
              <p:cNvSpPr>
                <a:spLocks noChangeArrowheads="1"/>
              </p:cNvSpPr>
              <p:nvPr/>
            </p:nvSpPr>
            <p:spPr bwMode="auto">
              <a:xfrm>
                <a:off x="209" y="273"/>
                <a:ext cx="2" cy="32"/>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7" name="Rectangle 605"/>
              <p:cNvSpPr>
                <a:spLocks noChangeArrowheads="1"/>
              </p:cNvSpPr>
              <p:nvPr/>
            </p:nvSpPr>
            <p:spPr bwMode="auto">
              <a:xfrm>
                <a:off x="210" y="273"/>
                <a:ext cx="1" cy="32"/>
              </a:xfrm>
              <a:prstGeom prst="rect">
                <a:avLst/>
              </a:pr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8" name="Rectangle 606"/>
              <p:cNvSpPr>
                <a:spLocks noChangeArrowheads="1"/>
              </p:cNvSpPr>
              <p:nvPr/>
            </p:nvSpPr>
            <p:spPr bwMode="auto">
              <a:xfrm>
                <a:off x="251" y="88"/>
                <a:ext cx="3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599" name="Rectangle 607"/>
              <p:cNvSpPr>
                <a:spLocks noChangeArrowheads="1"/>
              </p:cNvSpPr>
              <p:nvPr/>
            </p:nvSpPr>
            <p:spPr bwMode="auto">
              <a:xfrm>
                <a:off x="253" y="88"/>
                <a:ext cx="28" cy="215"/>
              </a:xfrm>
              <a:prstGeom prst="rect">
                <a:avLst/>
              </a:prstGeom>
              <a:solidFill>
                <a:srgbClr val="A8877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0" name="Rectangle 608"/>
              <p:cNvSpPr>
                <a:spLocks noChangeArrowheads="1"/>
              </p:cNvSpPr>
              <p:nvPr/>
            </p:nvSpPr>
            <p:spPr bwMode="auto">
              <a:xfrm>
                <a:off x="261" y="88"/>
                <a:ext cx="1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1" name="Rectangle 609"/>
              <p:cNvSpPr>
                <a:spLocks noChangeArrowheads="1"/>
              </p:cNvSpPr>
              <p:nvPr/>
            </p:nvSpPr>
            <p:spPr bwMode="auto">
              <a:xfrm>
                <a:off x="263" y="88"/>
                <a:ext cx="4" cy="215"/>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2" name="Rectangle 610"/>
              <p:cNvSpPr>
                <a:spLocks noChangeArrowheads="1"/>
              </p:cNvSpPr>
              <p:nvPr/>
            </p:nvSpPr>
            <p:spPr bwMode="auto">
              <a:xfrm>
                <a:off x="266" y="88"/>
                <a:ext cx="2" cy="215"/>
              </a:xfrm>
              <a:prstGeom prst="rect">
                <a:avLst/>
              </a:prstGeom>
              <a:solidFill>
                <a:srgbClr val="4A291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3" name="Rectangle 611"/>
              <p:cNvSpPr>
                <a:spLocks noChangeArrowheads="1"/>
              </p:cNvSpPr>
              <p:nvPr/>
            </p:nvSpPr>
            <p:spPr bwMode="auto">
              <a:xfrm>
                <a:off x="263" y="87"/>
                <a:ext cx="8" cy="8"/>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4" name="Rectangle 612"/>
              <p:cNvSpPr>
                <a:spLocks noChangeArrowheads="1"/>
              </p:cNvSpPr>
              <p:nvPr/>
            </p:nvSpPr>
            <p:spPr bwMode="auto">
              <a:xfrm>
                <a:off x="263" y="293"/>
                <a:ext cx="8" cy="10"/>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5" name="Rectangle 613"/>
              <p:cNvSpPr>
                <a:spLocks noChangeArrowheads="1"/>
              </p:cNvSpPr>
              <p:nvPr/>
            </p:nvSpPr>
            <p:spPr bwMode="auto">
              <a:xfrm>
                <a:off x="138" y="88"/>
                <a:ext cx="31"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6" name="Rectangle 614"/>
              <p:cNvSpPr>
                <a:spLocks noChangeArrowheads="1"/>
              </p:cNvSpPr>
              <p:nvPr/>
            </p:nvSpPr>
            <p:spPr bwMode="auto">
              <a:xfrm>
                <a:off x="140" y="88"/>
                <a:ext cx="28" cy="215"/>
              </a:xfrm>
              <a:prstGeom prst="rect">
                <a:avLst/>
              </a:prstGeom>
              <a:solidFill>
                <a:srgbClr val="A8877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7" name="Rectangle 615"/>
              <p:cNvSpPr>
                <a:spLocks noChangeArrowheads="1"/>
              </p:cNvSpPr>
              <p:nvPr/>
            </p:nvSpPr>
            <p:spPr bwMode="auto">
              <a:xfrm>
                <a:off x="148" y="88"/>
                <a:ext cx="1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8" name="Rectangle 616"/>
              <p:cNvSpPr>
                <a:spLocks noChangeArrowheads="1"/>
              </p:cNvSpPr>
              <p:nvPr/>
            </p:nvSpPr>
            <p:spPr bwMode="auto">
              <a:xfrm>
                <a:off x="150" y="88"/>
                <a:ext cx="4" cy="215"/>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09" name="Rectangle 617"/>
              <p:cNvSpPr>
                <a:spLocks noChangeArrowheads="1"/>
              </p:cNvSpPr>
              <p:nvPr/>
            </p:nvSpPr>
            <p:spPr bwMode="auto">
              <a:xfrm>
                <a:off x="153" y="88"/>
                <a:ext cx="2" cy="215"/>
              </a:xfrm>
              <a:prstGeom prst="rect">
                <a:avLst/>
              </a:prstGeom>
              <a:solidFill>
                <a:srgbClr val="4A291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0" name="Rectangle 618"/>
              <p:cNvSpPr>
                <a:spLocks noChangeArrowheads="1"/>
              </p:cNvSpPr>
              <p:nvPr/>
            </p:nvSpPr>
            <p:spPr bwMode="auto">
              <a:xfrm>
                <a:off x="150" y="87"/>
                <a:ext cx="8" cy="8"/>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1" name="Rectangle 619"/>
              <p:cNvSpPr>
                <a:spLocks noChangeArrowheads="1"/>
              </p:cNvSpPr>
              <p:nvPr/>
            </p:nvSpPr>
            <p:spPr bwMode="auto">
              <a:xfrm>
                <a:off x="150" y="293"/>
                <a:ext cx="8" cy="10"/>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2" name="Rectangle 620"/>
              <p:cNvSpPr>
                <a:spLocks noChangeArrowheads="1"/>
              </p:cNvSpPr>
              <p:nvPr/>
            </p:nvSpPr>
            <p:spPr bwMode="auto">
              <a:xfrm>
                <a:off x="187" y="250"/>
                <a:ext cx="45" cy="13"/>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3" name="Rectangle 621"/>
              <p:cNvSpPr>
                <a:spLocks noChangeArrowheads="1"/>
              </p:cNvSpPr>
              <p:nvPr/>
            </p:nvSpPr>
            <p:spPr bwMode="auto">
              <a:xfrm>
                <a:off x="189" y="251"/>
                <a:ext cx="41" cy="12"/>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grpSp>
          <p:nvGrpSpPr>
            <p:cNvPr id="11" name="Group 622"/>
            <p:cNvGrpSpPr/>
            <p:nvPr/>
          </p:nvGrpSpPr>
          <p:grpSpPr bwMode="auto">
            <a:xfrm>
              <a:off x="11968" y="2113"/>
              <a:ext cx="1945" cy="747"/>
              <a:chOff x="0" y="0"/>
              <a:chExt cx="430" cy="238"/>
            </a:xfrm>
          </p:grpSpPr>
          <p:sp>
            <p:nvSpPr>
              <p:cNvPr id="615" name="未知"/>
              <p:cNvSpPr/>
              <p:nvPr/>
            </p:nvSpPr>
            <p:spPr bwMode="auto">
              <a:xfrm>
                <a:off x="214" y="2"/>
                <a:ext cx="24" cy="16"/>
              </a:xfrm>
              <a:custGeom>
                <a:avLst/>
                <a:gdLst>
                  <a:gd name="T0" fmla="*/ 0 w 48"/>
                  <a:gd name="T1" fmla="*/ 3 h 33"/>
                  <a:gd name="T2" fmla="*/ 4 w 48"/>
                  <a:gd name="T3" fmla="*/ 2 h 33"/>
                  <a:gd name="T4" fmla="*/ 6 w 48"/>
                  <a:gd name="T5" fmla="*/ 0 h 33"/>
                  <a:gd name="T6" fmla="*/ 9 w 48"/>
                  <a:gd name="T7" fmla="*/ 2 h 33"/>
                  <a:gd name="T8" fmla="*/ 13 w 48"/>
                  <a:gd name="T9" fmla="*/ 2 h 33"/>
                  <a:gd name="T10" fmla="*/ 16 w 48"/>
                  <a:gd name="T11" fmla="*/ 3 h 33"/>
                  <a:gd name="T12" fmla="*/ 18 w 48"/>
                  <a:gd name="T13" fmla="*/ 3 h 33"/>
                  <a:gd name="T14" fmla="*/ 21 w 48"/>
                  <a:gd name="T15" fmla="*/ 3 h 33"/>
                  <a:gd name="T16" fmla="*/ 24 w 48"/>
                  <a:gd name="T17" fmla="*/ 2 h 33"/>
                  <a:gd name="T18" fmla="*/ 24 w 48"/>
                  <a:gd name="T19" fmla="*/ 16 h 33"/>
                  <a:gd name="T20" fmla="*/ 20 w 48"/>
                  <a:gd name="T21" fmla="*/ 16 h 33"/>
                  <a:gd name="T22" fmla="*/ 18 w 48"/>
                  <a:gd name="T23" fmla="*/ 16 h 33"/>
                  <a:gd name="T24" fmla="*/ 16 w 48"/>
                  <a:gd name="T25" fmla="*/ 16 h 33"/>
                  <a:gd name="T26" fmla="*/ 13 w 48"/>
                  <a:gd name="T27" fmla="*/ 16 h 33"/>
                  <a:gd name="T28" fmla="*/ 9 w 48"/>
                  <a:gd name="T29" fmla="*/ 15 h 33"/>
                  <a:gd name="T30" fmla="*/ 6 w 48"/>
                  <a:gd name="T31" fmla="*/ 15 h 33"/>
                  <a:gd name="T32" fmla="*/ 2 w 48"/>
                  <a:gd name="T33" fmla="*/ 16 h 33"/>
                  <a:gd name="T34" fmla="*/ 0 w 48"/>
                  <a:gd name="T35" fmla="*/ 16 h 33"/>
                  <a:gd name="T36" fmla="*/ 0 w 48"/>
                  <a:gd name="T37" fmla="*/ 3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33">
                    <a:moveTo>
                      <a:pt x="0" y="7"/>
                    </a:moveTo>
                    <a:lnTo>
                      <a:pt x="7" y="4"/>
                    </a:lnTo>
                    <a:lnTo>
                      <a:pt x="12" y="0"/>
                    </a:lnTo>
                    <a:lnTo>
                      <a:pt x="18" y="4"/>
                    </a:lnTo>
                    <a:lnTo>
                      <a:pt x="25" y="4"/>
                    </a:lnTo>
                    <a:lnTo>
                      <a:pt x="31" y="7"/>
                    </a:lnTo>
                    <a:lnTo>
                      <a:pt x="36" y="7"/>
                    </a:lnTo>
                    <a:lnTo>
                      <a:pt x="41" y="7"/>
                    </a:lnTo>
                    <a:lnTo>
                      <a:pt x="48" y="4"/>
                    </a:lnTo>
                    <a:lnTo>
                      <a:pt x="48" y="32"/>
                    </a:lnTo>
                    <a:lnTo>
                      <a:pt x="40" y="32"/>
                    </a:lnTo>
                    <a:lnTo>
                      <a:pt x="36" y="33"/>
                    </a:lnTo>
                    <a:lnTo>
                      <a:pt x="31" y="32"/>
                    </a:lnTo>
                    <a:lnTo>
                      <a:pt x="25" y="32"/>
                    </a:lnTo>
                    <a:lnTo>
                      <a:pt x="18" y="30"/>
                    </a:lnTo>
                    <a:lnTo>
                      <a:pt x="12" y="30"/>
                    </a:lnTo>
                    <a:lnTo>
                      <a:pt x="3" y="32"/>
                    </a:lnTo>
                    <a:lnTo>
                      <a:pt x="0" y="32"/>
                    </a:lnTo>
                    <a:lnTo>
                      <a:pt x="0" y="7"/>
                    </a:lnTo>
                    <a:close/>
                  </a:path>
                </a:pathLst>
              </a:custGeom>
              <a:solidFill>
                <a:srgbClr val="C9C9B6"/>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6" name="未知"/>
              <p:cNvSpPr/>
              <p:nvPr/>
            </p:nvSpPr>
            <p:spPr bwMode="auto">
              <a:xfrm>
                <a:off x="214" y="2"/>
                <a:ext cx="24" cy="16"/>
              </a:xfrm>
              <a:custGeom>
                <a:avLst/>
                <a:gdLst>
                  <a:gd name="T0" fmla="*/ 0 w 48"/>
                  <a:gd name="T1" fmla="*/ 3 h 33"/>
                  <a:gd name="T2" fmla="*/ 4 w 48"/>
                  <a:gd name="T3" fmla="*/ 2 h 33"/>
                  <a:gd name="T4" fmla="*/ 6 w 48"/>
                  <a:gd name="T5" fmla="*/ 0 h 33"/>
                  <a:gd name="T6" fmla="*/ 9 w 48"/>
                  <a:gd name="T7" fmla="*/ 2 h 33"/>
                  <a:gd name="T8" fmla="*/ 13 w 48"/>
                  <a:gd name="T9" fmla="*/ 2 h 33"/>
                  <a:gd name="T10" fmla="*/ 16 w 48"/>
                  <a:gd name="T11" fmla="*/ 3 h 33"/>
                  <a:gd name="T12" fmla="*/ 18 w 48"/>
                  <a:gd name="T13" fmla="*/ 3 h 33"/>
                  <a:gd name="T14" fmla="*/ 21 w 48"/>
                  <a:gd name="T15" fmla="*/ 3 h 33"/>
                  <a:gd name="T16" fmla="*/ 24 w 48"/>
                  <a:gd name="T17" fmla="*/ 2 h 33"/>
                  <a:gd name="T18" fmla="*/ 24 w 48"/>
                  <a:gd name="T19" fmla="*/ 16 h 33"/>
                  <a:gd name="T20" fmla="*/ 20 w 48"/>
                  <a:gd name="T21" fmla="*/ 16 h 33"/>
                  <a:gd name="T22" fmla="*/ 18 w 48"/>
                  <a:gd name="T23" fmla="*/ 16 h 33"/>
                  <a:gd name="T24" fmla="*/ 16 w 48"/>
                  <a:gd name="T25" fmla="*/ 16 h 33"/>
                  <a:gd name="T26" fmla="*/ 13 w 48"/>
                  <a:gd name="T27" fmla="*/ 16 h 33"/>
                  <a:gd name="T28" fmla="*/ 9 w 48"/>
                  <a:gd name="T29" fmla="*/ 15 h 33"/>
                  <a:gd name="T30" fmla="*/ 6 w 48"/>
                  <a:gd name="T31" fmla="*/ 15 h 33"/>
                  <a:gd name="T32" fmla="*/ 2 w 48"/>
                  <a:gd name="T33" fmla="*/ 16 h 33"/>
                  <a:gd name="T34" fmla="*/ 0 w 48"/>
                  <a:gd name="T35" fmla="*/ 16 h 33"/>
                  <a:gd name="T36" fmla="*/ 0 w 48"/>
                  <a:gd name="T37" fmla="*/ 3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33">
                    <a:moveTo>
                      <a:pt x="0" y="7"/>
                    </a:moveTo>
                    <a:lnTo>
                      <a:pt x="7" y="4"/>
                    </a:lnTo>
                    <a:lnTo>
                      <a:pt x="12" y="0"/>
                    </a:lnTo>
                    <a:lnTo>
                      <a:pt x="18" y="4"/>
                    </a:lnTo>
                    <a:lnTo>
                      <a:pt x="25" y="4"/>
                    </a:lnTo>
                    <a:lnTo>
                      <a:pt x="31" y="7"/>
                    </a:lnTo>
                    <a:lnTo>
                      <a:pt x="36" y="7"/>
                    </a:lnTo>
                    <a:lnTo>
                      <a:pt x="41" y="7"/>
                    </a:lnTo>
                    <a:lnTo>
                      <a:pt x="48" y="4"/>
                    </a:lnTo>
                    <a:lnTo>
                      <a:pt x="48" y="32"/>
                    </a:lnTo>
                    <a:lnTo>
                      <a:pt x="40" y="32"/>
                    </a:lnTo>
                    <a:lnTo>
                      <a:pt x="36" y="33"/>
                    </a:lnTo>
                    <a:lnTo>
                      <a:pt x="31" y="32"/>
                    </a:lnTo>
                    <a:lnTo>
                      <a:pt x="25" y="32"/>
                    </a:lnTo>
                    <a:lnTo>
                      <a:pt x="18" y="30"/>
                    </a:lnTo>
                    <a:lnTo>
                      <a:pt x="12" y="30"/>
                    </a:lnTo>
                    <a:lnTo>
                      <a:pt x="3" y="32"/>
                    </a:lnTo>
                    <a:lnTo>
                      <a:pt x="0" y="32"/>
                    </a:lnTo>
                    <a:lnTo>
                      <a:pt x="0" y="7"/>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7" name="未知"/>
              <p:cNvSpPr/>
              <p:nvPr/>
            </p:nvSpPr>
            <p:spPr bwMode="auto">
              <a:xfrm>
                <a:off x="214" y="2"/>
                <a:ext cx="24" cy="16"/>
              </a:xfrm>
              <a:custGeom>
                <a:avLst/>
                <a:gdLst>
                  <a:gd name="T0" fmla="*/ 0 w 48"/>
                  <a:gd name="T1" fmla="*/ 3 h 33"/>
                  <a:gd name="T2" fmla="*/ 4 w 48"/>
                  <a:gd name="T3" fmla="*/ 2 h 33"/>
                  <a:gd name="T4" fmla="*/ 6 w 48"/>
                  <a:gd name="T5" fmla="*/ 0 h 33"/>
                  <a:gd name="T6" fmla="*/ 9 w 48"/>
                  <a:gd name="T7" fmla="*/ 2 h 33"/>
                  <a:gd name="T8" fmla="*/ 13 w 48"/>
                  <a:gd name="T9" fmla="*/ 2 h 33"/>
                  <a:gd name="T10" fmla="*/ 16 w 48"/>
                  <a:gd name="T11" fmla="*/ 3 h 33"/>
                  <a:gd name="T12" fmla="*/ 18 w 48"/>
                  <a:gd name="T13" fmla="*/ 3 h 33"/>
                  <a:gd name="T14" fmla="*/ 21 w 48"/>
                  <a:gd name="T15" fmla="*/ 3 h 33"/>
                  <a:gd name="T16" fmla="*/ 24 w 48"/>
                  <a:gd name="T17" fmla="*/ 2 h 33"/>
                  <a:gd name="T18" fmla="*/ 24 w 48"/>
                  <a:gd name="T19" fmla="*/ 16 h 33"/>
                  <a:gd name="T20" fmla="*/ 20 w 48"/>
                  <a:gd name="T21" fmla="*/ 16 h 33"/>
                  <a:gd name="T22" fmla="*/ 18 w 48"/>
                  <a:gd name="T23" fmla="*/ 16 h 33"/>
                  <a:gd name="T24" fmla="*/ 16 w 48"/>
                  <a:gd name="T25" fmla="*/ 16 h 33"/>
                  <a:gd name="T26" fmla="*/ 13 w 48"/>
                  <a:gd name="T27" fmla="*/ 16 h 33"/>
                  <a:gd name="T28" fmla="*/ 9 w 48"/>
                  <a:gd name="T29" fmla="*/ 15 h 33"/>
                  <a:gd name="T30" fmla="*/ 6 w 48"/>
                  <a:gd name="T31" fmla="*/ 15 h 33"/>
                  <a:gd name="T32" fmla="*/ 2 w 48"/>
                  <a:gd name="T33" fmla="*/ 16 h 33"/>
                  <a:gd name="T34" fmla="*/ 0 w 48"/>
                  <a:gd name="T35" fmla="*/ 16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8" h="33">
                    <a:moveTo>
                      <a:pt x="0" y="7"/>
                    </a:moveTo>
                    <a:lnTo>
                      <a:pt x="7" y="4"/>
                    </a:lnTo>
                    <a:lnTo>
                      <a:pt x="12" y="0"/>
                    </a:lnTo>
                    <a:lnTo>
                      <a:pt x="18" y="4"/>
                    </a:lnTo>
                    <a:lnTo>
                      <a:pt x="25" y="4"/>
                    </a:lnTo>
                    <a:lnTo>
                      <a:pt x="31" y="7"/>
                    </a:lnTo>
                    <a:lnTo>
                      <a:pt x="36" y="7"/>
                    </a:lnTo>
                    <a:lnTo>
                      <a:pt x="41" y="7"/>
                    </a:lnTo>
                    <a:lnTo>
                      <a:pt x="48" y="4"/>
                    </a:lnTo>
                    <a:lnTo>
                      <a:pt x="48" y="32"/>
                    </a:lnTo>
                    <a:lnTo>
                      <a:pt x="40" y="32"/>
                    </a:lnTo>
                    <a:lnTo>
                      <a:pt x="36" y="33"/>
                    </a:lnTo>
                    <a:lnTo>
                      <a:pt x="31" y="32"/>
                    </a:lnTo>
                    <a:lnTo>
                      <a:pt x="25" y="32"/>
                    </a:lnTo>
                    <a:lnTo>
                      <a:pt x="18" y="30"/>
                    </a:lnTo>
                    <a:lnTo>
                      <a:pt x="12" y="30"/>
                    </a:lnTo>
                    <a:lnTo>
                      <a:pt x="3" y="32"/>
                    </a:lnTo>
                    <a:lnTo>
                      <a:pt x="0" y="32"/>
                    </a:lnTo>
                  </a:path>
                </a:pathLst>
              </a:custGeom>
              <a:no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8" name="Rectangle 626"/>
              <p:cNvSpPr>
                <a:spLocks noChangeArrowheads="1"/>
              </p:cNvSpPr>
              <p:nvPr/>
            </p:nvSpPr>
            <p:spPr bwMode="auto">
              <a:xfrm>
                <a:off x="213" y="0"/>
                <a:ext cx="3" cy="50"/>
              </a:xfrm>
              <a:prstGeom prst="rect">
                <a:avLst/>
              </a:prstGeom>
              <a:solidFill>
                <a:srgbClr val="C9C9B6"/>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19" name="Rectangle 627"/>
              <p:cNvSpPr>
                <a:spLocks noChangeArrowheads="1"/>
              </p:cNvSpPr>
              <p:nvPr/>
            </p:nvSpPr>
            <p:spPr bwMode="auto">
              <a:xfrm>
                <a:off x="213" y="0"/>
                <a:ext cx="4" cy="50"/>
              </a:xfrm>
              <a:prstGeom prst="rect">
                <a:avLst/>
              </a:prstGeom>
              <a:solidFill>
                <a:srgbClr val="FFFFFF"/>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0" name="未知"/>
              <p:cNvSpPr/>
              <p:nvPr/>
            </p:nvSpPr>
            <p:spPr bwMode="auto">
              <a:xfrm>
                <a:off x="155" y="41"/>
                <a:ext cx="121" cy="60"/>
              </a:xfrm>
              <a:custGeom>
                <a:avLst/>
                <a:gdLst>
                  <a:gd name="T0" fmla="*/ 0 w 244"/>
                  <a:gd name="T1" fmla="*/ 62 h 124"/>
                  <a:gd name="T2" fmla="*/ 2 w 244"/>
                  <a:gd name="T3" fmla="*/ 49 h 124"/>
                  <a:gd name="T4" fmla="*/ 5 w 244"/>
                  <a:gd name="T5" fmla="*/ 38 h 124"/>
                  <a:gd name="T6" fmla="*/ 11 w 244"/>
                  <a:gd name="T7" fmla="*/ 28 h 124"/>
                  <a:gd name="T8" fmla="*/ 19 w 244"/>
                  <a:gd name="T9" fmla="*/ 19 h 124"/>
                  <a:gd name="T10" fmla="*/ 28 w 244"/>
                  <a:gd name="T11" fmla="*/ 11 h 124"/>
                  <a:gd name="T12" fmla="*/ 38 w 244"/>
                  <a:gd name="T13" fmla="*/ 5 h 124"/>
                  <a:gd name="T14" fmla="*/ 48 w 244"/>
                  <a:gd name="T15" fmla="*/ 2 h 124"/>
                  <a:gd name="T16" fmla="*/ 61 w 244"/>
                  <a:gd name="T17" fmla="*/ 0 h 124"/>
                  <a:gd name="T18" fmla="*/ 73 w 244"/>
                  <a:gd name="T19" fmla="*/ 2 h 124"/>
                  <a:gd name="T20" fmla="*/ 85 w 244"/>
                  <a:gd name="T21" fmla="*/ 5 h 124"/>
                  <a:gd name="T22" fmla="*/ 95 w 244"/>
                  <a:gd name="T23" fmla="*/ 11 h 124"/>
                  <a:gd name="T24" fmla="*/ 104 w 244"/>
                  <a:gd name="T25" fmla="*/ 19 h 124"/>
                  <a:gd name="T26" fmla="*/ 111 w 244"/>
                  <a:gd name="T27" fmla="*/ 28 h 124"/>
                  <a:gd name="T28" fmla="*/ 117 w 244"/>
                  <a:gd name="T29" fmla="*/ 38 h 124"/>
                  <a:gd name="T30" fmla="*/ 120 w 244"/>
                  <a:gd name="T31" fmla="*/ 49 h 124"/>
                  <a:gd name="T32" fmla="*/ 122 w 244"/>
                  <a:gd name="T33" fmla="*/ 62 h 124"/>
                  <a:gd name="T34" fmla="*/ 61 w 244"/>
                  <a:gd name="T35" fmla="*/ 62 h 124"/>
                  <a:gd name="T36" fmla="*/ 0 w 244"/>
                  <a:gd name="T37" fmla="*/ 62 h 1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4" h="124">
                    <a:moveTo>
                      <a:pt x="0" y="123"/>
                    </a:moveTo>
                    <a:lnTo>
                      <a:pt x="4" y="98"/>
                    </a:lnTo>
                    <a:lnTo>
                      <a:pt x="10" y="75"/>
                    </a:lnTo>
                    <a:lnTo>
                      <a:pt x="22" y="55"/>
                    </a:lnTo>
                    <a:lnTo>
                      <a:pt x="37" y="37"/>
                    </a:lnTo>
                    <a:lnTo>
                      <a:pt x="55" y="22"/>
                    </a:lnTo>
                    <a:lnTo>
                      <a:pt x="75" y="10"/>
                    </a:lnTo>
                    <a:lnTo>
                      <a:pt x="96" y="3"/>
                    </a:lnTo>
                    <a:lnTo>
                      <a:pt x="121" y="0"/>
                    </a:lnTo>
                    <a:lnTo>
                      <a:pt x="146" y="3"/>
                    </a:lnTo>
                    <a:lnTo>
                      <a:pt x="169" y="10"/>
                    </a:lnTo>
                    <a:lnTo>
                      <a:pt x="189" y="22"/>
                    </a:lnTo>
                    <a:lnTo>
                      <a:pt x="207" y="37"/>
                    </a:lnTo>
                    <a:lnTo>
                      <a:pt x="222" y="55"/>
                    </a:lnTo>
                    <a:lnTo>
                      <a:pt x="234" y="75"/>
                    </a:lnTo>
                    <a:lnTo>
                      <a:pt x="240" y="98"/>
                    </a:lnTo>
                    <a:lnTo>
                      <a:pt x="244" y="123"/>
                    </a:lnTo>
                    <a:lnTo>
                      <a:pt x="121" y="124"/>
                    </a:lnTo>
                    <a:lnTo>
                      <a:pt x="0" y="123"/>
                    </a:lnTo>
                    <a:close/>
                  </a:path>
                </a:pathLst>
              </a:custGeom>
              <a:solidFill>
                <a:srgbClr val="C9C9B6"/>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1" name="未知"/>
              <p:cNvSpPr/>
              <p:nvPr/>
            </p:nvSpPr>
            <p:spPr bwMode="auto">
              <a:xfrm>
                <a:off x="155" y="41"/>
                <a:ext cx="121" cy="60"/>
              </a:xfrm>
              <a:custGeom>
                <a:avLst/>
                <a:gdLst>
                  <a:gd name="T0" fmla="*/ 0 w 244"/>
                  <a:gd name="T1" fmla="*/ 61 h 123"/>
                  <a:gd name="T2" fmla="*/ 2 w 244"/>
                  <a:gd name="T3" fmla="*/ 49 h 123"/>
                  <a:gd name="T4" fmla="*/ 5 w 244"/>
                  <a:gd name="T5" fmla="*/ 37 h 123"/>
                  <a:gd name="T6" fmla="*/ 11 w 244"/>
                  <a:gd name="T7" fmla="*/ 27 h 123"/>
                  <a:gd name="T8" fmla="*/ 19 w 244"/>
                  <a:gd name="T9" fmla="*/ 18 h 123"/>
                  <a:gd name="T10" fmla="*/ 28 w 244"/>
                  <a:gd name="T11" fmla="*/ 11 h 123"/>
                  <a:gd name="T12" fmla="*/ 38 w 244"/>
                  <a:gd name="T13" fmla="*/ 5 h 123"/>
                  <a:gd name="T14" fmla="*/ 48 w 244"/>
                  <a:gd name="T15" fmla="*/ 1 h 123"/>
                  <a:gd name="T16" fmla="*/ 61 w 244"/>
                  <a:gd name="T17" fmla="*/ 0 h 123"/>
                  <a:gd name="T18" fmla="*/ 73 w 244"/>
                  <a:gd name="T19" fmla="*/ 1 h 123"/>
                  <a:gd name="T20" fmla="*/ 85 w 244"/>
                  <a:gd name="T21" fmla="*/ 5 h 123"/>
                  <a:gd name="T22" fmla="*/ 95 w 244"/>
                  <a:gd name="T23" fmla="*/ 11 h 123"/>
                  <a:gd name="T24" fmla="*/ 104 w 244"/>
                  <a:gd name="T25" fmla="*/ 18 h 123"/>
                  <a:gd name="T26" fmla="*/ 111 w 244"/>
                  <a:gd name="T27" fmla="*/ 27 h 123"/>
                  <a:gd name="T28" fmla="*/ 117 w 244"/>
                  <a:gd name="T29" fmla="*/ 37 h 123"/>
                  <a:gd name="T30" fmla="*/ 120 w 244"/>
                  <a:gd name="T31" fmla="*/ 49 h 123"/>
                  <a:gd name="T32" fmla="*/ 122 w 244"/>
                  <a:gd name="T33" fmla="*/ 61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4" h="123">
                    <a:moveTo>
                      <a:pt x="0" y="123"/>
                    </a:moveTo>
                    <a:lnTo>
                      <a:pt x="4" y="98"/>
                    </a:lnTo>
                    <a:lnTo>
                      <a:pt x="10" y="75"/>
                    </a:lnTo>
                    <a:lnTo>
                      <a:pt x="22" y="55"/>
                    </a:lnTo>
                    <a:lnTo>
                      <a:pt x="37" y="37"/>
                    </a:lnTo>
                    <a:lnTo>
                      <a:pt x="55" y="22"/>
                    </a:lnTo>
                    <a:lnTo>
                      <a:pt x="75" y="10"/>
                    </a:lnTo>
                    <a:lnTo>
                      <a:pt x="96" y="3"/>
                    </a:lnTo>
                    <a:lnTo>
                      <a:pt x="121" y="0"/>
                    </a:lnTo>
                    <a:lnTo>
                      <a:pt x="146" y="3"/>
                    </a:lnTo>
                    <a:lnTo>
                      <a:pt x="169" y="10"/>
                    </a:lnTo>
                    <a:lnTo>
                      <a:pt x="189" y="22"/>
                    </a:lnTo>
                    <a:lnTo>
                      <a:pt x="207" y="37"/>
                    </a:lnTo>
                    <a:lnTo>
                      <a:pt x="222" y="55"/>
                    </a:lnTo>
                    <a:lnTo>
                      <a:pt x="234" y="75"/>
                    </a:lnTo>
                    <a:lnTo>
                      <a:pt x="240" y="98"/>
                    </a:lnTo>
                    <a:lnTo>
                      <a:pt x="244" y="123"/>
                    </a:lnTo>
                  </a:path>
                </a:pathLst>
              </a:custGeom>
              <a:no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2" name="未知"/>
              <p:cNvSpPr/>
              <p:nvPr/>
            </p:nvSpPr>
            <p:spPr bwMode="auto">
              <a:xfrm>
                <a:off x="169" y="50"/>
                <a:ext cx="42" cy="45"/>
              </a:xfrm>
              <a:custGeom>
                <a:avLst/>
                <a:gdLst>
                  <a:gd name="T0" fmla="*/ 0 w 82"/>
                  <a:gd name="T1" fmla="*/ 45 h 89"/>
                  <a:gd name="T2" fmla="*/ 1 w 82"/>
                  <a:gd name="T3" fmla="*/ 36 h 89"/>
                  <a:gd name="T4" fmla="*/ 3 w 82"/>
                  <a:gd name="T5" fmla="*/ 28 h 89"/>
                  <a:gd name="T6" fmla="*/ 7 w 82"/>
                  <a:gd name="T7" fmla="*/ 20 h 89"/>
                  <a:gd name="T8" fmla="*/ 12 w 82"/>
                  <a:gd name="T9" fmla="*/ 13 h 89"/>
                  <a:gd name="T10" fmla="*/ 18 w 82"/>
                  <a:gd name="T11" fmla="*/ 8 h 89"/>
                  <a:gd name="T12" fmla="*/ 26 w 82"/>
                  <a:gd name="T13" fmla="*/ 4 h 89"/>
                  <a:gd name="T14" fmla="*/ 34 w 82"/>
                  <a:gd name="T15" fmla="*/ 1 h 89"/>
                  <a:gd name="T16" fmla="*/ 42 w 82"/>
                  <a:gd name="T17" fmla="*/ 0 h 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89">
                    <a:moveTo>
                      <a:pt x="0" y="89"/>
                    </a:moveTo>
                    <a:lnTo>
                      <a:pt x="1" y="71"/>
                    </a:lnTo>
                    <a:lnTo>
                      <a:pt x="6" y="55"/>
                    </a:lnTo>
                    <a:lnTo>
                      <a:pt x="14" y="40"/>
                    </a:lnTo>
                    <a:lnTo>
                      <a:pt x="24" y="26"/>
                    </a:lnTo>
                    <a:lnTo>
                      <a:pt x="36" y="15"/>
                    </a:lnTo>
                    <a:lnTo>
                      <a:pt x="51" y="7"/>
                    </a:lnTo>
                    <a:lnTo>
                      <a:pt x="66" y="2"/>
                    </a:lnTo>
                    <a:lnTo>
                      <a:pt x="82" y="0"/>
                    </a:lnTo>
                  </a:path>
                </a:pathLst>
              </a:custGeom>
              <a:noFill/>
              <a:ln w="9525" cap="flat" cmpd="sng">
                <a:solidFill>
                  <a:srgbClr val="FFFFFF"/>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3" name="未知"/>
              <p:cNvSpPr/>
              <p:nvPr/>
            </p:nvSpPr>
            <p:spPr bwMode="auto">
              <a:xfrm>
                <a:off x="0" y="95"/>
                <a:ext cx="430" cy="137"/>
              </a:xfrm>
              <a:custGeom>
                <a:avLst/>
                <a:gdLst>
                  <a:gd name="T0" fmla="*/ 427 w 861"/>
                  <a:gd name="T1" fmla="*/ 137 h 273"/>
                  <a:gd name="T2" fmla="*/ 3 w 861"/>
                  <a:gd name="T3" fmla="*/ 137 h 273"/>
                  <a:gd name="T4" fmla="*/ 3 w 861"/>
                  <a:gd name="T5" fmla="*/ 87 h 273"/>
                  <a:gd name="T6" fmla="*/ 0 w 861"/>
                  <a:gd name="T7" fmla="*/ 87 h 273"/>
                  <a:gd name="T8" fmla="*/ 0 w 861"/>
                  <a:gd name="T9" fmla="*/ 80 h 273"/>
                  <a:gd name="T10" fmla="*/ 26 w 861"/>
                  <a:gd name="T11" fmla="*/ 77 h 273"/>
                  <a:gd name="T12" fmla="*/ 26 w 861"/>
                  <a:gd name="T13" fmla="*/ 34 h 273"/>
                  <a:gd name="T14" fmla="*/ 24 w 861"/>
                  <a:gd name="T15" fmla="*/ 34 h 273"/>
                  <a:gd name="T16" fmla="*/ 24 w 861"/>
                  <a:gd name="T17" fmla="*/ 29 h 273"/>
                  <a:gd name="T18" fmla="*/ 134 w 861"/>
                  <a:gd name="T19" fmla="*/ 29 h 273"/>
                  <a:gd name="T20" fmla="*/ 134 w 861"/>
                  <a:gd name="T21" fmla="*/ 34 h 273"/>
                  <a:gd name="T22" fmla="*/ 130 w 861"/>
                  <a:gd name="T23" fmla="*/ 34 h 273"/>
                  <a:gd name="T24" fmla="*/ 130 w 861"/>
                  <a:gd name="T25" fmla="*/ 39 h 273"/>
                  <a:gd name="T26" fmla="*/ 148 w 861"/>
                  <a:gd name="T27" fmla="*/ 39 h 273"/>
                  <a:gd name="T28" fmla="*/ 156 w 861"/>
                  <a:gd name="T29" fmla="*/ 32 h 273"/>
                  <a:gd name="T30" fmla="*/ 156 w 861"/>
                  <a:gd name="T31" fmla="*/ 8 h 273"/>
                  <a:gd name="T32" fmla="*/ 150 w 861"/>
                  <a:gd name="T33" fmla="*/ 6 h 273"/>
                  <a:gd name="T34" fmla="*/ 150 w 861"/>
                  <a:gd name="T35" fmla="*/ 0 h 273"/>
                  <a:gd name="T36" fmla="*/ 280 w 861"/>
                  <a:gd name="T37" fmla="*/ 0 h 273"/>
                  <a:gd name="T38" fmla="*/ 280 w 861"/>
                  <a:gd name="T39" fmla="*/ 5 h 273"/>
                  <a:gd name="T40" fmla="*/ 275 w 861"/>
                  <a:gd name="T41" fmla="*/ 8 h 273"/>
                  <a:gd name="T42" fmla="*/ 275 w 861"/>
                  <a:gd name="T43" fmla="*/ 30 h 273"/>
                  <a:gd name="T44" fmla="*/ 282 w 861"/>
                  <a:gd name="T45" fmla="*/ 39 h 273"/>
                  <a:gd name="T46" fmla="*/ 300 w 861"/>
                  <a:gd name="T47" fmla="*/ 39 h 273"/>
                  <a:gd name="T48" fmla="*/ 300 w 861"/>
                  <a:gd name="T49" fmla="*/ 34 h 273"/>
                  <a:gd name="T50" fmla="*/ 298 w 861"/>
                  <a:gd name="T51" fmla="*/ 34 h 273"/>
                  <a:gd name="T52" fmla="*/ 298 w 861"/>
                  <a:gd name="T53" fmla="*/ 29 h 273"/>
                  <a:gd name="T54" fmla="*/ 408 w 861"/>
                  <a:gd name="T55" fmla="*/ 29 h 273"/>
                  <a:gd name="T56" fmla="*/ 408 w 861"/>
                  <a:gd name="T57" fmla="*/ 33 h 273"/>
                  <a:gd name="T58" fmla="*/ 405 w 861"/>
                  <a:gd name="T59" fmla="*/ 33 h 273"/>
                  <a:gd name="T60" fmla="*/ 405 w 861"/>
                  <a:gd name="T61" fmla="*/ 77 h 273"/>
                  <a:gd name="T62" fmla="*/ 430 w 861"/>
                  <a:gd name="T63" fmla="*/ 80 h 273"/>
                  <a:gd name="T64" fmla="*/ 430 w 861"/>
                  <a:gd name="T65" fmla="*/ 87 h 273"/>
                  <a:gd name="T66" fmla="*/ 427 w 861"/>
                  <a:gd name="T67" fmla="*/ 87 h 273"/>
                  <a:gd name="T68" fmla="*/ 427 w 861"/>
                  <a:gd name="T69" fmla="*/ 137 h 27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61" h="273">
                    <a:moveTo>
                      <a:pt x="854" y="273"/>
                    </a:moveTo>
                    <a:lnTo>
                      <a:pt x="7" y="273"/>
                    </a:lnTo>
                    <a:lnTo>
                      <a:pt x="7" y="173"/>
                    </a:lnTo>
                    <a:lnTo>
                      <a:pt x="0" y="173"/>
                    </a:lnTo>
                    <a:lnTo>
                      <a:pt x="0" y="159"/>
                    </a:lnTo>
                    <a:lnTo>
                      <a:pt x="53" y="154"/>
                    </a:lnTo>
                    <a:lnTo>
                      <a:pt x="53" y="67"/>
                    </a:lnTo>
                    <a:lnTo>
                      <a:pt x="48" y="67"/>
                    </a:lnTo>
                    <a:lnTo>
                      <a:pt x="48" y="57"/>
                    </a:lnTo>
                    <a:lnTo>
                      <a:pt x="268" y="57"/>
                    </a:lnTo>
                    <a:lnTo>
                      <a:pt x="268" y="67"/>
                    </a:lnTo>
                    <a:lnTo>
                      <a:pt x="260" y="67"/>
                    </a:lnTo>
                    <a:lnTo>
                      <a:pt x="260" y="77"/>
                    </a:lnTo>
                    <a:lnTo>
                      <a:pt x="296" y="77"/>
                    </a:lnTo>
                    <a:lnTo>
                      <a:pt x="313" y="63"/>
                    </a:lnTo>
                    <a:lnTo>
                      <a:pt x="313" y="15"/>
                    </a:lnTo>
                    <a:lnTo>
                      <a:pt x="301" y="12"/>
                    </a:lnTo>
                    <a:lnTo>
                      <a:pt x="301" y="0"/>
                    </a:lnTo>
                    <a:lnTo>
                      <a:pt x="561" y="0"/>
                    </a:lnTo>
                    <a:lnTo>
                      <a:pt x="561" y="9"/>
                    </a:lnTo>
                    <a:lnTo>
                      <a:pt x="550" y="15"/>
                    </a:lnTo>
                    <a:lnTo>
                      <a:pt x="550" y="60"/>
                    </a:lnTo>
                    <a:lnTo>
                      <a:pt x="565" y="77"/>
                    </a:lnTo>
                    <a:lnTo>
                      <a:pt x="601" y="77"/>
                    </a:lnTo>
                    <a:lnTo>
                      <a:pt x="601" y="67"/>
                    </a:lnTo>
                    <a:lnTo>
                      <a:pt x="596" y="67"/>
                    </a:lnTo>
                    <a:lnTo>
                      <a:pt x="596" y="57"/>
                    </a:lnTo>
                    <a:lnTo>
                      <a:pt x="816" y="57"/>
                    </a:lnTo>
                    <a:lnTo>
                      <a:pt x="816" y="65"/>
                    </a:lnTo>
                    <a:lnTo>
                      <a:pt x="810" y="65"/>
                    </a:lnTo>
                    <a:lnTo>
                      <a:pt x="810" y="153"/>
                    </a:lnTo>
                    <a:lnTo>
                      <a:pt x="861" y="159"/>
                    </a:lnTo>
                    <a:lnTo>
                      <a:pt x="861" y="173"/>
                    </a:lnTo>
                    <a:lnTo>
                      <a:pt x="854" y="173"/>
                    </a:lnTo>
                    <a:lnTo>
                      <a:pt x="854" y="273"/>
                    </a:lnTo>
                    <a:close/>
                  </a:path>
                </a:pathLst>
              </a:custGeom>
              <a:solidFill>
                <a:srgbClr val="B7B79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4" name="未知"/>
              <p:cNvSpPr/>
              <p:nvPr/>
            </p:nvSpPr>
            <p:spPr bwMode="auto">
              <a:xfrm>
                <a:off x="0" y="95"/>
                <a:ext cx="430" cy="137"/>
              </a:xfrm>
              <a:custGeom>
                <a:avLst/>
                <a:gdLst>
                  <a:gd name="T0" fmla="*/ 427 w 861"/>
                  <a:gd name="T1" fmla="*/ 137 h 273"/>
                  <a:gd name="T2" fmla="*/ 3 w 861"/>
                  <a:gd name="T3" fmla="*/ 137 h 273"/>
                  <a:gd name="T4" fmla="*/ 3 w 861"/>
                  <a:gd name="T5" fmla="*/ 87 h 273"/>
                  <a:gd name="T6" fmla="*/ 0 w 861"/>
                  <a:gd name="T7" fmla="*/ 87 h 273"/>
                  <a:gd name="T8" fmla="*/ 0 w 861"/>
                  <a:gd name="T9" fmla="*/ 80 h 273"/>
                  <a:gd name="T10" fmla="*/ 26 w 861"/>
                  <a:gd name="T11" fmla="*/ 77 h 273"/>
                  <a:gd name="T12" fmla="*/ 26 w 861"/>
                  <a:gd name="T13" fmla="*/ 34 h 273"/>
                  <a:gd name="T14" fmla="*/ 24 w 861"/>
                  <a:gd name="T15" fmla="*/ 34 h 273"/>
                  <a:gd name="T16" fmla="*/ 24 w 861"/>
                  <a:gd name="T17" fmla="*/ 29 h 273"/>
                  <a:gd name="T18" fmla="*/ 134 w 861"/>
                  <a:gd name="T19" fmla="*/ 29 h 273"/>
                  <a:gd name="T20" fmla="*/ 134 w 861"/>
                  <a:gd name="T21" fmla="*/ 34 h 273"/>
                  <a:gd name="T22" fmla="*/ 130 w 861"/>
                  <a:gd name="T23" fmla="*/ 34 h 273"/>
                  <a:gd name="T24" fmla="*/ 130 w 861"/>
                  <a:gd name="T25" fmla="*/ 39 h 273"/>
                  <a:gd name="T26" fmla="*/ 148 w 861"/>
                  <a:gd name="T27" fmla="*/ 39 h 273"/>
                  <a:gd name="T28" fmla="*/ 156 w 861"/>
                  <a:gd name="T29" fmla="*/ 32 h 273"/>
                  <a:gd name="T30" fmla="*/ 156 w 861"/>
                  <a:gd name="T31" fmla="*/ 8 h 273"/>
                  <a:gd name="T32" fmla="*/ 150 w 861"/>
                  <a:gd name="T33" fmla="*/ 6 h 273"/>
                  <a:gd name="T34" fmla="*/ 150 w 861"/>
                  <a:gd name="T35" fmla="*/ 0 h 273"/>
                  <a:gd name="T36" fmla="*/ 280 w 861"/>
                  <a:gd name="T37" fmla="*/ 0 h 273"/>
                  <a:gd name="T38" fmla="*/ 280 w 861"/>
                  <a:gd name="T39" fmla="*/ 5 h 273"/>
                  <a:gd name="T40" fmla="*/ 275 w 861"/>
                  <a:gd name="T41" fmla="*/ 8 h 273"/>
                  <a:gd name="T42" fmla="*/ 275 w 861"/>
                  <a:gd name="T43" fmla="*/ 30 h 273"/>
                  <a:gd name="T44" fmla="*/ 282 w 861"/>
                  <a:gd name="T45" fmla="*/ 39 h 273"/>
                  <a:gd name="T46" fmla="*/ 300 w 861"/>
                  <a:gd name="T47" fmla="*/ 39 h 273"/>
                  <a:gd name="T48" fmla="*/ 300 w 861"/>
                  <a:gd name="T49" fmla="*/ 34 h 273"/>
                  <a:gd name="T50" fmla="*/ 298 w 861"/>
                  <a:gd name="T51" fmla="*/ 34 h 273"/>
                  <a:gd name="T52" fmla="*/ 298 w 861"/>
                  <a:gd name="T53" fmla="*/ 29 h 273"/>
                  <a:gd name="T54" fmla="*/ 408 w 861"/>
                  <a:gd name="T55" fmla="*/ 29 h 273"/>
                  <a:gd name="T56" fmla="*/ 408 w 861"/>
                  <a:gd name="T57" fmla="*/ 33 h 273"/>
                  <a:gd name="T58" fmla="*/ 405 w 861"/>
                  <a:gd name="T59" fmla="*/ 33 h 273"/>
                  <a:gd name="T60" fmla="*/ 405 w 861"/>
                  <a:gd name="T61" fmla="*/ 77 h 273"/>
                  <a:gd name="T62" fmla="*/ 430 w 861"/>
                  <a:gd name="T63" fmla="*/ 80 h 273"/>
                  <a:gd name="T64" fmla="*/ 430 w 861"/>
                  <a:gd name="T65" fmla="*/ 87 h 273"/>
                  <a:gd name="T66" fmla="*/ 427 w 861"/>
                  <a:gd name="T67" fmla="*/ 87 h 273"/>
                  <a:gd name="T68" fmla="*/ 427 w 861"/>
                  <a:gd name="T69" fmla="*/ 137 h 27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61" h="273">
                    <a:moveTo>
                      <a:pt x="854" y="273"/>
                    </a:moveTo>
                    <a:lnTo>
                      <a:pt x="7" y="273"/>
                    </a:lnTo>
                    <a:lnTo>
                      <a:pt x="7" y="173"/>
                    </a:lnTo>
                    <a:lnTo>
                      <a:pt x="0" y="173"/>
                    </a:lnTo>
                    <a:lnTo>
                      <a:pt x="0" y="159"/>
                    </a:lnTo>
                    <a:lnTo>
                      <a:pt x="53" y="154"/>
                    </a:lnTo>
                    <a:lnTo>
                      <a:pt x="53" y="67"/>
                    </a:lnTo>
                    <a:lnTo>
                      <a:pt x="48" y="67"/>
                    </a:lnTo>
                    <a:lnTo>
                      <a:pt x="48" y="57"/>
                    </a:lnTo>
                    <a:lnTo>
                      <a:pt x="268" y="57"/>
                    </a:lnTo>
                    <a:lnTo>
                      <a:pt x="268" y="67"/>
                    </a:lnTo>
                    <a:lnTo>
                      <a:pt x="260" y="67"/>
                    </a:lnTo>
                    <a:lnTo>
                      <a:pt x="260" y="77"/>
                    </a:lnTo>
                    <a:lnTo>
                      <a:pt x="296" y="77"/>
                    </a:lnTo>
                    <a:lnTo>
                      <a:pt x="313" y="63"/>
                    </a:lnTo>
                    <a:lnTo>
                      <a:pt x="313" y="15"/>
                    </a:lnTo>
                    <a:lnTo>
                      <a:pt x="301" y="12"/>
                    </a:lnTo>
                    <a:lnTo>
                      <a:pt x="301" y="0"/>
                    </a:lnTo>
                    <a:lnTo>
                      <a:pt x="561" y="0"/>
                    </a:lnTo>
                    <a:lnTo>
                      <a:pt x="561" y="9"/>
                    </a:lnTo>
                    <a:lnTo>
                      <a:pt x="550" y="15"/>
                    </a:lnTo>
                    <a:lnTo>
                      <a:pt x="550" y="60"/>
                    </a:lnTo>
                    <a:lnTo>
                      <a:pt x="565" y="77"/>
                    </a:lnTo>
                    <a:lnTo>
                      <a:pt x="601" y="77"/>
                    </a:lnTo>
                    <a:lnTo>
                      <a:pt x="601" y="67"/>
                    </a:lnTo>
                    <a:lnTo>
                      <a:pt x="596" y="67"/>
                    </a:lnTo>
                    <a:lnTo>
                      <a:pt x="596" y="57"/>
                    </a:lnTo>
                    <a:lnTo>
                      <a:pt x="816" y="57"/>
                    </a:lnTo>
                    <a:lnTo>
                      <a:pt x="816" y="65"/>
                    </a:lnTo>
                    <a:lnTo>
                      <a:pt x="810" y="65"/>
                    </a:lnTo>
                    <a:lnTo>
                      <a:pt x="810" y="153"/>
                    </a:lnTo>
                    <a:lnTo>
                      <a:pt x="861" y="159"/>
                    </a:lnTo>
                    <a:lnTo>
                      <a:pt x="861" y="173"/>
                    </a:lnTo>
                    <a:lnTo>
                      <a:pt x="854" y="173"/>
                    </a:lnTo>
                    <a:lnTo>
                      <a:pt x="854" y="273"/>
                    </a:lnTo>
                    <a:close/>
                  </a:path>
                </a:pathLst>
              </a:custGeom>
              <a:solidFill>
                <a:srgbClr val="B7B79D"/>
              </a:solid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5" name="Rectangle 633"/>
              <p:cNvSpPr>
                <a:spLocks noChangeArrowheads="1"/>
              </p:cNvSpPr>
              <p:nvPr/>
            </p:nvSpPr>
            <p:spPr bwMode="auto">
              <a:xfrm>
                <a:off x="197" y="188"/>
                <a:ext cx="34" cy="35"/>
              </a:xfrm>
              <a:prstGeom prst="rect">
                <a:avLst/>
              </a:prstGeom>
              <a:solidFill>
                <a:srgbClr val="626248"/>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6" name="Rectangle 634"/>
              <p:cNvSpPr>
                <a:spLocks noChangeArrowheads="1"/>
              </p:cNvSpPr>
              <p:nvPr/>
            </p:nvSpPr>
            <p:spPr bwMode="auto">
              <a:xfrm>
                <a:off x="197" y="188"/>
                <a:ext cx="35" cy="35"/>
              </a:xfrm>
              <a:prstGeom prst="rect">
                <a:avLst/>
              </a:prstGeom>
              <a:solidFill>
                <a:srgbClr val="626248"/>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7" name="Oval 635"/>
              <p:cNvSpPr>
                <a:spLocks noChangeArrowheads="1"/>
              </p:cNvSpPr>
              <p:nvPr/>
            </p:nvSpPr>
            <p:spPr bwMode="auto">
              <a:xfrm>
                <a:off x="209" y="139"/>
                <a:ext cx="14" cy="14"/>
              </a:xfrm>
              <a:prstGeom prst="ellipse">
                <a:avLst/>
              </a:prstGeom>
              <a:solidFill>
                <a:srgbClr val="DBDBCE"/>
              </a:solidFill>
              <a:ln w="1588">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8" name="Rectangle 636"/>
              <p:cNvSpPr>
                <a:spLocks noChangeArrowheads="1"/>
              </p:cNvSpPr>
              <p:nvPr/>
            </p:nvSpPr>
            <p:spPr bwMode="auto">
              <a:xfrm>
                <a:off x="39" y="143"/>
                <a:ext cx="11"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29" name="Rectangle 637"/>
              <p:cNvSpPr>
                <a:spLocks noChangeArrowheads="1"/>
              </p:cNvSpPr>
              <p:nvPr/>
            </p:nvSpPr>
            <p:spPr bwMode="auto">
              <a:xfrm>
                <a:off x="39" y="143"/>
                <a:ext cx="12"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0" name="Rectangle 638"/>
              <p:cNvSpPr>
                <a:spLocks noChangeArrowheads="1"/>
              </p:cNvSpPr>
              <p:nvPr/>
            </p:nvSpPr>
            <p:spPr bwMode="auto">
              <a:xfrm>
                <a:off x="61" y="143"/>
                <a:ext cx="11"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1" name="Rectangle 639"/>
              <p:cNvSpPr>
                <a:spLocks noChangeArrowheads="1"/>
              </p:cNvSpPr>
              <p:nvPr/>
            </p:nvSpPr>
            <p:spPr bwMode="auto">
              <a:xfrm>
                <a:off x="61" y="143"/>
                <a:ext cx="11"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2" name="Rectangle 640"/>
              <p:cNvSpPr>
                <a:spLocks noChangeArrowheads="1"/>
              </p:cNvSpPr>
              <p:nvPr/>
            </p:nvSpPr>
            <p:spPr bwMode="auto">
              <a:xfrm>
                <a:off x="82" y="143"/>
                <a:ext cx="10"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3" name="Rectangle 641"/>
              <p:cNvSpPr>
                <a:spLocks noChangeArrowheads="1"/>
              </p:cNvSpPr>
              <p:nvPr/>
            </p:nvSpPr>
            <p:spPr bwMode="auto">
              <a:xfrm>
                <a:off x="82" y="143"/>
                <a:ext cx="11"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4" name="Rectangle 642"/>
              <p:cNvSpPr>
                <a:spLocks noChangeArrowheads="1"/>
              </p:cNvSpPr>
              <p:nvPr/>
            </p:nvSpPr>
            <p:spPr bwMode="auto">
              <a:xfrm>
                <a:off x="103" y="143"/>
                <a:ext cx="12"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5" name="Rectangle 643"/>
              <p:cNvSpPr>
                <a:spLocks noChangeArrowheads="1"/>
              </p:cNvSpPr>
              <p:nvPr/>
            </p:nvSpPr>
            <p:spPr bwMode="auto">
              <a:xfrm>
                <a:off x="103" y="143"/>
                <a:ext cx="12"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6" name="Rectangle 644"/>
              <p:cNvSpPr>
                <a:spLocks noChangeArrowheads="1"/>
              </p:cNvSpPr>
              <p:nvPr/>
            </p:nvSpPr>
            <p:spPr bwMode="auto">
              <a:xfrm>
                <a:off x="39" y="189"/>
                <a:ext cx="11"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7" name="Rectangle 645"/>
              <p:cNvSpPr>
                <a:spLocks noChangeArrowheads="1"/>
              </p:cNvSpPr>
              <p:nvPr/>
            </p:nvSpPr>
            <p:spPr bwMode="auto">
              <a:xfrm>
                <a:off x="39" y="189"/>
                <a:ext cx="12"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8" name="Rectangle 646"/>
              <p:cNvSpPr>
                <a:spLocks noChangeArrowheads="1"/>
              </p:cNvSpPr>
              <p:nvPr/>
            </p:nvSpPr>
            <p:spPr bwMode="auto">
              <a:xfrm>
                <a:off x="61" y="189"/>
                <a:ext cx="11"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39" name="Rectangle 647"/>
              <p:cNvSpPr>
                <a:spLocks noChangeArrowheads="1"/>
              </p:cNvSpPr>
              <p:nvPr/>
            </p:nvSpPr>
            <p:spPr bwMode="auto">
              <a:xfrm>
                <a:off x="61" y="189"/>
                <a:ext cx="11"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0" name="Rectangle 648"/>
              <p:cNvSpPr>
                <a:spLocks noChangeArrowheads="1"/>
              </p:cNvSpPr>
              <p:nvPr/>
            </p:nvSpPr>
            <p:spPr bwMode="auto">
              <a:xfrm>
                <a:off x="82" y="189"/>
                <a:ext cx="10"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1" name="Rectangle 649"/>
              <p:cNvSpPr>
                <a:spLocks noChangeArrowheads="1"/>
              </p:cNvSpPr>
              <p:nvPr/>
            </p:nvSpPr>
            <p:spPr bwMode="auto">
              <a:xfrm>
                <a:off x="82" y="189"/>
                <a:ext cx="11"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2" name="Rectangle 650"/>
              <p:cNvSpPr>
                <a:spLocks noChangeArrowheads="1"/>
              </p:cNvSpPr>
              <p:nvPr/>
            </p:nvSpPr>
            <p:spPr bwMode="auto">
              <a:xfrm>
                <a:off x="103" y="189"/>
                <a:ext cx="12"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3" name="Rectangle 651"/>
              <p:cNvSpPr>
                <a:spLocks noChangeArrowheads="1"/>
              </p:cNvSpPr>
              <p:nvPr/>
            </p:nvSpPr>
            <p:spPr bwMode="auto">
              <a:xfrm>
                <a:off x="103" y="189"/>
                <a:ext cx="12"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4" name="Rectangle 652"/>
              <p:cNvSpPr>
                <a:spLocks noChangeArrowheads="1"/>
              </p:cNvSpPr>
              <p:nvPr/>
            </p:nvSpPr>
            <p:spPr bwMode="auto">
              <a:xfrm>
                <a:off x="8" y="182"/>
                <a:ext cx="6" cy="41"/>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5" name="Rectangle 653"/>
              <p:cNvSpPr>
                <a:spLocks noChangeArrowheads="1"/>
              </p:cNvSpPr>
              <p:nvPr/>
            </p:nvSpPr>
            <p:spPr bwMode="auto">
              <a:xfrm>
                <a:off x="8" y="182"/>
                <a:ext cx="7" cy="4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6" name="Rectangle 654"/>
              <p:cNvSpPr>
                <a:spLocks noChangeArrowheads="1"/>
              </p:cNvSpPr>
              <p:nvPr/>
            </p:nvSpPr>
            <p:spPr bwMode="auto">
              <a:xfrm>
                <a:off x="317" y="143"/>
                <a:ext cx="10"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7" name="Rectangle 655"/>
              <p:cNvSpPr>
                <a:spLocks noChangeArrowheads="1"/>
              </p:cNvSpPr>
              <p:nvPr/>
            </p:nvSpPr>
            <p:spPr bwMode="auto">
              <a:xfrm>
                <a:off x="317" y="143"/>
                <a:ext cx="10"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8" name="Rectangle 656"/>
              <p:cNvSpPr>
                <a:spLocks noChangeArrowheads="1"/>
              </p:cNvSpPr>
              <p:nvPr/>
            </p:nvSpPr>
            <p:spPr bwMode="auto">
              <a:xfrm>
                <a:off x="336" y="143"/>
                <a:ext cx="13"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49" name="Rectangle 657"/>
              <p:cNvSpPr>
                <a:spLocks noChangeArrowheads="1"/>
              </p:cNvSpPr>
              <p:nvPr/>
            </p:nvSpPr>
            <p:spPr bwMode="auto">
              <a:xfrm>
                <a:off x="336" y="143"/>
                <a:ext cx="14"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0" name="Rectangle 658"/>
              <p:cNvSpPr>
                <a:spLocks noChangeArrowheads="1"/>
              </p:cNvSpPr>
              <p:nvPr/>
            </p:nvSpPr>
            <p:spPr bwMode="auto">
              <a:xfrm>
                <a:off x="359" y="143"/>
                <a:ext cx="10"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1" name="Rectangle 659"/>
              <p:cNvSpPr>
                <a:spLocks noChangeArrowheads="1"/>
              </p:cNvSpPr>
              <p:nvPr/>
            </p:nvSpPr>
            <p:spPr bwMode="auto">
              <a:xfrm>
                <a:off x="359" y="143"/>
                <a:ext cx="11"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2" name="Rectangle 660"/>
              <p:cNvSpPr>
                <a:spLocks noChangeArrowheads="1"/>
              </p:cNvSpPr>
              <p:nvPr/>
            </p:nvSpPr>
            <p:spPr bwMode="auto">
              <a:xfrm>
                <a:off x="380" y="143"/>
                <a:ext cx="10" cy="23"/>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3" name="Rectangle 661"/>
              <p:cNvSpPr>
                <a:spLocks noChangeArrowheads="1"/>
              </p:cNvSpPr>
              <p:nvPr/>
            </p:nvSpPr>
            <p:spPr bwMode="auto">
              <a:xfrm>
                <a:off x="380" y="143"/>
                <a:ext cx="11" cy="2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4" name="Rectangle 662"/>
              <p:cNvSpPr>
                <a:spLocks noChangeArrowheads="1"/>
              </p:cNvSpPr>
              <p:nvPr/>
            </p:nvSpPr>
            <p:spPr bwMode="auto">
              <a:xfrm>
                <a:off x="317" y="189"/>
                <a:ext cx="10"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5" name="Rectangle 663"/>
              <p:cNvSpPr>
                <a:spLocks noChangeArrowheads="1"/>
              </p:cNvSpPr>
              <p:nvPr/>
            </p:nvSpPr>
            <p:spPr bwMode="auto">
              <a:xfrm>
                <a:off x="317" y="189"/>
                <a:ext cx="10"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6" name="Rectangle 664"/>
              <p:cNvSpPr>
                <a:spLocks noChangeArrowheads="1"/>
              </p:cNvSpPr>
              <p:nvPr/>
            </p:nvSpPr>
            <p:spPr bwMode="auto">
              <a:xfrm>
                <a:off x="336" y="189"/>
                <a:ext cx="13"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7" name="Rectangle 665"/>
              <p:cNvSpPr>
                <a:spLocks noChangeArrowheads="1"/>
              </p:cNvSpPr>
              <p:nvPr/>
            </p:nvSpPr>
            <p:spPr bwMode="auto">
              <a:xfrm>
                <a:off x="336" y="189"/>
                <a:ext cx="14"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8" name="Rectangle 666"/>
              <p:cNvSpPr>
                <a:spLocks noChangeArrowheads="1"/>
              </p:cNvSpPr>
              <p:nvPr/>
            </p:nvSpPr>
            <p:spPr bwMode="auto">
              <a:xfrm>
                <a:off x="359" y="189"/>
                <a:ext cx="10"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59" name="Rectangle 667"/>
              <p:cNvSpPr>
                <a:spLocks noChangeArrowheads="1"/>
              </p:cNvSpPr>
              <p:nvPr/>
            </p:nvSpPr>
            <p:spPr bwMode="auto">
              <a:xfrm>
                <a:off x="359" y="189"/>
                <a:ext cx="11"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0" name="Rectangle 668"/>
              <p:cNvSpPr>
                <a:spLocks noChangeArrowheads="1"/>
              </p:cNvSpPr>
              <p:nvPr/>
            </p:nvSpPr>
            <p:spPr bwMode="auto">
              <a:xfrm>
                <a:off x="380" y="189"/>
                <a:ext cx="10" cy="25"/>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1" name="Rectangle 669"/>
              <p:cNvSpPr>
                <a:spLocks noChangeArrowheads="1"/>
              </p:cNvSpPr>
              <p:nvPr/>
            </p:nvSpPr>
            <p:spPr bwMode="auto">
              <a:xfrm>
                <a:off x="380" y="189"/>
                <a:ext cx="11" cy="25"/>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2" name="Rectangle 670"/>
              <p:cNvSpPr>
                <a:spLocks noChangeArrowheads="1"/>
              </p:cNvSpPr>
              <p:nvPr/>
            </p:nvSpPr>
            <p:spPr bwMode="auto">
              <a:xfrm>
                <a:off x="133" y="147"/>
                <a:ext cx="7"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3" name="Rectangle 671"/>
              <p:cNvSpPr>
                <a:spLocks noChangeArrowheads="1"/>
              </p:cNvSpPr>
              <p:nvPr/>
            </p:nvSpPr>
            <p:spPr bwMode="auto">
              <a:xfrm>
                <a:off x="133" y="147"/>
                <a:ext cx="7"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4" name="Rectangle 672"/>
              <p:cNvSpPr>
                <a:spLocks noChangeArrowheads="1"/>
              </p:cNvSpPr>
              <p:nvPr/>
            </p:nvSpPr>
            <p:spPr bwMode="auto">
              <a:xfrm>
                <a:off x="150" y="147"/>
                <a:ext cx="9"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5" name="Rectangle 673"/>
              <p:cNvSpPr>
                <a:spLocks noChangeArrowheads="1"/>
              </p:cNvSpPr>
              <p:nvPr/>
            </p:nvSpPr>
            <p:spPr bwMode="auto">
              <a:xfrm>
                <a:off x="150" y="147"/>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6" name="Rectangle 674"/>
              <p:cNvSpPr>
                <a:spLocks noChangeArrowheads="1"/>
              </p:cNvSpPr>
              <p:nvPr/>
            </p:nvSpPr>
            <p:spPr bwMode="auto">
              <a:xfrm>
                <a:off x="168" y="147"/>
                <a:ext cx="10"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7" name="Rectangle 675"/>
              <p:cNvSpPr>
                <a:spLocks noChangeArrowheads="1"/>
              </p:cNvSpPr>
              <p:nvPr/>
            </p:nvSpPr>
            <p:spPr bwMode="auto">
              <a:xfrm>
                <a:off x="168" y="147"/>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8" name="Rectangle 676"/>
              <p:cNvSpPr>
                <a:spLocks noChangeArrowheads="1"/>
              </p:cNvSpPr>
              <p:nvPr/>
            </p:nvSpPr>
            <p:spPr bwMode="auto">
              <a:xfrm>
                <a:off x="133" y="191"/>
                <a:ext cx="7"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69" name="Rectangle 677"/>
              <p:cNvSpPr>
                <a:spLocks noChangeArrowheads="1"/>
              </p:cNvSpPr>
              <p:nvPr/>
            </p:nvSpPr>
            <p:spPr bwMode="auto">
              <a:xfrm>
                <a:off x="133" y="191"/>
                <a:ext cx="7"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0" name="Rectangle 678"/>
              <p:cNvSpPr>
                <a:spLocks noChangeArrowheads="1"/>
              </p:cNvSpPr>
              <p:nvPr/>
            </p:nvSpPr>
            <p:spPr bwMode="auto">
              <a:xfrm>
                <a:off x="150" y="191"/>
                <a:ext cx="9"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1" name="Rectangle 679"/>
              <p:cNvSpPr>
                <a:spLocks noChangeArrowheads="1"/>
              </p:cNvSpPr>
              <p:nvPr/>
            </p:nvSpPr>
            <p:spPr bwMode="auto">
              <a:xfrm>
                <a:off x="150" y="191"/>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2" name="Rectangle 680"/>
              <p:cNvSpPr>
                <a:spLocks noChangeArrowheads="1"/>
              </p:cNvSpPr>
              <p:nvPr/>
            </p:nvSpPr>
            <p:spPr bwMode="auto">
              <a:xfrm>
                <a:off x="168" y="191"/>
                <a:ext cx="10"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3" name="Rectangle 681"/>
              <p:cNvSpPr>
                <a:spLocks noChangeArrowheads="1"/>
              </p:cNvSpPr>
              <p:nvPr/>
            </p:nvSpPr>
            <p:spPr bwMode="auto">
              <a:xfrm>
                <a:off x="168" y="191"/>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4" name="Rectangle 682"/>
              <p:cNvSpPr>
                <a:spLocks noChangeArrowheads="1"/>
              </p:cNvSpPr>
              <p:nvPr/>
            </p:nvSpPr>
            <p:spPr bwMode="auto">
              <a:xfrm>
                <a:off x="254" y="147"/>
                <a:ext cx="7"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5" name="Rectangle 683"/>
              <p:cNvSpPr>
                <a:spLocks noChangeArrowheads="1"/>
              </p:cNvSpPr>
              <p:nvPr/>
            </p:nvSpPr>
            <p:spPr bwMode="auto">
              <a:xfrm>
                <a:off x="254" y="147"/>
                <a:ext cx="8"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6" name="Rectangle 684"/>
              <p:cNvSpPr>
                <a:spLocks noChangeArrowheads="1"/>
              </p:cNvSpPr>
              <p:nvPr/>
            </p:nvSpPr>
            <p:spPr bwMode="auto">
              <a:xfrm>
                <a:off x="270" y="147"/>
                <a:ext cx="9"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7" name="Rectangle 685"/>
              <p:cNvSpPr>
                <a:spLocks noChangeArrowheads="1"/>
              </p:cNvSpPr>
              <p:nvPr/>
            </p:nvSpPr>
            <p:spPr bwMode="auto">
              <a:xfrm>
                <a:off x="270" y="147"/>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8" name="Rectangle 686"/>
              <p:cNvSpPr>
                <a:spLocks noChangeArrowheads="1"/>
              </p:cNvSpPr>
              <p:nvPr/>
            </p:nvSpPr>
            <p:spPr bwMode="auto">
              <a:xfrm>
                <a:off x="289" y="147"/>
                <a:ext cx="9" cy="19"/>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79" name="Rectangle 687"/>
              <p:cNvSpPr>
                <a:spLocks noChangeArrowheads="1"/>
              </p:cNvSpPr>
              <p:nvPr/>
            </p:nvSpPr>
            <p:spPr bwMode="auto">
              <a:xfrm>
                <a:off x="289" y="147"/>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0" name="Rectangle 688"/>
              <p:cNvSpPr>
                <a:spLocks noChangeArrowheads="1"/>
              </p:cNvSpPr>
              <p:nvPr/>
            </p:nvSpPr>
            <p:spPr bwMode="auto">
              <a:xfrm>
                <a:off x="254" y="191"/>
                <a:ext cx="7"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1" name="Rectangle 689"/>
              <p:cNvSpPr>
                <a:spLocks noChangeArrowheads="1"/>
              </p:cNvSpPr>
              <p:nvPr/>
            </p:nvSpPr>
            <p:spPr bwMode="auto">
              <a:xfrm>
                <a:off x="254" y="191"/>
                <a:ext cx="8"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2" name="Rectangle 690"/>
              <p:cNvSpPr>
                <a:spLocks noChangeArrowheads="1"/>
              </p:cNvSpPr>
              <p:nvPr/>
            </p:nvSpPr>
            <p:spPr bwMode="auto">
              <a:xfrm>
                <a:off x="270" y="191"/>
                <a:ext cx="9"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3" name="Rectangle 691"/>
              <p:cNvSpPr>
                <a:spLocks noChangeArrowheads="1"/>
              </p:cNvSpPr>
              <p:nvPr/>
            </p:nvSpPr>
            <p:spPr bwMode="auto">
              <a:xfrm>
                <a:off x="270" y="191"/>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4" name="Rectangle 692"/>
              <p:cNvSpPr>
                <a:spLocks noChangeArrowheads="1"/>
              </p:cNvSpPr>
              <p:nvPr/>
            </p:nvSpPr>
            <p:spPr bwMode="auto">
              <a:xfrm>
                <a:off x="289" y="191"/>
                <a:ext cx="9" cy="18"/>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5" name="Rectangle 693"/>
              <p:cNvSpPr>
                <a:spLocks noChangeArrowheads="1"/>
              </p:cNvSpPr>
              <p:nvPr/>
            </p:nvSpPr>
            <p:spPr bwMode="auto">
              <a:xfrm>
                <a:off x="289" y="191"/>
                <a:ext cx="10" cy="19"/>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6" name="Rectangle 694"/>
              <p:cNvSpPr>
                <a:spLocks noChangeArrowheads="1"/>
              </p:cNvSpPr>
              <p:nvPr/>
            </p:nvSpPr>
            <p:spPr bwMode="auto">
              <a:xfrm>
                <a:off x="175" y="112"/>
                <a:ext cx="9"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7" name="Rectangle 695"/>
              <p:cNvSpPr>
                <a:spLocks noChangeArrowheads="1"/>
              </p:cNvSpPr>
              <p:nvPr/>
            </p:nvSpPr>
            <p:spPr bwMode="auto">
              <a:xfrm>
                <a:off x="175" y="112"/>
                <a:ext cx="10"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8" name="Rectangle 696"/>
              <p:cNvSpPr>
                <a:spLocks noChangeArrowheads="1"/>
              </p:cNvSpPr>
              <p:nvPr/>
            </p:nvSpPr>
            <p:spPr bwMode="auto">
              <a:xfrm>
                <a:off x="188" y="112"/>
                <a:ext cx="10"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89" name="Rectangle 697"/>
              <p:cNvSpPr>
                <a:spLocks noChangeArrowheads="1"/>
              </p:cNvSpPr>
              <p:nvPr/>
            </p:nvSpPr>
            <p:spPr bwMode="auto">
              <a:xfrm>
                <a:off x="188" y="112"/>
                <a:ext cx="11"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0" name="Rectangle 698"/>
              <p:cNvSpPr>
                <a:spLocks noChangeArrowheads="1"/>
              </p:cNvSpPr>
              <p:nvPr/>
            </p:nvSpPr>
            <p:spPr bwMode="auto">
              <a:xfrm>
                <a:off x="204" y="112"/>
                <a:ext cx="9"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1" name="Rectangle 699"/>
              <p:cNvSpPr>
                <a:spLocks noChangeArrowheads="1"/>
              </p:cNvSpPr>
              <p:nvPr/>
            </p:nvSpPr>
            <p:spPr bwMode="auto">
              <a:xfrm>
                <a:off x="204" y="112"/>
                <a:ext cx="10"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2" name="Rectangle 700"/>
              <p:cNvSpPr>
                <a:spLocks noChangeArrowheads="1"/>
              </p:cNvSpPr>
              <p:nvPr/>
            </p:nvSpPr>
            <p:spPr bwMode="auto">
              <a:xfrm>
                <a:off x="216" y="112"/>
                <a:ext cx="11"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3" name="Rectangle 701"/>
              <p:cNvSpPr>
                <a:spLocks noChangeArrowheads="1"/>
              </p:cNvSpPr>
              <p:nvPr/>
            </p:nvSpPr>
            <p:spPr bwMode="auto">
              <a:xfrm>
                <a:off x="216" y="112"/>
                <a:ext cx="13"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4" name="Rectangle 702"/>
              <p:cNvSpPr>
                <a:spLocks noChangeArrowheads="1"/>
              </p:cNvSpPr>
              <p:nvPr/>
            </p:nvSpPr>
            <p:spPr bwMode="auto">
              <a:xfrm>
                <a:off x="232" y="112"/>
                <a:ext cx="8"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5" name="Rectangle 703"/>
              <p:cNvSpPr>
                <a:spLocks noChangeArrowheads="1"/>
              </p:cNvSpPr>
              <p:nvPr/>
            </p:nvSpPr>
            <p:spPr bwMode="auto">
              <a:xfrm>
                <a:off x="232" y="112"/>
                <a:ext cx="9"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6" name="Rectangle 704"/>
              <p:cNvSpPr>
                <a:spLocks noChangeArrowheads="1"/>
              </p:cNvSpPr>
              <p:nvPr/>
            </p:nvSpPr>
            <p:spPr bwMode="auto">
              <a:xfrm>
                <a:off x="245" y="112"/>
                <a:ext cx="10" cy="10"/>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7" name="Rectangle 705"/>
              <p:cNvSpPr>
                <a:spLocks noChangeArrowheads="1"/>
              </p:cNvSpPr>
              <p:nvPr/>
            </p:nvSpPr>
            <p:spPr bwMode="auto">
              <a:xfrm>
                <a:off x="245" y="112"/>
                <a:ext cx="11" cy="11"/>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8" name="未知"/>
              <p:cNvSpPr/>
              <p:nvPr/>
            </p:nvSpPr>
            <p:spPr bwMode="auto">
              <a:xfrm>
                <a:off x="180" y="161"/>
                <a:ext cx="71" cy="12"/>
              </a:xfrm>
              <a:custGeom>
                <a:avLst/>
                <a:gdLst>
                  <a:gd name="T0" fmla="*/ 34 w 142"/>
                  <a:gd name="T1" fmla="*/ 0 h 23"/>
                  <a:gd name="T2" fmla="*/ 0 w 142"/>
                  <a:gd name="T3" fmla="*/ 12 h 23"/>
                  <a:gd name="T4" fmla="*/ 71 w 142"/>
                  <a:gd name="T5" fmla="*/ 12 h 23"/>
                  <a:gd name="T6" fmla="*/ 34 w 142"/>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3">
                    <a:moveTo>
                      <a:pt x="68" y="0"/>
                    </a:moveTo>
                    <a:lnTo>
                      <a:pt x="0" y="23"/>
                    </a:lnTo>
                    <a:lnTo>
                      <a:pt x="142" y="23"/>
                    </a:lnTo>
                    <a:lnTo>
                      <a:pt x="68" y="0"/>
                    </a:lnTo>
                    <a:close/>
                  </a:path>
                </a:pathLst>
              </a:custGeom>
              <a:solidFill>
                <a:srgbClr val="B7B79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699" name="未知"/>
              <p:cNvSpPr/>
              <p:nvPr/>
            </p:nvSpPr>
            <p:spPr bwMode="auto">
              <a:xfrm>
                <a:off x="180" y="161"/>
                <a:ext cx="71" cy="12"/>
              </a:xfrm>
              <a:custGeom>
                <a:avLst/>
                <a:gdLst>
                  <a:gd name="T0" fmla="*/ 34 w 142"/>
                  <a:gd name="T1" fmla="*/ 0 h 23"/>
                  <a:gd name="T2" fmla="*/ 0 w 142"/>
                  <a:gd name="T3" fmla="*/ 12 h 23"/>
                  <a:gd name="T4" fmla="*/ 71 w 142"/>
                  <a:gd name="T5" fmla="*/ 12 h 23"/>
                  <a:gd name="T6" fmla="*/ 34 w 142"/>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3">
                    <a:moveTo>
                      <a:pt x="68" y="0"/>
                    </a:moveTo>
                    <a:lnTo>
                      <a:pt x="0" y="23"/>
                    </a:lnTo>
                    <a:lnTo>
                      <a:pt x="142" y="23"/>
                    </a:lnTo>
                    <a:lnTo>
                      <a:pt x="68" y="0"/>
                    </a:lnTo>
                    <a:close/>
                  </a:path>
                </a:pathLst>
              </a:custGeom>
              <a:solidFill>
                <a:srgbClr val="B7B79D"/>
              </a:solid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0" name="Rectangle 708"/>
              <p:cNvSpPr>
                <a:spLocks noChangeArrowheads="1"/>
              </p:cNvSpPr>
              <p:nvPr/>
            </p:nvSpPr>
            <p:spPr bwMode="auto">
              <a:xfrm>
                <a:off x="416" y="182"/>
                <a:ext cx="6" cy="41"/>
              </a:xfrm>
              <a:prstGeom prst="rect">
                <a:avLst/>
              </a:prstGeom>
              <a:solidFill>
                <a:srgbClr val="DBDBC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1" name="Rectangle 709"/>
              <p:cNvSpPr>
                <a:spLocks noChangeArrowheads="1"/>
              </p:cNvSpPr>
              <p:nvPr/>
            </p:nvSpPr>
            <p:spPr bwMode="auto">
              <a:xfrm>
                <a:off x="416" y="182"/>
                <a:ext cx="7" cy="43"/>
              </a:xfrm>
              <a:prstGeom prst="rect">
                <a:avLst/>
              </a:prstGeom>
              <a:solidFill>
                <a:srgbClr val="DBDBCE"/>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2" name="Rectangle 710"/>
              <p:cNvSpPr>
                <a:spLocks noChangeArrowheads="1"/>
              </p:cNvSpPr>
              <p:nvPr/>
            </p:nvSpPr>
            <p:spPr bwMode="auto">
              <a:xfrm>
                <a:off x="164" y="181"/>
                <a:ext cx="6"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3" name="Rectangle 711"/>
              <p:cNvSpPr>
                <a:spLocks noChangeArrowheads="1"/>
              </p:cNvSpPr>
              <p:nvPr/>
            </p:nvSpPr>
            <p:spPr bwMode="auto">
              <a:xfrm>
                <a:off x="164" y="181"/>
                <a:ext cx="7"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4" name="Rectangle 712"/>
              <p:cNvSpPr>
                <a:spLocks noChangeArrowheads="1"/>
              </p:cNvSpPr>
              <p:nvPr/>
            </p:nvSpPr>
            <p:spPr bwMode="auto">
              <a:xfrm>
                <a:off x="174" y="181"/>
                <a:ext cx="6"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5" name="Rectangle 713"/>
              <p:cNvSpPr>
                <a:spLocks noChangeArrowheads="1"/>
              </p:cNvSpPr>
              <p:nvPr/>
            </p:nvSpPr>
            <p:spPr bwMode="auto">
              <a:xfrm>
                <a:off x="174" y="181"/>
                <a:ext cx="7"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6" name="Rectangle 714"/>
              <p:cNvSpPr>
                <a:spLocks noChangeArrowheads="1"/>
              </p:cNvSpPr>
              <p:nvPr/>
            </p:nvSpPr>
            <p:spPr bwMode="auto">
              <a:xfrm>
                <a:off x="184" y="181"/>
                <a:ext cx="5"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7" name="Rectangle 715"/>
              <p:cNvSpPr>
                <a:spLocks noChangeArrowheads="1"/>
              </p:cNvSpPr>
              <p:nvPr/>
            </p:nvSpPr>
            <p:spPr bwMode="auto">
              <a:xfrm>
                <a:off x="184" y="181"/>
                <a:ext cx="6"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8" name="Rectangle 716"/>
              <p:cNvSpPr>
                <a:spLocks noChangeArrowheads="1"/>
              </p:cNvSpPr>
              <p:nvPr/>
            </p:nvSpPr>
            <p:spPr bwMode="auto">
              <a:xfrm>
                <a:off x="239" y="181"/>
                <a:ext cx="6"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09" name="Rectangle 717"/>
              <p:cNvSpPr>
                <a:spLocks noChangeArrowheads="1"/>
              </p:cNvSpPr>
              <p:nvPr/>
            </p:nvSpPr>
            <p:spPr bwMode="auto">
              <a:xfrm>
                <a:off x="239" y="181"/>
                <a:ext cx="7"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0" name="Rectangle 718"/>
              <p:cNvSpPr>
                <a:spLocks noChangeArrowheads="1"/>
              </p:cNvSpPr>
              <p:nvPr/>
            </p:nvSpPr>
            <p:spPr bwMode="auto">
              <a:xfrm>
                <a:off x="250" y="181"/>
                <a:ext cx="6"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1" name="Rectangle 719"/>
              <p:cNvSpPr>
                <a:spLocks noChangeArrowheads="1"/>
              </p:cNvSpPr>
              <p:nvPr/>
            </p:nvSpPr>
            <p:spPr bwMode="auto">
              <a:xfrm>
                <a:off x="250" y="181"/>
                <a:ext cx="7"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2" name="Rectangle 720"/>
              <p:cNvSpPr>
                <a:spLocks noChangeArrowheads="1"/>
              </p:cNvSpPr>
              <p:nvPr/>
            </p:nvSpPr>
            <p:spPr bwMode="auto">
              <a:xfrm>
                <a:off x="260" y="181"/>
                <a:ext cx="5" cy="43"/>
              </a:xfrm>
              <a:prstGeom prst="rect">
                <a:avLst/>
              </a:pr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3" name="Rectangle 721"/>
              <p:cNvSpPr>
                <a:spLocks noChangeArrowheads="1"/>
              </p:cNvSpPr>
              <p:nvPr/>
            </p:nvSpPr>
            <p:spPr bwMode="auto">
              <a:xfrm>
                <a:off x="260" y="181"/>
                <a:ext cx="6" cy="45"/>
              </a:xfrm>
              <a:prstGeom prst="rect">
                <a:avLst/>
              </a:prstGeom>
              <a:solidFill>
                <a:srgbClr val="A5A585"/>
              </a:solidFill>
              <a:ln w="1588">
                <a:solidFill>
                  <a:srgbClr val="7A7A5A"/>
                </a:solidFill>
                <a:miter lim="800000"/>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4" name="未知"/>
              <p:cNvSpPr/>
              <p:nvPr/>
            </p:nvSpPr>
            <p:spPr bwMode="auto">
              <a:xfrm>
                <a:off x="158" y="155"/>
                <a:ext cx="110" cy="27"/>
              </a:xfrm>
              <a:custGeom>
                <a:avLst/>
                <a:gdLst>
                  <a:gd name="T0" fmla="*/ 56 w 222"/>
                  <a:gd name="T1" fmla="*/ 0 h 54"/>
                  <a:gd name="T2" fmla="*/ 8 w 222"/>
                  <a:gd name="T3" fmla="*/ 19 h 54"/>
                  <a:gd name="T4" fmla="*/ 0 w 222"/>
                  <a:gd name="T5" fmla="*/ 19 h 54"/>
                  <a:gd name="T6" fmla="*/ 0 w 222"/>
                  <a:gd name="T7" fmla="*/ 27 h 54"/>
                  <a:gd name="T8" fmla="*/ 40 w 222"/>
                  <a:gd name="T9" fmla="*/ 27 h 54"/>
                  <a:gd name="T10" fmla="*/ 40 w 222"/>
                  <a:gd name="T11" fmla="*/ 23 h 54"/>
                  <a:gd name="T12" fmla="*/ 45 w 222"/>
                  <a:gd name="T13" fmla="*/ 21 h 54"/>
                  <a:gd name="T14" fmla="*/ 68 w 222"/>
                  <a:gd name="T15" fmla="*/ 21 h 54"/>
                  <a:gd name="T16" fmla="*/ 72 w 222"/>
                  <a:gd name="T17" fmla="*/ 23 h 54"/>
                  <a:gd name="T18" fmla="*/ 72 w 222"/>
                  <a:gd name="T19" fmla="*/ 27 h 54"/>
                  <a:gd name="T20" fmla="*/ 111 w 222"/>
                  <a:gd name="T21" fmla="*/ 27 h 54"/>
                  <a:gd name="T22" fmla="*/ 111 w 222"/>
                  <a:gd name="T23" fmla="*/ 19 h 54"/>
                  <a:gd name="T24" fmla="*/ 106 w 222"/>
                  <a:gd name="T25" fmla="*/ 19 h 54"/>
                  <a:gd name="T26" fmla="*/ 56 w 222"/>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2" h="54">
                    <a:moveTo>
                      <a:pt x="111" y="0"/>
                    </a:moveTo>
                    <a:lnTo>
                      <a:pt x="15" y="38"/>
                    </a:lnTo>
                    <a:lnTo>
                      <a:pt x="0" y="38"/>
                    </a:lnTo>
                    <a:lnTo>
                      <a:pt x="0" y="54"/>
                    </a:lnTo>
                    <a:lnTo>
                      <a:pt x="80" y="54"/>
                    </a:lnTo>
                    <a:lnTo>
                      <a:pt x="80" y="46"/>
                    </a:lnTo>
                    <a:lnTo>
                      <a:pt x="90" y="41"/>
                    </a:lnTo>
                    <a:lnTo>
                      <a:pt x="136" y="41"/>
                    </a:lnTo>
                    <a:lnTo>
                      <a:pt x="144" y="46"/>
                    </a:lnTo>
                    <a:lnTo>
                      <a:pt x="144" y="54"/>
                    </a:lnTo>
                    <a:lnTo>
                      <a:pt x="222" y="54"/>
                    </a:lnTo>
                    <a:lnTo>
                      <a:pt x="222" y="38"/>
                    </a:lnTo>
                    <a:lnTo>
                      <a:pt x="211" y="38"/>
                    </a:lnTo>
                    <a:lnTo>
                      <a:pt x="111" y="0"/>
                    </a:lnTo>
                    <a:close/>
                  </a:path>
                </a:pathLst>
              </a:cu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5" name="未知"/>
              <p:cNvSpPr/>
              <p:nvPr/>
            </p:nvSpPr>
            <p:spPr bwMode="auto">
              <a:xfrm>
                <a:off x="158" y="155"/>
                <a:ext cx="110" cy="27"/>
              </a:xfrm>
              <a:custGeom>
                <a:avLst/>
                <a:gdLst>
                  <a:gd name="T0" fmla="*/ 56 w 222"/>
                  <a:gd name="T1" fmla="*/ 0 h 54"/>
                  <a:gd name="T2" fmla="*/ 8 w 222"/>
                  <a:gd name="T3" fmla="*/ 19 h 54"/>
                  <a:gd name="T4" fmla="*/ 0 w 222"/>
                  <a:gd name="T5" fmla="*/ 19 h 54"/>
                  <a:gd name="T6" fmla="*/ 0 w 222"/>
                  <a:gd name="T7" fmla="*/ 27 h 54"/>
                  <a:gd name="T8" fmla="*/ 40 w 222"/>
                  <a:gd name="T9" fmla="*/ 27 h 54"/>
                  <a:gd name="T10" fmla="*/ 40 w 222"/>
                  <a:gd name="T11" fmla="*/ 23 h 54"/>
                  <a:gd name="T12" fmla="*/ 45 w 222"/>
                  <a:gd name="T13" fmla="*/ 21 h 54"/>
                  <a:gd name="T14" fmla="*/ 68 w 222"/>
                  <a:gd name="T15" fmla="*/ 21 h 54"/>
                  <a:gd name="T16" fmla="*/ 72 w 222"/>
                  <a:gd name="T17" fmla="*/ 23 h 54"/>
                  <a:gd name="T18" fmla="*/ 72 w 222"/>
                  <a:gd name="T19" fmla="*/ 27 h 54"/>
                  <a:gd name="T20" fmla="*/ 111 w 222"/>
                  <a:gd name="T21" fmla="*/ 27 h 54"/>
                  <a:gd name="T22" fmla="*/ 111 w 222"/>
                  <a:gd name="T23" fmla="*/ 19 h 54"/>
                  <a:gd name="T24" fmla="*/ 106 w 222"/>
                  <a:gd name="T25" fmla="*/ 19 h 54"/>
                  <a:gd name="T26" fmla="*/ 56 w 222"/>
                  <a:gd name="T27" fmla="*/ 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2" h="54">
                    <a:moveTo>
                      <a:pt x="111" y="0"/>
                    </a:moveTo>
                    <a:lnTo>
                      <a:pt x="15" y="38"/>
                    </a:lnTo>
                    <a:lnTo>
                      <a:pt x="0" y="38"/>
                    </a:lnTo>
                    <a:lnTo>
                      <a:pt x="0" y="54"/>
                    </a:lnTo>
                    <a:lnTo>
                      <a:pt x="80" y="54"/>
                    </a:lnTo>
                    <a:lnTo>
                      <a:pt x="80" y="46"/>
                    </a:lnTo>
                    <a:lnTo>
                      <a:pt x="90" y="41"/>
                    </a:lnTo>
                    <a:lnTo>
                      <a:pt x="136" y="41"/>
                    </a:lnTo>
                    <a:lnTo>
                      <a:pt x="144" y="46"/>
                    </a:lnTo>
                    <a:lnTo>
                      <a:pt x="144" y="54"/>
                    </a:lnTo>
                    <a:lnTo>
                      <a:pt x="222" y="54"/>
                    </a:lnTo>
                    <a:lnTo>
                      <a:pt x="222" y="38"/>
                    </a:lnTo>
                    <a:lnTo>
                      <a:pt x="211" y="38"/>
                    </a:lnTo>
                    <a:lnTo>
                      <a:pt x="111" y="0"/>
                    </a:lnTo>
                    <a:close/>
                  </a:path>
                </a:pathLst>
              </a:custGeom>
              <a:solidFill>
                <a:srgbClr val="A5A585"/>
              </a:solid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6" name="未知"/>
              <p:cNvSpPr/>
              <p:nvPr/>
            </p:nvSpPr>
            <p:spPr bwMode="auto">
              <a:xfrm>
                <a:off x="143" y="222"/>
                <a:ext cx="147" cy="16"/>
              </a:xfrm>
              <a:custGeom>
                <a:avLst/>
                <a:gdLst>
                  <a:gd name="T0" fmla="*/ 14 w 293"/>
                  <a:gd name="T1" fmla="*/ 0 h 33"/>
                  <a:gd name="T2" fmla="*/ 0 w 293"/>
                  <a:gd name="T3" fmla="*/ 16 h 33"/>
                  <a:gd name="T4" fmla="*/ 146 w 293"/>
                  <a:gd name="T5" fmla="*/ 16 h 33"/>
                  <a:gd name="T6" fmla="*/ 128 w 293"/>
                  <a:gd name="T7" fmla="*/ 0 h 33"/>
                  <a:gd name="T8" fmla="*/ 14 w 29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3" h="33">
                    <a:moveTo>
                      <a:pt x="29" y="0"/>
                    </a:moveTo>
                    <a:lnTo>
                      <a:pt x="0" y="33"/>
                    </a:lnTo>
                    <a:lnTo>
                      <a:pt x="293" y="33"/>
                    </a:lnTo>
                    <a:lnTo>
                      <a:pt x="256" y="0"/>
                    </a:lnTo>
                    <a:lnTo>
                      <a:pt x="29" y="0"/>
                    </a:lnTo>
                    <a:close/>
                  </a:path>
                </a:pathLst>
              </a:custGeom>
              <a:solidFill>
                <a:srgbClr val="A5A58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7" name="未知"/>
              <p:cNvSpPr/>
              <p:nvPr/>
            </p:nvSpPr>
            <p:spPr bwMode="auto">
              <a:xfrm>
                <a:off x="143" y="222"/>
                <a:ext cx="147" cy="16"/>
              </a:xfrm>
              <a:custGeom>
                <a:avLst/>
                <a:gdLst>
                  <a:gd name="T0" fmla="*/ 14 w 293"/>
                  <a:gd name="T1" fmla="*/ 0 h 33"/>
                  <a:gd name="T2" fmla="*/ 0 w 293"/>
                  <a:gd name="T3" fmla="*/ 16 h 33"/>
                  <a:gd name="T4" fmla="*/ 146 w 293"/>
                  <a:gd name="T5" fmla="*/ 16 h 33"/>
                  <a:gd name="T6" fmla="*/ 128 w 293"/>
                  <a:gd name="T7" fmla="*/ 0 h 33"/>
                  <a:gd name="T8" fmla="*/ 14 w 293"/>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3" h="33">
                    <a:moveTo>
                      <a:pt x="29" y="0"/>
                    </a:moveTo>
                    <a:lnTo>
                      <a:pt x="0" y="33"/>
                    </a:lnTo>
                    <a:lnTo>
                      <a:pt x="293" y="33"/>
                    </a:lnTo>
                    <a:lnTo>
                      <a:pt x="256" y="0"/>
                    </a:lnTo>
                    <a:lnTo>
                      <a:pt x="29" y="0"/>
                    </a:lnTo>
                    <a:close/>
                  </a:path>
                </a:pathLst>
              </a:custGeom>
              <a:solidFill>
                <a:srgbClr val="A5A585"/>
              </a:solid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8" name="未知"/>
              <p:cNvSpPr/>
              <p:nvPr/>
            </p:nvSpPr>
            <p:spPr bwMode="auto">
              <a:xfrm>
                <a:off x="179" y="161"/>
                <a:ext cx="68" cy="11"/>
              </a:xfrm>
              <a:custGeom>
                <a:avLst/>
                <a:gdLst>
                  <a:gd name="T0" fmla="*/ 34 w 136"/>
                  <a:gd name="T1" fmla="*/ 0 h 21"/>
                  <a:gd name="T2" fmla="*/ 0 w 136"/>
                  <a:gd name="T3" fmla="*/ 11 h 21"/>
                  <a:gd name="T4" fmla="*/ 68 w 136"/>
                  <a:gd name="T5" fmla="*/ 11 h 21"/>
                  <a:gd name="T6" fmla="*/ 34 w 136"/>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21">
                    <a:moveTo>
                      <a:pt x="68" y="0"/>
                    </a:moveTo>
                    <a:lnTo>
                      <a:pt x="0" y="21"/>
                    </a:lnTo>
                    <a:lnTo>
                      <a:pt x="136" y="21"/>
                    </a:lnTo>
                    <a:lnTo>
                      <a:pt x="68" y="0"/>
                    </a:lnTo>
                    <a:close/>
                  </a:path>
                </a:pathLst>
              </a:custGeom>
              <a:solidFill>
                <a:srgbClr val="B7B79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19" name="未知"/>
              <p:cNvSpPr/>
              <p:nvPr/>
            </p:nvSpPr>
            <p:spPr bwMode="auto">
              <a:xfrm>
                <a:off x="179" y="161"/>
                <a:ext cx="68" cy="11"/>
              </a:xfrm>
              <a:custGeom>
                <a:avLst/>
                <a:gdLst>
                  <a:gd name="T0" fmla="*/ 34 w 136"/>
                  <a:gd name="T1" fmla="*/ 0 h 21"/>
                  <a:gd name="T2" fmla="*/ 0 w 136"/>
                  <a:gd name="T3" fmla="*/ 11 h 21"/>
                  <a:gd name="T4" fmla="*/ 68 w 136"/>
                  <a:gd name="T5" fmla="*/ 11 h 21"/>
                  <a:gd name="T6" fmla="*/ 34 w 136"/>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 h="21">
                    <a:moveTo>
                      <a:pt x="68" y="0"/>
                    </a:moveTo>
                    <a:lnTo>
                      <a:pt x="0" y="21"/>
                    </a:lnTo>
                    <a:lnTo>
                      <a:pt x="136" y="21"/>
                    </a:lnTo>
                    <a:lnTo>
                      <a:pt x="68" y="0"/>
                    </a:lnTo>
                    <a:close/>
                  </a:path>
                </a:pathLst>
              </a:custGeom>
              <a:solidFill>
                <a:srgbClr val="B7B79D"/>
              </a:solidFill>
              <a:ln w="1588" cap="flat" cmpd="sng">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20" name="Line 728"/>
              <p:cNvSpPr>
                <a:spLocks noChangeShapeType="1"/>
              </p:cNvSpPr>
              <p:nvPr/>
            </p:nvSpPr>
            <p:spPr bwMode="auto">
              <a:xfrm>
                <a:off x="213" y="188"/>
                <a:ext cx="1" cy="34"/>
              </a:xfrm>
              <a:prstGeom prst="line">
                <a:avLst/>
              </a:prstGeom>
              <a:noFill/>
              <a:ln w="1588">
                <a:solidFill>
                  <a:srgbClr val="7A7A5A"/>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pic>
          <p:nvPicPr>
            <p:cNvPr id="88085" name="Picture 730" descr="MCj02955700000[1]"/>
            <p:cNvPicPr>
              <a:picLocks noChangeAspect="1" noChangeArrowheads="1"/>
            </p:cNvPicPr>
            <p:nvPr/>
          </p:nvPicPr>
          <p:blipFill>
            <a:blip r:embed="rId5"/>
            <a:srcRect/>
            <a:stretch>
              <a:fillRect/>
            </a:stretch>
          </p:blipFill>
          <p:spPr bwMode="auto">
            <a:xfrm>
              <a:off x="15703" y="4040"/>
              <a:ext cx="1605" cy="1205"/>
            </a:xfrm>
            <a:prstGeom prst="rect">
              <a:avLst/>
            </a:prstGeom>
            <a:noFill/>
            <a:ln w="9525">
              <a:noFill/>
              <a:miter lim="800000"/>
              <a:headEnd/>
              <a:tailEnd/>
            </a:ln>
          </p:spPr>
        </p:pic>
        <p:sp>
          <p:nvSpPr>
            <p:cNvPr id="722" name="Rectangle 734"/>
            <p:cNvSpPr>
              <a:spLocks noChangeArrowheads="1"/>
            </p:cNvSpPr>
            <p:nvPr/>
          </p:nvSpPr>
          <p:spPr bwMode="auto">
            <a:xfrm rot="5400000">
              <a:off x="841" y="2071"/>
              <a:ext cx="387"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海运</a:t>
              </a:r>
              <a:endParaRPr lang="en-US" altLang="zh-CN" sz="1600" b="1" kern="0" dirty="0">
                <a:solidFill>
                  <a:srgbClr val="000000"/>
                </a:solidFill>
                <a:latin typeface="幼圆" panose="02010509060101010101" pitchFamily="49" charset="-122"/>
                <a:ea typeface="幼圆" panose="02010509060101010101" pitchFamily="49" charset="-122"/>
              </a:endParaRPr>
            </a:p>
          </p:txBody>
        </p:sp>
        <p:grpSp>
          <p:nvGrpSpPr>
            <p:cNvPr id="14" name="Group 735"/>
            <p:cNvGrpSpPr>
              <a:grpSpLocks noChangeAspect="1"/>
            </p:cNvGrpSpPr>
            <p:nvPr/>
          </p:nvGrpSpPr>
          <p:grpSpPr bwMode="auto">
            <a:xfrm>
              <a:off x="2178" y="2030"/>
              <a:ext cx="1642" cy="690"/>
              <a:chOff x="0" y="0"/>
              <a:chExt cx="477" cy="297"/>
            </a:xfrm>
          </p:grpSpPr>
          <p:pic>
            <p:nvPicPr>
              <p:cNvPr id="88530" name="Picture 736"/>
              <p:cNvPicPr>
                <a:picLocks noChangeAspect="1" noChangeArrowheads="1"/>
              </p:cNvPicPr>
              <p:nvPr/>
            </p:nvPicPr>
            <p:blipFill>
              <a:blip r:embed="rId6"/>
              <a:srcRect/>
              <a:stretch>
                <a:fillRect/>
              </a:stretch>
            </p:blipFill>
            <p:spPr bwMode="auto">
              <a:xfrm>
                <a:off x="0" y="0"/>
                <a:ext cx="477" cy="297"/>
              </a:xfrm>
              <a:prstGeom prst="rect">
                <a:avLst/>
              </a:prstGeom>
              <a:noFill/>
              <a:ln w="9525">
                <a:noFill/>
                <a:miter lim="800000"/>
                <a:headEnd/>
                <a:tailEnd/>
              </a:ln>
            </p:spPr>
          </p:pic>
          <p:pic>
            <p:nvPicPr>
              <p:cNvPr id="88531" name="Picture 737"/>
              <p:cNvPicPr>
                <a:picLocks noChangeAspect="1" noChangeArrowheads="1"/>
              </p:cNvPicPr>
              <p:nvPr/>
            </p:nvPicPr>
            <p:blipFill>
              <a:blip r:embed="rId7"/>
              <a:srcRect/>
              <a:stretch>
                <a:fillRect/>
              </a:stretch>
            </p:blipFill>
            <p:spPr bwMode="auto">
              <a:xfrm>
                <a:off x="0" y="0"/>
                <a:ext cx="477" cy="297"/>
              </a:xfrm>
              <a:prstGeom prst="rect">
                <a:avLst/>
              </a:prstGeom>
              <a:noFill/>
              <a:ln w="9525">
                <a:noFill/>
                <a:miter lim="800000"/>
                <a:headEnd/>
                <a:tailEnd/>
              </a:ln>
            </p:spPr>
          </p:pic>
        </p:grpSp>
        <p:sp>
          <p:nvSpPr>
            <p:cNvPr id="726" name="Rectangle 738"/>
            <p:cNvSpPr>
              <a:spLocks noChangeArrowheads="1"/>
            </p:cNvSpPr>
            <p:nvPr/>
          </p:nvSpPr>
          <p:spPr bwMode="auto">
            <a:xfrm rot="5400000">
              <a:off x="841" y="4916"/>
              <a:ext cx="387"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公路</a:t>
              </a:r>
            </a:p>
          </p:txBody>
        </p:sp>
        <p:pic>
          <p:nvPicPr>
            <p:cNvPr id="88089" name="Picture 740"/>
            <p:cNvPicPr>
              <a:picLocks noChangeAspect="1" noChangeArrowheads="1"/>
            </p:cNvPicPr>
            <p:nvPr/>
          </p:nvPicPr>
          <p:blipFill>
            <a:blip r:embed="rId8"/>
            <a:srcRect/>
            <a:stretch>
              <a:fillRect/>
            </a:stretch>
          </p:blipFill>
          <p:spPr bwMode="auto">
            <a:xfrm>
              <a:off x="1878" y="4818"/>
              <a:ext cx="1560" cy="867"/>
            </a:xfrm>
            <a:prstGeom prst="rect">
              <a:avLst/>
            </a:prstGeom>
            <a:noFill/>
            <a:ln w="9525">
              <a:noFill/>
              <a:miter lim="800000"/>
              <a:headEnd/>
              <a:tailEnd/>
            </a:ln>
          </p:spPr>
        </p:pic>
        <p:sp>
          <p:nvSpPr>
            <p:cNvPr id="728" name="Rectangle 742"/>
            <p:cNvSpPr>
              <a:spLocks noChangeArrowheads="1"/>
            </p:cNvSpPr>
            <p:nvPr/>
          </p:nvSpPr>
          <p:spPr bwMode="auto">
            <a:xfrm rot="5400000">
              <a:off x="841" y="3019"/>
              <a:ext cx="388"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航空</a:t>
              </a:r>
            </a:p>
          </p:txBody>
        </p:sp>
        <p:grpSp>
          <p:nvGrpSpPr>
            <p:cNvPr id="15" name="Group 744"/>
            <p:cNvGrpSpPr>
              <a:grpSpLocks noChangeAspect="1"/>
            </p:cNvGrpSpPr>
            <p:nvPr/>
          </p:nvGrpSpPr>
          <p:grpSpPr bwMode="auto">
            <a:xfrm>
              <a:off x="2028" y="2935"/>
              <a:ext cx="1865" cy="668"/>
              <a:chOff x="0" y="0"/>
              <a:chExt cx="383" cy="263"/>
            </a:xfrm>
          </p:grpSpPr>
          <p:pic>
            <p:nvPicPr>
              <p:cNvPr id="88528" name="Picture 745"/>
              <p:cNvPicPr>
                <a:picLocks noChangeAspect="1" noChangeArrowheads="1"/>
              </p:cNvPicPr>
              <p:nvPr/>
            </p:nvPicPr>
            <p:blipFill>
              <a:blip r:embed="rId9"/>
              <a:srcRect/>
              <a:stretch>
                <a:fillRect/>
              </a:stretch>
            </p:blipFill>
            <p:spPr bwMode="auto">
              <a:xfrm>
                <a:off x="0" y="0"/>
                <a:ext cx="383" cy="263"/>
              </a:xfrm>
              <a:prstGeom prst="rect">
                <a:avLst/>
              </a:prstGeom>
              <a:noFill/>
              <a:ln w="9525">
                <a:noFill/>
                <a:miter lim="800000"/>
                <a:headEnd/>
                <a:tailEnd/>
              </a:ln>
            </p:spPr>
          </p:pic>
          <p:pic>
            <p:nvPicPr>
              <p:cNvPr id="88529" name="Picture 746"/>
              <p:cNvPicPr>
                <a:picLocks noChangeAspect="1" noChangeArrowheads="1"/>
              </p:cNvPicPr>
              <p:nvPr/>
            </p:nvPicPr>
            <p:blipFill>
              <a:blip r:embed="rId10"/>
              <a:srcRect/>
              <a:stretch>
                <a:fillRect/>
              </a:stretch>
            </p:blipFill>
            <p:spPr bwMode="auto">
              <a:xfrm>
                <a:off x="0" y="0"/>
                <a:ext cx="383" cy="263"/>
              </a:xfrm>
              <a:prstGeom prst="rect">
                <a:avLst/>
              </a:prstGeom>
              <a:noFill/>
              <a:ln w="9525">
                <a:noFill/>
                <a:miter lim="800000"/>
                <a:headEnd/>
                <a:tailEnd/>
              </a:ln>
            </p:spPr>
          </p:pic>
        </p:grpSp>
        <p:pic>
          <p:nvPicPr>
            <p:cNvPr id="88092" name="Picture 748"/>
            <p:cNvPicPr>
              <a:picLocks noChangeAspect="1" noChangeArrowheads="1"/>
            </p:cNvPicPr>
            <p:nvPr/>
          </p:nvPicPr>
          <p:blipFill>
            <a:blip r:embed="rId11"/>
            <a:srcRect/>
            <a:stretch>
              <a:fillRect/>
            </a:stretch>
          </p:blipFill>
          <p:spPr bwMode="auto">
            <a:xfrm>
              <a:off x="2168" y="5770"/>
              <a:ext cx="1462" cy="868"/>
            </a:xfrm>
            <a:prstGeom prst="rect">
              <a:avLst/>
            </a:prstGeom>
            <a:noFill/>
            <a:ln w="9525">
              <a:noFill/>
              <a:miter lim="800000"/>
              <a:headEnd/>
              <a:tailEnd/>
            </a:ln>
          </p:spPr>
        </p:pic>
        <p:sp>
          <p:nvSpPr>
            <p:cNvPr id="733" name="Rectangle 749"/>
            <p:cNvSpPr>
              <a:spLocks noChangeArrowheads="1"/>
            </p:cNvSpPr>
            <p:nvPr/>
          </p:nvSpPr>
          <p:spPr bwMode="auto">
            <a:xfrm rot="5400000">
              <a:off x="871" y="5916"/>
              <a:ext cx="387"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仓储</a:t>
              </a:r>
            </a:p>
          </p:txBody>
        </p:sp>
        <p:sp>
          <p:nvSpPr>
            <p:cNvPr id="734" name="Rectangle 751"/>
            <p:cNvSpPr>
              <a:spLocks noChangeArrowheads="1"/>
            </p:cNvSpPr>
            <p:nvPr/>
          </p:nvSpPr>
          <p:spPr bwMode="auto">
            <a:xfrm rot="5400000">
              <a:off x="846" y="3959"/>
              <a:ext cx="388"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铁路</a:t>
              </a:r>
            </a:p>
          </p:txBody>
        </p:sp>
        <p:grpSp>
          <p:nvGrpSpPr>
            <p:cNvPr id="88064" name="Group 752"/>
            <p:cNvGrpSpPr/>
            <p:nvPr/>
          </p:nvGrpSpPr>
          <p:grpSpPr bwMode="auto">
            <a:xfrm>
              <a:off x="1878" y="3843"/>
              <a:ext cx="1865" cy="675"/>
              <a:chOff x="0" y="0"/>
              <a:chExt cx="396" cy="224"/>
            </a:xfrm>
          </p:grpSpPr>
          <p:sp>
            <p:nvSpPr>
              <p:cNvPr id="736" name="未知"/>
              <p:cNvSpPr/>
              <p:nvPr/>
            </p:nvSpPr>
            <p:spPr bwMode="auto">
              <a:xfrm>
                <a:off x="0" y="65"/>
                <a:ext cx="162" cy="39"/>
              </a:xfrm>
              <a:custGeom>
                <a:avLst/>
                <a:gdLst>
                  <a:gd name="T0" fmla="*/ 0 w 972"/>
                  <a:gd name="T1" fmla="*/ 33 h 198"/>
                  <a:gd name="T2" fmla="*/ 5 w 972"/>
                  <a:gd name="T3" fmla="*/ 27 h 198"/>
                  <a:gd name="T4" fmla="*/ 11 w 972"/>
                  <a:gd name="T5" fmla="*/ 25 h 198"/>
                  <a:gd name="T6" fmla="*/ 17 w 972"/>
                  <a:gd name="T7" fmla="*/ 26 h 198"/>
                  <a:gd name="T8" fmla="*/ 21 w 972"/>
                  <a:gd name="T9" fmla="*/ 23 h 198"/>
                  <a:gd name="T10" fmla="*/ 27 w 972"/>
                  <a:gd name="T11" fmla="*/ 17 h 198"/>
                  <a:gd name="T12" fmla="*/ 34 w 972"/>
                  <a:gd name="T13" fmla="*/ 15 h 198"/>
                  <a:gd name="T14" fmla="*/ 40 w 972"/>
                  <a:gd name="T15" fmla="*/ 16 h 198"/>
                  <a:gd name="T16" fmla="*/ 42 w 972"/>
                  <a:gd name="T17" fmla="*/ 15 h 198"/>
                  <a:gd name="T18" fmla="*/ 44 w 972"/>
                  <a:gd name="T19" fmla="*/ 9 h 198"/>
                  <a:gd name="T20" fmla="*/ 49 w 972"/>
                  <a:gd name="T21" fmla="*/ 4 h 198"/>
                  <a:gd name="T22" fmla="*/ 55 w 972"/>
                  <a:gd name="T23" fmla="*/ 1 h 198"/>
                  <a:gd name="T24" fmla="*/ 61 w 972"/>
                  <a:gd name="T25" fmla="*/ 0 h 198"/>
                  <a:gd name="T26" fmla="*/ 67 w 972"/>
                  <a:gd name="T27" fmla="*/ 0 h 198"/>
                  <a:gd name="T28" fmla="*/ 73 w 972"/>
                  <a:gd name="T29" fmla="*/ 2 h 198"/>
                  <a:gd name="T30" fmla="*/ 76 w 972"/>
                  <a:gd name="T31" fmla="*/ 6 h 198"/>
                  <a:gd name="T32" fmla="*/ 80 w 972"/>
                  <a:gd name="T33" fmla="*/ 6 h 198"/>
                  <a:gd name="T34" fmla="*/ 86 w 972"/>
                  <a:gd name="T35" fmla="*/ 4 h 198"/>
                  <a:gd name="T36" fmla="*/ 94 w 972"/>
                  <a:gd name="T37" fmla="*/ 4 h 198"/>
                  <a:gd name="T38" fmla="*/ 100 w 972"/>
                  <a:gd name="T39" fmla="*/ 9 h 198"/>
                  <a:gd name="T40" fmla="*/ 104 w 972"/>
                  <a:gd name="T41" fmla="*/ 10 h 198"/>
                  <a:gd name="T42" fmla="*/ 108 w 972"/>
                  <a:gd name="T43" fmla="*/ 6 h 198"/>
                  <a:gd name="T44" fmla="*/ 114 w 972"/>
                  <a:gd name="T45" fmla="*/ 4 h 198"/>
                  <a:gd name="T46" fmla="*/ 120 w 972"/>
                  <a:gd name="T47" fmla="*/ 4 h 198"/>
                  <a:gd name="T48" fmla="*/ 126 w 972"/>
                  <a:gd name="T49" fmla="*/ 5 h 198"/>
                  <a:gd name="T50" fmla="*/ 131 w 972"/>
                  <a:gd name="T51" fmla="*/ 7 h 198"/>
                  <a:gd name="T52" fmla="*/ 135 w 972"/>
                  <a:gd name="T53" fmla="*/ 11 h 198"/>
                  <a:gd name="T54" fmla="*/ 138 w 972"/>
                  <a:gd name="T55" fmla="*/ 17 h 198"/>
                  <a:gd name="T56" fmla="*/ 141 w 972"/>
                  <a:gd name="T57" fmla="*/ 20 h 198"/>
                  <a:gd name="T58" fmla="*/ 148 w 972"/>
                  <a:gd name="T59" fmla="*/ 22 h 198"/>
                  <a:gd name="T60" fmla="*/ 155 w 972"/>
                  <a:gd name="T61" fmla="*/ 27 h 198"/>
                  <a:gd name="T62" fmla="*/ 161 w 972"/>
                  <a:gd name="T63" fmla="*/ 33 h 198"/>
                  <a:gd name="T64" fmla="*/ 126 w 972"/>
                  <a:gd name="T65" fmla="*/ 36 h 198"/>
                  <a:gd name="T66" fmla="*/ 123 w 972"/>
                  <a:gd name="T67" fmla="*/ 31 h 198"/>
                  <a:gd name="T68" fmla="*/ 116 w 972"/>
                  <a:gd name="T69" fmla="*/ 28 h 198"/>
                  <a:gd name="T70" fmla="*/ 109 w 972"/>
                  <a:gd name="T71" fmla="*/ 29 h 198"/>
                  <a:gd name="T72" fmla="*/ 103 w 972"/>
                  <a:gd name="T73" fmla="*/ 34 h 198"/>
                  <a:gd name="T74" fmla="*/ 99 w 972"/>
                  <a:gd name="T75" fmla="*/ 29 h 198"/>
                  <a:gd name="T76" fmla="*/ 92 w 972"/>
                  <a:gd name="T77" fmla="*/ 25 h 198"/>
                  <a:gd name="T78" fmla="*/ 86 w 972"/>
                  <a:gd name="T79" fmla="*/ 24 h 198"/>
                  <a:gd name="T80" fmla="*/ 82 w 972"/>
                  <a:gd name="T81" fmla="*/ 27 h 198"/>
                  <a:gd name="T82" fmla="*/ 75 w 972"/>
                  <a:gd name="T83" fmla="*/ 22 h 198"/>
                  <a:gd name="T84" fmla="*/ 67 w 972"/>
                  <a:gd name="T85" fmla="*/ 22 h 198"/>
                  <a:gd name="T86" fmla="*/ 61 w 972"/>
                  <a:gd name="T87" fmla="*/ 26 h 198"/>
                  <a:gd name="T88" fmla="*/ 58 w 972"/>
                  <a:gd name="T89" fmla="*/ 34 h 198"/>
                  <a:gd name="T90" fmla="*/ 56 w 972"/>
                  <a:gd name="T91" fmla="*/ 34 h 198"/>
                  <a:gd name="T92" fmla="*/ 53 w 972"/>
                  <a:gd name="T93" fmla="*/ 34 h 198"/>
                  <a:gd name="T94" fmla="*/ 51 w 972"/>
                  <a:gd name="T95" fmla="*/ 35 h 198"/>
                  <a:gd name="T96" fmla="*/ 50 w 972"/>
                  <a:gd name="T97" fmla="*/ 37 h 198"/>
                  <a:gd name="T98" fmla="*/ 45 w 972"/>
                  <a:gd name="T99" fmla="*/ 35 h 198"/>
                  <a:gd name="T100" fmla="*/ 41 w 972"/>
                  <a:gd name="T101" fmla="*/ 35 h 198"/>
                  <a:gd name="T102" fmla="*/ 36 w 972"/>
                  <a:gd name="T103" fmla="*/ 37 h 198"/>
                  <a:gd name="T104" fmla="*/ 34 w 972"/>
                  <a:gd name="T105" fmla="*/ 39 h 198"/>
                  <a:gd name="T106" fmla="*/ 29 w 972"/>
                  <a:gd name="T107" fmla="*/ 36 h 198"/>
                  <a:gd name="T108" fmla="*/ 23 w 972"/>
                  <a:gd name="T109" fmla="*/ 35 h 198"/>
                  <a:gd name="T110" fmla="*/ 18 w 972"/>
                  <a:gd name="T111" fmla="*/ 35 h 198"/>
                  <a:gd name="T112" fmla="*/ 14 w 972"/>
                  <a:gd name="T113" fmla="*/ 37 h 198"/>
                  <a:gd name="T114" fmla="*/ 11 w 972"/>
                  <a:gd name="T115" fmla="*/ 35 h 198"/>
                  <a:gd name="T116" fmla="*/ 7 w 972"/>
                  <a:gd name="T117" fmla="*/ 35 h 198"/>
                  <a:gd name="T118" fmla="*/ 3 w 972"/>
                  <a:gd name="T119" fmla="*/ 35 h 198"/>
                  <a:gd name="T120" fmla="*/ 0 w 972"/>
                  <a:gd name="T121" fmla="*/ 36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72" h="198">
                    <a:moveTo>
                      <a:pt x="0" y="184"/>
                    </a:moveTo>
                    <a:lnTo>
                      <a:pt x="2" y="165"/>
                    </a:lnTo>
                    <a:lnTo>
                      <a:pt x="12" y="150"/>
                    </a:lnTo>
                    <a:lnTo>
                      <a:pt x="28" y="139"/>
                    </a:lnTo>
                    <a:lnTo>
                      <a:pt x="47" y="131"/>
                    </a:lnTo>
                    <a:lnTo>
                      <a:pt x="67" y="127"/>
                    </a:lnTo>
                    <a:lnTo>
                      <a:pt x="86" y="127"/>
                    </a:lnTo>
                    <a:lnTo>
                      <a:pt x="103" y="130"/>
                    </a:lnTo>
                    <a:lnTo>
                      <a:pt x="115" y="138"/>
                    </a:lnTo>
                    <a:lnTo>
                      <a:pt x="125" y="118"/>
                    </a:lnTo>
                    <a:lnTo>
                      <a:pt x="140" y="101"/>
                    </a:lnTo>
                    <a:lnTo>
                      <a:pt x="159" y="88"/>
                    </a:lnTo>
                    <a:lnTo>
                      <a:pt x="180" y="81"/>
                    </a:lnTo>
                    <a:lnTo>
                      <a:pt x="201" y="77"/>
                    </a:lnTo>
                    <a:lnTo>
                      <a:pt x="221" y="77"/>
                    </a:lnTo>
                    <a:lnTo>
                      <a:pt x="237" y="83"/>
                    </a:lnTo>
                    <a:lnTo>
                      <a:pt x="248" y="94"/>
                    </a:lnTo>
                    <a:lnTo>
                      <a:pt x="251" y="75"/>
                    </a:lnTo>
                    <a:lnTo>
                      <a:pt x="256" y="58"/>
                    </a:lnTo>
                    <a:lnTo>
                      <a:pt x="266" y="44"/>
                    </a:lnTo>
                    <a:lnTo>
                      <a:pt x="279" y="31"/>
                    </a:lnTo>
                    <a:lnTo>
                      <a:pt x="293" y="21"/>
                    </a:lnTo>
                    <a:lnTo>
                      <a:pt x="311" y="13"/>
                    </a:lnTo>
                    <a:lnTo>
                      <a:pt x="329" y="6"/>
                    </a:lnTo>
                    <a:lnTo>
                      <a:pt x="348" y="2"/>
                    </a:lnTo>
                    <a:lnTo>
                      <a:pt x="367" y="1"/>
                    </a:lnTo>
                    <a:lnTo>
                      <a:pt x="386" y="0"/>
                    </a:lnTo>
                    <a:lnTo>
                      <a:pt x="404" y="2"/>
                    </a:lnTo>
                    <a:lnTo>
                      <a:pt x="421" y="6"/>
                    </a:lnTo>
                    <a:lnTo>
                      <a:pt x="435" y="12"/>
                    </a:lnTo>
                    <a:lnTo>
                      <a:pt x="448" y="20"/>
                    </a:lnTo>
                    <a:lnTo>
                      <a:pt x="457" y="30"/>
                    </a:lnTo>
                    <a:lnTo>
                      <a:pt x="461" y="41"/>
                    </a:lnTo>
                    <a:lnTo>
                      <a:pt x="477" y="30"/>
                    </a:lnTo>
                    <a:lnTo>
                      <a:pt x="496" y="22"/>
                    </a:lnTo>
                    <a:lnTo>
                      <a:pt x="518" y="18"/>
                    </a:lnTo>
                    <a:lnTo>
                      <a:pt x="541" y="18"/>
                    </a:lnTo>
                    <a:lnTo>
                      <a:pt x="562" y="22"/>
                    </a:lnTo>
                    <a:lnTo>
                      <a:pt x="582" y="30"/>
                    </a:lnTo>
                    <a:lnTo>
                      <a:pt x="599" y="44"/>
                    </a:lnTo>
                    <a:lnTo>
                      <a:pt x="610" y="63"/>
                    </a:lnTo>
                    <a:lnTo>
                      <a:pt x="621" y="50"/>
                    </a:lnTo>
                    <a:lnTo>
                      <a:pt x="634" y="40"/>
                    </a:lnTo>
                    <a:lnTo>
                      <a:pt x="649" y="31"/>
                    </a:lnTo>
                    <a:lnTo>
                      <a:pt x="666" y="26"/>
                    </a:lnTo>
                    <a:lnTo>
                      <a:pt x="683" y="21"/>
                    </a:lnTo>
                    <a:lnTo>
                      <a:pt x="700" y="19"/>
                    </a:lnTo>
                    <a:lnTo>
                      <a:pt x="718" y="19"/>
                    </a:lnTo>
                    <a:lnTo>
                      <a:pt x="736" y="21"/>
                    </a:lnTo>
                    <a:lnTo>
                      <a:pt x="754" y="24"/>
                    </a:lnTo>
                    <a:lnTo>
                      <a:pt x="770" y="30"/>
                    </a:lnTo>
                    <a:lnTo>
                      <a:pt x="786" y="38"/>
                    </a:lnTo>
                    <a:lnTo>
                      <a:pt x="799" y="47"/>
                    </a:lnTo>
                    <a:lnTo>
                      <a:pt x="810" y="58"/>
                    </a:lnTo>
                    <a:lnTo>
                      <a:pt x="818" y="70"/>
                    </a:lnTo>
                    <a:lnTo>
                      <a:pt x="825" y="85"/>
                    </a:lnTo>
                    <a:lnTo>
                      <a:pt x="827" y="102"/>
                    </a:lnTo>
                    <a:lnTo>
                      <a:pt x="845" y="103"/>
                    </a:lnTo>
                    <a:lnTo>
                      <a:pt x="866" y="108"/>
                    </a:lnTo>
                    <a:lnTo>
                      <a:pt x="888" y="114"/>
                    </a:lnTo>
                    <a:lnTo>
                      <a:pt x="911" y="124"/>
                    </a:lnTo>
                    <a:lnTo>
                      <a:pt x="931" y="137"/>
                    </a:lnTo>
                    <a:lnTo>
                      <a:pt x="950" y="152"/>
                    </a:lnTo>
                    <a:lnTo>
                      <a:pt x="963" y="169"/>
                    </a:lnTo>
                    <a:lnTo>
                      <a:pt x="972" y="188"/>
                    </a:lnTo>
                    <a:lnTo>
                      <a:pt x="755" y="184"/>
                    </a:lnTo>
                    <a:lnTo>
                      <a:pt x="750" y="169"/>
                    </a:lnTo>
                    <a:lnTo>
                      <a:pt x="737" y="157"/>
                    </a:lnTo>
                    <a:lnTo>
                      <a:pt x="720" y="147"/>
                    </a:lnTo>
                    <a:lnTo>
                      <a:pt x="698" y="142"/>
                    </a:lnTo>
                    <a:lnTo>
                      <a:pt x="675" y="141"/>
                    </a:lnTo>
                    <a:lnTo>
                      <a:pt x="652" y="146"/>
                    </a:lnTo>
                    <a:lnTo>
                      <a:pt x="633" y="157"/>
                    </a:lnTo>
                    <a:lnTo>
                      <a:pt x="618" y="175"/>
                    </a:lnTo>
                    <a:lnTo>
                      <a:pt x="607" y="159"/>
                    </a:lnTo>
                    <a:lnTo>
                      <a:pt x="591" y="146"/>
                    </a:lnTo>
                    <a:lnTo>
                      <a:pt x="573" y="136"/>
                    </a:lnTo>
                    <a:lnTo>
                      <a:pt x="553" y="129"/>
                    </a:lnTo>
                    <a:lnTo>
                      <a:pt x="534" y="125"/>
                    </a:lnTo>
                    <a:lnTo>
                      <a:pt x="516" y="124"/>
                    </a:lnTo>
                    <a:lnTo>
                      <a:pt x="501" y="129"/>
                    </a:lnTo>
                    <a:lnTo>
                      <a:pt x="491" y="136"/>
                    </a:lnTo>
                    <a:lnTo>
                      <a:pt x="473" y="119"/>
                    </a:lnTo>
                    <a:lnTo>
                      <a:pt x="451" y="110"/>
                    </a:lnTo>
                    <a:lnTo>
                      <a:pt x="427" y="106"/>
                    </a:lnTo>
                    <a:lnTo>
                      <a:pt x="404" y="110"/>
                    </a:lnTo>
                    <a:lnTo>
                      <a:pt x="382" y="119"/>
                    </a:lnTo>
                    <a:lnTo>
                      <a:pt x="365" y="132"/>
                    </a:lnTo>
                    <a:lnTo>
                      <a:pt x="353" y="151"/>
                    </a:lnTo>
                    <a:lnTo>
                      <a:pt x="349" y="174"/>
                    </a:lnTo>
                    <a:lnTo>
                      <a:pt x="342" y="172"/>
                    </a:lnTo>
                    <a:lnTo>
                      <a:pt x="335" y="172"/>
                    </a:lnTo>
                    <a:lnTo>
                      <a:pt x="327" y="172"/>
                    </a:lnTo>
                    <a:lnTo>
                      <a:pt x="319" y="174"/>
                    </a:lnTo>
                    <a:lnTo>
                      <a:pt x="312" y="176"/>
                    </a:lnTo>
                    <a:lnTo>
                      <a:pt x="307" y="179"/>
                    </a:lnTo>
                    <a:lnTo>
                      <a:pt x="301" y="184"/>
                    </a:lnTo>
                    <a:lnTo>
                      <a:pt x="299" y="188"/>
                    </a:lnTo>
                    <a:lnTo>
                      <a:pt x="287" y="182"/>
                    </a:lnTo>
                    <a:lnTo>
                      <a:pt x="272" y="178"/>
                    </a:lnTo>
                    <a:lnTo>
                      <a:pt x="257" y="177"/>
                    </a:lnTo>
                    <a:lnTo>
                      <a:pt x="244" y="178"/>
                    </a:lnTo>
                    <a:lnTo>
                      <a:pt x="231" y="182"/>
                    </a:lnTo>
                    <a:lnTo>
                      <a:pt x="218" y="186"/>
                    </a:lnTo>
                    <a:lnTo>
                      <a:pt x="209" y="192"/>
                    </a:lnTo>
                    <a:lnTo>
                      <a:pt x="203" y="198"/>
                    </a:lnTo>
                    <a:lnTo>
                      <a:pt x="189" y="189"/>
                    </a:lnTo>
                    <a:lnTo>
                      <a:pt x="174" y="183"/>
                    </a:lnTo>
                    <a:lnTo>
                      <a:pt x="157" y="178"/>
                    </a:lnTo>
                    <a:lnTo>
                      <a:pt x="140" y="176"/>
                    </a:lnTo>
                    <a:lnTo>
                      <a:pt x="123" y="176"/>
                    </a:lnTo>
                    <a:lnTo>
                      <a:pt x="109" y="178"/>
                    </a:lnTo>
                    <a:lnTo>
                      <a:pt x="95" y="183"/>
                    </a:lnTo>
                    <a:lnTo>
                      <a:pt x="84" y="188"/>
                    </a:lnTo>
                    <a:lnTo>
                      <a:pt x="74" y="184"/>
                    </a:lnTo>
                    <a:lnTo>
                      <a:pt x="63" y="180"/>
                    </a:lnTo>
                    <a:lnTo>
                      <a:pt x="52" y="178"/>
                    </a:lnTo>
                    <a:lnTo>
                      <a:pt x="40" y="176"/>
                    </a:lnTo>
                    <a:lnTo>
                      <a:pt x="29" y="176"/>
                    </a:lnTo>
                    <a:lnTo>
                      <a:pt x="18" y="177"/>
                    </a:lnTo>
                    <a:lnTo>
                      <a:pt x="9" y="180"/>
                    </a:lnTo>
                    <a:lnTo>
                      <a:pt x="0" y="184"/>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37" name="未知"/>
              <p:cNvSpPr/>
              <p:nvPr/>
            </p:nvSpPr>
            <p:spPr bwMode="auto">
              <a:xfrm>
                <a:off x="94" y="0"/>
                <a:ext cx="128" cy="54"/>
              </a:xfrm>
              <a:custGeom>
                <a:avLst/>
                <a:gdLst>
                  <a:gd name="T0" fmla="*/ 1 w 765"/>
                  <a:gd name="T1" fmla="*/ 49 h 269"/>
                  <a:gd name="T2" fmla="*/ 5 w 765"/>
                  <a:gd name="T3" fmla="*/ 44 h 269"/>
                  <a:gd name="T4" fmla="*/ 11 w 765"/>
                  <a:gd name="T5" fmla="*/ 41 h 269"/>
                  <a:gd name="T6" fmla="*/ 17 w 765"/>
                  <a:gd name="T7" fmla="*/ 39 h 269"/>
                  <a:gd name="T8" fmla="*/ 19 w 765"/>
                  <a:gd name="T9" fmla="*/ 36 h 269"/>
                  <a:gd name="T10" fmla="*/ 23 w 765"/>
                  <a:gd name="T11" fmla="*/ 28 h 269"/>
                  <a:gd name="T12" fmla="*/ 30 w 765"/>
                  <a:gd name="T13" fmla="*/ 23 h 269"/>
                  <a:gd name="T14" fmla="*/ 38 w 765"/>
                  <a:gd name="T15" fmla="*/ 23 h 269"/>
                  <a:gd name="T16" fmla="*/ 43 w 765"/>
                  <a:gd name="T17" fmla="*/ 24 h 269"/>
                  <a:gd name="T18" fmla="*/ 48 w 765"/>
                  <a:gd name="T19" fmla="*/ 20 h 269"/>
                  <a:gd name="T20" fmla="*/ 55 w 765"/>
                  <a:gd name="T21" fmla="*/ 20 h 269"/>
                  <a:gd name="T22" fmla="*/ 59 w 765"/>
                  <a:gd name="T23" fmla="*/ 21 h 269"/>
                  <a:gd name="T24" fmla="*/ 60 w 765"/>
                  <a:gd name="T25" fmla="*/ 19 h 269"/>
                  <a:gd name="T26" fmla="*/ 64 w 765"/>
                  <a:gd name="T27" fmla="*/ 12 h 269"/>
                  <a:gd name="T28" fmla="*/ 69 w 765"/>
                  <a:gd name="T29" fmla="*/ 6 h 269"/>
                  <a:gd name="T30" fmla="*/ 76 w 765"/>
                  <a:gd name="T31" fmla="*/ 2 h 269"/>
                  <a:gd name="T32" fmla="*/ 84 w 765"/>
                  <a:gd name="T33" fmla="*/ 0 h 269"/>
                  <a:gd name="T34" fmla="*/ 91 w 765"/>
                  <a:gd name="T35" fmla="*/ 1 h 269"/>
                  <a:gd name="T36" fmla="*/ 98 w 765"/>
                  <a:gd name="T37" fmla="*/ 5 h 269"/>
                  <a:gd name="T38" fmla="*/ 102 w 765"/>
                  <a:gd name="T39" fmla="*/ 12 h 269"/>
                  <a:gd name="T40" fmla="*/ 105 w 765"/>
                  <a:gd name="T41" fmla="*/ 18 h 269"/>
                  <a:gd name="T42" fmla="*/ 109 w 765"/>
                  <a:gd name="T43" fmla="*/ 20 h 269"/>
                  <a:gd name="T44" fmla="*/ 112 w 765"/>
                  <a:gd name="T45" fmla="*/ 25 h 269"/>
                  <a:gd name="T46" fmla="*/ 114 w 765"/>
                  <a:gd name="T47" fmla="*/ 30 h 269"/>
                  <a:gd name="T48" fmla="*/ 116 w 765"/>
                  <a:gd name="T49" fmla="*/ 32 h 269"/>
                  <a:gd name="T50" fmla="*/ 121 w 765"/>
                  <a:gd name="T51" fmla="*/ 34 h 269"/>
                  <a:gd name="T52" fmla="*/ 125 w 765"/>
                  <a:gd name="T53" fmla="*/ 39 h 269"/>
                  <a:gd name="T54" fmla="*/ 128 w 765"/>
                  <a:gd name="T55" fmla="*/ 47 h 269"/>
                  <a:gd name="T56" fmla="*/ 127 w 765"/>
                  <a:gd name="T57" fmla="*/ 50 h 269"/>
                  <a:gd name="T58" fmla="*/ 125 w 765"/>
                  <a:gd name="T59" fmla="*/ 47 h 269"/>
                  <a:gd name="T60" fmla="*/ 121 w 765"/>
                  <a:gd name="T61" fmla="*/ 46 h 269"/>
                  <a:gd name="T62" fmla="*/ 118 w 765"/>
                  <a:gd name="T63" fmla="*/ 45 h 269"/>
                  <a:gd name="T64" fmla="*/ 114 w 765"/>
                  <a:gd name="T65" fmla="*/ 43 h 269"/>
                  <a:gd name="T66" fmla="*/ 108 w 765"/>
                  <a:gd name="T67" fmla="*/ 40 h 269"/>
                  <a:gd name="T68" fmla="*/ 101 w 765"/>
                  <a:gd name="T69" fmla="*/ 39 h 269"/>
                  <a:gd name="T70" fmla="*/ 96 w 765"/>
                  <a:gd name="T71" fmla="*/ 41 h 269"/>
                  <a:gd name="T72" fmla="*/ 90 w 765"/>
                  <a:gd name="T73" fmla="*/ 43 h 269"/>
                  <a:gd name="T74" fmla="*/ 84 w 765"/>
                  <a:gd name="T75" fmla="*/ 43 h 269"/>
                  <a:gd name="T76" fmla="*/ 78 w 765"/>
                  <a:gd name="T77" fmla="*/ 45 h 269"/>
                  <a:gd name="T78" fmla="*/ 74 w 765"/>
                  <a:gd name="T79" fmla="*/ 50 h 269"/>
                  <a:gd name="T80" fmla="*/ 72 w 765"/>
                  <a:gd name="T81" fmla="*/ 50 h 269"/>
                  <a:gd name="T82" fmla="*/ 68 w 765"/>
                  <a:gd name="T83" fmla="*/ 47 h 269"/>
                  <a:gd name="T84" fmla="*/ 64 w 765"/>
                  <a:gd name="T85" fmla="*/ 45 h 269"/>
                  <a:gd name="T86" fmla="*/ 59 w 765"/>
                  <a:gd name="T87" fmla="*/ 45 h 269"/>
                  <a:gd name="T88" fmla="*/ 54 w 765"/>
                  <a:gd name="T89" fmla="*/ 45 h 269"/>
                  <a:gd name="T90" fmla="*/ 49 w 765"/>
                  <a:gd name="T91" fmla="*/ 46 h 269"/>
                  <a:gd name="T92" fmla="*/ 45 w 765"/>
                  <a:gd name="T93" fmla="*/ 49 h 269"/>
                  <a:gd name="T94" fmla="*/ 41 w 765"/>
                  <a:gd name="T95" fmla="*/ 52 h 269"/>
                  <a:gd name="T96" fmla="*/ 38 w 765"/>
                  <a:gd name="T97" fmla="*/ 54 h 269"/>
                  <a:gd name="T98" fmla="*/ 33 w 765"/>
                  <a:gd name="T99" fmla="*/ 54 h 269"/>
                  <a:gd name="T100" fmla="*/ 27 w 765"/>
                  <a:gd name="T101" fmla="*/ 54 h 269"/>
                  <a:gd name="T102" fmla="*/ 20 w 765"/>
                  <a:gd name="T103" fmla="*/ 53 h 269"/>
                  <a:gd name="T104" fmla="*/ 14 w 765"/>
                  <a:gd name="T105" fmla="*/ 53 h 269"/>
                  <a:gd name="T106" fmla="*/ 8 w 765"/>
                  <a:gd name="T107" fmla="*/ 52 h 269"/>
                  <a:gd name="T108" fmla="*/ 3 w 765"/>
                  <a:gd name="T109" fmla="*/ 52 h 269"/>
                  <a:gd name="T110" fmla="*/ 0 w 765"/>
                  <a:gd name="T111" fmla="*/ 52 h 26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65" h="269">
                    <a:moveTo>
                      <a:pt x="0" y="259"/>
                    </a:moveTo>
                    <a:lnTo>
                      <a:pt x="4" y="245"/>
                    </a:lnTo>
                    <a:lnTo>
                      <a:pt x="15" y="233"/>
                    </a:lnTo>
                    <a:lnTo>
                      <a:pt x="29" y="221"/>
                    </a:lnTo>
                    <a:lnTo>
                      <a:pt x="46" y="211"/>
                    </a:lnTo>
                    <a:lnTo>
                      <a:pt x="64" y="203"/>
                    </a:lnTo>
                    <a:lnTo>
                      <a:pt x="83" y="197"/>
                    </a:lnTo>
                    <a:lnTo>
                      <a:pt x="100" y="196"/>
                    </a:lnTo>
                    <a:lnTo>
                      <a:pt x="114" y="198"/>
                    </a:lnTo>
                    <a:lnTo>
                      <a:pt x="112" y="177"/>
                    </a:lnTo>
                    <a:lnTo>
                      <a:pt x="121" y="157"/>
                    </a:lnTo>
                    <a:lnTo>
                      <a:pt x="136" y="139"/>
                    </a:lnTo>
                    <a:lnTo>
                      <a:pt x="158" y="124"/>
                    </a:lnTo>
                    <a:lnTo>
                      <a:pt x="181" y="114"/>
                    </a:lnTo>
                    <a:lnTo>
                      <a:pt x="205" y="112"/>
                    </a:lnTo>
                    <a:lnTo>
                      <a:pt x="227" y="117"/>
                    </a:lnTo>
                    <a:lnTo>
                      <a:pt x="244" y="133"/>
                    </a:lnTo>
                    <a:lnTo>
                      <a:pt x="255" y="119"/>
                    </a:lnTo>
                    <a:lnTo>
                      <a:pt x="270" y="107"/>
                    </a:lnTo>
                    <a:lnTo>
                      <a:pt x="288" y="102"/>
                    </a:lnTo>
                    <a:lnTo>
                      <a:pt x="307" y="98"/>
                    </a:lnTo>
                    <a:lnTo>
                      <a:pt x="326" y="98"/>
                    </a:lnTo>
                    <a:lnTo>
                      <a:pt x="341" y="101"/>
                    </a:lnTo>
                    <a:lnTo>
                      <a:pt x="354" y="106"/>
                    </a:lnTo>
                    <a:lnTo>
                      <a:pt x="359" y="112"/>
                    </a:lnTo>
                    <a:lnTo>
                      <a:pt x="361" y="94"/>
                    </a:lnTo>
                    <a:lnTo>
                      <a:pt x="369" y="76"/>
                    </a:lnTo>
                    <a:lnTo>
                      <a:pt x="380" y="60"/>
                    </a:lnTo>
                    <a:lnTo>
                      <a:pt x="395" y="44"/>
                    </a:lnTo>
                    <a:lnTo>
                      <a:pt x="413" y="31"/>
                    </a:lnTo>
                    <a:lnTo>
                      <a:pt x="433" y="19"/>
                    </a:lnTo>
                    <a:lnTo>
                      <a:pt x="455" y="10"/>
                    </a:lnTo>
                    <a:lnTo>
                      <a:pt x="478" y="3"/>
                    </a:lnTo>
                    <a:lnTo>
                      <a:pt x="500" y="0"/>
                    </a:lnTo>
                    <a:lnTo>
                      <a:pt x="522" y="0"/>
                    </a:lnTo>
                    <a:lnTo>
                      <a:pt x="545" y="3"/>
                    </a:lnTo>
                    <a:lnTo>
                      <a:pt x="565" y="11"/>
                    </a:lnTo>
                    <a:lnTo>
                      <a:pt x="583" y="23"/>
                    </a:lnTo>
                    <a:lnTo>
                      <a:pt x="599" y="40"/>
                    </a:lnTo>
                    <a:lnTo>
                      <a:pt x="610" y="62"/>
                    </a:lnTo>
                    <a:lnTo>
                      <a:pt x="618" y="89"/>
                    </a:lnTo>
                    <a:lnTo>
                      <a:pt x="628" y="90"/>
                    </a:lnTo>
                    <a:lnTo>
                      <a:pt x="639" y="95"/>
                    </a:lnTo>
                    <a:lnTo>
                      <a:pt x="649" y="102"/>
                    </a:lnTo>
                    <a:lnTo>
                      <a:pt x="659" y="112"/>
                    </a:lnTo>
                    <a:lnTo>
                      <a:pt x="668" y="123"/>
                    </a:lnTo>
                    <a:lnTo>
                      <a:pt x="675" y="135"/>
                    </a:lnTo>
                    <a:lnTo>
                      <a:pt x="679" y="149"/>
                    </a:lnTo>
                    <a:lnTo>
                      <a:pt x="680" y="162"/>
                    </a:lnTo>
                    <a:lnTo>
                      <a:pt x="691" y="161"/>
                    </a:lnTo>
                    <a:lnTo>
                      <a:pt x="706" y="163"/>
                    </a:lnTo>
                    <a:lnTo>
                      <a:pt x="721" y="170"/>
                    </a:lnTo>
                    <a:lnTo>
                      <a:pt x="735" y="180"/>
                    </a:lnTo>
                    <a:lnTo>
                      <a:pt x="747" y="194"/>
                    </a:lnTo>
                    <a:lnTo>
                      <a:pt x="757" y="211"/>
                    </a:lnTo>
                    <a:lnTo>
                      <a:pt x="764" y="233"/>
                    </a:lnTo>
                    <a:lnTo>
                      <a:pt x="765" y="259"/>
                    </a:lnTo>
                    <a:lnTo>
                      <a:pt x="762" y="251"/>
                    </a:lnTo>
                    <a:lnTo>
                      <a:pt x="755" y="243"/>
                    </a:lnTo>
                    <a:lnTo>
                      <a:pt x="746" y="236"/>
                    </a:lnTo>
                    <a:lnTo>
                      <a:pt x="736" y="231"/>
                    </a:lnTo>
                    <a:lnTo>
                      <a:pt x="725" y="227"/>
                    </a:lnTo>
                    <a:lnTo>
                      <a:pt x="714" y="225"/>
                    </a:lnTo>
                    <a:lnTo>
                      <a:pt x="705" y="225"/>
                    </a:lnTo>
                    <a:lnTo>
                      <a:pt x="697" y="227"/>
                    </a:lnTo>
                    <a:lnTo>
                      <a:pt x="681" y="214"/>
                    </a:lnTo>
                    <a:lnTo>
                      <a:pt x="663" y="204"/>
                    </a:lnTo>
                    <a:lnTo>
                      <a:pt x="644" y="197"/>
                    </a:lnTo>
                    <a:lnTo>
                      <a:pt x="625" y="195"/>
                    </a:lnTo>
                    <a:lnTo>
                      <a:pt x="606" y="195"/>
                    </a:lnTo>
                    <a:lnTo>
                      <a:pt x="587" y="199"/>
                    </a:lnTo>
                    <a:lnTo>
                      <a:pt x="572" y="206"/>
                    </a:lnTo>
                    <a:lnTo>
                      <a:pt x="557" y="217"/>
                    </a:lnTo>
                    <a:lnTo>
                      <a:pt x="539" y="213"/>
                    </a:lnTo>
                    <a:lnTo>
                      <a:pt x="521" y="212"/>
                    </a:lnTo>
                    <a:lnTo>
                      <a:pt x="502" y="214"/>
                    </a:lnTo>
                    <a:lnTo>
                      <a:pt x="484" y="218"/>
                    </a:lnTo>
                    <a:lnTo>
                      <a:pt x="468" y="225"/>
                    </a:lnTo>
                    <a:lnTo>
                      <a:pt x="454" y="235"/>
                    </a:lnTo>
                    <a:lnTo>
                      <a:pt x="445" y="247"/>
                    </a:lnTo>
                    <a:lnTo>
                      <a:pt x="442" y="259"/>
                    </a:lnTo>
                    <a:lnTo>
                      <a:pt x="432" y="250"/>
                    </a:lnTo>
                    <a:lnTo>
                      <a:pt x="420" y="242"/>
                    </a:lnTo>
                    <a:lnTo>
                      <a:pt x="407" y="235"/>
                    </a:lnTo>
                    <a:lnTo>
                      <a:pt x="394" y="231"/>
                    </a:lnTo>
                    <a:lnTo>
                      <a:pt x="380" y="226"/>
                    </a:lnTo>
                    <a:lnTo>
                      <a:pt x="366" y="224"/>
                    </a:lnTo>
                    <a:lnTo>
                      <a:pt x="351" y="223"/>
                    </a:lnTo>
                    <a:lnTo>
                      <a:pt x="336" y="223"/>
                    </a:lnTo>
                    <a:lnTo>
                      <a:pt x="321" y="224"/>
                    </a:lnTo>
                    <a:lnTo>
                      <a:pt x="307" y="227"/>
                    </a:lnTo>
                    <a:lnTo>
                      <a:pt x="293" y="231"/>
                    </a:lnTo>
                    <a:lnTo>
                      <a:pt x="280" y="236"/>
                    </a:lnTo>
                    <a:lnTo>
                      <a:pt x="267" y="243"/>
                    </a:lnTo>
                    <a:lnTo>
                      <a:pt x="255" y="250"/>
                    </a:lnTo>
                    <a:lnTo>
                      <a:pt x="245" y="259"/>
                    </a:lnTo>
                    <a:lnTo>
                      <a:pt x="236" y="269"/>
                    </a:lnTo>
                    <a:lnTo>
                      <a:pt x="226" y="269"/>
                    </a:lnTo>
                    <a:lnTo>
                      <a:pt x="213" y="269"/>
                    </a:lnTo>
                    <a:lnTo>
                      <a:pt x="197" y="268"/>
                    </a:lnTo>
                    <a:lnTo>
                      <a:pt x="180" y="268"/>
                    </a:lnTo>
                    <a:lnTo>
                      <a:pt x="161" y="267"/>
                    </a:lnTo>
                    <a:lnTo>
                      <a:pt x="141" y="266"/>
                    </a:lnTo>
                    <a:lnTo>
                      <a:pt x="121" y="264"/>
                    </a:lnTo>
                    <a:lnTo>
                      <a:pt x="101" y="263"/>
                    </a:lnTo>
                    <a:lnTo>
                      <a:pt x="82" y="263"/>
                    </a:lnTo>
                    <a:lnTo>
                      <a:pt x="63" y="262"/>
                    </a:lnTo>
                    <a:lnTo>
                      <a:pt x="46" y="261"/>
                    </a:lnTo>
                    <a:lnTo>
                      <a:pt x="30" y="260"/>
                    </a:lnTo>
                    <a:lnTo>
                      <a:pt x="18" y="260"/>
                    </a:lnTo>
                    <a:lnTo>
                      <a:pt x="8" y="259"/>
                    </a:lnTo>
                    <a:lnTo>
                      <a:pt x="2" y="259"/>
                    </a:lnTo>
                    <a:lnTo>
                      <a:pt x="0" y="259"/>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38" name="未知"/>
              <p:cNvSpPr/>
              <p:nvPr/>
            </p:nvSpPr>
            <p:spPr bwMode="auto">
              <a:xfrm>
                <a:off x="29" y="47"/>
                <a:ext cx="367" cy="177"/>
              </a:xfrm>
              <a:custGeom>
                <a:avLst/>
                <a:gdLst>
                  <a:gd name="T0" fmla="*/ 3 w 2201"/>
                  <a:gd name="T1" fmla="*/ 145 h 883"/>
                  <a:gd name="T2" fmla="*/ 12 w 2201"/>
                  <a:gd name="T3" fmla="*/ 145 h 883"/>
                  <a:gd name="T4" fmla="*/ 17 w 2201"/>
                  <a:gd name="T5" fmla="*/ 146 h 883"/>
                  <a:gd name="T6" fmla="*/ 13 w 2201"/>
                  <a:gd name="T7" fmla="*/ 141 h 883"/>
                  <a:gd name="T8" fmla="*/ 12 w 2201"/>
                  <a:gd name="T9" fmla="*/ 135 h 883"/>
                  <a:gd name="T10" fmla="*/ 14 w 2201"/>
                  <a:gd name="T11" fmla="*/ 131 h 883"/>
                  <a:gd name="T12" fmla="*/ 18 w 2201"/>
                  <a:gd name="T13" fmla="*/ 127 h 883"/>
                  <a:gd name="T14" fmla="*/ 22 w 2201"/>
                  <a:gd name="T15" fmla="*/ 126 h 883"/>
                  <a:gd name="T16" fmla="*/ 26 w 2201"/>
                  <a:gd name="T17" fmla="*/ 123 h 883"/>
                  <a:gd name="T18" fmla="*/ 30 w 2201"/>
                  <a:gd name="T19" fmla="*/ 122 h 883"/>
                  <a:gd name="T20" fmla="*/ 40 w 2201"/>
                  <a:gd name="T21" fmla="*/ 116 h 883"/>
                  <a:gd name="T22" fmla="*/ 53 w 2201"/>
                  <a:gd name="T23" fmla="*/ 110 h 883"/>
                  <a:gd name="T24" fmla="*/ 67 w 2201"/>
                  <a:gd name="T25" fmla="*/ 102 h 883"/>
                  <a:gd name="T26" fmla="*/ 82 w 2201"/>
                  <a:gd name="T27" fmla="*/ 94 h 883"/>
                  <a:gd name="T28" fmla="*/ 97 w 2201"/>
                  <a:gd name="T29" fmla="*/ 87 h 883"/>
                  <a:gd name="T30" fmla="*/ 104 w 2201"/>
                  <a:gd name="T31" fmla="*/ 83 h 883"/>
                  <a:gd name="T32" fmla="*/ 112 w 2201"/>
                  <a:gd name="T33" fmla="*/ 79 h 883"/>
                  <a:gd name="T34" fmla="*/ 127 w 2201"/>
                  <a:gd name="T35" fmla="*/ 71 h 883"/>
                  <a:gd name="T36" fmla="*/ 135 w 2201"/>
                  <a:gd name="T37" fmla="*/ 67 h 883"/>
                  <a:gd name="T38" fmla="*/ 140 w 2201"/>
                  <a:gd name="T39" fmla="*/ 63 h 883"/>
                  <a:gd name="T40" fmla="*/ 151 w 2201"/>
                  <a:gd name="T41" fmla="*/ 54 h 883"/>
                  <a:gd name="T42" fmla="*/ 163 w 2201"/>
                  <a:gd name="T43" fmla="*/ 42 h 883"/>
                  <a:gd name="T44" fmla="*/ 176 w 2201"/>
                  <a:gd name="T45" fmla="*/ 32 h 883"/>
                  <a:gd name="T46" fmla="*/ 186 w 2201"/>
                  <a:gd name="T47" fmla="*/ 23 h 883"/>
                  <a:gd name="T48" fmla="*/ 194 w 2201"/>
                  <a:gd name="T49" fmla="*/ 18 h 883"/>
                  <a:gd name="T50" fmla="*/ 202 w 2201"/>
                  <a:gd name="T51" fmla="*/ 16 h 883"/>
                  <a:gd name="T52" fmla="*/ 212 w 2201"/>
                  <a:gd name="T53" fmla="*/ 15 h 883"/>
                  <a:gd name="T54" fmla="*/ 222 w 2201"/>
                  <a:gd name="T55" fmla="*/ 15 h 883"/>
                  <a:gd name="T56" fmla="*/ 231 w 2201"/>
                  <a:gd name="T57" fmla="*/ 16 h 883"/>
                  <a:gd name="T58" fmla="*/ 240 w 2201"/>
                  <a:gd name="T59" fmla="*/ 17 h 883"/>
                  <a:gd name="T60" fmla="*/ 248 w 2201"/>
                  <a:gd name="T61" fmla="*/ 13 h 883"/>
                  <a:gd name="T62" fmla="*/ 258 w 2201"/>
                  <a:gd name="T63" fmla="*/ 9 h 883"/>
                  <a:gd name="T64" fmla="*/ 264 w 2201"/>
                  <a:gd name="T65" fmla="*/ 5 h 883"/>
                  <a:gd name="T66" fmla="*/ 268 w 2201"/>
                  <a:gd name="T67" fmla="*/ 1 h 883"/>
                  <a:gd name="T68" fmla="*/ 274 w 2201"/>
                  <a:gd name="T69" fmla="*/ 0 h 883"/>
                  <a:gd name="T70" fmla="*/ 279 w 2201"/>
                  <a:gd name="T71" fmla="*/ 9 h 883"/>
                  <a:gd name="T72" fmla="*/ 278 w 2201"/>
                  <a:gd name="T73" fmla="*/ 17 h 883"/>
                  <a:gd name="T74" fmla="*/ 283 w 2201"/>
                  <a:gd name="T75" fmla="*/ 18 h 883"/>
                  <a:gd name="T76" fmla="*/ 286 w 2201"/>
                  <a:gd name="T77" fmla="*/ 21 h 883"/>
                  <a:gd name="T78" fmla="*/ 288 w 2201"/>
                  <a:gd name="T79" fmla="*/ 23 h 883"/>
                  <a:gd name="T80" fmla="*/ 291 w 2201"/>
                  <a:gd name="T81" fmla="*/ 25 h 883"/>
                  <a:gd name="T82" fmla="*/ 297 w 2201"/>
                  <a:gd name="T83" fmla="*/ 31 h 883"/>
                  <a:gd name="T84" fmla="*/ 301 w 2201"/>
                  <a:gd name="T85" fmla="*/ 39 h 883"/>
                  <a:gd name="T86" fmla="*/ 303 w 2201"/>
                  <a:gd name="T87" fmla="*/ 43 h 883"/>
                  <a:gd name="T88" fmla="*/ 303 w 2201"/>
                  <a:gd name="T89" fmla="*/ 47 h 883"/>
                  <a:gd name="T90" fmla="*/ 305 w 2201"/>
                  <a:gd name="T91" fmla="*/ 52 h 883"/>
                  <a:gd name="T92" fmla="*/ 305 w 2201"/>
                  <a:gd name="T93" fmla="*/ 55 h 883"/>
                  <a:gd name="T94" fmla="*/ 308 w 2201"/>
                  <a:gd name="T95" fmla="*/ 78 h 883"/>
                  <a:gd name="T96" fmla="*/ 308 w 2201"/>
                  <a:gd name="T97" fmla="*/ 97 h 883"/>
                  <a:gd name="T98" fmla="*/ 308 w 2201"/>
                  <a:gd name="T99" fmla="*/ 100 h 883"/>
                  <a:gd name="T100" fmla="*/ 308 w 2201"/>
                  <a:gd name="T101" fmla="*/ 115 h 883"/>
                  <a:gd name="T102" fmla="*/ 339 w 2201"/>
                  <a:gd name="T103" fmla="*/ 150 h 883"/>
                  <a:gd name="T104" fmla="*/ 367 w 2201"/>
                  <a:gd name="T105" fmla="*/ 177 h 883"/>
                  <a:gd name="T106" fmla="*/ 358 w 2201"/>
                  <a:gd name="T107" fmla="*/ 176 h 883"/>
                  <a:gd name="T108" fmla="*/ 333 w 2201"/>
                  <a:gd name="T109" fmla="*/ 174 h 883"/>
                  <a:gd name="T110" fmla="*/ 296 w 2201"/>
                  <a:gd name="T111" fmla="*/ 171 h 883"/>
                  <a:gd name="T112" fmla="*/ 250 w 2201"/>
                  <a:gd name="T113" fmla="*/ 168 h 883"/>
                  <a:gd name="T114" fmla="*/ 200 w 2201"/>
                  <a:gd name="T115" fmla="*/ 163 h 883"/>
                  <a:gd name="T116" fmla="*/ 149 w 2201"/>
                  <a:gd name="T117" fmla="*/ 159 h 883"/>
                  <a:gd name="T118" fmla="*/ 100 w 2201"/>
                  <a:gd name="T119" fmla="*/ 155 h 883"/>
                  <a:gd name="T120" fmla="*/ 57 w 2201"/>
                  <a:gd name="T121" fmla="*/ 151 h 883"/>
                  <a:gd name="T122" fmla="*/ 24 w 2201"/>
                  <a:gd name="T123" fmla="*/ 148 h 883"/>
                  <a:gd name="T124" fmla="*/ 4 w 2201"/>
                  <a:gd name="T125" fmla="*/ 146 h 88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01" h="883">
                    <a:moveTo>
                      <a:pt x="0" y="722"/>
                    </a:moveTo>
                    <a:lnTo>
                      <a:pt x="4" y="721"/>
                    </a:lnTo>
                    <a:lnTo>
                      <a:pt x="17" y="721"/>
                    </a:lnTo>
                    <a:lnTo>
                      <a:pt x="32" y="721"/>
                    </a:lnTo>
                    <a:lnTo>
                      <a:pt x="51" y="722"/>
                    </a:lnTo>
                    <a:lnTo>
                      <a:pt x="69" y="723"/>
                    </a:lnTo>
                    <a:lnTo>
                      <a:pt x="85" y="726"/>
                    </a:lnTo>
                    <a:lnTo>
                      <a:pt x="96" y="727"/>
                    </a:lnTo>
                    <a:lnTo>
                      <a:pt x="100" y="727"/>
                    </a:lnTo>
                    <a:lnTo>
                      <a:pt x="100" y="721"/>
                    </a:lnTo>
                    <a:lnTo>
                      <a:pt x="85" y="713"/>
                    </a:lnTo>
                    <a:lnTo>
                      <a:pt x="77" y="703"/>
                    </a:lnTo>
                    <a:lnTo>
                      <a:pt x="74" y="692"/>
                    </a:lnTo>
                    <a:lnTo>
                      <a:pt x="72" y="679"/>
                    </a:lnTo>
                    <a:lnTo>
                      <a:pt x="74" y="674"/>
                    </a:lnTo>
                    <a:lnTo>
                      <a:pt x="76" y="667"/>
                    </a:lnTo>
                    <a:lnTo>
                      <a:pt x="80" y="660"/>
                    </a:lnTo>
                    <a:lnTo>
                      <a:pt x="86" y="654"/>
                    </a:lnTo>
                    <a:lnTo>
                      <a:pt x="93" y="647"/>
                    </a:lnTo>
                    <a:lnTo>
                      <a:pt x="100" y="641"/>
                    </a:lnTo>
                    <a:lnTo>
                      <a:pt x="109" y="636"/>
                    </a:lnTo>
                    <a:lnTo>
                      <a:pt x="119" y="631"/>
                    </a:lnTo>
                    <a:lnTo>
                      <a:pt x="124" y="630"/>
                    </a:lnTo>
                    <a:lnTo>
                      <a:pt x="131" y="627"/>
                    </a:lnTo>
                    <a:lnTo>
                      <a:pt x="140" y="623"/>
                    </a:lnTo>
                    <a:lnTo>
                      <a:pt x="151" y="618"/>
                    </a:lnTo>
                    <a:lnTo>
                      <a:pt x="156" y="616"/>
                    </a:lnTo>
                    <a:lnTo>
                      <a:pt x="163" y="612"/>
                    </a:lnTo>
                    <a:lnTo>
                      <a:pt x="171" y="610"/>
                    </a:lnTo>
                    <a:lnTo>
                      <a:pt x="179" y="607"/>
                    </a:lnTo>
                    <a:lnTo>
                      <a:pt x="198" y="599"/>
                    </a:lnTo>
                    <a:lnTo>
                      <a:pt x="218" y="590"/>
                    </a:lnTo>
                    <a:lnTo>
                      <a:pt x="240" y="580"/>
                    </a:lnTo>
                    <a:lnTo>
                      <a:pt x="265" y="569"/>
                    </a:lnTo>
                    <a:lnTo>
                      <a:pt x="291" y="558"/>
                    </a:lnTo>
                    <a:lnTo>
                      <a:pt x="318" y="547"/>
                    </a:lnTo>
                    <a:lnTo>
                      <a:pt x="344" y="535"/>
                    </a:lnTo>
                    <a:lnTo>
                      <a:pt x="373" y="522"/>
                    </a:lnTo>
                    <a:lnTo>
                      <a:pt x="403" y="510"/>
                    </a:lnTo>
                    <a:lnTo>
                      <a:pt x="433" y="497"/>
                    </a:lnTo>
                    <a:lnTo>
                      <a:pt x="462" y="484"/>
                    </a:lnTo>
                    <a:lnTo>
                      <a:pt x="492" y="471"/>
                    </a:lnTo>
                    <a:lnTo>
                      <a:pt x="522" y="458"/>
                    </a:lnTo>
                    <a:lnTo>
                      <a:pt x="551" y="446"/>
                    </a:lnTo>
                    <a:lnTo>
                      <a:pt x="580" y="434"/>
                    </a:lnTo>
                    <a:lnTo>
                      <a:pt x="608" y="421"/>
                    </a:lnTo>
                    <a:lnTo>
                      <a:pt x="615" y="418"/>
                    </a:lnTo>
                    <a:lnTo>
                      <a:pt x="623" y="415"/>
                    </a:lnTo>
                    <a:lnTo>
                      <a:pt x="630" y="412"/>
                    </a:lnTo>
                    <a:lnTo>
                      <a:pt x="636" y="409"/>
                    </a:lnTo>
                    <a:lnTo>
                      <a:pt x="673" y="393"/>
                    </a:lnTo>
                    <a:lnTo>
                      <a:pt x="707" y="379"/>
                    </a:lnTo>
                    <a:lnTo>
                      <a:pt x="737" y="365"/>
                    </a:lnTo>
                    <a:lnTo>
                      <a:pt x="763" y="354"/>
                    </a:lnTo>
                    <a:lnTo>
                      <a:pt x="784" y="345"/>
                    </a:lnTo>
                    <a:lnTo>
                      <a:pt x="800" y="338"/>
                    </a:lnTo>
                    <a:lnTo>
                      <a:pt x="810" y="334"/>
                    </a:lnTo>
                    <a:lnTo>
                      <a:pt x="813" y="333"/>
                    </a:lnTo>
                    <a:lnTo>
                      <a:pt x="825" y="324"/>
                    </a:lnTo>
                    <a:lnTo>
                      <a:pt x="840" y="312"/>
                    </a:lnTo>
                    <a:lnTo>
                      <a:pt x="859" y="300"/>
                    </a:lnTo>
                    <a:lnTo>
                      <a:pt x="879" y="284"/>
                    </a:lnTo>
                    <a:lnTo>
                      <a:pt x="903" y="267"/>
                    </a:lnTo>
                    <a:lnTo>
                      <a:pt x="927" y="250"/>
                    </a:lnTo>
                    <a:lnTo>
                      <a:pt x="952" y="232"/>
                    </a:lnTo>
                    <a:lnTo>
                      <a:pt x="979" y="212"/>
                    </a:lnTo>
                    <a:lnTo>
                      <a:pt x="1004" y="195"/>
                    </a:lnTo>
                    <a:lnTo>
                      <a:pt x="1030" y="175"/>
                    </a:lnTo>
                    <a:lnTo>
                      <a:pt x="1055" y="159"/>
                    </a:lnTo>
                    <a:lnTo>
                      <a:pt x="1077" y="142"/>
                    </a:lnTo>
                    <a:lnTo>
                      <a:pt x="1098" y="127"/>
                    </a:lnTo>
                    <a:lnTo>
                      <a:pt x="1116" y="115"/>
                    </a:lnTo>
                    <a:lnTo>
                      <a:pt x="1132" y="104"/>
                    </a:lnTo>
                    <a:lnTo>
                      <a:pt x="1144" y="96"/>
                    </a:lnTo>
                    <a:lnTo>
                      <a:pt x="1161" y="91"/>
                    </a:lnTo>
                    <a:lnTo>
                      <a:pt x="1178" y="88"/>
                    </a:lnTo>
                    <a:lnTo>
                      <a:pt x="1196" y="84"/>
                    </a:lnTo>
                    <a:lnTo>
                      <a:pt x="1214" y="82"/>
                    </a:lnTo>
                    <a:lnTo>
                      <a:pt x="1233" y="80"/>
                    </a:lnTo>
                    <a:lnTo>
                      <a:pt x="1252" y="78"/>
                    </a:lnTo>
                    <a:lnTo>
                      <a:pt x="1271" y="77"/>
                    </a:lnTo>
                    <a:lnTo>
                      <a:pt x="1291" y="77"/>
                    </a:lnTo>
                    <a:lnTo>
                      <a:pt x="1310" y="77"/>
                    </a:lnTo>
                    <a:lnTo>
                      <a:pt x="1329" y="77"/>
                    </a:lnTo>
                    <a:lnTo>
                      <a:pt x="1348" y="77"/>
                    </a:lnTo>
                    <a:lnTo>
                      <a:pt x="1367" y="78"/>
                    </a:lnTo>
                    <a:lnTo>
                      <a:pt x="1386" y="79"/>
                    </a:lnTo>
                    <a:lnTo>
                      <a:pt x="1404" y="80"/>
                    </a:lnTo>
                    <a:lnTo>
                      <a:pt x="1421" y="81"/>
                    </a:lnTo>
                    <a:lnTo>
                      <a:pt x="1437" y="83"/>
                    </a:lnTo>
                    <a:lnTo>
                      <a:pt x="1453" y="78"/>
                    </a:lnTo>
                    <a:lnTo>
                      <a:pt x="1471" y="72"/>
                    </a:lnTo>
                    <a:lnTo>
                      <a:pt x="1490" y="65"/>
                    </a:lnTo>
                    <a:lnTo>
                      <a:pt x="1510" y="59"/>
                    </a:lnTo>
                    <a:lnTo>
                      <a:pt x="1529" y="52"/>
                    </a:lnTo>
                    <a:lnTo>
                      <a:pt x="1548" y="45"/>
                    </a:lnTo>
                    <a:lnTo>
                      <a:pt x="1566" y="40"/>
                    </a:lnTo>
                    <a:lnTo>
                      <a:pt x="1581" y="34"/>
                    </a:lnTo>
                    <a:lnTo>
                      <a:pt x="1584" y="23"/>
                    </a:lnTo>
                    <a:lnTo>
                      <a:pt x="1591" y="14"/>
                    </a:lnTo>
                    <a:lnTo>
                      <a:pt x="1599" y="7"/>
                    </a:lnTo>
                    <a:lnTo>
                      <a:pt x="1609" y="3"/>
                    </a:lnTo>
                    <a:lnTo>
                      <a:pt x="1620" y="0"/>
                    </a:lnTo>
                    <a:lnTo>
                      <a:pt x="1631" y="0"/>
                    </a:lnTo>
                    <a:lnTo>
                      <a:pt x="1643" y="1"/>
                    </a:lnTo>
                    <a:lnTo>
                      <a:pt x="1653" y="6"/>
                    </a:lnTo>
                    <a:lnTo>
                      <a:pt x="1669" y="22"/>
                    </a:lnTo>
                    <a:lnTo>
                      <a:pt x="1676" y="44"/>
                    </a:lnTo>
                    <a:lnTo>
                      <a:pt x="1674" y="67"/>
                    </a:lnTo>
                    <a:lnTo>
                      <a:pt x="1661" y="84"/>
                    </a:lnTo>
                    <a:lnTo>
                      <a:pt x="1670" y="84"/>
                    </a:lnTo>
                    <a:lnTo>
                      <a:pt x="1679" y="87"/>
                    </a:lnTo>
                    <a:lnTo>
                      <a:pt x="1687" y="88"/>
                    </a:lnTo>
                    <a:lnTo>
                      <a:pt x="1695" y="91"/>
                    </a:lnTo>
                    <a:lnTo>
                      <a:pt x="1702" y="96"/>
                    </a:lnTo>
                    <a:lnTo>
                      <a:pt x="1707" y="100"/>
                    </a:lnTo>
                    <a:lnTo>
                      <a:pt x="1713" y="107"/>
                    </a:lnTo>
                    <a:lnTo>
                      <a:pt x="1717" y="114"/>
                    </a:lnTo>
                    <a:lnTo>
                      <a:pt x="1722" y="115"/>
                    </a:lnTo>
                    <a:lnTo>
                      <a:pt x="1726" y="116"/>
                    </a:lnTo>
                    <a:lnTo>
                      <a:pt x="1729" y="117"/>
                    </a:lnTo>
                    <a:lnTo>
                      <a:pt x="1734" y="118"/>
                    </a:lnTo>
                    <a:lnTo>
                      <a:pt x="1747" y="125"/>
                    </a:lnTo>
                    <a:lnTo>
                      <a:pt x="1759" y="133"/>
                    </a:lnTo>
                    <a:lnTo>
                      <a:pt x="1770" y="143"/>
                    </a:lnTo>
                    <a:lnTo>
                      <a:pt x="1780" y="154"/>
                    </a:lnTo>
                    <a:lnTo>
                      <a:pt x="1789" y="166"/>
                    </a:lnTo>
                    <a:lnTo>
                      <a:pt x="1797" y="180"/>
                    </a:lnTo>
                    <a:lnTo>
                      <a:pt x="1804" y="195"/>
                    </a:lnTo>
                    <a:lnTo>
                      <a:pt x="1811" y="210"/>
                    </a:lnTo>
                    <a:lnTo>
                      <a:pt x="1812" y="214"/>
                    </a:lnTo>
                    <a:lnTo>
                      <a:pt x="1815" y="217"/>
                    </a:lnTo>
                    <a:lnTo>
                      <a:pt x="1816" y="221"/>
                    </a:lnTo>
                    <a:lnTo>
                      <a:pt x="1817" y="225"/>
                    </a:lnTo>
                    <a:lnTo>
                      <a:pt x="1819" y="234"/>
                    </a:lnTo>
                    <a:lnTo>
                      <a:pt x="1822" y="242"/>
                    </a:lnTo>
                    <a:lnTo>
                      <a:pt x="1825" y="251"/>
                    </a:lnTo>
                    <a:lnTo>
                      <a:pt x="1827" y="260"/>
                    </a:lnTo>
                    <a:lnTo>
                      <a:pt x="1828" y="264"/>
                    </a:lnTo>
                    <a:lnTo>
                      <a:pt x="1829" y="267"/>
                    </a:lnTo>
                    <a:lnTo>
                      <a:pt x="1829" y="272"/>
                    </a:lnTo>
                    <a:lnTo>
                      <a:pt x="1830" y="276"/>
                    </a:lnTo>
                    <a:lnTo>
                      <a:pt x="1840" y="333"/>
                    </a:lnTo>
                    <a:lnTo>
                      <a:pt x="1845" y="389"/>
                    </a:lnTo>
                    <a:lnTo>
                      <a:pt x="1847" y="438"/>
                    </a:lnTo>
                    <a:lnTo>
                      <a:pt x="1846" y="477"/>
                    </a:lnTo>
                    <a:lnTo>
                      <a:pt x="1846" y="483"/>
                    </a:lnTo>
                    <a:lnTo>
                      <a:pt x="1846" y="489"/>
                    </a:lnTo>
                    <a:lnTo>
                      <a:pt x="1845" y="493"/>
                    </a:lnTo>
                    <a:lnTo>
                      <a:pt x="1845" y="497"/>
                    </a:lnTo>
                    <a:lnTo>
                      <a:pt x="1854" y="529"/>
                    </a:lnTo>
                    <a:lnTo>
                      <a:pt x="1853" y="556"/>
                    </a:lnTo>
                    <a:lnTo>
                      <a:pt x="1845" y="576"/>
                    </a:lnTo>
                    <a:lnTo>
                      <a:pt x="1834" y="589"/>
                    </a:lnTo>
                    <a:lnTo>
                      <a:pt x="1842" y="745"/>
                    </a:lnTo>
                    <a:lnTo>
                      <a:pt x="2034" y="748"/>
                    </a:lnTo>
                    <a:lnTo>
                      <a:pt x="2081" y="788"/>
                    </a:lnTo>
                    <a:lnTo>
                      <a:pt x="2114" y="816"/>
                    </a:lnTo>
                    <a:lnTo>
                      <a:pt x="2201" y="883"/>
                    </a:lnTo>
                    <a:lnTo>
                      <a:pt x="2194" y="883"/>
                    </a:lnTo>
                    <a:lnTo>
                      <a:pt x="2176" y="882"/>
                    </a:lnTo>
                    <a:lnTo>
                      <a:pt x="2146" y="879"/>
                    </a:lnTo>
                    <a:lnTo>
                      <a:pt x="2105" y="876"/>
                    </a:lnTo>
                    <a:lnTo>
                      <a:pt x="2056" y="873"/>
                    </a:lnTo>
                    <a:lnTo>
                      <a:pt x="1997" y="869"/>
                    </a:lnTo>
                    <a:lnTo>
                      <a:pt x="1930" y="865"/>
                    </a:lnTo>
                    <a:lnTo>
                      <a:pt x="1856" y="859"/>
                    </a:lnTo>
                    <a:lnTo>
                      <a:pt x="1775" y="855"/>
                    </a:lnTo>
                    <a:lnTo>
                      <a:pt x="1689" y="848"/>
                    </a:lnTo>
                    <a:lnTo>
                      <a:pt x="1597" y="842"/>
                    </a:lnTo>
                    <a:lnTo>
                      <a:pt x="1502" y="836"/>
                    </a:lnTo>
                    <a:lnTo>
                      <a:pt x="1404" y="829"/>
                    </a:lnTo>
                    <a:lnTo>
                      <a:pt x="1303" y="822"/>
                    </a:lnTo>
                    <a:lnTo>
                      <a:pt x="1200" y="815"/>
                    </a:lnTo>
                    <a:lnTo>
                      <a:pt x="1097" y="807"/>
                    </a:lnTo>
                    <a:lnTo>
                      <a:pt x="994" y="801"/>
                    </a:lnTo>
                    <a:lnTo>
                      <a:pt x="893" y="794"/>
                    </a:lnTo>
                    <a:lnTo>
                      <a:pt x="792" y="786"/>
                    </a:lnTo>
                    <a:lnTo>
                      <a:pt x="693" y="779"/>
                    </a:lnTo>
                    <a:lnTo>
                      <a:pt x="598" y="773"/>
                    </a:lnTo>
                    <a:lnTo>
                      <a:pt x="508" y="766"/>
                    </a:lnTo>
                    <a:lnTo>
                      <a:pt x="422" y="759"/>
                    </a:lnTo>
                    <a:lnTo>
                      <a:pt x="341" y="754"/>
                    </a:lnTo>
                    <a:lnTo>
                      <a:pt x="267" y="748"/>
                    </a:lnTo>
                    <a:lnTo>
                      <a:pt x="200" y="742"/>
                    </a:lnTo>
                    <a:lnTo>
                      <a:pt x="142" y="738"/>
                    </a:lnTo>
                    <a:lnTo>
                      <a:pt x="93" y="733"/>
                    </a:lnTo>
                    <a:lnTo>
                      <a:pt x="52" y="730"/>
                    </a:lnTo>
                    <a:lnTo>
                      <a:pt x="23" y="727"/>
                    </a:lnTo>
                    <a:lnTo>
                      <a:pt x="5" y="724"/>
                    </a:lnTo>
                    <a:lnTo>
                      <a:pt x="0" y="722"/>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39" name="未知"/>
              <p:cNvSpPr/>
              <p:nvPr/>
            </p:nvSpPr>
            <p:spPr bwMode="auto">
              <a:xfrm>
                <a:off x="46" y="117"/>
                <a:ext cx="336" cy="93"/>
              </a:xfrm>
              <a:custGeom>
                <a:avLst/>
                <a:gdLst>
                  <a:gd name="T0" fmla="*/ 47 w 2014"/>
                  <a:gd name="T1" fmla="*/ 76 h 467"/>
                  <a:gd name="T2" fmla="*/ 0 w 2014"/>
                  <a:gd name="T3" fmla="*/ 74 h 467"/>
                  <a:gd name="T4" fmla="*/ 0 w 2014"/>
                  <a:gd name="T5" fmla="*/ 75 h 467"/>
                  <a:gd name="T6" fmla="*/ 336 w 2014"/>
                  <a:gd name="T7" fmla="*/ 93 h 467"/>
                  <a:gd name="T8" fmla="*/ 330 w 2014"/>
                  <a:gd name="T9" fmla="*/ 87 h 467"/>
                  <a:gd name="T10" fmla="*/ 227 w 2014"/>
                  <a:gd name="T11" fmla="*/ 83 h 467"/>
                  <a:gd name="T12" fmla="*/ 227 w 2014"/>
                  <a:gd name="T13" fmla="*/ 78 h 467"/>
                  <a:gd name="T14" fmla="*/ 226 w 2014"/>
                  <a:gd name="T15" fmla="*/ 73 h 467"/>
                  <a:gd name="T16" fmla="*/ 225 w 2014"/>
                  <a:gd name="T17" fmla="*/ 69 h 467"/>
                  <a:gd name="T18" fmla="*/ 223 w 2014"/>
                  <a:gd name="T19" fmla="*/ 64 h 467"/>
                  <a:gd name="T20" fmla="*/ 221 w 2014"/>
                  <a:gd name="T21" fmla="*/ 60 h 467"/>
                  <a:gd name="T22" fmla="*/ 217 w 2014"/>
                  <a:gd name="T23" fmla="*/ 57 h 467"/>
                  <a:gd name="T24" fmla="*/ 212 w 2014"/>
                  <a:gd name="T25" fmla="*/ 56 h 467"/>
                  <a:gd name="T26" fmla="*/ 205 w 2014"/>
                  <a:gd name="T27" fmla="*/ 56 h 467"/>
                  <a:gd name="T28" fmla="*/ 201 w 2014"/>
                  <a:gd name="T29" fmla="*/ 56 h 467"/>
                  <a:gd name="T30" fmla="*/ 197 w 2014"/>
                  <a:gd name="T31" fmla="*/ 56 h 467"/>
                  <a:gd name="T32" fmla="*/ 193 w 2014"/>
                  <a:gd name="T33" fmla="*/ 56 h 467"/>
                  <a:gd name="T34" fmla="*/ 188 w 2014"/>
                  <a:gd name="T35" fmla="*/ 57 h 467"/>
                  <a:gd name="T36" fmla="*/ 183 w 2014"/>
                  <a:gd name="T37" fmla="*/ 57 h 467"/>
                  <a:gd name="T38" fmla="*/ 179 w 2014"/>
                  <a:gd name="T39" fmla="*/ 58 h 467"/>
                  <a:gd name="T40" fmla="*/ 174 w 2014"/>
                  <a:gd name="T41" fmla="*/ 58 h 467"/>
                  <a:gd name="T42" fmla="*/ 170 w 2014"/>
                  <a:gd name="T43" fmla="*/ 58 h 467"/>
                  <a:gd name="T44" fmla="*/ 165 w 2014"/>
                  <a:gd name="T45" fmla="*/ 59 h 467"/>
                  <a:gd name="T46" fmla="*/ 161 w 2014"/>
                  <a:gd name="T47" fmla="*/ 59 h 467"/>
                  <a:gd name="T48" fmla="*/ 158 w 2014"/>
                  <a:gd name="T49" fmla="*/ 59 h 467"/>
                  <a:gd name="T50" fmla="*/ 155 w 2014"/>
                  <a:gd name="T51" fmla="*/ 60 h 467"/>
                  <a:gd name="T52" fmla="*/ 153 w 2014"/>
                  <a:gd name="T53" fmla="*/ 60 h 467"/>
                  <a:gd name="T54" fmla="*/ 151 w 2014"/>
                  <a:gd name="T55" fmla="*/ 60 h 467"/>
                  <a:gd name="T56" fmla="*/ 149 w 2014"/>
                  <a:gd name="T57" fmla="*/ 60 h 467"/>
                  <a:gd name="T58" fmla="*/ 149 w 2014"/>
                  <a:gd name="T59" fmla="*/ 60 h 467"/>
                  <a:gd name="T60" fmla="*/ 150 w 2014"/>
                  <a:gd name="T61" fmla="*/ 0 h 467"/>
                  <a:gd name="T62" fmla="*/ 135 w 2014"/>
                  <a:gd name="T63" fmla="*/ 7 h 467"/>
                  <a:gd name="T64" fmla="*/ 133 w 2014"/>
                  <a:gd name="T65" fmla="*/ 62 h 467"/>
                  <a:gd name="T66" fmla="*/ 3 w 2014"/>
                  <a:gd name="T67" fmla="*/ 73 h 467"/>
                  <a:gd name="T68" fmla="*/ 46 w 2014"/>
                  <a:gd name="T69" fmla="*/ 72 h 467"/>
                  <a:gd name="T70" fmla="*/ 46 w 2014"/>
                  <a:gd name="T71" fmla="*/ 73 h 467"/>
                  <a:gd name="T72" fmla="*/ 46 w 2014"/>
                  <a:gd name="T73" fmla="*/ 74 h 467"/>
                  <a:gd name="T74" fmla="*/ 47 w 2014"/>
                  <a:gd name="T75" fmla="*/ 75 h 467"/>
                  <a:gd name="T76" fmla="*/ 47 w 2014"/>
                  <a:gd name="T77" fmla="*/ 76 h 46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014" h="467">
                    <a:moveTo>
                      <a:pt x="281" y="381"/>
                    </a:moveTo>
                    <a:lnTo>
                      <a:pt x="0" y="372"/>
                    </a:lnTo>
                    <a:lnTo>
                      <a:pt x="0" y="378"/>
                    </a:lnTo>
                    <a:lnTo>
                      <a:pt x="2014" y="467"/>
                    </a:lnTo>
                    <a:lnTo>
                      <a:pt x="1981" y="439"/>
                    </a:lnTo>
                    <a:lnTo>
                      <a:pt x="1360" y="418"/>
                    </a:lnTo>
                    <a:lnTo>
                      <a:pt x="1359" y="393"/>
                    </a:lnTo>
                    <a:lnTo>
                      <a:pt x="1356" y="368"/>
                    </a:lnTo>
                    <a:lnTo>
                      <a:pt x="1350" y="344"/>
                    </a:lnTo>
                    <a:lnTo>
                      <a:pt x="1339" y="322"/>
                    </a:lnTo>
                    <a:lnTo>
                      <a:pt x="1323" y="302"/>
                    </a:lnTo>
                    <a:lnTo>
                      <a:pt x="1299" y="288"/>
                    </a:lnTo>
                    <a:lnTo>
                      <a:pt x="1268" y="280"/>
                    </a:lnTo>
                    <a:lnTo>
                      <a:pt x="1229" y="279"/>
                    </a:lnTo>
                    <a:lnTo>
                      <a:pt x="1205" y="280"/>
                    </a:lnTo>
                    <a:lnTo>
                      <a:pt x="1181" y="282"/>
                    </a:lnTo>
                    <a:lnTo>
                      <a:pt x="1154" y="283"/>
                    </a:lnTo>
                    <a:lnTo>
                      <a:pt x="1126" y="286"/>
                    </a:lnTo>
                    <a:lnTo>
                      <a:pt x="1098" y="288"/>
                    </a:lnTo>
                    <a:lnTo>
                      <a:pt x="1070" y="289"/>
                    </a:lnTo>
                    <a:lnTo>
                      <a:pt x="1043" y="291"/>
                    </a:lnTo>
                    <a:lnTo>
                      <a:pt x="1016" y="293"/>
                    </a:lnTo>
                    <a:lnTo>
                      <a:pt x="992" y="295"/>
                    </a:lnTo>
                    <a:lnTo>
                      <a:pt x="968" y="297"/>
                    </a:lnTo>
                    <a:lnTo>
                      <a:pt x="947" y="298"/>
                    </a:lnTo>
                    <a:lnTo>
                      <a:pt x="929" y="299"/>
                    </a:lnTo>
                    <a:lnTo>
                      <a:pt x="915" y="300"/>
                    </a:lnTo>
                    <a:lnTo>
                      <a:pt x="903" y="300"/>
                    </a:lnTo>
                    <a:lnTo>
                      <a:pt x="896" y="301"/>
                    </a:lnTo>
                    <a:lnTo>
                      <a:pt x="893" y="301"/>
                    </a:lnTo>
                    <a:lnTo>
                      <a:pt x="899" y="0"/>
                    </a:lnTo>
                    <a:lnTo>
                      <a:pt x="807" y="35"/>
                    </a:lnTo>
                    <a:lnTo>
                      <a:pt x="797" y="310"/>
                    </a:lnTo>
                    <a:lnTo>
                      <a:pt x="15" y="366"/>
                    </a:lnTo>
                    <a:lnTo>
                      <a:pt x="278" y="362"/>
                    </a:lnTo>
                    <a:lnTo>
                      <a:pt x="277" y="368"/>
                    </a:lnTo>
                    <a:lnTo>
                      <a:pt x="278" y="373"/>
                    </a:lnTo>
                    <a:lnTo>
                      <a:pt x="279" y="379"/>
                    </a:lnTo>
                    <a:lnTo>
                      <a:pt x="281" y="381"/>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0" name="未知"/>
              <p:cNvSpPr/>
              <p:nvPr/>
            </p:nvSpPr>
            <p:spPr bwMode="auto">
              <a:xfrm>
                <a:off x="262" y="168"/>
                <a:ext cx="51" cy="6"/>
              </a:xfrm>
              <a:custGeom>
                <a:avLst/>
                <a:gdLst>
                  <a:gd name="T0" fmla="*/ 0 w 305"/>
                  <a:gd name="T1" fmla="*/ 1 h 34"/>
                  <a:gd name="T2" fmla="*/ 49 w 305"/>
                  <a:gd name="T3" fmla="*/ 0 h 34"/>
                  <a:gd name="T4" fmla="*/ 51 w 305"/>
                  <a:gd name="T5" fmla="*/ 6 h 34"/>
                  <a:gd name="T6" fmla="*/ 10 w 305"/>
                  <a:gd name="T7" fmla="*/ 6 h 34"/>
                  <a:gd name="T8" fmla="*/ 10 w 305"/>
                  <a:gd name="T9" fmla="*/ 6 h 34"/>
                  <a:gd name="T10" fmla="*/ 9 w 305"/>
                  <a:gd name="T11" fmla="*/ 5 h 34"/>
                  <a:gd name="T12" fmla="*/ 8 w 305"/>
                  <a:gd name="T13" fmla="*/ 5 h 34"/>
                  <a:gd name="T14" fmla="*/ 7 w 305"/>
                  <a:gd name="T15" fmla="*/ 4 h 34"/>
                  <a:gd name="T16" fmla="*/ 6 w 305"/>
                  <a:gd name="T17" fmla="*/ 3 h 34"/>
                  <a:gd name="T18" fmla="*/ 4 w 305"/>
                  <a:gd name="T19" fmla="*/ 2 h 34"/>
                  <a:gd name="T20" fmla="*/ 2 w 305"/>
                  <a:gd name="T21" fmla="*/ 2 h 34"/>
                  <a:gd name="T22" fmla="*/ 0 w 305"/>
                  <a:gd name="T23" fmla="*/ 1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5" h="34">
                    <a:moveTo>
                      <a:pt x="0" y="7"/>
                    </a:moveTo>
                    <a:lnTo>
                      <a:pt x="293" y="0"/>
                    </a:lnTo>
                    <a:lnTo>
                      <a:pt x="305" y="34"/>
                    </a:lnTo>
                    <a:lnTo>
                      <a:pt x="59" y="34"/>
                    </a:lnTo>
                    <a:lnTo>
                      <a:pt x="58" y="33"/>
                    </a:lnTo>
                    <a:lnTo>
                      <a:pt x="55" y="30"/>
                    </a:lnTo>
                    <a:lnTo>
                      <a:pt x="49" y="26"/>
                    </a:lnTo>
                    <a:lnTo>
                      <a:pt x="42" y="21"/>
                    </a:lnTo>
                    <a:lnTo>
                      <a:pt x="33" y="17"/>
                    </a:lnTo>
                    <a:lnTo>
                      <a:pt x="23" y="12"/>
                    </a:lnTo>
                    <a:lnTo>
                      <a:pt x="11" y="9"/>
                    </a:lnTo>
                    <a:lnTo>
                      <a:pt x="0" y="7"/>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1" name="未知"/>
              <p:cNvSpPr/>
              <p:nvPr/>
            </p:nvSpPr>
            <p:spPr bwMode="auto">
              <a:xfrm>
                <a:off x="275" y="178"/>
                <a:ext cx="40" cy="7"/>
              </a:xfrm>
              <a:custGeom>
                <a:avLst/>
                <a:gdLst>
                  <a:gd name="T0" fmla="*/ 0 w 242"/>
                  <a:gd name="T1" fmla="*/ 0 h 38"/>
                  <a:gd name="T2" fmla="*/ 39 w 242"/>
                  <a:gd name="T3" fmla="*/ 0 h 38"/>
                  <a:gd name="T4" fmla="*/ 40 w 242"/>
                  <a:gd name="T5" fmla="*/ 8 h 38"/>
                  <a:gd name="T6" fmla="*/ 3 w 242"/>
                  <a:gd name="T7" fmla="*/ 8 h 38"/>
                  <a:gd name="T8" fmla="*/ 3 w 242"/>
                  <a:gd name="T9" fmla="*/ 7 h 38"/>
                  <a:gd name="T10" fmla="*/ 3 w 242"/>
                  <a:gd name="T11" fmla="*/ 5 h 38"/>
                  <a:gd name="T12" fmla="*/ 2 w 242"/>
                  <a:gd name="T13" fmla="*/ 3 h 38"/>
                  <a:gd name="T14" fmla="*/ 0 w 242"/>
                  <a:gd name="T15" fmla="*/ 0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2" h="38">
                    <a:moveTo>
                      <a:pt x="0" y="0"/>
                    </a:moveTo>
                    <a:lnTo>
                      <a:pt x="233" y="0"/>
                    </a:lnTo>
                    <a:lnTo>
                      <a:pt x="242" y="38"/>
                    </a:lnTo>
                    <a:lnTo>
                      <a:pt x="19" y="36"/>
                    </a:lnTo>
                    <a:lnTo>
                      <a:pt x="18" y="32"/>
                    </a:lnTo>
                    <a:lnTo>
                      <a:pt x="16" y="24"/>
                    </a:lnTo>
                    <a:lnTo>
                      <a:pt x="10" y="13"/>
                    </a:lnTo>
                    <a:lnTo>
                      <a:pt x="0"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2" name="未知"/>
              <p:cNvSpPr/>
              <p:nvPr/>
            </p:nvSpPr>
            <p:spPr bwMode="auto">
              <a:xfrm>
                <a:off x="279" y="189"/>
                <a:ext cx="37" cy="6"/>
              </a:xfrm>
              <a:custGeom>
                <a:avLst/>
                <a:gdLst>
                  <a:gd name="T0" fmla="*/ 0 w 226"/>
                  <a:gd name="T1" fmla="*/ 0 h 33"/>
                  <a:gd name="T2" fmla="*/ 37 w 226"/>
                  <a:gd name="T3" fmla="*/ 0 h 33"/>
                  <a:gd name="T4" fmla="*/ 38 w 226"/>
                  <a:gd name="T5" fmla="*/ 6 h 33"/>
                  <a:gd name="T6" fmla="*/ 0 w 226"/>
                  <a:gd name="T7" fmla="*/ 6 h 33"/>
                  <a:gd name="T8" fmla="*/ 0 w 226"/>
                  <a:gd name="T9" fmla="*/ 5 h 33"/>
                  <a:gd name="T10" fmla="*/ 0 w 226"/>
                  <a:gd name="T11" fmla="*/ 4 h 33"/>
                  <a:gd name="T12" fmla="*/ 0 w 226"/>
                  <a:gd name="T13" fmla="*/ 2 h 33"/>
                  <a:gd name="T14" fmla="*/ 0 w 226"/>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6" h="33">
                    <a:moveTo>
                      <a:pt x="0" y="0"/>
                    </a:moveTo>
                    <a:lnTo>
                      <a:pt x="218" y="2"/>
                    </a:lnTo>
                    <a:lnTo>
                      <a:pt x="226" y="33"/>
                    </a:lnTo>
                    <a:lnTo>
                      <a:pt x="2" y="33"/>
                    </a:lnTo>
                    <a:lnTo>
                      <a:pt x="2" y="29"/>
                    </a:lnTo>
                    <a:lnTo>
                      <a:pt x="2" y="20"/>
                    </a:lnTo>
                    <a:lnTo>
                      <a:pt x="1" y="9"/>
                    </a:lnTo>
                    <a:lnTo>
                      <a:pt x="0"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3" name="未知"/>
              <p:cNvSpPr/>
              <p:nvPr/>
            </p:nvSpPr>
            <p:spPr bwMode="auto">
              <a:xfrm>
                <a:off x="314" y="168"/>
                <a:ext cx="13" cy="27"/>
              </a:xfrm>
              <a:custGeom>
                <a:avLst/>
                <a:gdLst>
                  <a:gd name="T0" fmla="*/ 0 w 78"/>
                  <a:gd name="T1" fmla="*/ 0 h 139"/>
                  <a:gd name="T2" fmla="*/ 8 w 78"/>
                  <a:gd name="T3" fmla="*/ 0 h 139"/>
                  <a:gd name="T4" fmla="*/ 13 w 78"/>
                  <a:gd name="T5" fmla="*/ 27 h 139"/>
                  <a:gd name="T6" fmla="*/ 6 w 78"/>
                  <a:gd name="T7" fmla="*/ 27 h 139"/>
                  <a:gd name="T8" fmla="*/ 0 w 78"/>
                  <a:gd name="T9" fmla="*/ 0 h 1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139">
                    <a:moveTo>
                      <a:pt x="0" y="0"/>
                    </a:moveTo>
                    <a:lnTo>
                      <a:pt x="45" y="0"/>
                    </a:lnTo>
                    <a:lnTo>
                      <a:pt x="78" y="139"/>
                    </a:lnTo>
                    <a:lnTo>
                      <a:pt x="36" y="139"/>
                    </a:lnTo>
                    <a:lnTo>
                      <a:pt x="0"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4" name="Rectangle 761"/>
              <p:cNvSpPr>
                <a:spLocks noChangeArrowheads="1"/>
              </p:cNvSpPr>
              <p:nvPr/>
            </p:nvSpPr>
            <p:spPr bwMode="auto">
              <a:xfrm>
                <a:off x="329" y="168"/>
                <a:ext cx="3" cy="6"/>
              </a:xfrm>
              <a:prstGeom prst="rect">
                <a:avLst/>
              </a:pr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5" name="Rectangle 762"/>
              <p:cNvSpPr>
                <a:spLocks noChangeArrowheads="1"/>
              </p:cNvSpPr>
              <p:nvPr/>
            </p:nvSpPr>
            <p:spPr bwMode="auto">
              <a:xfrm>
                <a:off x="329" y="178"/>
                <a:ext cx="3" cy="7"/>
              </a:xfrm>
              <a:prstGeom prst="rect">
                <a:avLst/>
              </a:pr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6" name="Rectangle 763"/>
              <p:cNvSpPr>
                <a:spLocks noChangeArrowheads="1"/>
              </p:cNvSpPr>
              <p:nvPr/>
            </p:nvSpPr>
            <p:spPr bwMode="auto">
              <a:xfrm>
                <a:off x="329" y="189"/>
                <a:ext cx="3" cy="6"/>
              </a:xfrm>
              <a:prstGeom prst="rect">
                <a:avLst/>
              </a:pr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7" name="未知"/>
              <p:cNvSpPr/>
              <p:nvPr/>
            </p:nvSpPr>
            <p:spPr bwMode="auto">
              <a:xfrm>
                <a:off x="264" y="78"/>
                <a:ext cx="46" cy="64"/>
              </a:xfrm>
              <a:custGeom>
                <a:avLst/>
                <a:gdLst>
                  <a:gd name="T0" fmla="*/ 27 w 275"/>
                  <a:gd name="T1" fmla="*/ 0 h 320"/>
                  <a:gd name="T2" fmla="*/ 30 w 275"/>
                  <a:gd name="T3" fmla="*/ 0 h 320"/>
                  <a:gd name="T4" fmla="*/ 32 w 275"/>
                  <a:gd name="T5" fmla="*/ 0 h 320"/>
                  <a:gd name="T6" fmla="*/ 34 w 275"/>
                  <a:gd name="T7" fmla="*/ 1 h 320"/>
                  <a:gd name="T8" fmla="*/ 36 w 275"/>
                  <a:gd name="T9" fmla="*/ 1 h 320"/>
                  <a:gd name="T10" fmla="*/ 37 w 275"/>
                  <a:gd name="T11" fmla="*/ 3 h 320"/>
                  <a:gd name="T12" fmla="*/ 39 w 275"/>
                  <a:gd name="T13" fmla="*/ 5 h 320"/>
                  <a:gd name="T14" fmla="*/ 40 w 275"/>
                  <a:gd name="T15" fmla="*/ 8 h 320"/>
                  <a:gd name="T16" fmla="*/ 41 w 275"/>
                  <a:gd name="T17" fmla="*/ 11 h 320"/>
                  <a:gd name="T18" fmla="*/ 43 w 275"/>
                  <a:gd name="T19" fmla="*/ 17 h 320"/>
                  <a:gd name="T20" fmla="*/ 44 w 275"/>
                  <a:gd name="T21" fmla="*/ 24 h 320"/>
                  <a:gd name="T22" fmla="*/ 45 w 275"/>
                  <a:gd name="T23" fmla="*/ 32 h 320"/>
                  <a:gd name="T24" fmla="*/ 45 w 275"/>
                  <a:gd name="T25" fmla="*/ 40 h 320"/>
                  <a:gd name="T26" fmla="*/ 46 w 275"/>
                  <a:gd name="T27" fmla="*/ 47 h 320"/>
                  <a:gd name="T28" fmla="*/ 46 w 275"/>
                  <a:gd name="T29" fmla="*/ 54 h 320"/>
                  <a:gd name="T30" fmla="*/ 45 w 275"/>
                  <a:gd name="T31" fmla="*/ 59 h 320"/>
                  <a:gd name="T32" fmla="*/ 44 w 275"/>
                  <a:gd name="T33" fmla="*/ 63 h 320"/>
                  <a:gd name="T34" fmla="*/ 41 w 275"/>
                  <a:gd name="T35" fmla="*/ 63 h 320"/>
                  <a:gd name="T36" fmla="*/ 38 w 275"/>
                  <a:gd name="T37" fmla="*/ 63 h 320"/>
                  <a:gd name="T38" fmla="*/ 35 w 275"/>
                  <a:gd name="T39" fmla="*/ 63 h 320"/>
                  <a:gd name="T40" fmla="*/ 32 w 275"/>
                  <a:gd name="T41" fmla="*/ 64 h 320"/>
                  <a:gd name="T42" fmla="*/ 29 w 275"/>
                  <a:gd name="T43" fmla="*/ 64 h 320"/>
                  <a:gd name="T44" fmla="*/ 26 w 275"/>
                  <a:gd name="T45" fmla="*/ 64 h 320"/>
                  <a:gd name="T46" fmla="*/ 23 w 275"/>
                  <a:gd name="T47" fmla="*/ 64 h 320"/>
                  <a:gd name="T48" fmla="*/ 20 w 275"/>
                  <a:gd name="T49" fmla="*/ 64 h 320"/>
                  <a:gd name="T50" fmla="*/ 18 w 275"/>
                  <a:gd name="T51" fmla="*/ 64 h 320"/>
                  <a:gd name="T52" fmla="*/ 15 w 275"/>
                  <a:gd name="T53" fmla="*/ 63 h 320"/>
                  <a:gd name="T54" fmla="*/ 13 w 275"/>
                  <a:gd name="T55" fmla="*/ 63 h 320"/>
                  <a:gd name="T56" fmla="*/ 10 w 275"/>
                  <a:gd name="T57" fmla="*/ 62 h 320"/>
                  <a:gd name="T58" fmla="*/ 8 w 275"/>
                  <a:gd name="T59" fmla="*/ 61 h 320"/>
                  <a:gd name="T60" fmla="*/ 7 w 275"/>
                  <a:gd name="T61" fmla="*/ 60 h 320"/>
                  <a:gd name="T62" fmla="*/ 5 w 275"/>
                  <a:gd name="T63" fmla="*/ 58 h 320"/>
                  <a:gd name="T64" fmla="*/ 4 w 275"/>
                  <a:gd name="T65" fmla="*/ 56 h 320"/>
                  <a:gd name="T66" fmla="*/ 2 w 275"/>
                  <a:gd name="T67" fmla="*/ 52 h 320"/>
                  <a:gd name="T68" fmla="*/ 1 w 275"/>
                  <a:gd name="T69" fmla="*/ 47 h 320"/>
                  <a:gd name="T70" fmla="*/ 0 w 275"/>
                  <a:gd name="T71" fmla="*/ 42 h 320"/>
                  <a:gd name="T72" fmla="*/ 0 w 275"/>
                  <a:gd name="T73" fmla="*/ 38 h 320"/>
                  <a:gd name="T74" fmla="*/ 1 w 275"/>
                  <a:gd name="T75" fmla="*/ 33 h 320"/>
                  <a:gd name="T76" fmla="*/ 2 w 275"/>
                  <a:gd name="T77" fmla="*/ 27 h 320"/>
                  <a:gd name="T78" fmla="*/ 4 w 275"/>
                  <a:gd name="T79" fmla="*/ 22 h 320"/>
                  <a:gd name="T80" fmla="*/ 6 w 275"/>
                  <a:gd name="T81" fmla="*/ 17 h 320"/>
                  <a:gd name="T82" fmla="*/ 8 w 275"/>
                  <a:gd name="T83" fmla="*/ 12 h 320"/>
                  <a:gd name="T84" fmla="*/ 10 w 275"/>
                  <a:gd name="T85" fmla="*/ 8 h 320"/>
                  <a:gd name="T86" fmla="*/ 12 w 275"/>
                  <a:gd name="T87" fmla="*/ 5 h 320"/>
                  <a:gd name="T88" fmla="*/ 15 w 275"/>
                  <a:gd name="T89" fmla="*/ 3 h 320"/>
                  <a:gd name="T90" fmla="*/ 18 w 275"/>
                  <a:gd name="T91" fmla="*/ 2 h 320"/>
                  <a:gd name="T92" fmla="*/ 20 w 275"/>
                  <a:gd name="T93" fmla="*/ 1 h 320"/>
                  <a:gd name="T94" fmla="*/ 23 w 275"/>
                  <a:gd name="T95" fmla="*/ 0 h 320"/>
                  <a:gd name="T96" fmla="*/ 27 w 275"/>
                  <a:gd name="T97" fmla="*/ 0 h 3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75" h="320">
                    <a:moveTo>
                      <a:pt x="162" y="0"/>
                    </a:moveTo>
                    <a:lnTo>
                      <a:pt x="177" y="0"/>
                    </a:lnTo>
                    <a:lnTo>
                      <a:pt x="191" y="1"/>
                    </a:lnTo>
                    <a:lnTo>
                      <a:pt x="202" y="4"/>
                    </a:lnTo>
                    <a:lnTo>
                      <a:pt x="213" y="7"/>
                    </a:lnTo>
                    <a:lnTo>
                      <a:pt x="222" y="15"/>
                    </a:lnTo>
                    <a:lnTo>
                      <a:pt x="231" y="25"/>
                    </a:lnTo>
                    <a:lnTo>
                      <a:pt x="239" y="38"/>
                    </a:lnTo>
                    <a:lnTo>
                      <a:pt x="247" y="57"/>
                    </a:lnTo>
                    <a:lnTo>
                      <a:pt x="256" y="86"/>
                    </a:lnTo>
                    <a:lnTo>
                      <a:pt x="262" y="120"/>
                    </a:lnTo>
                    <a:lnTo>
                      <a:pt x="269" y="159"/>
                    </a:lnTo>
                    <a:lnTo>
                      <a:pt x="272" y="198"/>
                    </a:lnTo>
                    <a:lnTo>
                      <a:pt x="275" y="236"/>
                    </a:lnTo>
                    <a:lnTo>
                      <a:pt x="273" y="270"/>
                    </a:lnTo>
                    <a:lnTo>
                      <a:pt x="269" y="297"/>
                    </a:lnTo>
                    <a:lnTo>
                      <a:pt x="261" y="313"/>
                    </a:lnTo>
                    <a:lnTo>
                      <a:pt x="244" y="315"/>
                    </a:lnTo>
                    <a:lnTo>
                      <a:pt x="228" y="316"/>
                    </a:lnTo>
                    <a:lnTo>
                      <a:pt x="211" y="317"/>
                    </a:lnTo>
                    <a:lnTo>
                      <a:pt x="193" y="318"/>
                    </a:lnTo>
                    <a:lnTo>
                      <a:pt x="175" y="319"/>
                    </a:lnTo>
                    <a:lnTo>
                      <a:pt x="157" y="320"/>
                    </a:lnTo>
                    <a:lnTo>
                      <a:pt x="139" y="320"/>
                    </a:lnTo>
                    <a:lnTo>
                      <a:pt x="122" y="320"/>
                    </a:lnTo>
                    <a:lnTo>
                      <a:pt x="106" y="319"/>
                    </a:lnTo>
                    <a:lnTo>
                      <a:pt x="90" y="317"/>
                    </a:lnTo>
                    <a:lnTo>
                      <a:pt x="75" y="313"/>
                    </a:lnTo>
                    <a:lnTo>
                      <a:pt x="61" y="310"/>
                    </a:lnTo>
                    <a:lnTo>
                      <a:pt x="49" y="304"/>
                    </a:lnTo>
                    <a:lnTo>
                      <a:pt x="39" y="298"/>
                    </a:lnTo>
                    <a:lnTo>
                      <a:pt x="30" y="290"/>
                    </a:lnTo>
                    <a:lnTo>
                      <a:pt x="22" y="280"/>
                    </a:lnTo>
                    <a:lnTo>
                      <a:pt x="11" y="258"/>
                    </a:lnTo>
                    <a:lnTo>
                      <a:pt x="4" y="236"/>
                    </a:lnTo>
                    <a:lnTo>
                      <a:pt x="0" y="212"/>
                    </a:lnTo>
                    <a:lnTo>
                      <a:pt x="0" y="188"/>
                    </a:lnTo>
                    <a:lnTo>
                      <a:pt x="4" y="163"/>
                    </a:lnTo>
                    <a:lnTo>
                      <a:pt x="11" y="137"/>
                    </a:lnTo>
                    <a:lnTo>
                      <a:pt x="21" y="111"/>
                    </a:lnTo>
                    <a:lnTo>
                      <a:pt x="33" y="84"/>
                    </a:lnTo>
                    <a:lnTo>
                      <a:pt x="46" y="61"/>
                    </a:lnTo>
                    <a:lnTo>
                      <a:pt x="61" y="42"/>
                    </a:lnTo>
                    <a:lnTo>
                      <a:pt x="74" y="27"/>
                    </a:lnTo>
                    <a:lnTo>
                      <a:pt x="89" y="17"/>
                    </a:lnTo>
                    <a:lnTo>
                      <a:pt x="105" y="9"/>
                    </a:lnTo>
                    <a:lnTo>
                      <a:pt x="122" y="5"/>
                    </a:lnTo>
                    <a:lnTo>
                      <a:pt x="140" y="1"/>
                    </a:lnTo>
                    <a:lnTo>
                      <a:pt x="162"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8" name="未知"/>
              <p:cNvSpPr/>
              <p:nvPr/>
            </p:nvSpPr>
            <p:spPr bwMode="auto">
              <a:xfrm>
                <a:off x="316" y="70"/>
                <a:ext cx="21" cy="86"/>
              </a:xfrm>
              <a:custGeom>
                <a:avLst/>
                <a:gdLst>
                  <a:gd name="T0" fmla="*/ 4 w 129"/>
                  <a:gd name="T1" fmla="*/ 86 h 430"/>
                  <a:gd name="T2" fmla="*/ 8 w 129"/>
                  <a:gd name="T3" fmla="*/ 76 h 430"/>
                  <a:gd name="T4" fmla="*/ 10 w 129"/>
                  <a:gd name="T5" fmla="*/ 65 h 430"/>
                  <a:gd name="T6" fmla="*/ 11 w 129"/>
                  <a:gd name="T7" fmla="*/ 54 h 430"/>
                  <a:gd name="T8" fmla="*/ 10 w 129"/>
                  <a:gd name="T9" fmla="*/ 42 h 430"/>
                  <a:gd name="T10" fmla="*/ 8 w 129"/>
                  <a:gd name="T11" fmla="*/ 30 h 430"/>
                  <a:gd name="T12" fmla="*/ 6 w 129"/>
                  <a:gd name="T13" fmla="*/ 19 h 430"/>
                  <a:gd name="T14" fmla="*/ 3 w 129"/>
                  <a:gd name="T15" fmla="*/ 8 h 430"/>
                  <a:gd name="T16" fmla="*/ 0 w 129"/>
                  <a:gd name="T17" fmla="*/ 0 h 430"/>
                  <a:gd name="T18" fmla="*/ 1 w 129"/>
                  <a:gd name="T19" fmla="*/ 0 h 430"/>
                  <a:gd name="T20" fmla="*/ 1 w 129"/>
                  <a:gd name="T21" fmla="*/ 0 h 430"/>
                  <a:gd name="T22" fmla="*/ 2 w 129"/>
                  <a:gd name="T23" fmla="*/ 1 h 430"/>
                  <a:gd name="T24" fmla="*/ 3 w 129"/>
                  <a:gd name="T25" fmla="*/ 1 h 430"/>
                  <a:gd name="T26" fmla="*/ 3 w 129"/>
                  <a:gd name="T27" fmla="*/ 2 h 430"/>
                  <a:gd name="T28" fmla="*/ 4 w 129"/>
                  <a:gd name="T29" fmla="*/ 4 h 430"/>
                  <a:gd name="T30" fmla="*/ 5 w 129"/>
                  <a:gd name="T31" fmla="*/ 6 h 430"/>
                  <a:gd name="T32" fmla="*/ 6 w 129"/>
                  <a:gd name="T33" fmla="*/ 8 h 430"/>
                  <a:gd name="T34" fmla="*/ 7 w 129"/>
                  <a:gd name="T35" fmla="*/ 10 h 430"/>
                  <a:gd name="T36" fmla="*/ 7 w 129"/>
                  <a:gd name="T37" fmla="*/ 12 h 430"/>
                  <a:gd name="T38" fmla="*/ 8 w 129"/>
                  <a:gd name="T39" fmla="*/ 15 h 430"/>
                  <a:gd name="T40" fmla="*/ 9 w 129"/>
                  <a:gd name="T41" fmla="*/ 18 h 430"/>
                  <a:gd name="T42" fmla="*/ 15 w 129"/>
                  <a:gd name="T43" fmla="*/ 19 h 430"/>
                  <a:gd name="T44" fmla="*/ 15 w 129"/>
                  <a:gd name="T45" fmla="*/ 20 h 430"/>
                  <a:gd name="T46" fmla="*/ 16 w 129"/>
                  <a:gd name="T47" fmla="*/ 21 h 430"/>
                  <a:gd name="T48" fmla="*/ 16 w 129"/>
                  <a:gd name="T49" fmla="*/ 21 h 430"/>
                  <a:gd name="T50" fmla="*/ 16 w 129"/>
                  <a:gd name="T51" fmla="*/ 22 h 430"/>
                  <a:gd name="T52" fmla="*/ 9 w 129"/>
                  <a:gd name="T53" fmla="*/ 21 h 430"/>
                  <a:gd name="T54" fmla="*/ 10 w 129"/>
                  <a:gd name="T55" fmla="*/ 23 h 430"/>
                  <a:gd name="T56" fmla="*/ 10 w 129"/>
                  <a:gd name="T57" fmla="*/ 25 h 430"/>
                  <a:gd name="T58" fmla="*/ 11 w 129"/>
                  <a:gd name="T59" fmla="*/ 27 h 430"/>
                  <a:gd name="T60" fmla="*/ 11 w 129"/>
                  <a:gd name="T61" fmla="*/ 28 h 430"/>
                  <a:gd name="T62" fmla="*/ 18 w 129"/>
                  <a:gd name="T63" fmla="*/ 29 h 430"/>
                  <a:gd name="T64" fmla="*/ 18 w 129"/>
                  <a:gd name="T65" fmla="*/ 30 h 430"/>
                  <a:gd name="T66" fmla="*/ 18 w 129"/>
                  <a:gd name="T67" fmla="*/ 31 h 430"/>
                  <a:gd name="T68" fmla="*/ 18 w 129"/>
                  <a:gd name="T69" fmla="*/ 32 h 430"/>
                  <a:gd name="T70" fmla="*/ 18 w 129"/>
                  <a:gd name="T71" fmla="*/ 32 h 430"/>
                  <a:gd name="T72" fmla="*/ 12 w 129"/>
                  <a:gd name="T73" fmla="*/ 31 h 430"/>
                  <a:gd name="T74" fmla="*/ 13 w 129"/>
                  <a:gd name="T75" fmla="*/ 38 h 430"/>
                  <a:gd name="T76" fmla="*/ 14 w 129"/>
                  <a:gd name="T77" fmla="*/ 47 h 430"/>
                  <a:gd name="T78" fmla="*/ 14 w 129"/>
                  <a:gd name="T79" fmla="*/ 58 h 430"/>
                  <a:gd name="T80" fmla="*/ 13 w 129"/>
                  <a:gd name="T81" fmla="*/ 69 h 430"/>
                  <a:gd name="T82" fmla="*/ 21 w 129"/>
                  <a:gd name="T83" fmla="*/ 73 h 430"/>
                  <a:gd name="T84" fmla="*/ 21 w 129"/>
                  <a:gd name="T85" fmla="*/ 74 h 430"/>
                  <a:gd name="T86" fmla="*/ 21 w 129"/>
                  <a:gd name="T87" fmla="*/ 75 h 430"/>
                  <a:gd name="T88" fmla="*/ 21 w 129"/>
                  <a:gd name="T89" fmla="*/ 76 h 430"/>
                  <a:gd name="T90" fmla="*/ 21 w 129"/>
                  <a:gd name="T91" fmla="*/ 77 h 430"/>
                  <a:gd name="T92" fmla="*/ 16 w 129"/>
                  <a:gd name="T93" fmla="*/ 75 h 430"/>
                  <a:gd name="T94" fmla="*/ 16 w 129"/>
                  <a:gd name="T95" fmla="*/ 77 h 430"/>
                  <a:gd name="T96" fmla="*/ 16 w 129"/>
                  <a:gd name="T97" fmla="*/ 79 h 430"/>
                  <a:gd name="T98" fmla="*/ 16 w 129"/>
                  <a:gd name="T99" fmla="*/ 81 h 430"/>
                  <a:gd name="T100" fmla="*/ 15 w 129"/>
                  <a:gd name="T101" fmla="*/ 82 h 430"/>
                  <a:gd name="T102" fmla="*/ 15 w 129"/>
                  <a:gd name="T103" fmla="*/ 82 h 430"/>
                  <a:gd name="T104" fmla="*/ 14 w 129"/>
                  <a:gd name="T105" fmla="*/ 82 h 430"/>
                  <a:gd name="T106" fmla="*/ 12 w 129"/>
                  <a:gd name="T107" fmla="*/ 82 h 430"/>
                  <a:gd name="T108" fmla="*/ 11 w 129"/>
                  <a:gd name="T109" fmla="*/ 82 h 430"/>
                  <a:gd name="T110" fmla="*/ 9 w 129"/>
                  <a:gd name="T111" fmla="*/ 86 h 430"/>
                  <a:gd name="T112" fmla="*/ 4 w 129"/>
                  <a:gd name="T113" fmla="*/ 86 h 4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9" h="430">
                    <a:moveTo>
                      <a:pt x="25" y="430"/>
                    </a:moveTo>
                    <a:lnTo>
                      <a:pt x="48" y="381"/>
                    </a:lnTo>
                    <a:lnTo>
                      <a:pt x="62" y="327"/>
                    </a:lnTo>
                    <a:lnTo>
                      <a:pt x="65" y="269"/>
                    </a:lnTo>
                    <a:lnTo>
                      <a:pt x="62" y="210"/>
                    </a:lnTo>
                    <a:lnTo>
                      <a:pt x="52" y="150"/>
                    </a:lnTo>
                    <a:lnTo>
                      <a:pt x="37" y="94"/>
                    </a:lnTo>
                    <a:lnTo>
                      <a:pt x="19" y="42"/>
                    </a:lnTo>
                    <a:lnTo>
                      <a:pt x="0" y="0"/>
                    </a:lnTo>
                    <a:lnTo>
                      <a:pt x="5" y="1"/>
                    </a:lnTo>
                    <a:lnTo>
                      <a:pt x="9" y="2"/>
                    </a:lnTo>
                    <a:lnTo>
                      <a:pt x="12" y="3"/>
                    </a:lnTo>
                    <a:lnTo>
                      <a:pt x="17" y="4"/>
                    </a:lnTo>
                    <a:lnTo>
                      <a:pt x="21" y="11"/>
                    </a:lnTo>
                    <a:lnTo>
                      <a:pt x="26" y="19"/>
                    </a:lnTo>
                    <a:lnTo>
                      <a:pt x="30" y="28"/>
                    </a:lnTo>
                    <a:lnTo>
                      <a:pt x="36" y="38"/>
                    </a:lnTo>
                    <a:lnTo>
                      <a:pt x="40" y="49"/>
                    </a:lnTo>
                    <a:lnTo>
                      <a:pt x="45" y="61"/>
                    </a:lnTo>
                    <a:lnTo>
                      <a:pt x="49" y="76"/>
                    </a:lnTo>
                    <a:lnTo>
                      <a:pt x="54" y="92"/>
                    </a:lnTo>
                    <a:lnTo>
                      <a:pt x="94" y="96"/>
                    </a:lnTo>
                    <a:lnTo>
                      <a:pt x="95" y="100"/>
                    </a:lnTo>
                    <a:lnTo>
                      <a:pt x="98" y="103"/>
                    </a:lnTo>
                    <a:lnTo>
                      <a:pt x="99" y="107"/>
                    </a:lnTo>
                    <a:lnTo>
                      <a:pt x="100" y="111"/>
                    </a:lnTo>
                    <a:lnTo>
                      <a:pt x="58" y="107"/>
                    </a:lnTo>
                    <a:lnTo>
                      <a:pt x="61" y="116"/>
                    </a:lnTo>
                    <a:lnTo>
                      <a:pt x="64" y="127"/>
                    </a:lnTo>
                    <a:lnTo>
                      <a:pt x="66" y="136"/>
                    </a:lnTo>
                    <a:lnTo>
                      <a:pt x="67" y="139"/>
                    </a:lnTo>
                    <a:lnTo>
                      <a:pt x="110" y="146"/>
                    </a:lnTo>
                    <a:lnTo>
                      <a:pt x="111" y="150"/>
                    </a:lnTo>
                    <a:lnTo>
                      <a:pt x="112" y="153"/>
                    </a:lnTo>
                    <a:lnTo>
                      <a:pt x="112" y="158"/>
                    </a:lnTo>
                    <a:lnTo>
                      <a:pt x="113" y="162"/>
                    </a:lnTo>
                    <a:lnTo>
                      <a:pt x="71" y="156"/>
                    </a:lnTo>
                    <a:lnTo>
                      <a:pt x="78" y="189"/>
                    </a:lnTo>
                    <a:lnTo>
                      <a:pt x="83" y="235"/>
                    </a:lnTo>
                    <a:lnTo>
                      <a:pt x="84" y="288"/>
                    </a:lnTo>
                    <a:lnTo>
                      <a:pt x="77" y="344"/>
                    </a:lnTo>
                    <a:lnTo>
                      <a:pt x="129" y="363"/>
                    </a:lnTo>
                    <a:lnTo>
                      <a:pt x="129" y="369"/>
                    </a:lnTo>
                    <a:lnTo>
                      <a:pt x="129" y="375"/>
                    </a:lnTo>
                    <a:lnTo>
                      <a:pt x="128" y="379"/>
                    </a:lnTo>
                    <a:lnTo>
                      <a:pt x="128" y="383"/>
                    </a:lnTo>
                    <a:lnTo>
                      <a:pt x="99" y="375"/>
                    </a:lnTo>
                    <a:lnTo>
                      <a:pt x="99" y="384"/>
                    </a:lnTo>
                    <a:lnTo>
                      <a:pt x="99" y="393"/>
                    </a:lnTo>
                    <a:lnTo>
                      <a:pt x="96" y="403"/>
                    </a:lnTo>
                    <a:lnTo>
                      <a:pt x="95" y="411"/>
                    </a:lnTo>
                    <a:lnTo>
                      <a:pt x="92" y="411"/>
                    </a:lnTo>
                    <a:lnTo>
                      <a:pt x="83" y="411"/>
                    </a:lnTo>
                    <a:lnTo>
                      <a:pt x="73" y="411"/>
                    </a:lnTo>
                    <a:lnTo>
                      <a:pt x="66" y="411"/>
                    </a:lnTo>
                    <a:lnTo>
                      <a:pt x="57" y="430"/>
                    </a:lnTo>
                    <a:lnTo>
                      <a:pt x="25" y="43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49" name="未知"/>
              <p:cNvSpPr/>
              <p:nvPr/>
            </p:nvSpPr>
            <p:spPr bwMode="auto">
              <a:xfrm>
                <a:off x="242" y="65"/>
                <a:ext cx="80" cy="95"/>
              </a:xfrm>
              <a:custGeom>
                <a:avLst/>
                <a:gdLst>
                  <a:gd name="T0" fmla="*/ 9 w 483"/>
                  <a:gd name="T1" fmla="*/ 17 h 472"/>
                  <a:gd name="T2" fmla="*/ 17 w 483"/>
                  <a:gd name="T3" fmla="*/ 12 h 472"/>
                  <a:gd name="T4" fmla="*/ 25 w 483"/>
                  <a:gd name="T5" fmla="*/ 8 h 472"/>
                  <a:gd name="T6" fmla="*/ 33 w 483"/>
                  <a:gd name="T7" fmla="*/ 5 h 472"/>
                  <a:gd name="T8" fmla="*/ 39 w 483"/>
                  <a:gd name="T9" fmla="*/ 3 h 472"/>
                  <a:gd name="T10" fmla="*/ 45 w 483"/>
                  <a:gd name="T11" fmla="*/ 1 h 472"/>
                  <a:gd name="T12" fmla="*/ 50 w 483"/>
                  <a:gd name="T13" fmla="*/ 0 h 472"/>
                  <a:gd name="T14" fmla="*/ 54 w 483"/>
                  <a:gd name="T15" fmla="*/ 0 h 472"/>
                  <a:gd name="T16" fmla="*/ 59 w 483"/>
                  <a:gd name="T17" fmla="*/ 0 h 472"/>
                  <a:gd name="T18" fmla="*/ 64 w 483"/>
                  <a:gd name="T19" fmla="*/ 2 h 472"/>
                  <a:gd name="T20" fmla="*/ 68 w 483"/>
                  <a:gd name="T21" fmla="*/ 5 h 472"/>
                  <a:gd name="T22" fmla="*/ 72 w 483"/>
                  <a:gd name="T23" fmla="*/ 11 h 472"/>
                  <a:gd name="T24" fmla="*/ 75 w 483"/>
                  <a:gd name="T25" fmla="*/ 24 h 472"/>
                  <a:gd name="T26" fmla="*/ 79 w 483"/>
                  <a:gd name="T27" fmla="*/ 42 h 472"/>
                  <a:gd name="T28" fmla="*/ 80 w 483"/>
                  <a:gd name="T29" fmla="*/ 64 h 472"/>
                  <a:gd name="T30" fmla="*/ 77 w 483"/>
                  <a:gd name="T31" fmla="*/ 83 h 472"/>
                  <a:gd name="T32" fmla="*/ 4 w 483"/>
                  <a:gd name="T33" fmla="*/ 95 h 472"/>
                  <a:gd name="T34" fmla="*/ 3 w 483"/>
                  <a:gd name="T35" fmla="*/ 88 h 472"/>
                  <a:gd name="T36" fmla="*/ 11 w 483"/>
                  <a:gd name="T37" fmla="*/ 88 h 472"/>
                  <a:gd name="T38" fmla="*/ 21 w 483"/>
                  <a:gd name="T39" fmla="*/ 87 h 472"/>
                  <a:gd name="T40" fmla="*/ 33 w 483"/>
                  <a:gd name="T41" fmla="*/ 87 h 472"/>
                  <a:gd name="T42" fmla="*/ 45 w 483"/>
                  <a:gd name="T43" fmla="*/ 86 h 472"/>
                  <a:gd name="T44" fmla="*/ 56 w 483"/>
                  <a:gd name="T45" fmla="*/ 85 h 472"/>
                  <a:gd name="T46" fmla="*/ 65 w 483"/>
                  <a:gd name="T47" fmla="*/ 85 h 472"/>
                  <a:gd name="T48" fmla="*/ 70 w 483"/>
                  <a:gd name="T49" fmla="*/ 84 h 472"/>
                  <a:gd name="T50" fmla="*/ 73 w 483"/>
                  <a:gd name="T51" fmla="*/ 78 h 472"/>
                  <a:gd name="T52" fmla="*/ 75 w 483"/>
                  <a:gd name="T53" fmla="*/ 62 h 472"/>
                  <a:gd name="T54" fmla="*/ 74 w 483"/>
                  <a:gd name="T55" fmla="*/ 44 h 472"/>
                  <a:gd name="T56" fmla="*/ 72 w 483"/>
                  <a:gd name="T57" fmla="*/ 29 h 472"/>
                  <a:gd name="T58" fmla="*/ 70 w 483"/>
                  <a:gd name="T59" fmla="*/ 20 h 472"/>
                  <a:gd name="T60" fmla="*/ 67 w 483"/>
                  <a:gd name="T61" fmla="*/ 13 h 472"/>
                  <a:gd name="T62" fmla="*/ 63 w 483"/>
                  <a:gd name="T63" fmla="*/ 8 h 472"/>
                  <a:gd name="T64" fmla="*/ 56 w 483"/>
                  <a:gd name="T65" fmla="*/ 5 h 472"/>
                  <a:gd name="T66" fmla="*/ 48 w 483"/>
                  <a:gd name="T67" fmla="*/ 4 h 472"/>
                  <a:gd name="T68" fmla="*/ 42 w 483"/>
                  <a:gd name="T69" fmla="*/ 5 h 472"/>
                  <a:gd name="T70" fmla="*/ 36 w 483"/>
                  <a:gd name="T71" fmla="*/ 6 h 472"/>
                  <a:gd name="T72" fmla="*/ 30 w 483"/>
                  <a:gd name="T73" fmla="*/ 8 h 472"/>
                  <a:gd name="T74" fmla="*/ 24 w 483"/>
                  <a:gd name="T75" fmla="*/ 10 h 472"/>
                  <a:gd name="T76" fmla="*/ 18 w 483"/>
                  <a:gd name="T77" fmla="*/ 13 h 472"/>
                  <a:gd name="T78" fmla="*/ 12 w 483"/>
                  <a:gd name="T79" fmla="*/ 16 h 472"/>
                  <a:gd name="T80" fmla="*/ 7 w 483"/>
                  <a:gd name="T81" fmla="*/ 19 h 4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472">
                    <a:moveTo>
                      <a:pt x="26" y="100"/>
                    </a:moveTo>
                    <a:lnTo>
                      <a:pt x="53" y="86"/>
                    </a:lnTo>
                    <a:lnTo>
                      <a:pt x="80" y="72"/>
                    </a:lnTo>
                    <a:lnTo>
                      <a:pt x="104" y="60"/>
                    </a:lnTo>
                    <a:lnTo>
                      <a:pt x="129" y="50"/>
                    </a:lnTo>
                    <a:lnTo>
                      <a:pt x="153" y="40"/>
                    </a:lnTo>
                    <a:lnTo>
                      <a:pt x="176" y="32"/>
                    </a:lnTo>
                    <a:lnTo>
                      <a:pt x="197" y="25"/>
                    </a:lnTo>
                    <a:lnTo>
                      <a:pt x="219" y="18"/>
                    </a:lnTo>
                    <a:lnTo>
                      <a:pt x="238" y="13"/>
                    </a:lnTo>
                    <a:lnTo>
                      <a:pt x="257" y="9"/>
                    </a:lnTo>
                    <a:lnTo>
                      <a:pt x="273" y="6"/>
                    </a:lnTo>
                    <a:lnTo>
                      <a:pt x="289" y="2"/>
                    </a:lnTo>
                    <a:lnTo>
                      <a:pt x="304" y="1"/>
                    </a:lnTo>
                    <a:lnTo>
                      <a:pt x="317" y="0"/>
                    </a:lnTo>
                    <a:lnTo>
                      <a:pt x="328" y="0"/>
                    </a:lnTo>
                    <a:lnTo>
                      <a:pt x="338" y="0"/>
                    </a:lnTo>
                    <a:lnTo>
                      <a:pt x="357" y="1"/>
                    </a:lnTo>
                    <a:lnTo>
                      <a:pt x="374" y="4"/>
                    </a:lnTo>
                    <a:lnTo>
                      <a:pt x="389" y="8"/>
                    </a:lnTo>
                    <a:lnTo>
                      <a:pt x="401" y="15"/>
                    </a:lnTo>
                    <a:lnTo>
                      <a:pt x="413" y="25"/>
                    </a:lnTo>
                    <a:lnTo>
                      <a:pt x="423" y="38"/>
                    </a:lnTo>
                    <a:lnTo>
                      <a:pt x="433" y="56"/>
                    </a:lnTo>
                    <a:lnTo>
                      <a:pt x="442" y="80"/>
                    </a:lnTo>
                    <a:lnTo>
                      <a:pt x="453" y="117"/>
                    </a:lnTo>
                    <a:lnTo>
                      <a:pt x="466" y="162"/>
                    </a:lnTo>
                    <a:lnTo>
                      <a:pt x="475" y="211"/>
                    </a:lnTo>
                    <a:lnTo>
                      <a:pt x="481" y="264"/>
                    </a:lnTo>
                    <a:lnTo>
                      <a:pt x="483" y="317"/>
                    </a:lnTo>
                    <a:lnTo>
                      <a:pt x="477" y="367"/>
                    </a:lnTo>
                    <a:lnTo>
                      <a:pt x="462" y="413"/>
                    </a:lnTo>
                    <a:lnTo>
                      <a:pt x="438" y="452"/>
                    </a:lnTo>
                    <a:lnTo>
                      <a:pt x="24" y="472"/>
                    </a:lnTo>
                    <a:lnTo>
                      <a:pt x="0" y="438"/>
                    </a:lnTo>
                    <a:lnTo>
                      <a:pt x="16" y="438"/>
                    </a:lnTo>
                    <a:lnTo>
                      <a:pt x="37" y="437"/>
                    </a:lnTo>
                    <a:lnTo>
                      <a:pt x="64" y="436"/>
                    </a:lnTo>
                    <a:lnTo>
                      <a:pt x="94" y="435"/>
                    </a:lnTo>
                    <a:lnTo>
                      <a:pt x="128" y="434"/>
                    </a:lnTo>
                    <a:lnTo>
                      <a:pt x="164" y="432"/>
                    </a:lnTo>
                    <a:lnTo>
                      <a:pt x="201" y="430"/>
                    </a:lnTo>
                    <a:lnTo>
                      <a:pt x="238" y="428"/>
                    </a:lnTo>
                    <a:lnTo>
                      <a:pt x="274" y="427"/>
                    </a:lnTo>
                    <a:lnTo>
                      <a:pt x="309" y="425"/>
                    </a:lnTo>
                    <a:lnTo>
                      <a:pt x="340" y="423"/>
                    </a:lnTo>
                    <a:lnTo>
                      <a:pt x="370" y="422"/>
                    </a:lnTo>
                    <a:lnTo>
                      <a:pt x="393" y="421"/>
                    </a:lnTo>
                    <a:lnTo>
                      <a:pt x="411" y="420"/>
                    </a:lnTo>
                    <a:lnTo>
                      <a:pt x="422" y="419"/>
                    </a:lnTo>
                    <a:lnTo>
                      <a:pt x="427" y="419"/>
                    </a:lnTo>
                    <a:lnTo>
                      <a:pt x="440" y="389"/>
                    </a:lnTo>
                    <a:lnTo>
                      <a:pt x="448" y="350"/>
                    </a:lnTo>
                    <a:lnTo>
                      <a:pt x="451" y="309"/>
                    </a:lnTo>
                    <a:lnTo>
                      <a:pt x="451" y="264"/>
                    </a:lnTo>
                    <a:lnTo>
                      <a:pt x="447" y="221"/>
                    </a:lnTo>
                    <a:lnTo>
                      <a:pt x="442" y="181"/>
                    </a:lnTo>
                    <a:lnTo>
                      <a:pt x="434" y="146"/>
                    </a:lnTo>
                    <a:lnTo>
                      <a:pt x="428" y="120"/>
                    </a:lnTo>
                    <a:lnTo>
                      <a:pt x="421" y="100"/>
                    </a:lnTo>
                    <a:lnTo>
                      <a:pt x="414" y="82"/>
                    </a:lnTo>
                    <a:lnTo>
                      <a:pt x="405" y="65"/>
                    </a:lnTo>
                    <a:lnTo>
                      <a:pt x="395" y="51"/>
                    </a:lnTo>
                    <a:lnTo>
                      <a:pt x="381" y="38"/>
                    </a:lnTo>
                    <a:lnTo>
                      <a:pt x="363" y="29"/>
                    </a:lnTo>
                    <a:lnTo>
                      <a:pt x="338" y="24"/>
                    </a:lnTo>
                    <a:lnTo>
                      <a:pt x="307" y="22"/>
                    </a:lnTo>
                    <a:lnTo>
                      <a:pt x="289" y="22"/>
                    </a:lnTo>
                    <a:lnTo>
                      <a:pt x="271" y="23"/>
                    </a:lnTo>
                    <a:lnTo>
                      <a:pt x="253" y="25"/>
                    </a:lnTo>
                    <a:lnTo>
                      <a:pt x="234" y="28"/>
                    </a:lnTo>
                    <a:lnTo>
                      <a:pt x="216" y="32"/>
                    </a:lnTo>
                    <a:lnTo>
                      <a:pt x="197" y="35"/>
                    </a:lnTo>
                    <a:lnTo>
                      <a:pt x="179" y="41"/>
                    </a:lnTo>
                    <a:lnTo>
                      <a:pt x="161" y="45"/>
                    </a:lnTo>
                    <a:lnTo>
                      <a:pt x="142" y="51"/>
                    </a:lnTo>
                    <a:lnTo>
                      <a:pt x="125" y="57"/>
                    </a:lnTo>
                    <a:lnTo>
                      <a:pt x="108" y="63"/>
                    </a:lnTo>
                    <a:lnTo>
                      <a:pt x="90" y="70"/>
                    </a:lnTo>
                    <a:lnTo>
                      <a:pt x="73" y="78"/>
                    </a:lnTo>
                    <a:lnTo>
                      <a:pt x="57" y="84"/>
                    </a:lnTo>
                    <a:lnTo>
                      <a:pt x="42" y="92"/>
                    </a:lnTo>
                    <a:lnTo>
                      <a:pt x="26" y="10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0" name="未知"/>
              <p:cNvSpPr/>
              <p:nvPr/>
            </p:nvSpPr>
            <p:spPr bwMode="auto">
              <a:xfrm>
                <a:off x="296" y="51"/>
                <a:ext cx="8" cy="12"/>
              </a:xfrm>
              <a:custGeom>
                <a:avLst/>
                <a:gdLst>
                  <a:gd name="T0" fmla="*/ 6 w 50"/>
                  <a:gd name="T1" fmla="*/ 1 h 57"/>
                  <a:gd name="T2" fmla="*/ 3 w 50"/>
                  <a:gd name="T3" fmla="*/ 0 h 57"/>
                  <a:gd name="T4" fmla="*/ 1 w 50"/>
                  <a:gd name="T5" fmla="*/ 1 h 57"/>
                  <a:gd name="T6" fmla="*/ 0 w 50"/>
                  <a:gd name="T7" fmla="*/ 3 h 57"/>
                  <a:gd name="T8" fmla="*/ 0 w 50"/>
                  <a:gd name="T9" fmla="*/ 6 h 57"/>
                  <a:gd name="T10" fmla="*/ 1 w 50"/>
                  <a:gd name="T11" fmla="*/ 8 h 57"/>
                  <a:gd name="T12" fmla="*/ 2 w 50"/>
                  <a:gd name="T13" fmla="*/ 10 h 57"/>
                  <a:gd name="T14" fmla="*/ 5 w 50"/>
                  <a:gd name="T15" fmla="*/ 11 h 57"/>
                  <a:gd name="T16" fmla="*/ 8 w 50"/>
                  <a:gd name="T17" fmla="*/ 10 h 57"/>
                  <a:gd name="T18" fmla="*/ 6 w 50"/>
                  <a:gd name="T19" fmla="*/ 10 h 57"/>
                  <a:gd name="T20" fmla="*/ 5 w 50"/>
                  <a:gd name="T21" fmla="*/ 9 h 57"/>
                  <a:gd name="T22" fmla="*/ 3 w 50"/>
                  <a:gd name="T23" fmla="*/ 8 h 57"/>
                  <a:gd name="T24" fmla="*/ 3 w 50"/>
                  <a:gd name="T25" fmla="*/ 6 h 57"/>
                  <a:gd name="T26" fmla="*/ 2 w 50"/>
                  <a:gd name="T27" fmla="*/ 4 h 57"/>
                  <a:gd name="T28" fmla="*/ 3 w 50"/>
                  <a:gd name="T29" fmla="*/ 2 h 57"/>
                  <a:gd name="T30" fmla="*/ 4 w 50"/>
                  <a:gd name="T31" fmla="*/ 1 h 57"/>
                  <a:gd name="T32" fmla="*/ 6 w 50"/>
                  <a:gd name="T33" fmla="*/ 1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 h="57">
                    <a:moveTo>
                      <a:pt x="37" y="3"/>
                    </a:moveTo>
                    <a:lnTo>
                      <a:pt x="20" y="0"/>
                    </a:lnTo>
                    <a:lnTo>
                      <a:pt x="8" y="6"/>
                    </a:lnTo>
                    <a:lnTo>
                      <a:pt x="1" y="17"/>
                    </a:lnTo>
                    <a:lnTo>
                      <a:pt x="0" y="31"/>
                    </a:lnTo>
                    <a:lnTo>
                      <a:pt x="4" y="44"/>
                    </a:lnTo>
                    <a:lnTo>
                      <a:pt x="14" y="53"/>
                    </a:lnTo>
                    <a:lnTo>
                      <a:pt x="29" y="57"/>
                    </a:lnTo>
                    <a:lnTo>
                      <a:pt x="50" y="50"/>
                    </a:lnTo>
                    <a:lnTo>
                      <a:pt x="38" y="51"/>
                    </a:lnTo>
                    <a:lnTo>
                      <a:pt x="29" y="48"/>
                    </a:lnTo>
                    <a:lnTo>
                      <a:pt x="21" y="40"/>
                    </a:lnTo>
                    <a:lnTo>
                      <a:pt x="16" y="31"/>
                    </a:lnTo>
                    <a:lnTo>
                      <a:pt x="15" y="21"/>
                    </a:lnTo>
                    <a:lnTo>
                      <a:pt x="18" y="12"/>
                    </a:lnTo>
                    <a:lnTo>
                      <a:pt x="24" y="5"/>
                    </a:lnTo>
                    <a:lnTo>
                      <a:pt x="37" y="3"/>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1" name="未知"/>
              <p:cNvSpPr/>
              <p:nvPr/>
            </p:nvSpPr>
            <p:spPr bwMode="auto">
              <a:xfrm>
                <a:off x="228" y="68"/>
                <a:ext cx="30" cy="19"/>
              </a:xfrm>
              <a:custGeom>
                <a:avLst/>
                <a:gdLst>
                  <a:gd name="T0" fmla="*/ 1 w 182"/>
                  <a:gd name="T1" fmla="*/ 3 h 96"/>
                  <a:gd name="T2" fmla="*/ 4 w 182"/>
                  <a:gd name="T3" fmla="*/ 2 h 96"/>
                  <a:gd name="T4" fmla="*/ 8 w 182"/>
                  <a:gd name="T5" fmla="*/ 2 h 96"/>
                  <a:gd name="T6" fmla="*/ 12 w 182"/>
                  <a:gd name="T7" fmla="*/ 1 h 96"/>
                  <a:gd name="T8" fmla="*/ 17 w 182"/>
                  <a:gd name="T9" fmla="*/ 0 h 96"/>
                  <a:gd name="T10" fmla="*/ 22 w 182"/>
                  <a:gd name="T11" fmla="*/ 0 h 96"/>
                  <a:gd name="T12" fmla="*/ 26 w 182"/>
                  <a:gd name="T13" fmla="*/ 0 h 96"/>
                  <a:gd name="T14" fmla="*/ 29 w 182"/>
                  <a:gd name="T15" fmla="*/ 1 h 96"/>
                  <a:gd name="T16" fmla="*/ 30 w 182"/>
                  <a:gd name="T17" fmla="*/ 2 h 96"/>
                  <a:gd name="T18" fmla="*/ 28 w 182"/>
                  <a:gd name="T19" fmla="*/ 4 h 96"/>
                  <a:gd name="T20" fmla="*/ 25 w 182"/>
                  <a:gd name="T21" fmla="*/ 6 h 96"/>
                  <a:gd name="T22" fmla="*/ 21 w 182"/>
                  <a:gd name="T23" fmla="*/ 9 h 96"/>
                  <a:gd name="T24" fmla="*/ 17 w 182"/>
                  <a:gd name="T25" fmla="*/ 11 h 96"/>
                  <a:gd name="T26" fmla="*/ 13 w 182"/>
                  <a:gd name="T27" fmla="*/ 14 h 96"/>
                  <a:gd name="T28" fmla="*/ 9 w 182"/>
                  <a:gd name="T29" fmla="*/ 16 h 96"/>
                  <a:gd name="T30" fmla="*/ 5 w 182"/>
                  <a:gd name="T31" fmla="*/ 18 h 96"/>
                  <a:gd name="T32" fmla="*/ 1 w 182"/>
                  <a:gd name="T33" fmla="*/ 19 h 96"/>
                  <a:gd name="T34" fmla="*/ 0 w 182"/>
                  <a:gd name="T35" fmla="*/ 16 h 96"/>
                  <a:gd name="T36" fmla="*/ 0 w 182"/>
                  <a:gd name="T37" fmla="*/ 12 h 96"/>
                  <a:gd name="T38" fmla="*/ 0 w 182"/>
                  <a:gd name="T39" fmla="*/ 7 h 96"/>
                  <a:gd name="T40" fmla="*/ 1 w 182"/>
                  <a:gd name="T41" fmla="*/ 3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2" h="96">
                    <a:moveTo>
                      <a:pt x="5" y="17"/>
                    </a:moveTo>
                    <a:lnTo>
                      <a:pt x="22" y="12"/>
                    </a:lnTo>
                    <a:lnTo>
                      <a:pt x="46" y="8"/>
                    </a:lnTo>
                    <a:lnTo>
                      <a:pt x="74" y="4"/>
                    </a:lnTo>
                    <a:lnTo>
                      <a:pt x="104" y="1"/>
                    </a:lnTo>
                    <a:lnTo>
                      <a:pt x="132" y="0"/>
                    </a:lnTo>
                    <a:lnTo>
                      <a:pt x="157" y="0"/>
                    </a:lnTo>
                    <a:lnTo>
                      <a:pt x="174" y="4"/>
                    </a:lnTo>
                    <a:lnTo>
                      <a:pt x="182" y="11"/>
                    </a:lnTo>
                    <a:lnTo>
                      <a:pt x="169" y="19"/>
                    </a:lnTo>
                    <a:lnTo>
                      <a:pt x="150" y="30"/>
                    </a:lnTo>
                    <a:lnTo>
                      <a:pt x="128" y="43"/>
                    </a:lnTo>
                    <a:lnTo>
                      <a:pt x="103" y="57"/>
                    </a:lnTo>
                    <a:lnTo>
                      <a:pt x="78" y="69"/>
                    </a:lnTo>
                    <a:lnTo>
                      <a:pt x="52" y="82"/>
                    </a:lnTo>
                    <a:lnTo>
                      <a:pt x="28" y="91"/>
                    </a:lnTo>
                    <a:lnTo>
                      <a:pt x="9" y="96"/>
                    </a:lnTo>
                    <a:lnTo>
                      <a:pt x="3" y="81"/>
                    </a:lnTo>
                    <a:lnTo>
                      <a:pt x="0" y="59"/>
                    </a:lnTo>
                    <a:lnTo>
                      <a:pt x="0" y="37"/>
                    </a:lnTo>
                    <a:lnTo>
                      <a:pt x="5" y="17"/>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2" name="未知"/>
              <p:cNvSpPr/>
              <p:nvPr/>
            </p:nvSpPr>
            <p:spPr bwMode="auto">
              <a:xfrm>
                <a:off x="214" y="80"/>
                <a:ext cx="8" cy="17"/>
              </a:xfrm>
              <a:custGeom>
                <a:avLst/>
                <a:gdLst>
                  <a:gd name="T0" fmla="*/ 7 w 48"/>
                  <a:gd name="T1" fmla="*/ 0 h 73"/>
                  <a:gd name="T2" fmla="*/ 7 w 48"/>
                  <a:gd name="T3" fmla="*/ 2 h 73"/>
                  <a:gd name="T4" fmla="*/ 7 w 48"/>
                  <a:gd name="T5" fmla="*/ 5 h 73"/>
                  <a:gd name="T6" fmla="*/ 8 w 48"/>
                  <a:gd name="T7" fmla="*/ 8 h 73"/>
                  <a:gd name="T8" fmla="*/ 8 w 48"/>
                  <a:gd name="T9" fmla="*/ 11 h 73"/>
                  <a:gd name="T10" fmla="*/ 7 w 48"/>
                  <a:gd name="T11" fmla="*/ 11 h 73"/>
                  <a:gd name="T12" fmla="*/ 6 w 48"/>
                  <a:gd name="T13" fmla="*/ 12 h 73"/>
                  <a:gd name="T14" fmla="*/ 5 w 48"/>
                  <a:gd name="T15" fmla="*/ 12 h 73"/>
                  <a:gd name="T16" fmla="*/ 4 w 48"/>
                  <a:gd name="T17" fmla="*/ 13 h 73"/>
                  <a:gd name="T18" fmla="*/ 3 w 48"/>
                  <a:gd name="T19" fmla="*/ 14 h 73"/>
                  <a:gd name="T20" fmla="*/ 2 w 48"/>
                  <a:gd name="T21" fmla="*/ 14 h 73"/>
                  <a:gd name="T22" fmla="*/ 1 w 48"/>
                  <a:gd name="T23" fmla="*/ 15 h 73"/>
                  <a:gd name="T24" fmla="*/ 0 w 48"/>
                  <a:gd name="T25" fmla="*/ 15 h 73"/>
                  <a:gd name="T26" fmla="*/ 0 w 48"/>
                  <a:gd name="T27" fmla="*/ 13 h 73"/>
                  <a:gd name="T28" fmla="*/ 0 w 48"/>
                  <a:gd name="T29" fmla="*/ 10 h 73"/>
                  <a:gd name="T30" fmla="*/ 0 w 48"/>
                  <a:gd name="T31" fmla="*/ 7 h 73"/>
                  <a:gd name="T32" fmla="*/ 1 w 48"/>
                  <a:gd name="T33" fmla="*/ 5 h 73"/>
                  <a:gd name="T34" fmla="*/ 2 w 48"/>
                  <a:gd name="T35" fmla="*/ 5 h 73"/>
                  <a:gd name="T36" fmla="*/ 2 w 48"/>
                  <a:gd name="T37" fmla="*/ 4 h 73"/>
                  <a:gd name="T38" fmla="*/ 3 w 48"/>
                  <a:gd name="T39" fmla="*/ 3 h 73"/>
                  <a:gd name="T40" fmla="*/ 4 w 48"/>
                  <a:gd name="T41" fmla="*/ 2 h 73"/>
                  <a:gd name="T42" fmla="*/ 4 w 48"/>
                  <a:gd name="T43" fmla="*/ 2 h 73"/>
                  <a:gd name="T44" fmla="*/ 5 w 48"/>
                  <a:gd name="T45" fmla="*/ 1 h 73"/>
                  <a:gd name="T46" fmla="*/ 6 w 48"/>
                  <a:gd name="T47" fmla="*/ 1 h 73"/>
                  <a:gd name="T48" fmla="*/ 7 w 48"/>
                  <a:gd name="T49" fmla="*/ 0 h 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8" h="73">
                    <a:moveTo>
                      <a:pt x="43" y="0"/>
                    </a:moveTo>
                    <a:lnTo>
                      <a:pt x="43" y="11"/>
                    </a:lnTo>
                    <a:lnTo>
                      <a:pt x="44" y="24"/>
                    </a:lnTo>
                    <a:lnTo>
                      <a:pt x="46" y="40"/>
                    </a:lnTo>
                    <a:lnTo>
                      <a:pt x="48" y="52"/>
                    </a:lnTo>
                    <a:lnTo>
                      <a:pt x="43" y="54"/>
                    </a:lnTo>
                    <a:lnTo>
                      <a:pt x="38" y="58"/>
                    </a:lnTo>
                    <a:lnTo>
                      <a:pt x="31" y="60"/>
                    </a:lnTo>
                    <a:lnTo>
                      <a:pt x="25" y="62"/>
                    </a:lnTo>
                    <a:lnTo>
                      <a:pt x="19" y="66"/>
                    </a:lnTo>
                    <a:lnTo>
                      <a:pt x="12" y="68"/>
                    </a:lnTo>
                    <a:lnTo>
                      <a:pt x="5" y="71"/>
                    </a:lnTo>
                    <a:lnTo>
                      <a:pt x="0" y="73"/>
                    </a:lnTo>
                    <a:lnTo>
                      <a:pt x="0" y="62"/>
                    </a:lnTo>
                    <a:lnTo>
                      <a:pt x="0" y="48"/>
                    </a:lnTo>
                    <a:lnTo>
                      <a:pt x="1" y="35"/>
                    </a:lnTo>
                    <a:lnTo>
                      <a:pt x="5" y="26"/>
                    </a:lnTo>
                    <a:lnTo>
                      <a:pt x="9" y="23"/>
                    </a:lnTo>
                    <a:lnTo>
                      <a:pt x="12" y="20"/>
                    </a:lnTo>
                    <a:lnTo>
                      <a:pt x="16" y="16"/>
                    </a:lnTo>
                    <a:lnTo>
                      <a:pt x="21" y="12"/>
                    </a:lnTo>
                    <a:lnTo>
                      <a:pt x="26" y="8"/>
                    </a:lnTo>
                    <a:lnTo>
                      <a:pt x="32" y="5"/>
                    </a:lnTo>
                    <a:lnTo>
                      <a:pt x="38" y="3"/>
                    </a:lnTo>
                    <a:lnTo>
                      <a:pt x="43"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3" name="未知"/>
              <p:cNvSpPr/>
              <p:nvPr/>
            </p:nvSpPr>
            <p:spPr bwMode="auto">
              <a:xfrm>
                <a:off x="204" y="87"/>
                <a:ext cx="7" cy="13"/>
              </a:xfrm>
              <a:custGeom>
                <a:avLst/>
                <a:gdLst>
                  <a:gd name="T0" fmla="*/ 7 w 44"/>
                  <a:gd name="T1" fmla="*/ 0 h 63"/>
                  <a:gd name="T2" fmla="*/ 7 w 44"/>
                  <a:gd name="T3" fmla="*/ 2 h 63"/>
                  <a:gd name="T4" fmla="*/ 7 w 44"/>
                  <a:gd name="T5" fmla="*/ 5 h 63"/>
                  <a:gd name="T6" fmla="*/ 7 w 44"/>
                  <a:gd name="T7" fmla="*/ 8 h 63"/>
                  <a:gd name="T8" fmla="*/ 7 w 44"/>
                  <a:gd name="T9" fmla="*/ 10 h 63"/>
                  <a:gd name="T10" fmla="*/ 6 w 44"/>
                  <a:gd name="T11" fmla="*/ 10 h 63"/>
                  <a:gd name="T12" fmla="*/ 5 w 44"/>
                  <a:gd name="T13" fmla="*/ 11 h 63"/>
                  <a:gd name="T14" fmla="*/ 4 w 44"/>
                  <a:gd name="T15" fmla="*/ 11 h 63"/>
                  <a:gd name="T16" fmla="*/ 3 w 44"/>
                  <a:gd name="T17" fmla="*/ 12 h 63"/>
                  <a:gd name="T18" fmla="*/ 2 w 44"/>
                  <a:gd name="T19" fmla="*/ 12 h 63"/>
                  <a:gd name="T20" fmla="*/ 1 w 44"/>
                  <a:gd name="T21" fmla="*/ 13 h 63"/>
                  <a:gd name="T22" fmla="*/ 1 w 44"/>
                  <a:gd name="T23" fmla="*/ 13 h 63"/>
                  <a:gd name="T24" fmla="*/ 1 w 44"/>
                  <a:gd name="T25" fmla="*/ 13 h 63"/>
                  <a:gd name="T26" fmla="*/ 0 w 44"/>
                  <a:gd name="T27" fmla="*/ 11 h 63"/>
                  <a:gd name="T28" fmla="*/ 0 w 44"/>
                  <a:gd name="T29" fmla="*/ 8 h 63"/>
                  <a:gd name="T30" fmla="*/ 0 w 44"/>
                  <a:gd name="T31" fmla="*/ 6 h 63"/>
                  <a:gd name="T32" fmla="*/ 1 w 44"/>
                  <a:gd name="T33" fmla="*/ 5 h 63"/>
                  <a:gd name="T34" fmla="*/ 1 w 44"/>
                  <a:gd name="T35" fmla="*/ 4 h 63"/>
                  <a:gd name="T36" fmla="*/ 2 w 44"/>
                  <a:gd name="T37" fmla="*/ 4 h 63"/>
                  <a:gd name="T38" fmla="*/ 3 w 44"/>
                  <a:gd name="T39" fmla="*/ 3 h 63"/>
                  <a:gd name="T40" fmla="*/ 4 w 44"/>
                  <a:gd name="T41" fmla="*/ 2 h 63"/>
                  <a:gd name="T42" fmla="*/ 4 w 44"/>
                  <a:gd name="T43" fmla="*/ 2 h 63"/>
                  <a:gd name="T44" fmla="*/ 5 w 44"/>
                  <a:gd name="T45" fmla="*/ 1 h 63"/>
                  <a:gd name="T46" fmla="*/ 6 w 44"/>
                  <a:gd name="T47" fmla="*/ 0 h 63"/>
                  <a:gd name="T48" fmla="*/ 7 w 44"/>
                  <a:gd name="T49" fmla="*/ 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63">
                    <a:moveTo>
                      <a:pt x="44" y="0"/>
                    </a:moveTo>
                    <a:lnTo>
                      <a:pt x="42" y="11"/>
                    </a:lnTo>
                    <a:lnTo>
                      <a:pt x="41" y="25"/>
                    </a:lnTo>
                    <a:lnTo>
                      <a:pt x="41" y="37"/>
                    </a:lnTo>
                    <a:lnTo>
                      <a:pt x="41" y="47"/>
                    </a:lnTo>
                    <a:lnTo>
                      <a:pt x="36" y="50"/>
                    </a:lnTo>
                    <a:lnTo>
                      <a:pt x="29" y="53"/>
                    </a:lnTo>
                    <a:lnTo>
                      <a:pt x="23" y="55"/>
                    </a:lnTo>
                    <a:lnTo>
                      <a:pt x="18" y="58"/>
                    </a:lnTo>
                    <a:lnTo>
                      <a:pt x="12" y="60"/>
                    </a:lnTo>
                    <a:lnTo>
                      <a:pt x="8" y="62"/>
                    </a:lnTo>
                    <a:lnTo>
                      <a:pt x="5" y="63"/>
                    </a:lnTo>
                    <a:lnTo>
                      <a:pt x="4" y="63"/>
                    </a:lnTo>
                    <a:lnTo>
                      <a:pt x="1" y="53"/>
                    </a:lnTo>
                    <a:lnTo>
                      <a:pt x="0" y="41"/>
                    </a:lnTo>
                    <a:lnTo>
                      <a:pt x="2" y="29"/>
                    </a:lnTo>
                    <a:lnTo>
                      <a:pt x="5" y="23"/>
                    </a:lnTo>
                    <a:lnTo>
                      <a:pt x="9" y="20"/>
                    </a:lnTo>
                    <a:lnTo>
                      <a:pt x="12" y="17"/>
                    </a:lnTo>
                    <a:lnTo>
                      <a:pt x="17" y="15"/>
                    </a:lnTo>
                    <a:lnTo>
                      <a:pt x="22" y="11"/>
                    </a:lnTo>
                    <a:lnTo>
                      <a:pt x="28" y="8"/>
                    </a:lnTo>
                    <a:lnTo>
                      <a:pt x="32" y="5"/>
                    </a:lnTo>
                    <a:lnTo>
                      <a:pt x="38" y="2"/>
                    </a:lnTo>
                    <a:lnTo>
                      <a:pt x="44"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4" name="未知"/>
              <p:cNvSpPr/>
              <p:nvPr/>
            </p:nvSpPr>
            <p:spPr bwMode="auto">
              <a:xfrm>
                <a:off x="190" y="94"/>
                <a:ext cx="11" cy="14"/>
              </a:xfrm>
              <a:custGeom>
                <a:avLst/>
                <a:gdLst>
                  <a:gd name="T0" fmla="*/ 11 w 66"/>
                  <a:gd name="T1" fmla="*/ 0 h 72"/>
                  <a:gd name="T2" fmla="*/ 11 w 66"/>
                  <a:gd name="T3" fmla="*/ 2 h 72"/>
                  <a:gd name="T4" fmla="*/ 11 w 66"/>
                  <a:gd name="T5" fmla="*/ 4 h 72"/>
                  <a:gd name="T6" fmla="*/ 11 w 66"/>
                  <a:gd name="T7" fmla="*/ 6 h 72"/>
                  <a:gd name="T8" fmla="*/ 11 w 66"/>
                  <a:gd name="T9" fmla="*/ 8 h 72"/>
                  <a:gd name="T10" fmla="*/ 10 w 66"/>
                  <a:gd name="T11" fmla="*/ 9 h 72"/>
                  <a:gd name="T12" fmla="*/ 8 w 66"/>
                  <a:gd name="T13" fmla="*/ 9 h 72"/>
                  <a:gd name="T14" fmla="*/ 7 w 66"/>
                  <a:gd name="T15" fmla="*/ 11 h 72"/>
                  <a:gd name="T16" fmla="*/ 5 w 66"/>
                  <a:gd name="T17" fmla="*/ 11 h 72"/>
                  <a:gd name="T18" fmla="*/ 3 w 66"/>
                  <a:gd name="T19" fmla="*/ 12 h 72"/>
                  <a:gd name="T20" fmla="*/ 2 w 66"/>
                  <a:gd name="T21" fmla="*/ 13 h 72"/>
                  <a:gd name="T22" fmla="*/ 0 w 66"/>
                  <a:gd name="T23" fmla="*/ 14 h 72"/>
                  <a:gd name="T24" fmla="*/ 0 w 66"/>
                  <a:gd name="T25" fmla="*/ 14 h 72"/>
                  <a:gd name="T26" fmla="*/ 0 w 66"/>
                  <a:gd name="T27" fmla="*/ 13 h 72"/>
                  <a:gd name="T28" fmla="*/ 1 w 66"/>
                  <a:gd name="T29" fmla="*/ 11 h 72"/>
                  <a:gd name="T30" fmla="*/ 2 w 66"/>
                  <a:gd name="T31" fmla="*/ 9 h 72"/>
                  <a:gd name="T32" fmla="*/ 3 w 66"/>
                  <a:gd name="T33" fmla="*/ 7 h 72"/>
                  <a:gd name="T34" fmla="*/ 5 w 66"/>
                  <a:gd name="T35" fmla="*/ 5 h 72"/>
                  <a:gd name="T36" fmla="*/ 7 w 66"/>
                  <a:gd name="T37" fmla="*/ 3 h 72"/>
                  <a:gd name="T38" fmla="*/ 9 w 66"/>
                  <a:gd name="T39" fmla="*/ 1 h 72"/>
                  <a:gd name="T40" fmla="*/ 11 w 66"/>
                  <a:gd name="T41" fmla="*/ 0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6" h="72">
                    <a:moveTo>
                      <a:pt x="66" y="0"/>
                    </a:moveTo>
                    <a:lnTo>
                      <a:pt x="65" y="10"/>
                    </a:lnTo>
                    <a:lnTo>
                      <a:pt x="65" y="21"/>
                    </a:lnTo>
                    <a:lnTo>
                      <a:pt x="65" y="33"/>
                    </a:lnTo>
                    <a:lnTo>
                      <a:pt x="65" y="42"/>
                    </a:lnTo>
                    <a:lnTo>
                      <a:pt x="59" y="45"/>
                    </a:lnTo>
                    <a:lnTo>
                      <a:pt x="50" y="48"/>
                    </a:lnTo>
                    <a:lnTo>
                      <a:pt x="39" y="54"/>
                    </a:lnTo>
                    <a:lnTo>
                      <a:pt x="28" y="58"/>
                    </a:lnTo>
                    <a:lnTo>
                      <a:pt x="18" y="64"/>
                    </a:lnTo>
                    <a:lnTo>
                      <a:pt x="9" y="67"/>
                    </a:lnTo>
                    <a:lnTo>
                      <a:pt x="2" y="70"/>
                    </a:lnTo>
                    <a:lnTo>
                      <a:pt x="0" y="72"/>
                    </a:lnTo>
                    <a:lnTo>
                      <a:pt x="2" y="66"/>
                    </a:lnTo>
                    <a:lnTo>
                      <a:pt x="7" y="57"/>
                    </a:lnTo>
                    <a:lnTo>
                      <a:pt x="12" y="47"/>
                    </a:lnTo>
                    <a:lnTo>
                      <a:pt x="20" y="36"/>
                    </a:lnTo>
                    <a:lnTo>
                      <a:pt x="29" y="24"/>
                    </a:lnTo>
                    <a:lnTo>
                      <a:pt x="39" y="14"/>
                    </a:lnTo>
                    <a:lnTo>
                      <a:pt x="53" y="5"/>
                    </a:lnTo>
                    <a:lnTo>
                      <a:pt x="66"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5" name="未知"/>
              <p:cNvSpPr/>
              <p:nvPr/>
            </p:nvSpPr>
            <p:spPr bwMode="auto">
              <a:xfrm>
                <a:off x="53" y="169"/>
                <a:ext cx="6" cy="14"/>
              </a:xfrm>
              <a:custGeom>
                <a:avLst/>
                <a:gdLst>
                  <a:gd name="T0" fmla="*/ 1 w 35"/>
                  <a:gd name="T1" fmla="*/ 2 h 72"/>
                  <a:gd name="T2" fmla="*/ 2 w 35"/>
                  <a:gd name="T3" fmla="*/ 2 h 72"/>
                  <a:gd name="T4" fmla="*/ 3 w 35"/>
                  <a:gd name="T5" fmla="*/ 1 h 72"/>
                  <a:gd name="T6" fmla="*/ 5 w 35"/>
                  <a:gd name="T7" fmla="*/ 1 h 72"/>
                  <a:gd name="T8" fmla="*/ 6 w 35"/>
                  <a:gd name="T9" fmla="*/ 0 h 72"/>
                  <a:gd name="T10" fmla="*/ 5 w 35"/>
                  <a:gd name="T11" fmla="*/ 3 h 72"/>
                  <a:gd name="T12" fmla="*/ 4 w 35"/>
                  <a:gd name="T13" fmla="*/ 6 h 72"/>
                  <a:gd name="T14" fmla="*/ 3 w 35"/>
                  <a:gd name="T15" fmla="*/ 10 h 72"/>
                  <a:gd name="T16" fmla="*/ 4 w 35"/>
                  <a:gd name="T17" fmla="*/ 13 h 72"/>
                  <a:gd name="T18" fmla="*/ 0 w 35"/>
                  <a:gd name="T19" fmla="*/ 14 h 72"/>
                  <a:gd name="T20" fmla="*/ 0 w 35"/>
                  <a:gd name="T21" fmla="*/ 13 h 72"/>
                  <a:gd name="T22" fmla="*/ 0 w 35"/>
                  <a:gd name="T23" fmla="*/ 10 h 72"/>
                  <a:gd name="T24" fmla="*/ 0 w 35"/>
                  <a:gd name="T25" fmla="*/ 6 h 72"/>
                  <a:gd name="T26" fmla="*/ 1 w 35"/>
                  <a:gd name="T27" fmla="*/ 2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72">
                    <a:moveTo>
                      <a:pt x="7" y="11"/>
                    </a:moveTo>
                    <a:lnTo>
                      <a:pt x="12" y="9"/>
                    </a:lnTo>
                    <a:lnTo>
                      <a:pt x="19" y="5"/>
                    </a:lnTo>
                    <a:lnTo>
                      <a:pt x="27" y="3"/>
                    </a:lnTo>
                    <a:lnTo>
                      <a:pt x="35" y="0"/>
                    </a:lnTo>
                    <a:lnTo>
                      <a:pt x="29" y="14"/>
                    </a:lnTo>
                    <a:lnTo>
                      <a:pt x="24" y="31"/>
                    </a:lnTo>
                    <a:lnTo>
                      <a:pt x="20" y="49"/>
                    </a:lnTo>
                    <a:lnTo>
                      <a:pt x="21" y="69"/>
                    </a:lnTo>
                    <a:lnTo>
                      <a:pt x="0" y="72"/>
                    </a:lnTo>
                    <a:lnTo>
                      <a:pt x="0" y="66"/>
                    </a:lnTo>
                    <a:lnTo>
                      <a:pt x="0" y="50"/>
                    </a:lnTo>
                    <a:lnTo>
                      <a:pt x="2" y="30"/>
                    </a:lnTo>
                    <a:lnTo>
                      <a:pt x="7" y="11"/>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6" name="未知"/>
              <p:cNvSpPr/>
              <p:nvPr/>
            </p:nvSpPr>
            <p:spPr bwMode="auto">
              <a:xfrm>
                <a:off x="127" y="129"/>
                <a:ext cx="8" cy="46"/>
              </a:xfrm>
              <a:custGeom>
                <a:avLst/>
                <a:gdLst>
                  <a:gd name="T0" fmla="*/ 4 w 52"/>
                  <a:gd name="T1" fmla="*/ 2 h 219"/>
                  <a:gd name="T2" fmla="*/ 5 w 52"/>
                  <a:gd name="T3" fmla="*/ 2 h 219"/>
                  <a:gd name="T4" fmla="*/ 6 w 52"/>
                  <a:gd name="T5" fmla="*/ 1 h 219"/>
                  <a:gd name="T6" fmla="*/ 7 w 52"/>
                  <a:gd name="T7" fmla="*/ 1 h 219"/>
                  <a:gd name="T8" fmla="*/ 8 w 52"/>
                  <a:gd name="T9" fmla="*/ 0 h 219"/>
                  <a:gd name="T10" fmla="*/ 6 w 52"/>
                  <a:gd name="T11" fmla="*/ 3 h 219"/>
                  <a:gd name="T12" fmla="*/ 5 w 52"/>
                  <a:gd name="T13" fmla="*/ 8 h 219"/>
                  <a:gd name="T14" fmla="*/ 4 w 52"/>
                  <a:gd name="T15" fmla="*/ 13 h 219"/>
                  <a:gd name="T16" fmla="*/ 3 w 52"/>
                  <a:gd name="T17" fmla="*/ 18 h 219"/>
                  <a:gd name="T18" fmla="*/ 3 w 52"/>
                  <a:gd name="T19" fmla="*/ 24 h 219"/>
                  <a:gd name="T20" fmla="*/ 3 w 52"/>
                  <a:gd name="T21" fmla="*/ 31 h 219"/>
                  <a:gd name="T22" fmla="*/ 3 w 52"/>
                  <a:gd name="T23" fmla="*/ 37 h 219"/>
                  <a:gd name="T24" fmla="*/ 3 w 52"/>
                  <a:gd name="T25" fmla="*/ 44 h 219"/>
                  <a:gd name="T26" fmla="*/ 0 w 52"/>
                  <a:gd name="T27" fmla="*/ 44 h 219"/>
                  <a:gd name="T28" fmla="*/ 0 w 52"/>
                  <a:gd name="T29" fmla="*/ 42 h 219"/>
                  <a:gd name="T30" fmla="*/ 0 w 52"/>
                  <a:gd name="T31" fmla="*/ 38 h 219"/>
                  <a:gd name="T32" fmla="*/ 0 w 52"/>
                  <a:gd name="T33" fmla="*/ 32 h 219"/>
                  <a:gd name="T34" fmla="*/ 0 w 52"/>
                  <a:gd name="T35" fmla="*/ 25 h 219"/>
                  <a:gd name="T36" fmla="*/ 0 w 52"/>
                  <a:gd name="T37" fmla="*/ 18 h 219"/>
                  <a:gd name="T38" fmla="*/ 1 w 52"/>
                  <a:gd name="T39" fmla="*/ 11 h 219"/>
                  <a:gd name="T40" fmla="*/ 2 w 52"/>
                  <a:gd name="T41" fmla="*/ 6 h 219"/>
                  <a:gd name="T42" fmla="*/ 4 w 52"/>
                  <a:gd name="T43" fmla="*/ 2 h 2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2" h="219">
                    <a:moveTo>
                      <a:pt x="24" y="12"/>
                    </a:moveTo>
                    <a:lnTo>
                      <a:pt x="31" y="9"/>
                    </a:lnTo>
                    <a:lnTo>
                      <a:pt x="39" y="6"/>
                    </a:lnTo>
                    <a:lnTo>
                      <a:pt x="46" y="3"/>
                    </a:lnTo>
                    <a:lnTo>
                      <a:pt x="52" y="0"/>
                    </a:lnTo>
                    <a:lnTo>
                      <a:pt x="39" y="17"/>
                    </a:lnTo>
                    <a:lnTo>
                      <a:pt x="30" y="38"/>
                    </a:lnTo>
                    <a:lnTo>
                      <a:pt x="24" y="63"/>
                    </a:lnTo>
                    <a:lnTo>
                      <a:pt x="21" y="91"/>
                    </a:lnTo>
                    <a:lnTo>
                      <a:pt x="20" y="120"/>
                    </a:lnTo>
                    <a:lnTo>
                      <a:pt x="20" y="153"/>
                    </a:lnTo>
                    <a:lnTo>
                      <a:pt x="20" y="184"/>
                    </a:lnTo>
                    <a:lnTo>
                      <a:pt x="21" y="217"/>
                    </a:lnTo>
                    <a:lnTo>
                      <a:pt x="1" y="219"/>
                    </a:lnTo>
                    <a:lnTo>
                      <a:pt x="1" y="211"/>
                    </a:lnTo>
                    <a:lnTo>
                      <a:pt x="0" y="191"/>
                    </a:lnTo>
                    <a:lnTo>
                      <a:pt x="0" y="160"/>
                    </a:lnTo>
                    <a:lnTo>
                      <a:pt x="0" y="126"/>
                    </a:lnTo>
                    <a:lnTo>
                      <a:pt x="2" y="90"/>
                    </a:lnTo>
                    <a:lnTo>
                      <a:pt x="7" y="56"/>
                    </a:lnTo>
                    <a:lnTo>
                      <a:pt x="13" y="29"/>
                    </a:lnTo>
                    <a:lnTo>
                      <a:pt x="24" y="12"/>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7" name="未知"/>
              <p:cNvSpPr/>
              <p:nvPr/>
            </p:nvSpPr>
            <p:spPr bwMode="auto">
              <a:xfrm>
                <a:off x="164" y="128"/>
                <a:ext cx="9" cy="22"/>
              </a:xfrm>
              <a:custGeom>
                <a:avLst/>
                <a:gdLst>
                  <a:gd name="T0" fmla="*/ 9 w 59"/>
                  <a:gd name="T1" fmla="*/ 19 h 106"/>
                  <a:gd name="T2" fmla="*/ 0 w 59"/>
                  <a:gd name="T3" fmla="*/ 21 h 106"/>
                  <a:gd name="T4" fmla="*/ 0 w 59"/>
                  <a:gd name="T5" fmla="*/ 4 h 106"/>
                  <a:gd name="T6" fmla="*/ 9 w 59"/>
                  <a:gd name="T7" fmla="*/ 0 h 106"/>
                  <a:gd name="T8" fmla="*/ 9 w 59"/>
                  <a:gd name="T9" fmla="*/ 19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106">
                    <a:moveTo>
                      <a:pt x="56" y="94"/>
                    </a:moveTo>
                    <a:lnTo>
                      <a:pt x="0" y="106"/>
                    </a:lnTo>
                    <a:lnTo>
                      <a:pt x="2" y="19"/>
                    </a:lnTo>
                    <a:lnTo>
                      <a:pt x="59" y="0"/>
                    </a:lnTo>
                    <a:lnTo>
                      <a:pt x="56" y="94"/>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8" name="未知"/>
              <p:cNvSpPr/>
              <p:nvPr/>
            </p:nvSpPr>
            <p:spPr bwMode="auto">
              <a:xfrm>
                <a:off x="149" y="134"/>
                <a:ext cx="8" cy="17"/>
              </a:xfrm>
              <a:custGeom>
                <a:avLst/>
                <a:gdLst>
                  <a:gd name="T0" fmla="*/ 8 w 49"/>
                  <a:gd name="T1" fmla="*/ 17 h 93"/>
                  <a:gd name="T2" fmla="*/ 0 w 49"/>
                  <a:gd name="T3" fmla="*/ 19 h 93"/>
                  <a:gd name="T4" fmla="*/ 0 w 49"/>
                  <a:gd name="T5" fmla="*/ 3 h 93"/>
                  <a:gd name="T6" fmla="*/ 8 w 49"/>
                  <a:gd name="T7" fmla="*/ 0 h 93"/>
                  <a:gd name="T8" fmla="*/ 8 w 49"/>
                  <a:gd name="T9" fmla="*/ 17 h 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93">
                    <a:moveTo>
                      <a:pt x="48" y="82"/>
                    </a:moveTo>
                    <a:lnTo>
                      <a:pt x="0" y="93"/>
                    </a:lnTo>
                    <a:lnTo>
                      <a:pt x="1" y="16"/>
                    </a:lnTo>
                    <a:lnTo>
                      <a:pt x="49" y="0"/>
                    </a:lnTo>
                    <a:lnTo>
                      <a:pt x="48" y="82"/>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59" name="未知"/>
              <p:cNvSpPr/>
              <p:nvPr/>
            </p:nvSpPr>
            <p:spPr bwMode="auto">
              <a:xfrm>
                <a:off x="119" y="147"/>
                <a:ext cx="5" cy="14"/>
              </a:xfrm>
              <a:custGeom>
                <a:avLst/>
                <a:gdLst>
                  <a:gd name="T0" fmla="*/ 5 w 32"/>
                  <a:gd name="T1" fmla="*/ 13 h 66"/>
                  <a:gd name="T2" fmla="*/ 0 w 32"/>
                  <a:gd name="T3" fmla="*/ 14 h 66"/>
                  <a:gd name="T4" fmla="*/ 0 w 32"/>
                  <a:gd name="T5" fmla="*/ 2 h 66"/>
                  <a:gd name="T6" fmla="*/ 5 w 32"/>
                  <a:gd name="T7" fmla="*/ 0 h 66"/>
                  <a:gd name="T8" fmla="*/ 5 w 32"/>
                  <a:gd name="T9" fmla="*/ 13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66">
                    <a:moveTo>
                      <a:pt x="32" y="59"/>
                    </a:moveTo>
                    <a:lnTo>
                      <a:pt x="0" y="66"/>
                    </a:lnTo>
                    <a:lnTo>
                      <a:pt x="0" y="10"/>
                    </a:lnTo>
                    <a:lnTo>
                      <a:pt x="31" y="0"/>
                    </a:lnTo>
                    <a:lnTo>
                      <a:pt x="32" y="59"/>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0" name="未知"/>
              <p:cNvSpPr/>
              <p:nvPr/>
            </p:nvSpPr>
            <p:spPr bwMode="auto">
              <a:xfrm>
                <a:off x="134" y="140"/>
                <a:ext cx="8" cy="17"/>
              </a:xfrm>
              <a:custGeom>
                <a:avLst/>
                <a:gdLst>
                  <a:gd name="T0" fmla="*/ 0 w 43"/>
                  <a:gd name="T1" fmla="*/ 3 h 81"/>
                  <a:gd name="T2" fmla="*/ 8 w 43"/>
                  <a:gd name="T3" fmla="*/ 0 h 81"/>
                  <a:gd name="T4" fmla="*/ 8 w 43"/>
                  <a:gd name="T5" fmla="*/ 15 h 81"/>
                  <a:gd name="T6" fmla="*/ 0 w 43"/>
                  <a:gd name="T7" fmla="*/ 17 h 81"/>
                  <a:gd name="T8" fmla="*/ 0 w 43"/>
                  <a:gd name="T9" fmla="*/ 3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14"/>
                    </a:moveTo>
                    <a:lnTo>
                      <a:pt x="43" y="0"/>
                    </a:lnTo>
                    <a:lnTo>
                      <a:pt x="43" y="72"/>
                    </a:lnTo>
                    <a:lnTo>
                      <a:pt x="0" y="81"/>
                    </a:lnTo>
                    <a:lnTo>
                      <a:pt x="0" y="14"/>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1" name="未知"/>
              <p:cNvSpPr/>
              <p:nvPr/>
            </p:nvSpPr>
            <p:spPr bwMode="auto">
              <a:xfrm>
                <a:off x="109" y="151"/>
                <a:ext cx="6" cy="12"/>
              </a:xfrm>
              <a:custGeom>
                <a:avLst/>
                <a:gdLst>
                  <a:gd name="T0" fmla="*/ 6 w 35"/>
                  <a:gd name="T1" fmla="*/ 11 h 61"/>
                  <a:gd name="T2" fmla="*/ 0 w 35"/>
                  <a:gd name="T3" fmla="*/ 12 h 61"/>
                  <a:gd name="T4" fmla="*/ 0 w 35"/>
                  <a:gd name="T5" fmla="*/ 2 h 61"/>
                  <a:gd name="T6" fmla="*/ 5 w 35"/>
                  <a:gd name="T7" fmla="*/ 0 h 61"/>
                  <a:gd name="T8" fmla="*/ 6 w 35"/>
                  <a:gd name="T9" fmla="*/ 1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1">
                    <a:moveTo>
                      <a:pt x="35" y="54"/>
                    </a:moveTo>
                    <a:lnTo>
                      <a:pt x="1" y="61"/>
                    </a:lnTo>
                    <a:lnTo>
                      <a:pt x="0" y="10"/>
                    </a:lnTo>
                    <a:lnTo>
                      <a:pt x="32" y="0"/>
                    </a:lnTo>
                    <a:lnTo>
                      <a:pt x="35" y="54"/>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2" name="未知"/>
              <p:cNvSpPr/>
              <p:nvPr/>
            </p:nvSpPr>
            <p:spPr bwMode="auto">
              <a:xfrm>
                <a:off x="100" y="154"/>
                <a:ext cx="6" cy="12"/>
              </a:xfrm>
              <a:custGeom>
                <a:avLst/>
                <a:gdLst>
                  <a:gd name="T0" fmla="*/ 6 w 33"/>
                  <a:gd name="T1" fmla="*/ 10 h 56"/>
                  <a:gd name="T2" fmla="*/ 0 w 33"/>
                  <a:gd name="T3" fmla="*/ 12 h 56"/>
                  <a:gd name="T4" fmla="*/ 0 w 33"/>
                  <a:gd name="T5" fmla="*/ 2 h 56"/>
                  <a:gd name="T6" fmla="*/ 6 w 33"/>
                  <a:gd name="T7" fmla="*/ 0 h 56"/>
                  <a:gd name="T8" fmla="*/ 6 w 33"/>
                  <a:gd name="T9" fmla="*/ 1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56">
                    <a:moveTo>
                      <a:pt x="33" y="48"/>
                    </a:moveTo>
                    <a:lnTo>
                      <a:pt x="1" y="56"/>
                    </a:lnTo>
                    <a:lnTo>
                      <a:pt x="0" y="11"/>
                    </a:lnTo>
                    <a:lnTo>
                      <a:pt x="33" y="0"/>
                    </a:lnTo>
                    <a:lnTo>
                      <a:pt x="33" y="48"/>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3" name="未知"/>
              <p:cNvSpPr/>
              <p:nvPr/>
            </p:nvSpPr>
            <p:spPr bwMode="auto">
              <a:xfrm>
                <a:off x="91" y="158"/>
                <a:ext cx="6" cy="12"/>
              </a:xfrm>
              <a:custGeom>
                <a:avLst/>
                <a:gdLst>
                  <a:gd name="T0" fmla="*/ 6 w 34"/>
                  <a:gd name="T1" fmla="*/ 8 h 50"/>
                  <a:gd name="T2" fmla="*/ 0 w 34"/>
                  <a:gd name="T3" fmla="*/ 10 h 50"/>
                  <a:gd name="T4" fmla="*/ 0 w 34"/>
                  <a:gd name="T5" fmla="*/ 2 h 50"/>
                  <a:gd name="T6" fmla="*/ 6 w 34"/>
                  <a:gd name="T7" fmla="*/ 0 h 50"/>
                  <a:gd name="T8" fmla="*/ 6 w 34"/>
                  <a:gd name="T9" fmla="*/ 8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50">
                    <a:moveTo>
                      <a:pt x="34" y="42"/>
                    </a:moveTo>
                    <a:lnTo>
                      <a:pt x="0" y="50"/>
                    </a:lnTo>
                    <a:lnTo>
                      <a:pt x="0" y="11"/>
                    </a:lnTo>
                    <a:lnTo>
                      <a:pt x="34" y="0"/>
                    </a:lnTo>
                    <a:lnTo>
                      <a:pt x="34" y="42"/>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4" name="未知"/>
              <p:cNvSpPr/>
              <p:nvPr/>
            </p:nvSpPr>
            <p:spPr bwMode="auto">
              <a:xfrm>
                <a:off x="82" y="162"/>
                <a:ext cx="5" cy="8"/>
              </a:xfrm>
              <a:custGeom>
                <a:avLst/>
                <a:gdLst>
                  <a:gd name="T0" fmla="*/ 5 w 33"/>
                  <a:gd name="T1" fmla="*/ 7 h 43"/>
                  <a:gd name="T2" fmla="*/ 0 w 33"/>
                  <a:gd name="T3" fmla="*/ 8 h 43"/>
                  <a:gd name="T4" fmla="*/ 0 w 33"/>
                  <a:gd name="T5" fmla="*/ 2 h 43"/>
                  <a:gd name="T6" fmla="*/ 5 w 33"/>
                  <a:gd name="T7" fmla="*/ 0 h 43"/>
                  <a:gd name="T8" fmla="*/ 5 w 33"/>
                  <a:gd name="T9" fmla="*/ 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3">
                    <a:moveTo>
                      <a:pt x="33" y="36"/>
                    </a:moveTo>
                    <a:lnTo>
                      <a:pt x="0" y="43"/>
                    </a:lnTo>
                    <a:lnTo>
                      <a:pt x="0" y="10"/>
                    </a:lnTo>
                    <a:lnTo>
                      <a:pt x="33" y="0"/>
                    </a:lnTo>
                    <a:lnTo>
                      <a:pt x="33" y="36"/>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5" name="未知"/>
              <p:cNvSpPr/>
              <p:nvPr/>
            </p:nvSpPr>
            <p:spPr bwMode="auto">
              <a:xfrm>
                <a:off x="74" y="165"/>
                <a:ext cx="4" cy="7"/>
              </a:xfrm>
              <a:custGeom>
                <a:avLst/>
                <a:gdLst>
                  <a:gd name="T0" fmla="*/ 4 w 25"/>
                  <a:gd name="T1" fmla="*/ 6 h 35"/>
                  <a:gd name="T2" fmla="*/ 0 w 25"/>
                  <a:gd name="T3" fmla="*/ 7 h 35"/>
                  <a:gd name="T4" fmla="*/ 0 w 25"/>
                  <a:gd name="T5" fmla="*/ 2 h 35"/>
                  <a:gd name="T6" fmla="*/ 4 w 25"/>
                  <a:gd name="T7" fmla="*/ 0 h 35"/>
                  <a:gd name="T8" fmla="*/ 4 w 25"/>
                  <a:gd name="T9" fmla="*/ 6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35">
                    <a:moveTo>
                      <a:pt x="25" y="30"/>
                    </a:moveTo>
                    <a:lnTo>
                      <a:pt x="0" y="35"/>
                    </a:lnTo>
                    <a:lnTo>
                      <a:pt x="0" y="8"/>
                    </a:lnTo>
                    <a:lnTo>
                      <a:pt x="25" y="0"/>
                    </a:lnTo>
                    <a:lnTo>
                      <a:pt x="25" y="3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6" name="未知"/>
              <p:cNvSpPr/>
              <p:nvPr/>
            </p:nvSpPr>
            <p:spPr bwMode="auto">
              <a:xfrm>
                <a:off x="67" y="168"/>
                <a:ext cx="3" cy="6"/>
              </a:xfrm>
              <a:custGeom>
                <a:avLst/>
                <a:gdLst>
                  <a:gd name="T0" fmla="*/ 3 w 21"/>
                  <a:gd name="T1" fmla="*/ 5 h 31"/>
                  <a:gd name="T2" fmla="*/ 0 w 21"/>
                  <a:gd name="T3" fmla="*/ 6 h 31"/>
                  <a:gd name="T4" fmla="*/ 0 w 21"/>
                  <a:gd name="T5" fmla="*/ 1 h 31"/>
                  <a:gd name="T6" fmla="*/ 3 w 21"/>
                  <a:gd name="T7" fmla="*/ 0 h 31"/>
                  <a:gd name="T8" fmla="*/ 3 w 21"/>
                  <a:gd name="T9" fmla="*/ 5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31">
                    <a:moveTo>
                      <a:pt x="21" y="26"/>
                    </a:moveTo>
                    <a:lnTo>
                      <a:pt x="0" y="31"/>
                    </a:lnTo>
                    <a:lnTo>
                      <a:pt x="1" y="7"/>
                    </a:lnTo>
                    <a:lnTo>
                      <a:pt x="21" y="0"/>
                    </a:lnTo>
                    <a:lnTo>
                      <a:pt x="21" y="26"/>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7" name="未知"/>
              <p:cNvSpPr/>
              <p:nvPr/>
            </p:nvSpPr>
            <p:spPr bwMode="auto">
              <a:xfrm>
                <a:off x="61" y="171"/>
                <a:ext cx="2" cy="5"/>
              </a:xfrm>
              <a:custGeom>
                <a:avLst/>
                <a:gdLst>
                  <a:gd name="T0" fmla="*/ 2 w 14"/>
                  <a:gd name="T1" fmla="*/ 4 h 24"/>
                  <a:gd name="T2" fmla="*/ 0 w 14"/>
                  <a:gd name="T3" fmla="*/ 5 h 24"/>
                  <a:gd name="T4" fmla="*/ 0 w 14"/>
                  <a:gd name="T5" fmla="*/ 1 h 24"/>
                  <a:gd name="T6" fmla="*/ 2 w 14"/>
                  <a:gd name="T7" fmla="*/ 0 h 24"/>
                  <a:gd name="T8" fmla="*/ 2 w 14"/>
                  <a:gd name="T9" fmla="*/ 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24">
                    <a:moveTo>
                      <a:pt x="14" y="20"/>
                    </a:moveTo>
                    <a:lnTo>
                      <a:pt x="0" y="24"/>
                    </a:lnTo>
                    <a:lnTo>
                      <a:pt x="0" y="4"/>
                    </a:lnTo>
                    <a:lnTo>
                      <a:pt x="14" y="0"/>
                    </a:lnTo>
                    <a:lnTo>
                      <a:pt x="14" y="2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8" name="未知"/>
              <p:cNvSpPr/>
              <p:nvPr/>
            </p:nvSpPr>
            <p:spPr bwMode="auto">
              <a:xfrm>
                <a:off x="205" y="111"/>
                <a:ext cx="7" cy="56"/>
              </a:xfrm>
              <a:custGeom>
                <a:avLst/>
                <a:gdLst>
                  <a:gd name="T0" fmla="*/ 5 w 41"/>
                  <a:gd name="T1" fmla="*/ 0 h 282"/>
                  <a:gd name="T2" fmla="*/ 7 w 41"/>
                  <a:gd name="T3" fmla="*/ 3 h 282"/>
                  <a:gd name="T4" fmla="*/ 5 w 41"/>
                  <a:gd name="T5" fmla="*/ 5 h 282"/>
                  <a:gd name="T6" fmla="*/ 4 w 41"/>
                  <a:gd name="T7" fmla="*/ 9 h 282"/>
                  <a:gd name="T8" fmla="*/ 3 w 41"/>
                  <a:gd name="T9" fmla="*/ 12 h 282"/>
                  <a:gd name="T10" fmla="*/ 3 w 41"/>
                  <a:gd name="T11" fmla="*/ 14 h 282"/>
                  <a:gd name="T12" fmla="*/ 3 w 41"/>
                  <a:gd name="T13" fmla="*/ 20 h 282"/>
                  <a:gd name="T14" fmla="*/ 3 w 41"/>
                  <a:gd name="T15" fmla="*/ 29 h 282"/>
                  <a:gd name="T16" fmla="*/ 3 w 41"/>
                  <a:gd name="T17" fmla="*/ 39 h 282"/>
                  <a:gd name="T18" fmla="*/ 3 w 41"/>
                  <a:gd name="T19" fmla="*/ 45 h 282"/>
                  <a:gd name="T20" fmla="*/ 3 w 41"/>
                  <a:gd name="T21" fmla="*/ 48 h 282"/>
                  <a:gd name="T22" fmla="*/ 4 w 41"/>
                  <a:gd name="T23" fmla="*/ 50 h 282"/>
                  <a:gd name="T24" fmla="*/ 5 w 41"/>
                  <a:gd name="T25" fmla="*/ 52 h 282"/>
                  <a:gd name="T26" fmla="*/ 6 w 41"/>
                  <a:gd name="T27" fmla="*/ 53 h 282"/>
                  <a:gd name="T28" fmla="*/ 4 w 41"/>
                  <a:gd name="T29" fmla="*/ 56 h 282"/>
                  <a:gd name="T30" fmla="*/ 4 w 41"/>
                  <a:gd name="T31" fmla="*/ 55 h 282"/>
                  <a:gd name="T32" fmla="*/ 2 w 41"/>
                  <a:gd name="T33" fmla="*/ 54 h 282"/>
                  <a:gd name="T34" fmla="*/ 1 w 41"/>
                  <a:gd name="T35" fmla="*/ 51 h 282"/>
                  <a:gd name="T36" fmla="*/ 0 w 41"/>
                  <a:gd name="T37" fmla="*/ 46 h 282"/>
                  <a:gd name="T38" fmla="*/ 0 w 41"/>
                  <a:gd name="T39" fmla="*/ 37 h 282"/>
                  <a:gd name="T40" fmla="*/ 0 w 41"/>
                  <a:gd name="T41" fmla="*/ 27 h 282"/>
                  <a:gd name="T42" fmla="*/ 0 w 41"/>
                  <a:gd name="T43" fmla="*/ 18 h 282"/>
                  <a:gd name="T44" fmla="*/ 0 w 41"/>
                  <a:gd name="T45" fmla="*/ 12 h 282"/>
                  <a:gd name="T46" fmla="*/ 0 w 41"/>
                  <a:gd name="T47" fmla="*/ 9 h 282"/>
                  <a:gd name="T48" fmla="*/ 1 w 41"/>
                  <a:gd name="T49" fmla="*/ 6 h 282"/>
                  <a:gd name="T50" fmla="*/ 2 w 41"/>
                  <a:gd name="T51" fmla="*/ 3 h 282"/>
                  <a:gd name="T52" fmla="*/ 5 w 41"/>
                  <a:gd name="T53" fmla="*/ 0 h 28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282">
                    <a:moveTo>
                      <a:pt x="30" y="0"/>
                    </a:moveTo>
                    <a:lnTo>
                      <a:pt x="41" y="14"/>
                    </a:lnTo>
                    <a:lnTo>
                      <a:pt x="28" y="27"/>
                    </a:lnTo>
                    <a:lnTo>
                      <a:pt x="21" y="44"/>
                    </a:lnTo>
                    <a:lnTo>
                      <a:pt x="19" y="61"/>
                    </a:lnTo>
                    <a:lnTo>
                      <a:pt x="19" y="73"/>
                    </a:lnTo>
                    <a:lnTo>
                      <a:pt x="19" y="99"/>
                    </a:lnTo>
                    <a:lnTo>
                      <a:pt x="19" y="146"/>
                    </a:lnTo>
                    <a:lnTo>
                      <a:pt x="19" y="195"/>
                    </a:lnTo>
                    <a:lnTo>
                      <a:pt x="19" y="227"/>
                    </a:lnTo>
                    <a:lnTo>
                      <a:pt x="20" y="242"/>
                    </a:lnTo>
                    <a:lnTo>
                      <a:pt x="23" y="254"/>
                    </a:lnTo>
                    <a:lnTo>
                      <a:pt x="29" y="261"/>
                    </a:lnTo>
                    <a:lnTo>
                      <a:pt x="38" y="268"/>
                    </a:lnTo>
                    <a:lnTo>
                      <a:pt x="25" y="282"/>
                    </a:lnTo>
                    <a:lnTo>
                      <a:pt x="21" y="279"/>
                    </a:lnTo>
                    <a:lnTo>
                      <a:pt x="13" y="273"/>
                    </a:lnTo>
                    <a:lnTo>
                      <a:pt x="4" y="257"/>
                    </a:lnTo>
                    <a:lnTo>
                      <a:pt x="0" y="230"/>
                    </a:lnTo>
                    <a:lnTo>
                      <a:pt x="0" y="187"/>
                    </a:lnTo>
                    <a:lnTo>
                      <a:pt x="0" y="137"/>
                    </a:lnTo>
                    <a:lnTo>
                      <a:pt x="0" y="90"/>
                    </a:lnTo>
                    <a:lnTo>
                      <a:pt x="0" y="61"/>
                    </a:lnTo>
                    <a:lnTo>
                      <a:pt x="1" y="44"/>
                    </a:lnTo>
                    <a:lnTo>
                      <a:pt x="5" y="28"/>
                    </a:lnTo>
                    <a:lnTo>
                      <a:pt x="14" y="14"/>
                    </a:lnTo>
                    <a:lnTo>
                      <a:pt x="30"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69" name="未知"/>
              <p:cNvSpPr/>
              <p:nvPr/>
            </p:nvSpPr>
            <p:spPr bwMode="auto">
              <a:xfrm>
                <a:off x="214" y="108"/>
                <a:ext cx="7" cy="56"/>
              </a:xfrm>
              <a:custGeom>
                <a:avLst/>
                <a:gdLst>
                  <a:gd name="T0" fmla="*/ 5 w 41"/>
                  <a:gd name="T1" fmla="*/ 0 h 280"/>
                  <a:gd name="T2" fmla="*/ 7 w 41"/>
                  <a:gd name="T3" fmla="*/ 3 h 280"/>
                  <a:gd name="T4" fmla="*/ 5 w 41"/>
                  <a:gd name="T5" fmla="*/ 6 h 280"/>
                  <a:gd name="T6" fmla="*/ 4 w 41"/>
                  <a:gd name="T7" fmla="*/ 9 h 280"/>
                  <a:gd name="T8" fmla="*/ 3 w 41"/>
                  <a:gd name="T9" fmla="*/ 12 h 280"/>
                  <a:gd name="T10" fmla="*/ 3 w 41"/>
                  <a:gd name="T11" fmla="*/ 15 h 280"/>
                  <a:gd name="T12" fmla="*/ 3 w 41"/>
                  <a:gd name="T13" fmla="*/ 20 h 280"/>
                  <a:gd name="T14" fmla="*/ 3 w 41"/>
                  <a:gd name="T15" fmla="*/ 29 h 280"/>
                  <a:gd name="T16" fmla="*/ 3 w 41"/>
                  <a:gd name="T17" fmla="*/ 39 h 280"/>
                  <a:gd name="T18" fmla="*/ 3 w 41"/>
                  <a:gd name="T19" fmla="*/ 45 h 280"/>
                  <a:gd name="T20" fmla="*/ 3 w 41"/>
                  <a:gd name="T21" fmla="*/ 48 h 280"/>
                  <a:gd name="T22" fmla="*/ 4 w 41"/>
                  <a:gd name="T23" fmla="*/ 50 h 280"/>
                  <a:gd name="T24" fmla="*/ 5 w 41"/>
                  <a:gd name="T25" fmla="*/ 52 h 280"/>
                  <a:gd name="T26" fmla="*/ 7 w 41"/>
                  <a:gd name="T27" fmla="*/ 53 h 280"/>
                  <a:gd name="T28" fmla="*/ 4 w 41"/>
                  <a:gd name="T29" fmla="*/ 56 h 280"/>
                  <a:gd name="T30" fmla="*/ 4 w 41"/>
                  <a:gd name="T31" fmla="*/ 56 h 280"/>
                  <a:gd name="T32" fmla="*/ 2 w 41"/>
                  <a:gd name="T33" fmla="*/ 54 h 280"/>
                  <a:gd name="T34" fmla="*/ 1 w 41"/>
                  <a:gd name="T35" fmla="*/ 51 h 280"/>
                  <a:gd name="T36" fmla="*/ 0 w 41"/>
                  <a:gd name="T37" fmla="*/ 46 h 280"/>
                  <a:gd name="T38" fmla="*/ 0 w 41"/>
                  <a:gd name="T39" fmla="*/ 37 h 280"/>
                  <a:gd name="T40" fmla="*/ 0 w 41"/>
                  <a:gd name="T41" fmla="*/ 27 h 280"/>
                  <a:gd name="T42" fmla="*/ 0 w 41"/>
                  <a:gd name="T43" fmla="*/ 18 h 280"/>
                  <a:gd name="T44" fmla="*/ 0 w 41"/>
                  <a:gd name="T45" fmla="*/ 12 h 280"/>
                  <a:gd name="T46" fmla="*/ 0 w 41"/>
                  <a:gd name="T47" fmla="*/ 9 h 280"/>
                  <a:gd name="T48" fmla="*/ 1 w 41"/>
                  <a:gd name="T49" fmla="*/ 6 h 280"/>
                  <a:gd name="T50" fmla="*/ 2 w 41"/>
                  <a:gd name="T51" fmla="*/ 3 h 280"/>
                  <a:gd name="T52" fmla="*/ 5 w 41"/>
                  <a:gd name="T53" fmla="*/ 0 h 2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 h="280">
                    <a:moveTo>
                      <a:pt x="30" y="0"/>
                    </a:moveTo>
                    <a:lnTo>
                      <a:pt x="41" y="15"/>
                    </a:lnTo>
                    <a:lnTo>
                      <a:pt x="27" y="28"/>
                    </a:lnTo>
                    <a:lnTo>
                      <a:pt x="21" y="43"/>
                    </a:lnTo>
                    <a:lnTo>
                      <a:pt x="19" y="60"/>
                    </a:lnTo>
                    <a:lnTo>
                      <a:pt x="19" y="73"/>
                    </a:lnTo>
                    <a:lnTo>
                      <a:pt x="19" y="98"/>
                    </a:lnTo>
                    <a:lnTo>
                      <a:pt x="19" y="144"/>
                    </a:lnTo>
                    <a:lnTo>
                      <a:pt x="19" y="194"/>
                    </a:lnTo>
                    <a:lnTo>
                      <a:pt x="19" y="226"/>
                    </a:lnTo>
                    <a:lnTo>
                      <a:pt x="20" y="241"/>
                    </a:lnTo>
                    <a:lnTo>
                      <a:pt x="24" y="252"/>
                    </a:lnTo>
                    <a:lnTo>
                      <a:pt x="30" y="261"/>
                    </a:lnTo>
                    <a:lnTo>
                      <a:pt x="39" y="267"/>
                    </a:lnTo>
                    <a:lnTo>
                      <a:pt x="26" y="280"/>
                    </a:lnTo>
                    <a:lnTo>
                      <a:pt x="22" y="279"/>
                    </a:lnTo>
                    <a:lnTo>
                      <a:pt x="13" y="271"/>
                    </a:lnTo>
                    <a:lnTo>
                      <a:pt x="4" y="257"/>
                    </a:lnTo>
                    <a:lnTo>
                      <a:pt x="0" y="230"/>
                    </a:lnTo>
                    <a:lnTo>
                      <a:pt x="0" y="187"/>
                    </a:lnTo>
                    <a:lnTo>
                      <a:pt x="0" y="137"/>
                    </a:lnTo>
                    <a:lnTo>
                      <a:pt x="0" y="89"/>
                    </a:lnTo>
                    <a:lnTo>
                      <a:pt x="0" y="60"/>
                    </a:lnTo>
                    <a:lnTo>
                      <a:pt x="1" y="43"/>
                    </a:lnTo>
                    <a:lnTo>
                      <a:pt x="5" y="28"/>
                    </a:lnTo>
                    <a:lnTo>
                      <a:pt x="14" y="14"/>
                    </a:lnTo>
                    <a:lnTo>
                      <a:pt x="30" y="0"/>
                    </a:lnTo>
                    <a:close/>
                  </a:path>
                </a:pathLst>
              </a:custGeom>
              <a:solidFill>
                <a:srgbClr val="FFF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0" name="未知"/>
              <p:cNvSpPr/>
              <p:nvPr/>
            </p:nvSpPr>
            <p:spPr bwMode="auto">
              <a:xfrm>
                <a:off x="100" y="187"/>
                <a:ext cx="36" cy="8"/>
              </a:xfrm>
              <a:custGeom>
                <a:avLst/>
                <a:gdLst>
                  <a:gd name="T0" fmla="*/ 36 w 214"/>
                  <a:gd name="T1" fmla="*/ 8 h 42"/>
                  <a:gd name="T2" fmla="*/ 0 w 214"/>
                  <a:gd name="T3" fmla="*/ 7 h 42"/>
                  <a:gd name="T4" fmla="*/ 1 w 214"/>
                  <a:gd name="T5" fmla="*/ 6 h 42"/>
                  <a:gd name="T6" fmla="*/ 1 w 214"/>
                  <a:gd name="T7" fmla="*/ 4 h 42"/>
                  <a:gd name="T8" fmla="*/ 1 w 214"/>
                  <a:gd name="T9" fmla="*/ 3 h 42"/>
                  <a:gd name="T10" fmla="*/ 1 w 214"/>
                  <a:gd name="T11" fmla="*/ 2 h 42"/>
                  <a:gd name="T12" fmla="*/ 35 w 214"/>
                  <a:gd name="T13" fmla="*/ 0 h 42"/>
                  <a:gd name="T14" fmla="*/ 34 w 214"/>
                  <a:gd name="T15" fmla="*/ 2 h 42"/>
                  <a:gd name="T16" fmla="*/ 33 w 214"/>
                  <a:gd name="T17" fmla="*/ 4 h 42"/>
                  <a:gd name="T18" fmla="*/ 33 w 214"/>
                  <a:gd name="T19" fmla="*/ 6 h 42"/>
                  <a:gd name="T20" fmla="*/ 36 w 214"/>
                  <a:gd name="T21" fmla="*/ 8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4" h="42">
                    <a:moveTo>
                      <a:pt x="214" y="42"/>
                    </a:moveTo>
                    <a:lnTo>
                      <a:pt x="0" y="35"/>
                    </a:lnTo>
                    <a:lnTo>
                      <a:pt x="6" y="30"/>
                    </a:lnTo>
                    <a:lnTo>
                      <a:pt x="8" y="23"/>
                    </a:lnTo>
                    <a:lnTo>
                      <a:pt x="8" y="15"/>
                    </a:lnTo>
                    <a:lnTo>
                      <a:pt x="4" y="11"/>
                    </a:lnTo>
                    <a:lnTo>
                      <a:pt x="210" y="0"/>
                    </a:lnTo>
                    <a:lnTo>
                      <a:pt x="200" y="8"/>
                    </a:lnTo>
                    <a:lnTo>
                      <a:pt x="196" y="21"/>
                    </a:lnTo>
                    <a:lnTo>
                      <a:pt x="199" y="32"/>
                    </a:lnTo>
                    <a:lnTo>
                      <a:pt x="214" y="42"/>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1" name="未知"/>
              <p:cNvSpPr/>
              <p:nvPr/>
            </p:nvSpPr>
            <p:spPr bwMode="auto">
              <a:xfrm>
                <a:off x="256" y="184"/>
                <a:ext cx="9" cy="16"/>
              </a:xfrm>
              <a:custGeom>
                <a:avLst/>
                <a:gdLst>
                  <a:gd name="T0" fmla="*/ 9 w 50"/>
                  <a:gd name="T1" fmla="*/ 16 h 84"/>
                  <a:gd name="T2" fmla="*/ 1 w 50"/>
                  <a:gd name="T3" fmla="*/ 16 h 84"/>
                  <a:gd name="T4" fmla="*/ 2 w 50"/>
                  <a:gd name="T5" fmla="*/ 14 h 84"/>
                  <a:gd name="T6" fmla="*/ 3 w 50"/>
                  <a:gd name="T7" fmla="*/ 12 h 84"/>
                  <a:gd name="T8" fmla="*/ 4 w 50"/>
                  <a:gd name="T9" fmla="*/ 10 h 84"/>
                  <a:gd name="T10" fmla="*/ 4 w 50"/>
                  <a:gd name="T11" fmla="*/ 8 h 84"/>
                  <a:gd name="T12" fmla="*/ 4 w 50"/>
                  <a:gd name="T13" fmla="*/ 6 h 84"/>
                  <a:gd name="T14" fmla="*/ 3 w 50"/>
                  <a:gd name="T15" fmla="*/ 3 h 84"/>
                  <a:gd name="T16" fmla="*/ 1 w 50"/>
                  <a:gd name="T17" fmla="*/ 2 h 84"/>
                  <a:gd name="T18" fmla="*/ 0 w 50"/>
                  <a:gd name="T19" fmla="*/ 0 h 84"/>
                  <a:gd name="T20" fmla="*/ 2 w 50"/>
                  <a:gd name="T21" fmla="*/ 0 h 84"/>
                  <a:gd name="T22" fmla="*/ 4 w 50"/>
                  <a:gd name="T23" fmla="*/ 1 h 84"/>
                  <a:gd name="T24" fmla="*/ 6 w 50"/>
                  <a:gd name="T25" fmla="*/ 2 h 84"/>
                  <a:gd name="T26" fmla="*/ 7 w 50"/>
                  <a:gd name="T27" fmla="*/ 4 h 84"/>
                  <a:gd name="T28" fmla="*/ 8 w 50"/>
                  <a:gd name="T29" fmla="*/ 6 h 84"/>
                  <a:gd name="T30" fmla="*/ 9 w 50"/>
                  <a:gd name="T31" fmla="*/ 9 h 84"/>
                  <a:gd name="T32" fmla="*/ 9 w 50"/>
                  <a:gd name="T33" fmla="*/ 12 h 84"/>
                  <a:gd name="T34" fmla="*/ 9 w 50"/>
                  <a:gd name="T35" fmla="*/ 16 h 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84">
                    <a:moveTo>
                      <a:pt x="50" y="84"/>
                    </a:moveTo>
                    <a:lnTo>
                      <a:pt x="5" y="83"/>
                    </a:lnTo>
                    <a:lnTo>
                      <a:pt x="12" y="74"/>
                    </a:lnTo>
                    <a:lnTo>
                      <a:pt x="16" y="64"/>
                    </a:lnTo>
                    <a:lnTo>
                      <a:pt x="20" y="54"/>
                    </a:lnTo>
                    <a:lnTo>
                      <a:pt x="21" y="42"/>
                    </a:lnTo>
                    <a:lnTo>
                      <a:pt x="20" y="29"/>
                    </a:lnTo>
                    <a:lnTo>
                      <a:pt x="15" y="18"/>
                    </a:lnTo>
                    <a:lnTo>
                      <a:pt x="8" y="8"/>
                    </a:lnTo>
                    <a:lnTo>
                      <a:pt x="0" y="0"/>
                    </a:lnTo>
                    <a:lnTo>
                      <a:pt x="11" y="2"/>
                    </a:lnTo>
                    <a:lnTo>
                      <a:pt x="22" y="5"/>
                    </a:lnTo>
                    <a:lnTo>
                      <a:pt x="31" y="11"/>
                    </a:lnTo>
                    <a:lnTo>
                      <a:pt x="38" y="20"/>
                    </a:lnTo>
                    <a:lnTo>
                      <a:pt x="43" y="30"/>
                    </a:lnTo>
                    <a:lnTo>
                      <a:pt x="48" y="45"/>
                    </a:lnTo>
                    <a:lnTo>
                      <a:pt x="50" y="63"/>
                    </a:lnTo>
                    <a:lnTo>
                      <a:pt x="50" y="84"/>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2" name="未知"/>
              <p:cNvSpPr/>
              <p:nvPr/>
            </p:nvSpPr>
            <p:spPr bwMode="auto">
              <a:xfrm>
                <a:off x="209" y="183"/>
                <a:ext cx="44" cy="16"/>
              </a:xfrm>
              <a:custGeom>
                <a:avLst/>
                <a:gdLst>
                  <a:gd name="T0" fmla="*/ 33 w 261"/>
                  <a:gd name="T1" fmla="*/ 11 h 83"/>
                  <a:gd name="T2" fmla="*/ 33 w 261"/>
                  <a:gd name="T3" fmla="*/ 12 h 83"/>
                  <a:gd name="T4" fmla="*/ 33 w 261"/>
                  <a:gd name="T5" fmla="*/ 13 h 83"/>
                  <a:gd name="T6" fmla="*/ 34 w 261"/>
                  <a:gd name="T7" fmla="*/ 15 h 83"/>
                  <a:gd name="T8" fmla="*/ 35 w 261"/>
                  <a:gd name="T9" fmla="*/ 16 h 83"/>
                  <a:gd name="T10" fmla="*/ 10 w 261"/>
                  <a:gd name="T11" fmla="*/ 15 h 83"/>
                  <a:gd name="T12" fmla="*/ 11 w 261"/>
                  <a:gd name="T13" fmla="*/ 14 h 83"/>
                  <a:gd name="T14" fmla="*/ 11 w 261"/>
                  <a:gd name="T15" fmla="*/ 13 h 83"/>
                  <a:gd name="T16" fmla="*/ 12 w 261"/>
                  <a:gd name="T17" fmla="*/ 12 h 83"/>
                  <a:gd name="T18" fmla="*/ 12 w 261"/>
                  <a:gd name="T19" fmla="*/ 10 h 83"/>
                  <a:gd name="T20" fmla="*/ 9 w 261"/>
                  <a:gd name="T21" fmla="*/ 10 h 83"/>
                  <a:gd name="T22" fmla="*/ 6 w 261"/>
                  <a:gd name="T23" fmla="*/ 10 h 83"/>
                  <a:gd name="T24" fmla="*/ 4 w 261"/>
                  <a:gd name="T25" fmla="*/ 10 h 83"/>
                  <a:gd name="T26" fmla="*/ 2 w 261"/>
                  <a:gd name="T27" fmla="*/ 10 h 83"/>
                  <a:gd name="T28" fmla="*/ 1 w 261"/>
                  <a:gd name="T29" fmla="*/ 10 h 83"/>
                  <a:gd name="T30" fmla="*/ 1 w 261"/>
                  <a:gd name="T31" fmla="*/ 10 h 83"/>
                  <a:gd name="T32" fmla="*/ 0 w 261"/>
                  <a:gd name="T33" fmla="*/ 9 h 83"/>
                  <a:gd name="T34" fmla="*/ 0 w 261"/>
                  <a:gd name="T35" fmla="*/ 8 h 83"/>
                  <a:gd name="T36" fmla="*/ 0 w 261"/>
                  <a:gd name="T37" fmla="*/ 7 h 83"/>
                  <a:gd name="T38" fmla="*/ 1 w 261"/>
                  <a:gd name="T39" fmla="*/ 7 h 83"/>
                  <a:gd name="T40" fmla="*/ 1 w 261"/>
                  <a:gd name="T41" fmla="*/ 6 h 83"/>
                  <a:gd name="T42" fmla="*/ 3 w 261"/>
                  <a:gd name="T43" fmla="*/ 6 h 83"/>
                  <a:gd name="T44" fmla="*/ 4 w 261"/>
                  <a:gd name="T45" fmla="*/ 6 h 83"/>
                  <a:gd name="T46" fmla="*/ 6 w 261"/>
                  <a:gd name="T47" fmla="*/ 6 h 83"/>
                  <a:gd name="T48" fmla="*/ 9 w 261"/>
                  <a:gd name="T49" fmla="*/ 6 h 83"/>
                  <a:gd name="T50" fmla="*/ 12 w 261"/>
                  <a:gd name="T51" fmla="*/ 6 h 83"/>
                  <a:gd name="T52" fmla="*/ 12 w 261"/>
                  <a:gd name="T53" fmla="*/ 5 h 83"/>
                  <a:gd name="T54" fmla="*/ 11 w 261"/>
                  <a:gd name="T55" fmla="*/ 4 h 83"/>
                  <a:gd name="T56" fmla="*/ 11 w 261"/>
                  <a:gd name="T57" fmla="*/ 3 h 83"/>
                  <a:gd name="T58" fmla="*/ 10 w 261"/>
                  <a:gd name="T59" fmla="*/ 2 h 83"/>
                  <a:gd name="T60" fmla="*/ 37 w 261"/>
                  <a:gd name="T61" fmla="*/ 0 h 83"/>
                  <a:gd name="T62" fmla="*/ 36 w 261"/>
                  <a:gd name="T63" fmla="*/ 1 h 83"/>
                  <a:gd name="T64" fmla="*/ 35 w 261"/>
                  <a:gd name="T65" fmla="*/ 3 h 83"/>
                  <a:gd name="T66" fmla="*/ 34 w 261"/>
                  <a:gd name="T67" fmla="*/ 4 h 83"/>
                  <a:gd name="T68" fmla="*/ 33 w 261"/>
                  <a:gd name="T69" fmla="*/ 6 h 83"/>
                  <a:gd name="T70" fmla="*/ 36 w 261"/>
                  <a:gd name="T71" fmla="*/ 6 h 83"/>
                  <a:gd name="T72" fmla="*/ 38 w 261"/>
                  <a:gd name="T73" fmla="*/ 6 h 83"/>
                  <a:gd name="T74" fmla="*/ 39 w 261"/>
                  <a:gd name="T75" fmla="*/ 6 h 83"/>
                  <a:gd name="T76" fmla="*/ 41 w 261"/>
                  <a:gd name="T77" fmla="*/ 6 h 83"/>
                  <a:gd name="T78" fmla="*/ 42 w 261"/>
                  <a:gd name="T79" fmla="*/ 6 h 83"/>
                  <a:gd name="T80" fmla="*/ 43 w 261"/>
                  <a:gd name="T81" fmla="*/ 7 h 83"/>
                  <a:gd name="T82" fmla="*/ 44 w 261"/>
                  <a:gd name="T83" fmla="*/ 8 h 83"/>
                  <a:gd name="T84" fmla="*/ 44 w 261"/>
                  <a:gd name="T85" fmla="*/ 9 h 83"/>
                  <a:gd name="T86" fmla="*/ 44 w 261"/>
                  <a:gd name="T87" fmla="*/ 10 h 83"/>
                  <a:gd name="T88" fmla="*/ 43 w 261"/>
                  <a:gd name="T89" fmla="*/ 10 h 83"/>
                  <a:gd name="T90" fmla="*/ 42 w 261"/>
                  <a:gd name="T91" fmla="*/ 11 h 83"/>
                  <a:gd name="T92" fmla="*/ 40 w 261"/>
                  <a:gd name="T93" fmla="*/ 11 h 83"/>
                  <a:gd name="T94" fmla="*/ 39 w 261"/>
                  <a:gd name="T95" fmla="*/ 11 h 83"/>
                  <a:gd name="T96" fmla="*/ 37 w 261"/>
                  <a:gd name="T97" fmla="*/ 11 h 83"/>
                  <a:gd name="T98" fmla="*/ 35 w 261"/>
                  <a:gd name="T99" fmla="*/ 11 h 83"/>
                  <a:gd name="T100" fmla="*/ 33 w 261"/>
                  <a:gd name="T101" fmla="*/ 11 h 8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1" h="83">
                    <a:moveTo>
                      <a:pt x="196" y="57"/>
                    </a:moveTo>
                    <a:lnTo>
                      <a:pt x="193" y="60"/>
                    </a:lnTo>
                    <a:lnTo>
                      <a:pt x="195" y="68"/>
                    </a:lnTo>
                    <a:lnTo>
                      <a:pt x="202" y="77"/>
                    </a:lnTo>
                    <a:lnTo>
                      <a:pt x="209" y="83"/>
                    </a:lnTo>
                    <a:lnTo>
                      <a:pt x="60" y="79"/>
                    </a:lnTo>
                    <a:lnTo>
                      <a:pt x="64" y="73"/>
                    </a:lnTo>
                    <a:lnTo>
                      <a:pt x="68" y="67"/>
                    </a:lnTo>
                    <a:lnTo>
                      <a:pt x="71" y="60"/>
                    </a:lnTo>
                    <a:lnTo>
                      <a:pt x="72" y="53"/>
                    </a:lnTo>
                    <a:lnTo>
                      <a:pt x="51" y="53"/>
                    </a:lnTo>
                    <a:lnTo>
                      <a:pt x="34" y="54"/>
                    </a:lnTo>
                    <a:lnTo>
                      <a:pt x="22" y="54"/>
                    </a:lnTo>
                    <a:lnTo>
                      <a:pt x="13" y="53"/>
                    </a:lnTo>
                    <a:lnTo>
                      <a:pt x="6" y="52"/>
                    </a:lnTo>
                    <a:lnTo>
                      <a:pt x="3" y="50"/>
                    </a:lnTo>
                    <a:lnTo>
                      <a:pt x="0" y="45"/>
                    </a:lnTo>
                    <a:lnTo>
                      <a:pt x="0" y="40"/>
                    </a:lnTo>
                    <a:lnTo>
                      <a:pt x="2" y="36"/>
                    </a:lnTo>
                    <a:lnTo>
                      <a:pt x="4" y="34"/>
                    </a:lnTo>
                    <a:lnTo>
                      <a:pt x="8" y="33"/>
                    </a:lnTo>
                    <a:lnTo>
                      <a:pt x="15" y="32"/>
                    </a:lnTo>
                    <a:lnTo>
                      <a:pt x="24" y="32"/>
                    </a:lnTo>
                    <a:lnTo>
                      <a:pt x="36" y="33"/>
                    </a:lnTo>
                    <a:lnTo>
                      <a:pt x="52" y="33"/>
                    </a:lnTo>
                    <a:lnTo>
                      <a:pt x="72" y="33"/>
                    </a:lnTo>
                    <a:lnTo>
                      <a:pt x="70" y="26"/>
                    </a:lnTo>
                    <a:lnTo>
                      <a:pt x="68" y="19"/>
                    </a:lnTo>
                    <a:lnTo>
                      <a:pt x="64" y="14"/>
                    </a:lnTo>
                    <a:lnTo>
                      <a:pt x="60" y="8"/>
                    </a:lnTo>
                    <a:lnTo>
                      <a:pt x="220" y="0"/>
                    </a:lnTo>
                    <a:lnTo>
                      <a:pt x="212" y="7"/>
                    </a:lnTo>
                    <a:lnTo>
                      <a:pt x="205" y="14"/>
                    </a:lnTo>
                    <a:lnTo>
                      <a:pt x="201" y="23"/>
                    </a:lnTo>
                    <a:lnTo>
                      <a:pt x="197" y="32"/>
                    </a:lnTo>
                    <a:lnTo>
                      <a:pt x="211" y="32"/>
                    </a:lnTo>
                    <a:lnTo>
                      <a:pt x="223" y="32"/>
                    </a:lnTo>
                    <a:lnTo>
                      <a:pt x="234" y="32"/>
                    </a:lnTo>
                    <a:lnTo>
                      <a:pt x="243" y="32"/>
                    </a:lnTo>
                    <a:lnTo>
                      <a:pt x="251" y="33"/>
                    </a:lnTo>
                    <a:lnTo>
                      <a:pt x="257" y="35"/>
                    </a:lnTo>
                    <a:lnTo>
                      <a:pt x="260" y="40"/>
                    </a:lnTo>
                    <a:lnTo>
                      <a:pt x="261" y="45"/>
                    </a:lnTo>
                    <a:lnTo>
                      <a:pt x="260" y="51"/>
                    </a:lnTo>
                    <a:lnTo>
                      <a:pt x="256" y="54"/>
                    </a:lnTo>
                    <a:lnTo>
                      <a:pt x="249" y="57"/>
                    </a:lnTo>
                    <a:lnTo>
                      <a:pt x="240" y="58"/>
                    </a:lnTo>
                    <a:lnTo>
                      <a:pt x="230" y="58"/>
                    </a:lnTo>
                    <a:lnTo>
                      <a:pt x="219" y="58"/>
                    </a:lnTo>
                    <a:lnTo>
                      <a:pt x="207" y="57"/>
                    </a:lnTo>
                    <a:lnTo>
                      <a:pt x="196" y="57"/>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3" name="未知"/>
              <p:cNvSpPr/>
              <p:nvPr/>
            </p:nvSpPr>
            <p:spPr bwMode="auto">
              <a:xfrm>
                <a:off x="173" y="185"/>
                <a:ext cx="32" cy="13"/>
              </a:xfrm>
              <a:custGeom>
                <a:avLst/>
                <a:gdLst>
                  <a:gd name="T0" fmla="*/ 32 w 193"/>
                  <a:gd name="T1" fmla="*/ 13 h 67"/>
                  <a:gd name="T2" fmla="*/ 0 w 193"/>
                  <a:gd name="T3" fmla="*/ 11 h 67"/>
                  <a:gd name="T4" fmla="*/ 1 w 193"/>
                  <a:gd name="T5" fmla="*/ 10 h 67"/>
                  <a:gd name="T6" fmla="*/ 1 w 193"/>
                  <a:gd name="T7" fmla="*/ 9 h 67"/>
                  <a:gd name="T8" fmla="*/ 1 w 193"/>
                  <a:gd name="T9" fmla="*/ 8 h 67"/>
                  <a:gd name="T10" fmla="*/ 2 w 193"/>
                  <a:gd name="T11" fmla="*/ 7 h 67"/>
                  <a:gd name="T12" fmla="*/ 1 w 193"/>
                  <a:gd name="T13" fmla="*/ 5 h 67"/>
                  <a:gd name="T14" fmla="*/ 1 w 193"/>
                  <a:gd name="T15" fmla="*/ 3 h 67"/>
                  <a:gd name="T16" fmla="*/ 1 w 193"/>
                  <a:gd name="T17" fmla="*/ 2 h 67"/>
                  <a:gd name="T18" fmla="*/ 0 w 193"/>
                  <a:gd name="T19" fmla="*/ 1 h 67"/>
                  <a:gd name="T20" fmla="*/ 31 w 193"/>
                  <a:gd name="T21" fmla="*/ 0 h 67"/>
                  <a:gd name="T22" fmla="*/ 30 w 193"/>
                  <a:gd name="T23" fmla="*/ 1 h 67"/>
                  <a:gd name="T24" fmla="*/ 30 w 193"/>
                  <a:gd name="T25" fmla="*/ 3 h 67"/>
                  <a:gd name="T26" fmla="*/ 30 w 193"/>
                  <a:gd name="T27" fmla="*/ 5 h 67"/>
                  <a:gd name="T28" fmla="*/ 30 w 193"/>
                  <a:gd name="T29" fmla="*/ 7 h 67"/>
                  <a:gd name="T30" fmla="*/ 30 w 193"/>
                  <a:gd name="T31" fmla="*/ 8 h 67"/>
                  <a:gd name="T32" fmla="*/ 31 w 193"/>
                  <a:gd name="T33" fmla="*/ 10 h 67"/>
                  <a:gd name="T34" fmla="*/ 31 w 193"/>
                  <a:gd name="T35" fmla="*/ 11 h 67"/>
                  <a:gd name="T36" fmla="*/ 32 w 193"/>
                  <a:gd name="T37" fmla="*/ 13 h 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3" h="67">
                    <a:moveTo>
                      <a:pt x="193" y="67"/>
                    </a:moveTo>
                    <a:lnTo>
                      <a:pt x="3" y="59"/>
                    </a:lnTo>
                    <a:lnTo>
                      <a:pt x="6" y="53"/>
                    </a:lnTo>
                    <a:lnTo>
                      <a:pt x="8" y="48"/>
                    </a:lnTo>
                    <a:lnTo>
                      <a:pt x="9" y="41"/>
                    </a:lnTo>
                    <a:lnTo>
                      <a:pt x="10" y="34"/>
                    </a:lnTo>
                    <a:lnTo>
                      <a:pt x="9" y="26"/>
                    </a:lnTo>
                    <a:lnTo>
                      <a:pt x="8" y="18"/>
                    </a:lnTo>
                    <a:lnTo>
                      <a:pt x="5" y="12"/>
                    </a:lnTo>
                    <a:lnTo>
                      <a:pt x="0" y="5"/>
                    </a:lnTo>
                    <a:lnTo>
                      <a:pt x="186" y="0"/>
                    </a:lnTo>
                    <a:lnTo>
                      <a:pt x="182" y="7"/>
                    </a:lnTo>
                    <a:lnTo>
                      <a:pt x="180" y="15"/>
                    </a:lnTo>
                    <a:lnTo>
                      <a:pt x="182" y="24"/>
                    </a:lnTo>
                    <a:lnTo>
                      <a:pt x="182" y="34"/>
                    </a:lnTo>
                    <a:lnTo>
                      <a:pt x="183" y="43"/>
                    </a:lnTo>
                    <a:lnTo>
                      <a:pt x="185" y="51"/>
                    </a:lnTo>
                    <a:lnTo>
                      <a:pt x="188" y="59"/>
                    </a:lnTo>
                    <a:lnTo>
                      <a:pt x="193" y="67"/>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4" name="未知"/>
              <p:cNvSpPr/>
              <p:nvPr/>
            </p:nvSpPr>
            <p:spPr bwMode="auto">
              <a:xfrm>
                <a:off x="137" y="186"/>
                <a:ext cx="33" cy="10"/>
              </a:xfrm>
              <a:custGeom>
                <a:avLst/>
                <a:gdLst>
                  <a:gd name="T0" fmla="*/ 21 w 194"/>
                  <a:gd name="T1" fmla="*/ 6 h 50"/>
                  <a:gd name="T2" fmla="*/ 21 w 194"/>
                  <a:gd name="T3" fmla="*/ 7 h 50"/>
                  <a:gd name="T4" fmla="*/ 22 w 194"/>
                  <a:gd name="T5" fmla="*/ 8 h 50"/>
                  <a:gd name="T6" fmla="*/ 22 w 194"/>
                  <a:gd name="T7" fmla="*/ 9 h 50"/>
                  <a:gd name="T8" fmla="*/ 22 w 194"/>
                  <a:gd name="T9" fmla="*/ 10 h 50"/>
                  <a:gd name="T10" fmla="*/ 5 w 194"/>
                  <a:gd name="T11" fmla="*/ 9 h 50"/>
                  <a:gd name="T12" fmla="*/ 6 w 194"/>
                  <a:gd name="T13" fmla="*/ 9 h 50"/>
                  <a:gd name="T14" fmla="*/ 7 w 194"/>
                  <a:gd name="T15" fmla="*/ 7 h 50"/>
                  <a:gd name="T16" fmla="*/ 7 w 194"/>
                  <a:gd name="T17" fmla="*/ 6 h 50"/>
                  <a:gd name="T18" fmla="*/ 7 w 194"/>
                  <a:gd name="T19" fmla="*/ 6 h 50"/>
                  <a:gd name="T20" fmla="*/ 6 w 194"/>
                  <a:gd name="T21" fmla="*/ 6 h 50"/>
                  <a:gd name="T22" fmla="*/ 5 w 194"/>
                  <a:gd name="T23" fmla="*/ 6 h 50"/>
                  <a:gd name="T24" fmla="*/ 3 w 194"/>
                  <a:gd name="T25" fmla="*/ 6 h 50"/>
                  <a:gd name="T26" fmla="*/ 2 w 194"/>
                  <a:gd name="T27" fmla="*/ 6 h 50"/>
                  <a:gd name="T28" fmla="*/ 1 w 194"/>
                  <a:gd name="T29" fmla="*/ 6 h 50"/>
                  <a:gd name="T30" fmla="*/ 1 w 194"/>
                  <a:gd name="T31" fmla="*/ 6 h 50"/>
                  <a:gd name="T32" fmla="*/ 0 w 194"/>
                  <a:gd name="T33" fmla="*/ 5 h 50"/>
                  <a:gd name="T34" fmla="*/ 0 w 194"/>
                  <a:gd name="T35" fmla="*/ 5 h 50"/>
                  <a:gd name="T36" fmla="*/ 0 w 194"/>
                  <a:gd name="T37" fmla="*/ 4 h 50"/>
                  <a:gd name="T38" fmla="*/ 0 w 194"/>
                  <a:gd name="T39" fmla="*/ 4 h 50"/>
                  <a:gd name="T40" fmla="*/ 1 w 194"/>
                  <a:gd name="T41" fmla="*/ 3 h 50"/>
                  <a:gd name="T42" fmla="*/ 1 w 194"/>
                  <a:gd name="T43" fmla="*/ 3 h 50"/>
                  <a:gd name="T44" fmla="*/ 2 w 194"/>
                  <a:gd name="T45" fmla="*/ 3 h 50"/>
                  <a:gd name="T46" fmla="*/ 3 w 194"/>
                  <a:gd name="T47" fmla="*/ 3 h 50"/>
                  <a:gd name="T48" fmla="*/ 5 w 194"/>
                  <a:gd name="T49" fmla="*/ 3 h 50"/>
                  <a:gd name="T50" fmla="*/ 7 w 194"/>
                  <a:gd name="T51" fmla="*/ 3 h 50"/>
                  <a:gd name="T52" fmla="*/ 7 w 194"/>
                  <a:gd name="T53" fmla="*/ 3 h 50"/>
                  <a:gd name="T54" fmla="*/ 7 w 194"/>
                  <a:gd name="T55" fmla="*/ 2 h 50"/>
                  <a:gd name="T56" fmla="*/ 6 w 194"/>
                  <a:gd name="T57" fmla="*/ 1 h 50"/>
                  <a:gd name="T58" fmla="*/ 6 w 194"/>
                  <a:gd name="T59" fmla="*/ 0 h 50"/>
                  <a:gd name="T60" fmla="*/ 22 w 194"/>
                  <a:gd name="T61" fmla="*/ 0 h 50"/>
                  <a:gd name="T62" fmla="*/ 22 w 194"/>
                  <a:gd name="T63" fmla="*/ 1 h 50"/>
                  <a:gd name="T64" fmla="*/ 22 w 194"/>
                  <a:gd name="T65" fmla="*/ 2 h 50"/>
                  <a:gd name="T66" fmla="*/ 21 w 194"/>
                  <a:gd name="T67" fmla="*/ 3 h 50"/>
                  <a:gd name="T68" fmla="*/ 21 w 194"/>
                  <a:gd name="T69" fmla="*/ 4 h 50"/>
                  <a:gd name="T70" fmla="*/ 22 w 194"/>
                  <a:gd name="T71" fmla="*/ 4 h 50"/>
                  <a:gd name="T72" fmla="*/ 23 w 194"/>
                  <a:gd name="T73" fmla="*/ 4 h 50"/>
                  <a:gd name="T74" fmla="*/ 25 w 194"/>
                  <a:gd name="T75" fmla="*/ 4 h 50"/>
                  <a:gd name="T76" fmla="*/ 27 w 194"/>
                  <a:gd name="T77" fmla="*/ 4 h 50"/>
                  <a:gd name="T78" fmla="*/ 29 w 194"/>
                  <a:gd name="T79" fmla="*/ 4 h 50"/>
                  <a:gd name="T80" fmla="*/ 31 w 194"/>
                  <a:gd name="T81" fmla="*/ 4 h 50"/>
                  <a:gd name="T82" fmla="*/ 33 w 194"/>
                  <a:gd name="T83" fmla="*/ 4 h 50"/>
                  <a:gd name="T84" fmla="*/ 33 w 194"/>
                  <a:gd name="T85" fmla="*/ 5 h 50"/>
                  <a:gd name="T86" fmla="*/ 33 w 194"/>
                  <a:gd name="T87" fmla="*/ 5 h 50"/>
                  <a:gd name="T88" fmla="*/ 32 w 194"/>
                  <a:gd name="T89" fmla="*/ 6 h 50"/>
                  <a:gd name="T90" fmla="*/ 31 w 194"/>
                  <a:gd name="T91" fmla="*/ 6 h 50"/>
                  <a:gd name="T92" fmla="*/ 29 w 194"/>
                  <a:gd name="T93" fmla="*/ 6 h 50"/>
                  <a:gd name="T94" fmla="*/ 27 w 194"/>
                  <a:gd name="T95" fmla="*/ 6 h 50"/>
                  <a:gd name="T96" fmla="*/ 25 w 194"/>
                  <a:gd name="T97" fmla="*/ 6 h 50"/>
                  <a:gd name="T98" fmla="*/ 23 w 194"/>
                  <a:gd name="T99" fmla="*/ 6 h 50"/>
                  <a:gd name="T100" fmla="*/ 21 w 194"/>
                  <a:gd name="T101" fmla="*/ 6 h 5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4" h="50">
                    <a:moveTo>
                      <a:pt x="124" y="31"/>
                    </a:moveTo>
                    <a:lnTo>
                      <a:pt x="125" y="35"/>
                    </a:lnTo>
                    <a:lnTo>
                      <a:pt x="127" y="41"/>
                    </a:lnTo>
                    <a:lnTo>
                      <a:pt x="128" y="45"/>
                    </a:lnTo>
                    <a:lnTo>
                      <a:pt x="131" y="50"/>
                    </a:lnTo>
                    <a:lnTo>
                      <a:pt x="31" y="46"/>
                    </a:lnTo>
                    <a:lnTo>
                      <a:pt x="35" y="43"/>
                    </a:lnTo>
                    <a:lnTo>
                      <a:pt x="39" y="37"/>
                    </a:lnTo>
                    <a:lnTo>
                      <a:pt x="42" y="32"/>
                    </a:lnTo>
                    <a:lnTo>
                      <a:pt x="43" y="28"/>
                    </a:lnTo>
                    <a:lnTo>
                      <a:pt x="35" y="28"/>
                    </a:lnTo>
                    <a:lnTo>
                      <a:pt x="28" y="28"/>
                    </a:lnTo>
                    <a:lnTo>
                      <a:pt x="20" y="29"/>
                    </a:lnTo>
                    <a:lnTo>
                      <a:pt x="13" y="29"/>
                    </a:lnTo>
                    <a:lnTo>
                      <a:pt x="8" y="28"/>
                    </a:lnTo>
                    <a:lnTo>
                      <a:pt x="3" y="28"/>
                    </a:lnTo>
                    <a:lnTo>
                      <a:pt x="1" y="26"/>
                    </a:lnTo>
                    <a:lnTo>
                      <a:pt x="0" y="24"/>
                    </a:lnTo>
                    <a:lnTo>
                      <a:pt x="0" y="20"/>
                    </a:lnTo>
                    <a:lnTo>
                      <a:pt x="1" y="18"/>
                    </a:lnTo>
                    <a:lnTo>
                      <a:pt x="3" y="16"/>
                    </a:lnTo>
                    <a:lnTo>
                      <a:pt x="6" y="15"/>
                    </a:lnTo>
                    <a:lnTo>
                      <a:pt x="12" y="14"/>
                    </a:lnTo>
                    <a:lnTo>
                      <a:pt x="20" y="14"/>
                    </a:lnTo>
                    <a:lnTo>
                      <a:pt x="30" y="14"/>
                    </a:lnTo>
                    <a:lnTo>
                      <a:pt x="43" y="14"/>
                    </a:lnTo>
                    <a:lnTo>
                      <a:pt x="42" y="13"/>
                    </a:lnTo>
                    <a:lnTo>
                      <a:pt x="40" y="9"/>
                    </a:lnTo>
                    <a:lnTo>
                      <a:pt x="38" y="5"/>
                    </a:lnTo>
                    <a:lnTo>
                      <a:pt x="33" y="1"/>
                    </a:lnTo>
                    <a:lnTo>
                      <a:pt x="132" y="0"/>
                    </a:lnTo>
                    <a:lnTo>
                      <a:pt x="129" y="5"/>
                    </a:lnTo>
                    <a:lnTo>
                      <a:pt x="127" y="9"/>
                    </a:lnTo>
                    <a:lnTo>
                      <a:pt x="125" y="15"/>
                    </a:lnTo>
                    <a:lnTo>
                      <a:pt x="124" y="19"/>
                    </a:lnTo>
                    <a:lnTo>
                      <a:pt x="127" y="19"/>
                    </a:lnTo>
                    <a:lnTo>
                      <a:pt x="135" y="18"/>
                    </a:lnTo>
                    <a:lnTo>
                      <a:pt x="146" y="18"/>
                    </a:lnTo>
                    <a:lnTo>
                      <a:pt x="160" y="18"/>
                    </a:lnTo>
                    <a:lnTo>
                      <a:pt x="173" y="18"/>
                    </a:lnTo>
                    <a:lnTo>
                      <a:pt x="184" y="19"/>
                    </a:lnTo>
                    <a:lnTo>
                      <a:pt x="192" y="22"/>
                    </a:lnTo>
                    <a:lnTo>
                      <a:pt x="194" y="24"/>
                    </a:lnTo>
                    <a:lnTo>
                      <a:pt x="192" y="27"/>
                    </a:lnTo>
                    <a:lnTo>
                      <a:pt x="188" y="28"/>
                    </a:lnTo>
                    <a:lnTo>
                      <a:pt x="181" y="31"/>
                    </a:lnTo>
                    <a:lnTo>
                      <a:pt x="171" y="31"/>
                    </a:lnTo>
                    <a:lnTo>
                      <a:pt x="161" y="32"/>
                    </a:lnTo>
                    <a:lnTo>
                      <a:pt x="148" y="32"/>
                    </a:lnTo>
                    <a:lnTo>
                      <a:pt x="136" y="31"/>
                    </a:lnTo>
                    <a:lnTo>
                      <a:pt x="124" y="31"/>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5" name="未知"/>
              <p:cNvSpPr/>
              <p:nvPr/>
            </p:nvSpPr>
            <p:spPr bwMode="auto">
              <a:xfrm>
                <a:off x="275" y="84"/>
                <a:ext cx="26" cy="8"/>
              </a:xfrm>
              <a:custGeom>
                <a:avLst/>
                <a:gdLst>
                  <a:gd name="T0" fmla="*/ 26 w 153"/>
                  <a:gd name="T1" fmla="*/ 4 h 42"/>
                  <a:gd name="T2" fmla="*/ 26 w 153"/>
                  <a:gd name="T3" fmla="*/ 3 h 42"/>
                  <a:gd name="T4" fmla="*/ 25 w 153"/>
                  <a:gd name="T5" fmla="*/ 2 h 42"/>
                  <a:gd name="T6" fmla="*/ 25 w 153"/>
                  <a:gd name="T7" fmla="*/ 1 h 42"/>
                  <a:gd name="T8" fmla="*/ 25 w 153"/>
                  <a:gd name="T9" fmla="*/ 1 h 42"/>
                  <a:gd name="T10" fmla="*/ 22 w 153"/>
                  <a:gd name="T11" fmla="*/ 0 h 42"/>
                  <a:gd name="T12" fmla="*/ 19 w 153"/>
                  <a:gd name="T13" fmla="*/ 0 h 42"/>
                  <a:gd name="T14" fmla="*/ 15 w 153"/>
                  <a:gd name="T15" fmla="*/ 0 h 42"/>
                  <a:gd name="T16" fmla="*/ 12 w 153"/>
                  <a:gd name="T17" fmla="*/ 1 h 42"/>
                  <a:gd name="T18" fmla="*/ 9 w 153"/>
                  <a:gd name="T19" fmla="*/ 1 h 42"/>
                  <a:gd name="T20" fmla="*/ 6 w 153"/>
                  <a:gd name="T21" fmla="*/ 2 h 42"/>
                  <a:gd name="T22" fmla="*/ 4 w 153"/>
                  <a:gd name="T23" fmla="*/ 3 h 42"/>
                  <a:gd name="T24" fmla="*/ 2 w 153"/>
                  <a:gd name="T25" fmla="*/ 4 h 42"/>
                  <a:gd name="T26" fmla="*/ 2 w 153"/>
                  <a:gd name="T27" fmla="*/ 5 h 42"/>
                  <a:gd name="T28" fmla="*/ 1 w 153"/>
                  <a:gd name="T29" fmla="*/ 6 h 42"/>
                  <a:gd name="T30" fmla="*/ 1 w 153"/>
                  <a:gd name="T31" fmla="*/ 7 h 42"/>
                  <a:gd name="T32" fmla="*/ 0 w 153"/>
                  <a:gd name="T33" fmla="*/ 8 h 42"/>
                  <a:gd name="T34" fmla="*/ 2 w 153"/>
                  <a:gd name="T35" fmla="*/ 7 h 42"/>
                  <a:gd name="T36" fmla="*/ 5 w 153"/>
                  <a:gd name="T37" fmla="*/ 6 h 42"/>
                  <a:gd name="T38" fmla="*/ 8 w 153"/>
                  <a:gd name="T39" fmla="*/ 5 h 42"/>
                  <a:gd name="T40" fmla="*/ 12 w 153"/>
                  <a:gd name="T41" fmla="*/ 5 h 42"/>
                  <a:gd name="T42" fmla="*/ 15 w 153"/>
                  <a:gd name="T43" fmla="*/ 4 h 42"/>
                  <a:gd name="T44" fmla="*/ 19 w 153"/>
                  <a:gd name="T45" fmla="*/ 4 h 42"/>
                  <a:gd name="T46" fmla="*/ 23 w 153"/>
                  <a:gd name="T47" fmla="*/ 4 h 42"/>
                  <a:gd name="T48" fmla="*/ 26 w 153"/>
                  <a:gd name="T49" fmla="*/ 4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3" h="42">
                    <a:moveTo>
                      <a:pt x="153" y="23"/>
                    </a:moveTo>
                    <a:lnTo>
                      <a:pt x="152" y="17"/>
                    </a:lnTo>
                    <a:lnTo>
                      <a:pt x="150" y="12"/>
                    </a:lnTo>
                    <a:lnTo>
                      <a:pt x="148" y="7"/>
                    </a:lnTo>
                    <a:lnTo>
                      <a:pt x="146" y="3"/>
                    </a:lnTo>
                    <a:lnTo>
                      <a:pt x="128" y="0"/>
                    </a:lnTo>
                    <a:lnTo>
                      <a:pt x="109" y="0"/>
                    </a:lnTo>
                    <a:lnTo>
                      <a:pt x="90" y="0"/>
                    </a:lnTo>
                    <a:lnTo>
                      <a:pt x="71" y="3"/>
                    </a:lnTo>
                    <a:lnTo>
                      <a:pt x="52" y="6"/>
                    </a:lnTo>
                    <a:lnTo>
                      <a:pt x="37" y="10"/>
                    </a:lnTo>
                    <a:lnTo>
                      <a:pt x="23" y="16"/>
                    </a:lnTo>
                    <a:lnTo>
                      <a:pt x="13" y="22"/>
                    </a:lnTo>
                    <a:lnTo>
                      <a:pt x="10" y="26"/>
                    </a:lnTo>
                    <a:lnTo>
                      <a:pt x="6" y="31"/>
                    </a:lnTo>
                    <a:lnTo>
                      <a:pt x="3" y="36"/>
                    </a:lnTo>
                    <a:lnTo>
                      <a:pt x="0" y="42"/>
                    </a:lnTo>
                    <a:lnTo>
                      <a:pt x="13" y="37"/>
                    </a:lnTo>
                    <a:lnTo>
                      <a:pt x="30" y="33"/>
                    </a:lnTo>
                    <a:lnTo>
                      <a:pt x="49" y="28"/>
                    </a:lnTo>
                    <a:lnTo>
                      <a:pt x="69" y="24"/>
                    </a:lnTo>
                    <a:lnTo>
                      <a:pt x="90" y="20"/>
                    </a:lnTo>
                    <a:lnTo>
                      <a:pt x="113" y="19"/>
                    </a:lnTo>
                    <a:lnTo>
                      <a:pt x="133" y="19"/>
                    </a:lnTo>
                    <a:lnTo>
                      <a:pt x="153" y="23"/>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6" name="未知"/>
              <p:cNvSpPr/>
              <p:nvPr/>
            </p:nvSpPr>
            <p:spPr bwMode="auto">
              <a:xfrm>
                <a:off x="271" y="92"/>
                <a:ext cx="32" cy="11"/>
              </a:xfrm>
              <a:custGeom>
                <a:avLst/>
                <a:gdLst>
                  <a:gd name="T0" fmla="*/ 32 w 189"/>
                  <a:gd name="T1" fmla="*/ 5 h 53"/>
                  <a:gd name="T2" fmla="*/ 32 w 189"/>
                  <a:gd name="T3" fmla="*/ 4 h 53"/>
                  <a:gd name="T4" fmla="*/ 32 w 189"/>
                  <a:gd name="T5" fmla="*/ 2 h 53"/>
                  <a:gd name="T6" fmla="*/ 31 w 189"/>
                  <a:gd name="T7" fmla="*/ 1 h 53"/>
                  <a:gd name="T8" fmla="*/ 31 w 189"/>
                  <a:gd name="T9" fmla="*/ 0 h 53"/>
                  <a:gd name="T10" fmla="*/ 28 w 189"/>
                  <a:gd name="T11" fmla="*/ 0 h 53"/>
                  <a:gd name="T12" fmla="*/ 24 w 189"/>
                  <a:gd name="T13" fmla="*/ 0 h 53"/>
                  <a:gd name="T14" fmla="*/ 19 w 189"/>
                  <a:gd name="T15" fmla="*/ 1 h 53"/>
                  <a:gd name="T16" fmla="*/ 15 w 189"/>
                  <a:gd name="T17" fmla="*/ 2 h 53"/>
                  <a:gd name="T18" fmla="*/ 11 w 189"/>
                  <a:gd name="T19" fmla="*/ 2 h 53"/>
                  <a:gd name="T20" fmla="*/ 7 w 189"/>
                  <a:gd name="T21" fmla="*/ 4 h 53"/>
                  <a:gd name="T22" fmla="*/ 4 w 189"/>
                  <a:gd name="T23" fmla="*/ 5 h 53"/>
                  <a:gd name="T24" fmla="*/ 2 w 189"/>
                  <a:gd name="T25" fmla="*/ 6 h 53"/>
                  <a:gd name="T26" fmla="*/ 1 w 189"/>
                  <a:gd name="T27" fmla="*/ 7 h 53"/>
                  <a:gd name="T28" fmla="*/ 1 w 189"/>
                  <a:gd name="T29" fmla="*/ 9 h 53"/>
                  <a:gd name="T30" fmla="*/ 0 w 189"/>
                  <a:gd name="T31" fmla="*/ 10 h 53"/>
                  <a:gd name="T32" fmla="*/ 0 w 189"/>
                  <a:gd name="T33" fmla="*/ 11 h 53"/>
                  <a:gd name="T34" fmla="*/ 2 w 189"/>
                  <a:gd name="T35" fmla="*/ 10 h 53"/>
                  <a:gd name="T36" fmla="*/ 3 w 189"/>
                  <a:gd name="T37" fmla="*/ 10 h 53"/>
                  <a:gd name="T38" fmla="*/ 5 w 189"/>
                  <a:gd name="T39" fmla="*/ 9 h 53"/>
                  <a:gd name="T40" fmla="*/ 7 w 189"/>
                  <a:gd name="T41" fmla="*/ 8 h 53"/>
                  <a:gd name="T42" fmla="*/ 9 w 189"/>
                  <a:gd name="T43" fmla="*/ 8 h 53"/>
                  <a:gd name="T44" fmla="*/ 11 w 189"/>
                  <a:gd name="T45" fmla="*/ 7 h 53"/>
                  <a:gd name="T46" fmla="*/ 13 w 189"/>
                  <a:gd name="T47" fmla="*/ 6 h 53"/>
                  <a:gd name="T48" fmla="*/ 15 w 189"/>
                  <a:gd name="T49" fmla="*/ 6 h 53"/>
                  <a:gd name="T50" fmla="*/ 17 w 189"/>
                  <a:gd name="T51" fmla="*/ 5 h 53"/>
                  <a:gd name="T52" fmla="*/ 20 w 189"/>
                  <a:gd name="T53" fmla="*/ 5 h 53"/>
                  <a:gd name="T54" fmla="*/ 22 w 189"/>
                  <a:gd name="T55" fmla="*/ 5 h 53"/>
                  <a:gd name="T56" fmla="*/ 24 w 189"/>
                  <a:gd name="T57" fmla="*/ 4 h 53"/>
                  <a:gd name="T58" fmla="*/ 26 w 189"/>
                  <a:gd name="T59" fmla="*/ 4 h 53"/>
                  <a:gd name="T60" fmla="*/ 28 w 189"/>
                  <a:gd name="T61" fmla="*/ 4 h 53"/>
                  <a:gd name="T62" fmla="*/ 30 w 189"/>
                  <a:gd name="T63" fmla="*/ 4 h 53"/>
                  <a:gd name="T64" fmla="*/ 32 w 189"/>
                  <a:gd name="T65" fmla="*/ 5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9" h="53">
                    <a:moveTo>
                      <a:pt x="189" y="22"/>
                    </a:moveTo>
                    <a:lnTo>
                      <a:pt x="188" y="17"/>
                    </a:lnTo>
                    <a:lnTo>
                      <a:pt x="187" y="12"/>
                    </a:lnTo>
                    <a:lnTo>
                      <a:pt x="186" y="7"/>
                    </a:lnTo>
                    <a:lnTo>
                      <a:pt x="185" y="2"/>
                    </a:lnTo>
                    <a:lnTo>
                      <a:pt x="163" y="0"/>
                    </a:lnTo>
                    <a:lnTo>
                      <a:pt x="140" y="1"/>
                    </a:lnTo>
                    <a:lnTo>
                      <a:pt x="114" y="3"/>
                    </a:lnTo>
                    <a:lnTo>
                      <a:pt x="90" y="8"/>
                    </a:lnTo>
                    <a:lnTo>
                      <a:pt x="65" y="12"/>
                    </a:lnTo>
                    <a:lnTo>
                      <a:pt x="43" y="18"/>
                    </a:lnTo>
                    <a:lnTo>
                      <a:pt x="24" y="25"/>
                    </a:lnTo>
                    <a:lnTo>
                      <a:pt x="9" y="30"/>
                    </a:lnTo>
                    <a:lnTo>
                      <a:pt x="7" y="36"/>
                    </a:lnTo>
                    <a:lnTo>
                      <a:pt x="4" y="41"/>
                    </a:lnTo>
                    <a:lnTo>
                      <a:pt x="2" y="47"/>
                    </a:lnTo>
                    <a:lnTo>
                      <a:pt x="0" y="53"/>
                    </a:lnTo>
                    <a:lnTo>
                      <a:pt x="10" y="49"/>
                    </a:lnTo>
                    <a:lnTo>
                      <a:pt x="20" y="46"/>
                    </a:lnTo>
                    <a:lnTo>
                      <a:pt x="30" y="43"/>
                    </a:lnTo>
                    <a:lnTo>
                      <a:pt x="43" y="39"/>
                    </a:lnTo>
                    <a:lnTo>
                      <a:pt x="54" y="37"/>
                    </a:lnTo>
                    <a:lnTo>
                      <a:pt x="66" y="34"/>
                    </a:lnTo>
                    <a:lnTo>
                      <a:pt x="78" y="31"/>
                    </a:lnTo>
                    <a:lnTo>
                      <a:pt x="91" y="28"/>
                    </a:lnTo>
                    <a:lnTo>
                      <a:pt x="103" y="26"/>
                    </a:lnTo>
                    <a:lnTo>
                      <a:pt x="116" y="25"/>
                    </a:lnTo>
                    <a:lnTo>
                      <a:pt x="129" y="22"/>
                    </a:lnTo>
                    <a:lnTo>
                      <a:pt x="141" y="21"/>
                    </a:lnTo>
                    <a:lnTo>
                      <a:pt x="153" y="21"/>
                    </a:lnTo>
                    <a:lnTo>
                      <a:pt x="166" y="21"/>
                    </a:lnTo>
                    <a:lnTo>
                      <a:pt x="178" y="21"/>
                    </a:lnTo>
                    <a:lnTo>
                      <a:pt x="189" y="22"/>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7" name="未知"/>
              <p:cNvSpPr/>
              <p:nvPr/>
            </p:nvSpPr>
            <p:spPr bwMode="auto">
              <a:xfrm>
                <a:off x="269" y="101"/>
                <a:ext cx="35" cy="12"/>
              </a:xfrm>
              <a:custGeom>
                <a:avLst/>
                <a:gdLst>
                  <a:gd name="T0" fmla="*/ 35 w 212"/>
                  <a:gd name="T1" fmla="*/ 4 h 60"/>
                  <a:gd name="T2" fmla="*/ 35 w 212"/>
                  <a:gd name="T3" fmla="*/ 3 h 60"/>
                  <a:gd name="T4" fmla="*/ 35 w 212"/>
                  <a:gd name="T5" fmla="*/ 2 h 60"/>
                  <a:gd name="T6" fmla="*/ 35 w 212"/>
                  <a:gd name="T7" fmla="*/ 1 h 60"/>
                  <a:gd name="T8" fmla="*/ 35 w 212"/>
                  <a:gd name="T9" fmla="*/ 0 h 60"/>
                  <a:gd name="T10" fmla="*/ 33 w 212"/>
                  <a:gd name="T11" fmla="*/ 0 h 60"/>
                  <a:gd name="T12" fmla="*/ 30 w 212"/>
                  <a:gd name="T13" fmla="*/ 0 h 60"/>
                  <a:gd name="T14" fmla="*/ 28 w 212"/>
                  <a:gd name="T15" fmla="*/ 0 h 60"/>
                  <a:gd name="T16" fmla="*/ 26 w 212"/>
                  <a:gd name="T17" fmla="*/ 0 h 60"/>
                  <a:gd name="T18" fmla="*/ 23 w 212"/>
                  <a:gd name="T19" fmla="*/ 0 h 60"/>
                  <a:gd name="T20" fmla="*/ 21 w 212"/>
                  <a:gd name="T21" fmla="*/ 1 h 60"/>
                  <a:gd name="T22" fmla="*/ 18 w 212"/>
                  <a:gd name="T23" fmla="*/ 1 h 60"/>
                  <a:gd name="T24" fmla="*/ 16 w 212"/>
                  <a:gd name="T25" fmla="*/ 2 h 60"/>
                  <a:gd name="T26" fmla="*/ 13 w 212"/>
                  <a:gd name="T27" fmla="*/ 2 h 60"/>
                  <a:gd name="T28" fmla="*/ 11 w 212"/>
                  <a:gd name="T29" fmla="*/ 3 h 60"/>
                  <a:gd name="T30" fmla="*/ 9 w 212"/>
                  <a:gd name="T31" fmla="*/ 4 h 60"/>
                  <a:gd name="T32" fmla="*/ 7 w 212"/>
                  <a:gd name="T33" fmla="*/ 5 h 60"/>
                  <a:gd name="T34" fmla="*/ 5 w 212"/>
                  <a:gd name="T35" fmla="*/ 5 h 60"/>
                  <a:gd name="T36" fmla="*/ 3 w 212"/>
                  <a:gd name="T37" fmla="*/ 6 h 60"/>
                  <a:gd name="T38" fmla="*/ 2 w 212"/>
                  <a:gd name="T39" fmla="*/ 7 h 60"/>
                  <a:gd name="T40" fmla="*/ 1 w 212"/>
                  <a:gd name="T41" fmla="*/ 8 h 60"/>
                  <a:gd name="T42" fmla="*/ 1 w 212"/>
                  <a:gd name="T43" fmla="*/ 9 h 60"/>
                  <a:gd name="T44" fmla="*/ 0 w 212"/>
                  <a:gd name="T45" fmla="*/ 10 h 60"/>
                  <a:gd name="T46" fmla="*/ 0 w 212"/>
                  <a:gd name="T47" fmla="*/ 11 h 60"/>
                  <a:gd name="T48" fmla="*/ 0 w 212"/>
                  <a:gd name="T49" fmla="*/ 12 h 60"/>
                  <a:gd name="T50" fmla="*/ 1 w 212"/>
                  <a:gd name="T51" fmla="*/ 11 h 60"/>
                  <a:gd name="T52" fmla="*/ 2 w 212"/>
                  <a:gd name="T53" fmla="*/ 11 h 60"/>
                  <a:gd name="T54" fmla="*/ 4 w 212"/>
                  <a:gd name="T55" fmla="*/ 10 h 60"/>
                  <a:gd name="T56" fmla="*/ 6 w 212"/>
                  <a:gd name="T57" fmla="*/ 9 h 60"/>
                  <a:gd name="T58" fmla="*/ 8 w 212"/>
                  <a:gd name="T59" fmla="*/ 8 h 60"/>
                  <a:gd name="T60" fmla="*/ 10 w 212"/>
                  <a:gd name="T61" fmla="*/ 8 h 60"/>
                  <a:gd name="T62" fmla="*/ 12 w 212"/>
                  <a:gd name="T63" fmla="*/ 7 h 60"/>
                  <a:gd name="T64" fmla="*/ 15 w 212"/>
                  <a:gd name="T65" fmla="*/ 6 h 60"/>
                  <a:gd name="T66" fmla="*/ 17 w 212"/>
                  <a:gd name="T67" fmla="*/ 5 h 60"/>
                  <a:gd name="T68" fmla="*/ 19 w 212"/>
                  <a:gd name="T69" fmla="*/ 5 h 60"/>
                  <a:gd name="T70" fmla="*/ 22 w 212"/>
                  <a:gd name="T71" fmla="*/ 4 h 60"/>
                  <a:gd name="T72" fmla="*/ 25 w 212"/>
                  <a:gd name="T73" fmla="*/ 4 h 60"/>
                  <a:gd name="T74" fmla="*/ 27 w 212"/>
                  <a:gd name="T75" fmla="*/ 4 h 60"/>
                  <a:gd name="T76" fmla="*/ 30 w 212"/>
                  <a:gd name="T77" fmla="*/ 4 h 60"/>
                  <a:gd name="T78" fmla="*/ 32 w 212"/>
                  <a:gd name="T79" fmla="*/ 4 h 60"/>
                  <a:gd name="T80" fmla="*/ 35 w 212"/>
                  <a:gd name="T81" fmla="*/ 4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2" h="60">
                    <a:moveTo>
                      <a:pt x="212" y="21"/>
                    </a:moveTo>
                    <a:lnTo>
                      <a:pt x="211" y="16"/>
                    </a:lnTo>
                    <a:lnTo>
                      <a:pt x="211" y="11"/>
                    </a:lnTo>
                    <a:lnTo>
                      <a:pt x="211" y="6"/>
                    </a:lnTo>
                    <a:lnTo>
                      <a:pt x="210" y="2"/>
                    </a:lnTo>
                    <a:lnTo>
                      <a:pt x="197" y="1"/>
                    </a:lnTo>
                    <a:lnTo>
                      <a:pt x="184" y="0"/>
                    </a:lnTo>
                    <a:lnTo>
                      <a:pt x="170" y="0"/>
                    </a:lnTo>
                    <a:lnTo>
                      <a:pt x="156" y="1"/>
                    </a:lnTo>
                    <a:lnTo>
                      <a:pt x="140" y="2"/>
                    </a:lnTo>
                    <a:lnTo>
                      <a:pt x="126" y="3"/>
                    </a:lnTo>
                    <a:lnTo>
                      <a:pt x="110" y="6"/>
                    </a:lnTo>
                    <a:lnTo>
                      <a:pt x="95" y="9"/>
                    </a:lnTo>
                    <a:lnTo>
                      <a:pt x="81" y="12"/>
                    </a:lnTo>
                    <a:lnTo>
                      <a:pt x="67" y="15"/>
                    </a:lnTo>
                    <a:lnTo>
                      <a:pt x="54" y="19"/>
                    </a:lnTo>
                    <a:lnTo>
                      <a:pt x="42" y="23"/>
                    </a:lnTo>
                    <a:lnTo>
                      <a:pt x="31" y="27"/>
                    </a:lnTo>
                    <a:lnTo>
                      <a:pt x="20" y="31"/>
                    </a:lnTo>
                    <a:lnTo>
                      <a:pt x="13" y="34"/>
                    </a:lnTo>
                    <a:lnTo>
                      <a:pt x="6" y="39"/>
                    </a:lnTo>
                    <a:lnTo>
                      <a:pt x="5" y="45"/>
                    </a:lnTo>
                    <a:lnTo>
                      <a:pt x="3" y="50"/>
                    </a:lnTo>
                    <a:lnTo>
                      <a:pt x="1" y="56"/>
                    </a:lnTo>
                    <a:lnTo>
                      <a:pt x="0" y="60"/>
                    </a:lnTo>
                    <a:lnTo>
                      <a:pt x="7" y="57"/>
                    </a:lnTo>
                    <a:lnTo>
                      <a:pt x="15" y="55"/>
                    </a:lnTo>
                    <a:lnTo>
                      <a:pt x="25" y="50"/>
                    </a:lnTo>
                    <a:lnTo>
                      <a:pt x="35" y="47"/>
                    </a:lnTo>
                    <a:lnTo>
                      <a:pt x="47" y="42"/>
                    </a:lnTo>
                    <a:lnTo>
                      <a:pt x="60" y="38"/>
                    </a:lnTo>
                    <a:lnTo>
                      <a:pt x="74" y="34"/>
                    </a:lnTo>
                    <a:lnTo>
                      <a:pt x="88" y="30"/>
                    </a:lnTo>
                    <a:lnTo>
                      <a:pt x="103" y="27"/>
                    </a:lnTo>
                    <a:lnTo>
                      <a:pt x="118" y="24"/>
                    </a:lnTo>
                    <a:lnTo>
                      <a:pt x="133" y="21"/>
                    </a:lnTo>
                    <a:lnTo>
                      <a:pt x="149" y="20"/>
                    </a:lnTo>
                    <a:lnTo>
                      <a:pt x="166" y="19"/>
                    </a:lnTo>
                    <a:lnTo>
                      <a:pt x="182" y="19"/>
                    </a:lnTo>
                    <a:lnTo>
                      <a:pt x="196" y="19"/>
                    </a:lnTo>
                    <a:lnTo>
                      <a:pt x="212" y="21"/>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8" name="未知"/>
              <p:cNvSpPr/>
              <p:nvPr/>
            </p:nvSpPr>
            <p:spPr bwMode="auto">
              <a:xfrm>
                <a:off x="268" y="109"/>
                <a:ext cx="37" cy="15"/>
              </a:xfrm>
              <a:custGeom>
                <a:avLst/>
                <a:gdLst>
                  <a:gd name="T0" fmla="*/ 37 w 221"/>
                  <a:gd name="T1" fmla="*/ 4 h 73"/>
                  <a:gd name="T2" fmla="*/ 37 w 221"/>
                  <a:gd name="T3" fmla="*/ 3 h 73"/>
                  <a:gd name="T4" fmla="*/ 37 w 221"/>
                  <a:gd name="T5" fmla="*/ 2 h 73"/>
                  <a:gd name="T6" fmla="*/ 37 w 221"/>
                  <a:gd name="T7" fmla="*/ 1 h 73"/>
                  <a:gd name="T8" fmla="*/ 37 w 221"/>
                  <a:gd name="T9" fmla="*/ 0 h 73"/>
                  <a:gd name="T10" fmla="*/ 34 w 221"/>
                  <a:gd name="T11" fmla="*/ 0 h 73"/>
                  <a:gd name="T12" fmla="*/ 31 w 221"/>
                  <a:gd name="T13" fmla="*/ 0 h 73"/>
                  <a:gd name="T14" fmla="*/ 28 w 221"/>
                  <a:gd name="T15" fmla="*/ 0 h 73"/>
                  <a:gd name="T16" fmla="*/ 25 w 221"/>
                  <a:gd name="T17" fmla="*/ 1 h 73"/>
                  <a:gd name="T18" fmla="*/ 23 w 221"/>
                  <a:gd name="T19" fmla="*/ 1 h 73"/>
                  <a:gd name="T20" fmla="*/ 20 w 221"/>
                  <a:gd name="T21" fmla="*/ 1 h 73"/>
                  <a:gd name="T22" fmla="*/ 18 w 221"/>
                  <a:gd name="T23" fmla="*/ 2 h 73"/>
                  <a:gd name="T24" fmla="*/ 15 w 221"/>
                  <a:gd name="T25" fmla="*/ 3 h 73"/>
                  <a:gd name="T26" fmla="*/ 13 w 221"/>
                  <a:gd name="T27" fmla="*/ 3 h 73"/>
                  <a:gd name="T28" fmla="*/ 11 w 221"/>
                  <a:gd name="T29" fmla="*/ 5 h 73"/>
                  <a:gd name="T30" fmla="*/ 9 w 221"/>
                  <a:gd name="T31" fmla="*/ 5 h 73"/>
                  <a:gd name="T32" fmla="*/ 7 w 221"/>
                  <a:gd name="T33" fmla="*/ 6 h 73"/>
                  <a:gd name="T34" fmla="*/ 5 w 221"/>
                  <a:gd name="T35" fmla="*/ 7 h 73"/>
                  <a:gd name="T36" fmla="*/ 3 w 221"/>
                  <a:gd name="T37" fmla="*/ 8 h 73"/>
                  <a:gd name="T38" fmla="*/ 2 w 221"/>
                  <a:gd name="T39" fmla="*/ 9 h 73"/>
                  <a:gd name="T40" fmla="*/ 0 w 221"/>
                  <a:gd name="T41" fmla="*/ 10 h 73"/>
                  <a:gd name="T42" fmla="*/ 0 w 221"/>
                  <a:gd name="T43" fmla="*/ 11 h 73"/>
                  <a:gd name="T44" fmla="*/ 0 w 221"/>
                  <a:gd name="T45" fmla="*/ 13 h 73"/>
                  <a:gd name="T46" fmla="*/ 0 w 221"/>
                  <a:gd name="T47" fmla="*/ 14 h 73"/>
                  <a:gd name="T48" fmla="*/ 0 w 221"/>
                  <a:gd name="T49" fmla="*/ 15 h 73"/>
                  <a:gd name="T50" fmla="*/ 1 w 221"/>
                  <a:gd name="T51" fmla="*/ 14 h 73"/>
                  <a:gd name="T52" fmla="*/ 3 w 221"/>
                  <a:gd name="T53" fmla="*/ 13 h 73"/>
                  <a:gd name="T54" fmla="*/ 5 w 221"/>
                  <a:gd name="T55" fmla="*/ 12 h 73"/>
                  <a:gd name="T56" fmla="*/ 7 w 221"/>
                  <a:gd name="T57" fmla="*/ 10 h 73"/>
                  <a:gd name="T58" fmla="*/ 9 w 221"/>
                  <a:gd name="T59" fmla="*/ 9 h 73"/>
                  <a:gd name="T60" fmla="*/ 11 w 221"/>
                  <a:gd name="T61" fmla="*/ 8 h 73"/>
                  <a:gd name="T62" fmla="*/ 14 w 221"/>
                  <a:gd name="T63" fmla="*/ 7 h 73"/>
                  <a:gd name="T64" fmla="*/ 17 w 221"/>
                  <a:gd name="T65" fmla="*/ 7 h 73"/>
                  <a:gd name="T66" fmla="*/ 19 w 221"/>
                  <a:gd name="T67" fmla="*/ 6 h 73"/>
                  <a:gd name="T68" fmla="*/ 22 w 221"/>
                  <a:gd name="T69" fmla="*/ 5 h 73"/>
                  <a:gd name="T70" fmla="*/ 25 w 221"/>
                  <a:gd name="T71" fmla="*/ 5 h 73"/>
                  <a:gd name="T72" fmla="*/ 27 w 221"/>
                  <a:gd name="T73" fmla="*/ 4 h 73"/>
                  <a:gd name="T74" fmla="*/ 30 w 221"/>
                  <a:gd name="T75" fmla="*/ 4 h 73"/>
                  <a:gd name="T76" fmla="*/ 32 w 221"/>
                  <a:gd name="T77" fmla="*/ 4 h 73"/>
                  <a:gd name="T78" fmla="*/ 35 w 221"/>
                  <a:gd name="T79" fmla="*/ 4 h 73"/>
                  <a:gd name="T80" fmla="*/ 37 w 221"/>
                  <a:gd name="T81" fmla="*/ 4 h 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1" h="73">
                    <a:moveTo>
                      <a:pt x="221" y="20"/>
                    </a:moveTo>
                    <a:lnTo>
                      <a:pt x="221" y="16"/>
                    </a:lnTo>
                    <a:lnTo>
                      <a:pt x="221" y="11"/>
                    </a:lnTo>
                    <a:lnTo>
                      <a:pt x="220" y="6"/>
                    </a:lnTo>
                    <a:lnTo>
                      <a:pt x="220" y="1"/>
                    </a:lnTo>
                    <a:lnTo>
                      <a:pt x="202" y="0"/>
                    </a:lnTo>
                    <a:lnTo>
                      <a:pt x="185" y="0"/>
                    </a:lnTo>
                    <a:lnTo>
                      <a:pt x="169" y="1"/>
                    </a:lnTo>
                    <a:lnTo>
                      <a:pt x="152" y="3"/>
                    </a:lnTo>
                    <a:lnTo>
                      <a:pt x="136" y="5"/>
                    </a:lnTo>
                    <a:lnTo>
                      <a:pt x="121" y="7"/>
                    </a:lnTo>
                    <a:lnTo>
                      <a:pt x="106" y="10"/>
                    </a:lnTo>
                    <a:lnTo>
                      <a:pt x="91" y="14"/>
                    </a:lnTo>
                    <a:lnTo>
                      <a:pt x="78" y="17"/>
                    </a:lnTo>
                    <a:lnTo>
                      <a:pt x="65" y="22"/>
                    </a:lnTo>
                    <a:lnTo>
                      <a:pt x="52" y="25"/>
                    </a:lnTo>
                    <a:lnTo>
                      <a:pt x="40" y="29"/>
                    </a:lnTo>
                    <a:lnTo>
                      <a:pt x="29" y="34"/>
                    </a:lnTo>
                    <a:lnTo>
                      <a:pt x="19" y="38"/>
                    </a:lnTo>
                    <a:lnTo>
                      <a:pt x="10" y="43"/>
                    </a:lnTo>
                    <a:lnTo>
                      <a:pt x="1" y="47"/>
                    </a:lnTo>
                    <a:lnTo>
                      <a:pt x="0" y="54"/>
                    </a:lnTo>
                    <a:lnTo>
                      <a:pt x="0" y="61"/>
                    </a:lnTo>
                    <a:lnTo>
                      <a:pt x="0" y="68"/>
                    </a:lnTo>
                    <a:lnTo>
                      <a:pt x="1" y="73"/>
                    </a:lnTo>
                    <a:lnTo>
                      <a:pt x="8" y="68"/>
                    </a:lnTo>
                    <a:lnTo>
                      <a:pt x="17" y="62"/>
                    </a:lnTo>
                    <a:lnTo>
                      <a:pt x="28" y="56"/>
                    </a:lnTo>
                    <a:lnTo>
                      <a:pt x="40" y="51"/>
                    </a:lnTo>
                    <a:lnTo>
                      <a:pt x="53" y="45"/>
                    </a:lnTo>
                    <a:lnTo>
                      <a:pt x="68" y="41"/>
                    </a:lnTo>
                    <a:lnTo>
                      <a:pt x="83" y="36"/>
                    </a:lnTo>
                    <a:lnTo>
                      <a:pt x="99" y="32"/>
                    </a:lnTo>
                    <a:lnTo>
                      <a:pt x="115" y="28"/>
                    </a:lnTo>
                    <a:lnTo>
                      <a:pt x="132" y="25"/>
                    </a:lnTo>
                    <a:lnTo>
                      <a:pt x="149" y="22"/>
                    </a:lnTo>
                    <a:lnTo>
                      <a:pt x="164" y="20"/>
                    </a:lnTo>
                    <a:lnTo>
                      <a:pt x="180" y="19"/>
                    </a:lnTo>
                    <a:lnTo>
                      <a:pt x="194" y="18"/>
                    </a:lnTo>
                    <a:lnTo>
                      <a:pt x="209" y="19"/>
                    </a:lnTo>
                    <a:lnTo>
                      <a:pt x="221" y="20"/>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79" name="未知"/>
              <p:cNvSpPr/>
              <p:nvPr/>
            </p:nvSpPr>
            <p:spPr bwMode="auto">
              <a:xfrm>
                <a:off x="270" y="118"/>
                <a:ext cx="35" cy="14"/>
              </a:xfrm>
              <a:custGeom>
                <a:avLst/>
                <a:gdLst>
                  <a:gd name="T0" fmla="*/ 35 w 212"/>
                  <a:gd name="T1" fmla="*/ 5 h 68"/>
                  <a:gd name="T2" fmla="*/ 35 w 212"/>
                  <a:gd name="T3" fmla="*/ 4 h 68"/>
                  <a:gd name="T4" fmla="*/ 35 w 212"/>
                  <a:gd name="T5" fmla="*/ 2 h 68"/>
                  <a:gd name="T6" fmla="*/ 35 w 212"/>
                  <a:gd name="T7" fmla="*/ 1 h 68"/>
                  <a:gd name="T8" fmla="*/ 35 w 212"/>
                  <a:gd name="T9" fmla="*/ 0 h 68"/>
                  <a:gd name="T10" fmla="*/ 32 w 212"/>
                  <a:gd name="T11" fmla="*/ 0 h 68"/>
                  <a:gd name="T12" fmla="*/ 29 w 212"/>
                  <a:gd name="T13" fmla="*/ 0 h 68"/>
                  <a:gd name="T14" fmla="*/ 26 w 212"/>
                  <a:gd name="T15" fmla="*/ 0 h 68"/>
                  <a:gd name="T16" fmla="*/ 23 w 212"/>
                  <a:gd name="T17" fmla="*/ 1 h 68"/>
                  <a:gd name="T18" fmla="*/ 20 w 212"/>
                  <a:gd name="T19" fmla="*/ 1 h 68"/>
                  <a:gd name="T20" fmla="*/ 18 w 212"/>
                  <a:gd name="T21" fmla="*/ 2 h 68"/>
                  <a:gd name="T22" fmla="*/ 15 w 212"/>
                  <a:gd name="T23" fmla="*/ 3 h 68"/>
                  <a:gd name="T24" fmla="*/ 13 w 212"/>
                  <a:gd name="T25" fmla="*/ 4 h 68"/>
                  <a:gd name="T26" fmla="*/ 11 w 212"/>
                  <a:gd name="T27" fmla="*/ 5 h 68"/>
                  <a:gd name="T28" fmla="*/ 9 w 212"/>
                  <a:gd name="T29" fmla="*/ 5 h 68"/>
                  <a:gd name="T30" fmla="*/ 7 w 212"/>
                  <a:gd name="T31" fmla="*/ 6 h 68"/>
                  <a:gd name="T32" fmla="*/ 5 w 212"/>
                  <a:gd name="T33" fmla="*/ 7 h 68"/>
                  <a:gd name="T34" fmla="*/ 4 w 212"/>
                  <a:gd name="T35" fmla="*/ 8 h 68"/>
                  <a:gd name="T36" fmla="*/ 2 w 212"/>
                  <a:gd name="T37" fmla="*/ 9 h 68"/>
                  <a:gd name="T38" fmla="*/ 1 w 212"/>
                  <a:gd name="T39" fmla="*/ 10 h 68"/>
                  <a:gd name="T40" fmla="*/ 0 w 212"/>
                  <a:gd name="T41" fmla="*/ 11 h 68"/>
                  <a:gd name="T42" fmla="*/ 1 w 212"/>
                  <a:gd name="T43" fmla="*/ 12 h 68"/>
                  <a:gd name="T44" fmla="*/ 2 w 212"/>
                  <a:gd name="T45" fmla="*/ 13 h 68"/>
                  <a:gd name="T46" fmla="*/ 2 w 212"/>
                  <a:gd name="T47" fmla="*/ 13 h 68"/>
                  <a:gd name="T48" fmla="*/ 3 w 212"/>
                  <a:gd name="T49" fmla="*/ 14 h 68"/>
                  <a:gd name="T50" fmla="*/ 4 w 212"/>
                  <a:gd name="T51" fmla="*/ 13 h 68"/>
                  <a:gd name="T52" fmla="*/ 5 w 212"/>
                  <a:gd name="T53" fmla="*/ 13 h 68"/>
                  <a:gd name="T54" fmla="*/ 6 w 212"/>
                  <a:gd name="T55" fmla="*/ 12 h 68"/>
                  <a:gd name="T56" fmla="*/ 8 w 212"/>
                  <a:gd name="T57" fmla="*/ 11 h 68"/>
                  <a:gd name="T58" fmla="*/ 10 w 212"/>
                  <a:gd name="T59" fmla="*/ 10 h 68"/>
                  <a:gd name="T60" fmla="*/ 11 w 212"/>
                  <a:gd name="T61" fmla="*/ 9 h 68"/>
                  <a:gd name="T62" fmla="*/ 14 w 212"/>
                  <a:gd name="T63" fmla="*/ 8 h 68"/>
                  <a:gd name="T64" fmla="*/ 16 w 212"/>
                  <a:gd name="T65" fmla="*/ 8 h 68"/>
                  <a:gd name="T66" fmla="*/ 18 w 212"/>
                  <a:gd name="T67" fmla="*/ 7 h 68"/>
                  <a:gd name="T68" fmla="*/ 20 w 212"/>
                  <a:gd name="T69" fmla="*/ 6 h 68"/>
                  <a:gd name="T70" fmla="*/ 22 w 212"/>
                  <a:gd name="T71" fmla="*/ 6 h 68"/>
                  <a:gd name="T72" fmla="*/ 25 w 212"/>
                  <a:gd name="T73" fmla="*/ 5 h 68"/>
                  <a:gd name="T74" fmla="*/ 27 w 212"/>
                  <a:gd name="T75" fmla="*/ 5 h 68"/>
                  <a:gd name="T76" fmla="*/ 30 w 212"/>
                  <a:gd name="T77" fmla="*/ 5 h 68"/>
                  <a:gd name="T78" fmla="*/ 32 w 212"/>
                  <a:gd name="T79" fmla="*/ 5 h 68"/>
                  <a:gd name="T80" fmla="*/ 35 w 212"/>
                  <a:gd name="T81" fmla="*/ 5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2" h="68">
                    <a:moveTo>
                      <a:pt x="212" y="24"/>
                    </a:moveTo>
                    <a:lnTo>
                      <a:pt x="212" y="18"/>
                    </a:lnTo>
                    <a:lnTo>
                      <a:pt x="212" y="11"/>
                    </a:lnTo>
                    <a:lnTo>
                      <a:pt x="212" y="6"/>
                    </a:lnTo>
                    <a:lnTo>
                      <a:pt x="212" y="0"/>
                    </a:lnTo>
                    <a:lnTo>
                      <a:pt x="192" y="0"/>
                    </a:lnTo>
                    <a:lnTo>
                      <a:pt x="175" y="0"/>
                    </a:lnTo>
                    <a:lnTo>
                      <a:pt x="157" y="2"/>
                    </a:lnTo>
                    <a:lnTo>
                      <a:pt x="140" y="4"/>
                    </a:lnTo>
                    <a:lnTo>
                      <a:pt x="123" y="7"/>
                    </a:lnTo>
                    <a:lnTo>
                      <a:pt x="107" y="10"/>
                    </a:lnTo>
                    <a:lnTo>
                      <a:pt x="93" y="14"/>
                    </a:lnTo>
                    <a:lnTo>
                      <a:pt x="79" y="17"/>
                    </a:lnTo>
                    <a:lnTo>
                      <a:pt x="66" y="22"/>
                    </a:lnTo>
                    <a:lnTo>
                      <a:pt x="54" y="26"/>
                    </a:lnTo>
                    <a:lnTo>
                      <a:pt x="41" y="30"/>
                    </a:lnTo>
                    <a:lnTo>
                      <a:pt x="31" y="35"/>
                    </a:lnTo>
                    <a:lnTo>
                      <a:pt x="22" y="39"/>
                    </a:lnTo>
                    <a:lnTo>
                      <a:pt x="13" y="44"/>
                    </a:lnTo>
                    <a:lnTo>
                      <a:pt x="7" y="48"/>
                    </a:lnTo>
                    <a:lnTo>
                      <a:pt x="0" y="53"/>
                    </a:lnTo>
                    <a:lnTo>
                      <a:pt x="5" y="57"/>
                    </a:lnTo>
                    <a:lnTo>
                      <a:pt x="10" y="61"/>
                    </a:lnTo>
                    <a:lnTo>
                      <a:pt x="15" y="64"/>
                    </a:lnTo>
                    <a:lnTo>
                      <a:pt x="19" y="68"/>
                    </a:lnTo>
                    <a:lnTo>
                      <a:pt x="25" y="64"/>
                    </a:lnTo>
                    <a:lnTo>
                      <a:pt x="31" y="61"/>
                    </a:lnTo>
                    <a:lnTo>
                      <a:pt x="39" y="56"/>
                    </a:lnTo>
                    <a:lnTo>
                      <a:pt x="49" y="52"/>
                    </a:lnTo>
                    <a:lnTo>
                      <a:pt x="59" y="48"/>
                    </a:lnTo>
                    <a:lnTo>
                      <a:pt x="69" y="44"/>
                    </a:lnTo>
                    <a:lnTo>
                      <a:pt x="82" y="41"/>
                    </a:lnTo>
                    <a:lnTo>
                      <a:pt x="94" y="37"/>
                    </a:lnTo>
                    <a:lnTo>
                      <a:pt x="107" y="34"/>
                    </a:lnTo>
                    <a:lnTo>
                      <a:pt x="121" y="30"/>
                    </a:lnTo>
                    <a:lnTo>
                      <a:pt x="135" y="28"/>
                    </a:lnTo>
                    <a:lnTo>
                      <a:pt x="150" y="26"/>
                    </a:lnTo>
                    <a:lnTo>
                      <a:pt x="166" y="24"/>
                    </a:lnTo>
                    <a:lnTo>
                      <a:pt x="180" y="24"/>
                    </a:lnTo>
                    <a:lnTo>
                      <a:pt x="196" y="23"/>
                    </a:lnTo>
                    <a:lnTo>
                      <a:pt x="212" y="24"/>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0" name="未知"/>
              <p:cNvSpPr/>
              <p:nvPr/>
            </p:nvSpPr>
            <p:spPr bwMode="auto">
              <a:xfrm>
                <a:off x="277" y="128"/>
                <a:ext cx="28" cy="9"/>
              </a:xfrm>
              <a:custGeom>
                <a:avLst/>
                <a:gdLst>
                  <a:gd name="T0" fmla="*/ 28 w 164"/>
                  <a:gd name="T1" fmla="*/ 5 h 44"/>
                  <a:gd name="T2" fmla="*/ 28 w 164"/>
                  <a:gd name="T3" fmla="*/ 4 h 44"/>
                  <a:gd name="T4" fmla="*/ 28 w 164"/>
                  <a:gd name="T5" fmla="*/ 3 h 44"/>
                  <a:gd name="T6" fmla="*/ 28 w 164"/>
                  <a:gd name="T7" fmla="*/ 1 h 44"/>
                  <a:gd name="T8" fmla="*/ 28 w 164"/>
                  <a:gd name="T9" fmla="*/ 0 h 44"/>
                  <a:gd name="T10" fmla="*/ 24 w 164"/>
                  <a:gd name="T11" fmla="*/ 0 h 44"/>
                  <a:gd name="T12" fmla="*/ 20 w 164"/>
                  <a:gd name="T13" fmla="*/ 0 h 44"/>
                  <a:gd name="T14" fmla="*/ 16 w 164"/>
                  <a:gd name="T15" fmla="*/ 1 h 44"/>
                  <a:gd name="T16" fmla="*/ 12 w 164"/>
                  <a:gd name="T17" fmla="*/ 2 h 44"/>
                  <a:gd name="T18" fmla="*/ 8 w 164"/>
                  <a:gd name="T19" fmla="*/ 3 h 44"/>
                  <a:gd name="T20" fmla="*/ 5 w 164"/>
                  <a:gd name="T21" fmla="*/ 4 h 44"/>
                  <a:gd name="T22" fmla="*/ 2 w 164"/>
                  <a:gd name="T23" fmla="*/ 6 h 44"/>
                  <a:gd name="T24" fmla="*/ 0 w 164"/>
                  <a:gd name="T25" fmla="*/ 7 h 44"/>
                  <a:gd name="T26" fmla="*/ 1 w 164"/>
                  <a:gd name="T27" fmla="*/ 7 h 44"/>
                  <a:gd name="T28" fmla="*/ 2 w 164"/>
                  <a:gd name="T29" fmla="*/ 8 h 44"/>
                  <a:gd name="T30" fmla="*/ 3 w 164"/>
                  <a:gd name="T31" fmla="*/ 8 h 44"/>
                  <a:gd name="T32" fmla="*/ 4 w 164"/>
                  <a:gd name="T33" fmla="*/ 8 h 44"/>
                  <a:gd name="T34" fmla="*/ 5 w 164"/>
                  <a:gd name="T35" fmla="*/ 9 h 44"/>
                  <a:gd name="T36" fmla="*/ 6 w 164"/>
                  <a:gd name="T37" fmla="*/ 9 h 44"/>
                  <a:gd name="T38" fmla="*/ 7 w 164"/>
                  <a:gd name="T39" fmla="*/ 9 h 44"/>
                  <a:gd name="T40" fmla="*/ 8 w 164"/>
                  <a:gd name="T41" fmla="*/ 9 h 44"/>
                  <a:gd name="T42" fmla="*/ 10 w 164"/>
                  <a:gd name="T43" fmla="*/ 8 h 44"/>
                  <a:gd name="T44" fmla="*/ 12 w 164"/>
                  <a:gd name="T45" fmla="*/ 8 h 44"/>
                  <a:gd name="T46" fmla="*/ 14 w 164"/>
                  <a:gd name="T47" fmla="*/ 7 h 44"/>
                  <a:gd name="T48" fmla="*/ 17 w 164"/>
                  <a:gd name="T49" fmla="*/ 6 h 44"/>
                  <a:gd name="T50" fmla="*/ 20 w 164"/>
                  <a:gd name="T51" fmla="*/ 6 h 44"/>
                  <a:gd name="T52" fmla="*/ 23 w 164"/>
                  <a:gd name="T53" fmla="*/ 5 h 44"/>
                  <a:gd name="T54" fmla="*/ 25 w 164"/>
                  <a:gd name="T55" fmla="*/ 5 h 44"/>
                  <a:gd name="T56" fmla="*/ 28 w 164"/>
                  <a:gd name="T57" fmla="*/ 5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64" h="44">
                    <a:moveTo>
                      <a:pt x="163" y="26"/>
                    </a:moveTo>
                    <a:lnTo>
                      <a:pt x="164" y="21"/>
                    </a:lnTo>
                    <a:lnTo>
                      <a:pt x="164" y="14"/>
                    </a:lnTo>
                    <a:lnTo>
                      <a:pt x="164" y="7"/>
                    </a:lnTo>
                    <a:lnTo>
                      <a:pt x="164" y="1"/>
                    </a:lnTo>
                    <a:lnTo>
                      <a:pt x="141" y="0"/>
                    </a:lnTo>
                    <a:lnTo>
                      <a:pt x="117" y="1"/>
                    </a:lnTo>
                    <a:lnTo>
                      <a:pt x="93" y="5"/>
                    </a:lnTo>
                    <a:lnTo>
                      <a:pt x="70" y="9"/>
                    </a:lnTo>
                    <a:lnTo>
                      <a:pt x="48" y="14"/>
                    </a:lnTo>
                    <a:lnTo>
                      <a:pt x="29" y="21"/>
                    </a:lnTo>
                    <a:lnTo>
                      <a:pt x="12" y="27"/>
                    </a:lnTo>
                    <a:lnTo>
                      <a:pt x="0" y="34"/>
                    </a:lnTo>
                    <a:lnTo>
                      <a:pt x="6" y="36"/>
                    </a:lnTo>
                    <a:lnTo>
                      <a:pt x="10" y="37"/>
                    </a:lnTo>
                    <a:lnTo>
                      <a:pt x="16" y="40"/>
                    </a:lnTo>
                    <a:lnTo>
                      <a:pt x="21" y="41"/>
                    </a:lnTo>
                    <a:lnTo>
                      <a:pt x="27" y="42"/>
                    </a:lnTo>
                    <a:lnTo>
                      <a:pt x="33" y="42"/>
                    </a:lnTo>
                    <a:lnTo>
                      <a:pt x="40" y="43"/>
                    </a:lnTo>
                    <a:lnTo>
                      <a:pt x="47" y="44"/>
                    </a:lnTo>
                    <a:lnTo>
                      <a:pt x="57" y="41"/>
                    </a:lnTo>
                    <a:lnTo>
                      <a:pt x="69" y="37"/>
                    </a:lnTo>
                    <a:lnTo>
                      <a:pt x="84" y="34"/>
                    </a:lnTo>
                    <a:lnTo>
                      <a:pt x="100" y="31"/>
                    </a:lnTo>
                    <a:lnTo>
                      <a:pt x="115" y="28"/>
                    </a:lnTo>
                    <a:lnTo>
                      <a:pt x="132" y="26"/>
                    </a:lnTo>
                    <a:lnTo>
                      <a:pt x="149" y="26"/>
                    </a:lnTo>
                    <a:lnTo>
                      <a:pt x="163" y="26"/>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grpSp>
          <p:nvGrpSpPr>
            <p:cNvPr id="88065" name="Group 811"/>
            <p:cNvGrpSpPr/>
            <p:nvPr/>
          </p:nvGrpSpPr>
          <p:grpSpPr bwMode="auto">
            <a:xfrm>
              <a:off x="2013" y="9138"/>
              <a:ext cx="1677" cy="787"/>
              <a:chOff x="0" y="0"/>
              <a:chExt cx="557" cy="292"/>
            </a:xfrm>
          </p:grpSpPr>
          <p:sp>
            <p:nvSpPr>
              <p:cNvPr id="782" name="Line 812"/>
              <p:cNvSpPr>
                <a:spLocks noChangeShapeType="1"/>
              </p:cNvSpPr>
              <p:nvPr/>
            </p:nvSpPr>
            <p:spPr bwMode="auto">
              <a:xfrm flipV="1">
                <a:off x="532" y="150"/>
                <a:ext cx="0" cy="6"/>
              </a:xfrm>
              <a:prstGeom prst="line">
                <a:avLst/>
              </a:prstGeom>
              <a:noFill/>
              <a:ln w="9088">
                <a:solidFill>
                  <a:srgbClr val="00000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3" name="未知"/>
              <p:cNvSpPr/>
              <p:nvPr/>
            </p:nvSpPr>
            <p:spPr bwMode="auto">
              <a:xfrm>
                <a:off x="386" y="137"/>
                <a:ext cx="21" cy="30"/>
              </a:xfrm>
              <a:custGeom>
                <a:avLst/>
                <a:gdLst>
                  <a:gd name="T0" fmla="*/ 25 w 20"/>
                  <a:gd name="T1" fmla="*/ 9 h 35"/>
                  <a:gd name="T2" fmla="*/ 0 w 20"/>
                  <a:gd name="T3" fmla="*/ 0 h 35"/>
                  <a:gd name="T4" fmla="*/ 0 w 20"/>
                  <a:gd name="T5" fmla="*/ 20 h 35"/>
                  <a:gd name="T6" fmla="*/ 25 w 20"/>
                  <a:gd name="T7" fmla="*/ 29 h 35"/>
                  <a:gd name="T8" fmla="*/ 25 w 20"/>
                  <a:gd name="T9" fmla="*/ 9 h 35"/>
                  <a:gd name="T10" fmla="*/ 25 w 20"/>
                  <a:gd name="T11" fmla="*/ 9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5">
                    <a:moveTo>
                      <a:pt x="19" y="11"/>
                    </a:moveTo>
                    <a:lnTo>
                      <a:pt x="0" y="0"/>
                    </a:lnTo>
                    <a:lnTo>
                      <a:pt x="0" y="23"/>
                    </a:lnTo>
                    <a:lnTo>
                      <a:pt x="19" y="34"/>
                    </a:lnTo>
                    <a:lnTo>
                      <a:pt x="19" y="11"/>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4" name="未知"/>
              <p:cNvSpPr/>
              <p:nvPr/>
            </p:nvSpPr>
            <p:spPr bwMode="auto">
              <a:xfrm>
                <a:off x="410" y="108"/>
                <a:ext cx="101" cy="57"/>
              </a:xfrm>
              <a:custGeom>
                <a:avLst/>
                <a:gdLst>
                  <a:gd name="T0" fmla="*/ 98 w 76"/>
                  <a:gd name="T1" fmla="*/ 0 h 68"/>
                  <a:gd name="T2" fmla="*/ 0 w 76"/>
                  <a:gd name="T3" fmla="*/ 38 h 68"/>
                  <a:gd name="T4" fmla="*/ 0 w 76"/>
                  <a:gd name="T5" fmla="*/ 58 h 68"/>
                  <a:gd name="T6" fmla="*/ 98 w 76"/>
                  <a:gd name="T7" fmla="*/ 20 h 68"/>
                  <a:gd name="T8" fmla="*/ 98 w 76"/>
                  <a:gd name="T9" fmla="*/ 0 h 68"/>
                  <a:gd name="T10" fmla="*/ 98 w 76"/>
                  <a:gd name="T11" fmla="*/ 0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 h="68">
                    <a:moveTo>
                      <a:pt x="75" y="0"/>
                    </a:moveTo>
                    <a:lnTo>
                      <a:pt x="0" y="44"/>
                    </a:lnTo>
                    <a:lnTo>
                      <a:pt x="0" y="67"/>
                    </a:lnTo>
                    <a:lnTo>
                      <a:pt x="75" y="23"/>
                    </a:lnTo>
                    <a:lnTo>
                      <a:pt x="75"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5" name="Line 815"/>
              <p:cNvSpPr>
                <a:spLocks noChangeShapeType="1"/>
              </p:cNvSpPr>
              <p:nvPr/>
            </p:nvSpPr>
            <p:spPr bwMode="auto">
              <a:xfrm flipV="1">
                <a:off x="488" y="134"/>
                <a:ext cx="0" cy="5"/>
              </a:xfrm>
              <a:prstGeom prst="line">
                <a:avLst/>
              </a:prstGeom>
              <a:noFill/>
              <a:ln w="9088">
                <a:solidFill>
                  <a:srgbClr val="00000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6" name="未知"/>
              <p:cNvSpPr/>
              <p:nvPr/>
            </p:nvSpPr>
            <p:spPr bwMode="auto">
              <a:xfrm>
                <a:off x="488" y="139"/>
                <a:ext cx="16" cy="11"/>
              </a:xfrm>
              <a:custGeom>
                <a:avLst/>
                <a:gdLst>
                  <a:gd name="T0" fmla="*/ 3 w 12"/>
                  <a:gd name="T1" fmla="*/ 10 h 14"/>
                  <a:gd name="T2" fmla="*/ 0 w 12"/>
                  <a:gd name="T3" fmla="*/ 9 h 14"/>
                  <a:gd name="T4" fmla="*/ 0 w 12"/>
                  <a:gd name="T5" fmla="*/ 6 h 14"/>
                  <a:gd name="T6" fmla="*/ 0 w 12"/>
                  <a:gd name="T7" fmla="*/ 3 h 14"/>
                  <a:gd name="T8" fmla="*/ 0 w 12"/>
                  <a:gd name="T9" fmla="*/ 2 h 14"/>
                  <a:gd name="T10" fmla="*/ 3 w 12"/>
                  <a:gd name="T11" fmla="*/ 2 h 14"/>
                  <a:gd name="T12" fmla="*/ 5 w 12"/>
                  <a:gd name="T13" fmla="*/ 0 h 14"/>
                  <a:gd name="T14" fmla="*/ 9 w 12"/>
                  <a:gd name="T15" fmla="*/ 0 h 14"/>
                  <a:gd name="T16" fmla="*/ 12 w 12"/>
                  <a:gd name="T17" fmla="*/ 2 h 14"/>
                  <a:gd name="T18" fmla="*/ 15 w 12"/>
                  <a:gd name="T19" fmla="*/ 3 h 14"/>
                  <a:gd name="T20" fmla="*/ 12 w 12"/>
                  <a:gd name="T21" fmla="*/ 9 h 14"/>
                  <a:gd name="T22" fmla="*/ 9 w 12"/>
                  <a:gd name="T23" fmla="*/ 10 h 14"/>
                  <a:gd name="T24" fmla="*/ 5 w 12"/>
                  <a:gd name="T25" fmla="*/ 10 h 14"/>
                  <a:gd name="T26" fmla="*/ 3 w 12"/>
                  <a:gd name="T27" fmla="*/ 10 h 14"/>
                  <a:gd name="T28" fmla="*/ 3 w 12"/>
                  <a:gd name="T29" fmla="*/ 10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4">
                    <a:moveTo>
                      <a:pt x="2" y="13"/>
                    </a:moveTo>
                    <a:lnTo>
                      <a:pt x="0" y="11"/>
                    </a:lnTo>
                    <a:lnTo>
                      <a:pt x="0" y="8"/>
                    </a:lnTo>
                    <a:lnTo>
                      <a:pt x="0" y="4"/>
                    </a:lnTo>
                    <a:lnTo>
                      <a:pt x="0" y="2"/>
                    </a:lnTo>
                    <a:lnTo>
                      <a:pt x="2" y="2"/>
                    </a:lnTo>
                    <a:lnTo>
                      <a:pt x="4" y="0"/>
                    </a:lnTo>
                    <a:lnTo>
                      <a:pt x="7" y="0"/>
                    </a:lnTo>
                    <a:lnTo>
                      <a:pt x="9" y="2"/>
                    </a:lnTo>
                    <a:lnTo>
                      <a:pt x="11" y="4"/>
                    </a:lnTo>
                    <a:lnTo>
                      <a:pt x="9" y="11"/>
                    </a:lnTo>
                    <a:lnTo>
                      <a:pt x="7" y="13"/>
                    </a:lnTo>
                    <a:lnTo>
                      <a:pt x="4" y="13"/>
                    </a:lnTo>
                    <a:lnTo>
                      <a:pt x="2" y="13"/>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7" name="未知"/>
              <p:cNvSpPr/>
              <p:nvPr/>
            </p:nvSpPr>
            <p:spPr bwMode="auto">
              <a:xfrm>
                <a:off x="488" y="139"/>
                <a:ext cx="16" cy="11"/>
              </a:xfrm>
              <a:custGeom>
                <a:avLst/>
                <a:gdLst>
                  <a:gd name="T0" fmla="*/ 12 w 12"/>
                  <a:gd name="T1" fmla="*/ 7 h 14"/>
                  <a:gd name="T2" fmla="*/ 15 w 12"/>
                  <a:gd name="T3" fmla="*/ 2 h 14"/>
                  <a:gd name="T4" fmla="*/ 12 w 12"/>
                  <a:gd name="T5" fmla="*/ 0 h 14"/>
                  <a:gd name="T6" fmla="*/ 9 w 12"/>
                  <a:gd name="T7" fmla="*/ 2 h 14"/>
                  <a:gd name="T8" fmla="*/ 3 w 12"/>
                  <a:gd name="T9" fmla="*/ 4 h 14"/>
                  <a:gd name="T10" fmla="*/ 0 w 12"/>
                  <a:gd name="T11" fmla="*/ 7 h 14"/>
                  <a:gd name="T12" fmla="*/ 3 w 12"/>
                  <a:gd name="T13" fmla="*/ 10 h 14"/>
                  <a:gd name="T14" fmla="*/ 5 w 12"/>
                  <a:gd name="T15" fmla="*/ 10 h 14"/>
                  <a:gd name="T16" fmla="*/ 9 w 12"/>
                  <a:gd name="T17" fmla="*/ 10 h 14"/>
                  <a:gd name="T18" fmla="*/ 12 w 12"/>
                  <a:gd name="T19" fmla="*/ 7 h 14"/>
                  <a:gd name="T20" fmla="*/ 12 w 12"/>
                  <a:gd name="T21" fmla="*/ 7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 h="14">
                    <a:moveTo>
                      <a:pt x="9" y="9"/>
                    </a:moveTo>
                    <a:lnTo>
                      <a:pt x="11" y="2"/>
                    </a:lnTo>
                    <a:lnTo>
                      <a:pt x="9" y="0"/>
                    </a:lnTo>
                    <a:lnTo>
                      <a:pt x="7" y="2"/>
                    </a:lnTo>
                    <a:lnTo>
                      <a:pt x="2" y="5"/>
                    </a:lnTo>
                    <a:lnTo>
                      <a:pt x="0" y="9"/>
                    </a:lnTo>
                    <a:lnTo>
                      <a:pt x="2" y="13"/>
                    </a:lnTo>
                    <a:lnTo>
                      <a:pt x="4" y="13"/>
                    </a:lnTo>
                    <a:lnTo>
                      <a:pt x="7" y="13"/>
                    </a:lnTo>
                    <a:lnTo>
                      <a:pt x="9"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8" name="未知"/>
              <p:cNvSpPr/>
              <p:nvPr/>
            </p:nvSpPr>
            <p:spPr bwMode="auto">
              <a:xfrm>
                <a:off x="430" y="115"/>
                <a:ext cx="122" cy="49"/>
              </a:xfrm>
              <a:custGeom>
                <a:avLst/>
                <a:gdLst>
                  <a:gd name="T0" fmla="*/ 121 w 94"/>
                  <a:gd name="T1" fmla="*/ 10 h 57"/>
                  <a:gd name="T2" fmla="*/ 96 w 94"/>
                  <a:gd name="T3" fmla="*/ 0 h 57"/>
                  <a:gd name="T4" fmla="*/ 0 w 94"/>
                  <a:gd name="T5" fmla="*/ 39 h 57"/>
                  <a:gd name="T6" fmla="*/ 25 w 94"/>
                  <a:gd name="T7" fmla="*/ 48 h 57"/>
                  <a:gd name="T8" fmla="*/ 121 w 94"/>
                  <a:gd name="T9" fmla="*/ 10 h 57"/>
                  <a:gd name="T10" fmla="*/ 121 w 94"/>
                  <a:gd name="T11" fmla="*/ 1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 h="57">
                    <a:moveTo>
                      <a:pt x="93" y="12"/>
                    </a:moveTo>
                    <a:lnTo>
                      <a:pt x="74" y="0"/>
                    </a:lnTo>
                    <a:lnTo>
                      <a:pt x="0" y="45"/>
                    </a:lnTo>
                    <a:lnTo>
                      <a:pt x="19" y="56"/>
                    </a:lnTo>
                    <a:lnTo>
                      <a:pt x="93" y="12"/>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89" name="未知"/>
              <p:cNvSpPr/>
              <p:nvPr/>
            </p:nvSpPr>
            <p:spPr bwMode="auto">
              <a:xfrm>
                <a:off x="455" y="127"/>
                <a:ext cx="96" cy="58"/>
              </a:xfrm>
              <a:custGeom>
                <a:avLst/>
                <a:gdLst>
                  <a:gd name="T0" fmla="*/ 96 w 75"/>
                  <a:gd name="T1" fmla="*/ 0 h 67"/>
                  <a:gd name="T2" fmla="*/ 0 w 75"/>
                  <a:gd name="T3" fmla="*/ 37 h 67"/>
                  <a:gd name="T4" fmla="*/ 0 w 75"/>
                  <a:gd name="T5" fmla="*/ 57 h 67"/>
                  <a:gd name="T6" fmla="*/ 96 w 75"/>
                  <a:gd name="T7" fmla="*/ 19 h 67"/>
                  <a:gd name="T8" fmla="*/ 96 w 75"/>
                  <a:gd name="T9" fmla="*/ 0 h 67"/>
                  <a:gd name="T10" fmla="*/ 96 w 75"/>
                  <a:gd name="T11" fmla="*/ 0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 h="67">
                    <a:moveTo>
                      <a:pt x="74" y="0"/>
                    </a:moveTo>
                    <a:lnTo>
                      <a:pt x="0" y="43"/>
                    </a:lnTo>
                    <a:lnTo>
                      <a:pt x="0" y="66"/>
                    </a:lnTo>
                    <a:lnTo>
                      <a:pt x="74" y="22"/>
                    </a:lnTo>
                    <a:lnTo>
                      <a:pt x="74"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0" name="Line 820"/>
              <p:cNvSpPr>
                <a:spLocks noChangeShapeType="1"/>
              </p:cNvSpPr>
              <p:nvPr/>
            </p:nvSpPr>
            <p:spPr bwMode="auto">
              <a:xfrm flipV="1">
                <a:off x="475" y="66"/>
                <a:ext cx="0" cy="6"/>
              </a:xfrm>
              <a:prstGeom prst="line">
                <a:avLst/>
              </a:prstGeom>
              <a:noFill/>
              <a:ln w="9088">
                <a:solidFill>
                  <a:srgbClr val="00000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1" name="未知"/>
              <p:cNvSpPr/>
              <p:nvPr/>
            </p:nvSpPr>
            <p:spPr bwMode="auto">
              <a:xfrm>
                <a:off x="470" y="72"/>
                <a:ext cx="20" cy="11"/>
              </a:xfrm>
              <a:custGeom>
                <a:avLst/>
                <a:gdLst>
                  <a:gd name="T0" fmla="*/ 9 w 15"/>
                  <a:gd name="T1" fmla="*/ 8 h 13"/>
                  <a:gd name="T2" fmla="*/ 19 w 15"/>
                  <a:gd name="T3" fmla="*/ 7 h 13"/>
                  <a:gd name="T4" fmla="*/ 19 w 15"/>
                  <a:gd name="T5" fmla="*/ 6 h 13"/>
                  <a:gd name="T6" fmla="*/ 19 w 15"/>
                  <a:gd name="T7" fmla="*/ 3 h 13"/>
                  <a:gd name="T8" fmla="*/ 12 w 15"/>
                  <a:gd name="T9" fmla="*/ 1 h 13"/>
                  <a:gd name="T10" fmla="*/ 9 w 15"/>
                  <a:gd name="T11" fmla="*/ 0 h 13"/>
                  <a:gd name="T12" fmla="*/ 7 w 15"/>
                  <a:gd name="T13" fmla="*/ 0 h 13"/>
                  <a:gd name="T14" fmla="*/ 0 w 15"/>
                  <a:gd name="T15" fmla="*/ 1 h 13"/>
                  <a:gd name="T16" fmla="*/ 0 w 15"/>
                  <a:gd name="T17" fmla="*/ 3 h 13"/>
                  <a:gd name="T18" fmla="*/ 0 w 15"/>
                  <a:gd name="T19" fmla="*/ 6 h 13"/>
                  <a:gd name="T20" fmla="*/ 4 w 15"/>
                  <a:gd name="T21" fmla="*/ 7 h 13"/>
                  <a:gd name="T22" fmla="*/ 7 w 15"/>
                  <a:gd name="T23" fmla="*/ 8 h 13"/>
                  <a:gd name="T24" fmla="*/ 7 w 15"/>
                  <a:gd name="T25" fmla="*/ 10 h 13"/>
                  <a:gd name="T26" fmla="*/ 9 w 15"/>
                  <a:gd name="T27" fmla="*/ 8 h 13"/>
                  <a:gd name="T28" fmla="*/ 9 w 15"/>
                  <a:gd name="T29" fmla="*/ 8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 h="13">
                    <a:moveTo>
                      <a:pt x="7" y="10"/>
                    </a:moveTo>
                    <a:lnTo>
                      <a:pt x="14" y="8"/>
                    </a:lnTo>
                    <a:lnTo>
                      <a:pt x="14" y="7"/>
                    </a:lnTo>
                    <a:lnTo>
                      <a:pt x="14" y="3"/>
                    </a:lnTo>
                    <a:lnTo>
                      <a:pt x="9" y="1"/>
                    </a:lnTo>
                    <a:lnTo>
                      <a:pt x="7" y="0"/>
                    </a:lnTo>
                    <a:lnTo>
                      <a:pt x="5" y="0"/>
                    </a:lnTo>
                    <a:lnTo>
                      <a:pt x="0" y="1"/>
                    </a:lnTo>
                    <a:lnTo>
                      <a:pt x="0" y="3"/>
                    </a:lnTo>
                    <a:lnTo>
                      <a:pt x="0" y="7"/>
                    </a:lnTo>
                    <a:lnTo>
                      <a:pt x="3" y="8"/>
                    </a:lnTo>
                    <a:lnTo>
                      <a:pt x="5" y="10"/>
                    </a:lnTo>
                    <a:lnTo>
                      <a:pt x="5" y="12"/>
                    </a:lnTo>
                    <a:lnTo>
                      <a:pt x="7" y="10"/>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2" name="未知"/>
              <p:cNvSpPr/>
              <p:nvPr/>
            </p:nvSpPr>
            <p:spPr bwMode="auto">
              <a:xfrm>
                <a:off x="470" y="72"/>
                <a:ext cx="20" cy="12"/>
              </a:xfrm>
              <a:custGeom>
                <a:avLst/>
                <a:gdLst>
                  <a:gd name="T0" fmla="*/ 0 w 15"/>
                  <a:gd name="T1" fmla="*/ 6 h 14"/>
                  <a:gd name="T2" fmla="*/ 0 w 15"/>
                  <a:gd name="T3" fmla="*/ 1 h 14"/>
                  <a:gd name="T4" fmla="*/ 0 w 15"/>
                  <a:gd name="T5" fmla="*/ 0 h 14"/>
                  <a:gd name="T6" fmla="*/ 5 w 15"/>
                  <a:gd name="T7" fmla="*/ 0 h 14"/>
                  <a:gd name="T8" fmla="*/ 9 w 15"/>
                  <a:gd name="T9" fmla="*/ 0 h 14"/>
                  <a:gd name="T10" fmla="*/ 12 w 15"/>
                  <a:gd name="T11" fmla="*/ 3 h 14"/>
                  <a:gd name="T12" fmla="*/ 19 w 15"/>
                  <a:gd name="T13" fmla="*/ 7 h 14"/>
                  <a:gd name="T14" fmla="*/ 19 w 15"/>
                  <a:gd name="T15" fmla="*/ 9 h 14"/>
                  <a:gd name="T16" fmla="*/ 12 w 15"/>
                  <a:gd name="T17" fmla="*/ 9 h 14"/>
                  <a:gd name="T18" fmla="*/ 9 w 15"/>
                  <a:gd name="T19" fmla="*/ 11 h 14"/>
                  <a:gd name="T20" fmla="*/ 9 w 15"/>
                  <a:gd name="T21" fmla="*/ 9 h 14"/>
                  <a:gd name="T22" fmla="*/ 0 w 15"/>
                  <a:gd name="T23" fmla="*/ 6 h 14"/>
                  <a:gd name="T24" fmla="*/ 0 w 15"/>
                  <a:gd name="T25" fmla="*/ 6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 h="14">
                    <a:moveTo>
                      <a:pt x="0" y="7"/>
                    </a:moveTo>
                    <a:lnTo>
                      <a:pt x="0" y="1"/>
                    </a:lnTo>
                    <a:lnTo>
                      <a:pt x="0" y="0"/>
                    </a:lnTo>
                    <a:lnTo>
                      <a:pt x="4" y="0"/>
                    </a:lnTo>
                    <a:lnTo>
                      <a:pt x="7" y="0"/>
                    </a:lnTo>
                    <a:lnTo>
                      <a:pt x="9" y="4"/>
                    </a:lnTo>
                    <a:lnTo>
                      <a:pt x="14" y="8"/>
                    </a:lnTo>
                    <a:lnTo>
                      <a:pt x="14" y="10"/>
                    </a:lnTo>
                    <a:lnTo>
                      <a:pt x="9" y="10"/>
                    </a:lnTo>
                    <a:lnTo>
                      <a:pt x="7" y="13"/>
                    </a:lnTo>
                    <a:lnTo>
                      <a:pt x="7" y="10"/>
                    </a:lnTo>
                    <a:lnTo>
                      <a:pt x="0" y="7"/>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3" name="未知"/>
              <p:cNvSpPr/>
              <p:nvPr/>
            </p:nvSpPr>
            <p:spPr bwMode="auto">
              <a:xfrm>
                <a:off x="481" y="72"/>
                <a:ext cx="21" cy="11"/>
              </a:xfrm>
              <a:custGeom>
                <a:avLst/>
                <a:gdLst>
                  <a:gd name="T0" fmla="*/ 10 w 14"/>
                  <a:gd name="T1" fmla="*/ 10 h 13"/>
                  <a:gd name="T2" fmla="*/ 13 w 14"/>
                  <a:gd name="T3" fmla="*/ 8 h 13"/>
                  <a:gd name="T4" fmla="*/ 15 w 14"/>
                  <a:gd name="T5" fmla="*/ 8 h 13"/>
                  <a:gd name="T6" fmla="*/ 16 w 14"/>
                  <a:gd name="T7" fmla="*/ 8 h 13"/>
                  <a:gd name="T8" fmla="*/ 16 w 14"/>
                  <a:gd name="T9" fmla="*/ 6 h 13"/>
                  <a:gd name="T10" fmla="*/ 16 w 14"/>
                  <a:gd name="T11" fmla="*/ 6 h 13"/>
                  <a:gd name="T12" fmla="*/ 13 w 14"/>
                  <a:gd name="T13" fmla="*/ 1 h 13"/>
                  <a:gd name="T14" fmla="*/ 12 w 14"/>
                  <a:gd name="T15" fmla="*/ 1 h 13"/>
                  <a:gd name="T16" fmla="*/ 10 w 14"/>
                  <a:gd name="T17" fmla="*/ 0 h 13"/>
                  <a:gd name="T18" fmla="*/ 9 w 14"/>
                  <a:gd name="T19" fmla="*/ 0 h 13"/>
                  <a:gd name="T20" fmla="*/ 7 w 14"/>
                  <a:gd name="T21" fmla="*/ 0 h 13"/>
                  <a:gd name="T22" fmla="*/ 5 w 14"/>
                  <a:gd name="T23" fmla="*/ 0 h 13"/>
                  <a:gd name="T24" fmla="*/ 1 w 14"/>
                  <a:gd name="T25" fmla="*/ 0 h 13"/>
                  <a:gd name="T26" fmla="*/ 1 w 14"/>
                  <a:gd name="T27" fmla="*/ 1 h 13"/>
                  <a:gd name="T28" fmla="*/ 0 w 14"/>
                  <a:gd name="T29" fmla="*/ 1 h 13"/>
                  <a:gd name="T30" fmla="*/ 0 w 14"/>
                  <a:gd name="T31" fmla="*/ 3 h 13"/>
                  <a:gd name="T32" fmla="*/ 0 w 14"/>
                  <a:gd name="T33" fmla="*/ 6 h 13"/>
                  <a:gd name="T34" fmla="*/ 1 w 14"/>
                  <a:gd name="T35" fmla="*/ 7 h 13"/>
                  <a:gd name="T36" fmla="*/ 4 w 14"/>
                  <a:gd name="T37" fmla="*/ 8 h 13"/>
                  <a:gd name="T38" fmla="*/ 7 w 14"/>
                  <a:gd name="T39" fmla="*/ 8 h 13"/>
                  <a:gd name="T40" fmla="*/ 9 w 14"/>
                  <a:gd name="T41" fmla="*/ 10 h 13"/>
                  <a:gd name="T42" fmla="*/ 10 w 14"/>
                  <a:gd name="T43" fmla="*/ 10 h 13"/>
                  <a:gd name="T44" fmla="*/ 10 w 14"/>
                  <a:gd name="T45" fmla="*/ 1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 h="13">
                    <a:moveTo>
                      <a:pt x="8" y="12"/>
                    </a:moveTo>
                    <a:lnTo>
                      <a:pt x="11" y="10"/>
                    </a:lnTo>
                    <a:lnTo>
                      <a:pt x="12" y="9"/>
                    </a:lnTo>
                    <a:lnTo>
                      <a:pt x="13" y="9"/>
                    </a:lnTo>
                    <a:lnTo>
                      <a:pt x="13" y="7"/>
                    </a:lnTo>
                    <a:lnTo>
                      <a:pt x="11" y="1"/>
                    </a:lnTo>
                    <a:lnTo>
                      <a:pt x="10" y="1"/>
                    </a:lnTo>
                    <a:lnTo>
                      <a:pt x="8" y="0"/>
                    </a:lnTo>
                    <a:lnTo>
                      <a:pt x="7" y="0"/>
                    </a:lnTo>
                    <a:lnTo>
                      <a:pt x="6" y="0"/>
                    </a:lnTo>
                    <a:lnTo>
                      <a:pt x="4" y="0"/>
                    </a:lnTo>
                    <a:lnTo>
                      <a:pt x="1" y="0"/>
                    </a:lnTo>
                    <a:lnTo>
                      <a:pt x="1" y="1"/>
                    </a:lnTo>
                    <a:lnTo>
                      <a:pt x="0" y="1"/>
                    </a:lnTo>
                    <a:lnTo>
                      <a:pt x="0" y="3"/>
                    </a:lnTo>
                    <a:lnTo>
                      <a:pt x="0" y="7"/>
                    </a:lnTo>
                    <a:lnTo>
                      <a:pt x="1" y="8"/>
                    </a:lnTo>
                    <a:lnTo>
                      <a:pt x="3" y="10"/>
                    </a:lnTo>
                    <a:lnTo>
                      <a:pt x="6" y="10"/>
                    </a:lnTo>
                    <a:lnTo>
                      <a:pt x="7" y="12"/>
                    </a:lnTo>
                    <a:lnTo>
                      <a:pt x="8"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4" name="未知"/>
              <p:cNvSpPr/>
              <p:nvPr/>
            </p:nvSpPr>
            <p:spPr bwMode="auto">
              <a:xfrm>
                <a:off x="481" y="72"/>
                <a:ext cx="21" cy="12"/>
              </a:xfrm>
              <a:custGeom>
                <a:avLst/>
                <a:gdLst>
                  <a:gd name="T0" fmla="*/ 1 w 14"/>
                  <a:gd name="T1" fmla="*/ 8 h 14"/>
                  <a:gd name="T2" fmla="*/ 0 w 14"/>
                  <a:gd name="T3" fmla="*/ 6 h 14"/>
                  <a:gd name="T4" fmla="*/ 0 w 14"/>
                  <a:gd name="T5" fmla="*/ 3 h 14"/>
                  <a:gd name="T6" fmla="*/ 0 w 14"/>
                  <a:gd name="T7" fmla="*/ 1 h 14"/>
                  <a:gd name="T8" fmla="*/ 1 w 14"/>
                  <a:gd name="T9" fmla="*/ 1 h 14"/>
                  <a:gd name="T10" fmla="*/ 5 w 14"/>
                  <a:gd name="T11" fmla="*/ 0 h 14"/>
                  <a:gd name="T12" fmla="*/ 9 w 14"/>
                  <a:gd name="T13" fmla="*/ 1 h 14"/>
                  <a:gd name="T14" fmla="*/ 11 w 14"/>
                  <a:gd name="T15" fmla="*/ 1 h 14"/>
                  <a:gd name="T16" fmla="*/ 12 w 14"/>
                  <a:gd name="T17" fmla="*/ 4 h 14"/>
                  <a:gd name="T18" fmla="*/ 16 w 14"/>
                  <a:gd name="T19" fmla="*/ 6 h 14"/>
                  <a:gd name="T20" fmla="*/ 16 w 14"/>
                  <a:gd name="T21" fmla="*/ 8 h 14"/>
                  <a:gd name="T22" fmla="*/ 16 w 14"/>
                  <a:gd name="T23" fmla="*/ 9 h 14"/>
                  <a:gd name="T24" fmla="*/ 15 w 14"/>
                  <a:gd name="T25" fmla="*/ 9 h 14"/>
                  <a:gd name="T26" fmla="*/ 12 w 14"/>
                  <a:gd name="T27" fmla="*/ 11 h 14"/>
                  <a:gd name="T28" fmla="*/ 11 w 14"/>
                  <a:gd name="T29" fmla="*/ 11 h 14"/>
                  <a:gd name="T30" fmla="*/ 9 w 14"/>
                  <a:gd name="T31" fmla="*/ 9 h 14"/>
                  <a:gd name="T32" fmla="*/ 5 w 14"/>
                  <a:gd name="T33" fmla="*/ 9 h 14"/>
                  <a:gd name="T34" fmla="*/ 1 w 14"/>
                  <a:gd name="T35" fmla="*/ 8 h 14"/>
                  <a:gd name="T36" fmla="*/ 1 w 14"/>
                  <a:gd name="T37" fmla="*/ 8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4">
                    <a:moveTo>
                      <a:pt x="1" y="9"/>
                    </a:moveTo>
                    <a:lnTo>
                      <a:pt x="0" y="7"/>
                    </a:lnTo>
                    <a:lnTo>
                      <a:pt x="0" y="3"/>
                    </a:lnTo>
                    <a:lnTo>
                      <a:pt x="0" y="1"/>
                    </a:lnTo>
                    <a:lnTo>
                      <a:pt x="1" y="1"/>
                    </a:lnTo>
                    <a:lnTo>
                      <a:pt x="4" y="0"/>
                    </a:lnTo>
                    <a:lnTo>
                      <a:pt x="7" y="1"/>
                    </a:lnTo>
                    <a:lnTo>
                      <a:pt x="9" y="1"/>
                    </a:lnTo>
                    <a:lnTo>
                      <a:pt x="10" y="5"/>
                    </a:lnTo>
                    <a:lnTo>
                      <a:pt x="13" y="7"/>
                    </a:lnTo>
                    <a:lnTo>
                      <a:pt x="13" y="9"/>
                    </a:lnTo>
                    <a:lnTo>
                      <a:pt x="13" y="11"/>
                    </a:lnTo>
                    <a:lnTo>
                      <a:pt x="12" y="11"/>
                    </a:lnTo>
                    <a:lnTo>
                      <a:pt x="10" y="13"/>
                    </a:lnTo>
                    <a:lnTo>
                      <a:pt x="9" y="13"/>
                    </a:lnTo>
                    <a:lnTo>
                      <a:pt x="7" y="11"/>
                    </a:lnTo>
                    <a:lnTo>
                      <a:pt x="4" y="10"/>
                    </a:lnTo>
                    <a:lnTo>
                      <a:pt x="1"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5" name="未知"/>
              <p:cNvSpPr/>
              <p:nvPr/>
            </p:nvSpPr>
            <p:spPr bwMode="auto">
              <a:xfrm>
                <a:off x="482" y="73"/>
                <a:ext cx="19" cy="13"/>
              </a:xfrm>
              <a:custGeom>
                <a:avLst/>
                <a:gdLst>
                  <a:gd name="T0" fmla="*/ 5 w 14"/>
                  <a:gd name="T1" fmla="*/ 8 h 15"/>
                  <a:gd name="T2" fmla="*/ 0 w 14"/>
                  <a:gd name="T3" fmla="*/ 5 h 15"/>
                  <a:gd name="T4" fmla="*/ 0 w 14"/>
                  <a:gd name="T5" fmla="*/ 2 h 15"/>
                  <a:gd name="T6" fmla="*/ 5 w 14"/>
                  <a:gd name="T7" fmla="*/ 2 h 15"/>
                  <a:gd name="T8" fmla="*/ 7 w 14"/>
                  <a:gd name="T9" fmla="*/ 0 h 15"/>
                  <a:gd name="T10" fmla="*/ 7 w 14"/>
                  <a:gd name="T11" fmla="*/ 2 h 15"/>
                  <a:gd name="T12" fmla="*/ 18 w 14"/>
                  <a:gd name="T13" fmla="*/ 5 h 15"/>
                  <a:gd name="T14" fmla="*/ 18 w 14"/>
                  <a:gd name="T15" fmla="*/ 7 h 15"/>
                  <a:gd name="T16" fmla="*/ 18 w 14"/>
                  <a:gd name="T17" fmla="*/ 10 h 15"/>
                  <a:gd name="T18" fmla="*/ 18 w 14"/>
                  <a:gd name="T19" fmla="*/ 12 h 15"/>
                  <a:gd name="T20" fmla="*/ 14 w 14"/>
                  <a:gd name="T21" fmla="*/ 12 h 15"/>
                  <a:gd name="T22" fmla="*/ 10 w 14"/>
                  <a:gd name="T23" fmla="*/ 12 h 15"/>
                  <a:gd name="T24" fmla="*/ 5 w 14"/>
                  <a:gd name="T25" fmla="*/ 8 h 15"/>
                  <a:gd name="T26" fmla="*/ 5 w 14"/>
                  <a:gd name="T27" fmla="*/ 8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5">
                    <a:moveTo>
                      <a:pt x="4" y="9"/>
                    </a:moveTo>
                    <a:lnTo>
                      <a:pt x="0" y="6"/>
                    </a:lnTo>
                    <a:lnTo>
                      <a:pt x="0" y="2"/>
                    </a:lnTo>
                    <a:lnTo>
                      <a:pt x="4" y="2"/>
                    </a:lnTo>
                    <a:lnTo>
                      <a:pt x="5" y="0"/>
                    </a:lnTo>
                    <a:lnTo>
                      <a:pt x="5" y="2"/>
                    </a:lnTo>
                    <a:lnTo>
                      <a:pt x="13" y="6"/>
                    </a:lnTo>
                    <a:lnTo>
                      <a:pt x="13" y="8"/>
                    </a:lnTo>
                    <a:lnTo>
                      <a:pt x="13" y="11"/>
                    </a:lnTo>
                    <a:lnTo>
                      <a:pt x="13" y="14"/>
                    </a:lnTo>
                    <a:lnTo>
                      <a:pt x="10" y="14"/>
                    </a:lnTo>
                    <a:lnTo>
                      <a:pt x="7" y="14"/>
                    </a:lnTo>
                    <a:lnTo>
                      <a:pt x="4" y="9"/>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6" name="未知"/>
              <p:cNvSpPr/>
              <p:nvPr/>
            </p:nvSpPr>
            <p:spPr bwMode="auto">
              <a:xfrm>
                <a:off x="491" y="75"/>
                <a:ext cx="21" cy="13"/>
              </a:xfrm>
              <a:custGeom>
                <a:avLst/>
                <a:gdLst>
                  <a:gd name="T0" fmla="*/ 10 w 12"/>
                  <a:gd name="T1" fmla="*/ 12 h 14"/>
                  <a:gd name="T2" fmla="*/ 13 w 12"/>
                  <a:gd name="T3" fmla="*/ 10 h 14"/>
                  <a:gd name="T4" fmla="*/ 13 w 12"/>
                  <a:gd name="T5" fmla="*/ 9 h 14"/>
                  <a:gd name="T6" fmla="*/ 13 w 12"/>
                  <a:gd name="T7" fmla="*/ 8 h 14"/>
                  <a:gd name="T8" fmla="*/ 14 w 12"/>
                  <a:gd name="T9" fmla="*/ 7 h 14"/>
                  <a:gd name="T10" fmla="*/ 13 w 12"/>
                  <a:gd name="T11" fmla="*/ 5 h 14"/>
                  <a:gd name="T12" fmla="*/ 13 w 12"/>
                  <a:gd name="T13" fmla="*/ 3 h 14"/>
                  <a:gd name="T14" fmla="*/ 11 w 12"/>
                  <a:gd name="T15" fmla="*/ 1 h 14"/>
                  <a:gd name="T16" fmla="*/ 10 w 12"/>
                  <a:gd name="T17" fmla="*/ 0 h 14"/>
                  <a:gd name="T18" fmla="*/ 9 w 12"/>
                  <a:gd name="T19" fmla="*/ 0 h 14"/>
                  <a:gd name="T20" fmla="*/ 6 w 12"/>
                  <a:gd name="T21" fmla="*/ 0 h 14"/>
                  <a:gd name="T22" fmla="*/ 1 w 12"/>
                  <a:gd name="T23" fmla="*/ 1 h 14"/>
                  <a:gd name="T24" fmla="*/ 1 w 12"/>
                  <a:gd name="T25" fmla="*/ 3 h 14"/>
                  <a:gd name="T26" fmla="*/ 1 w 12"/>
                  <a:gd name="T27" fmla="*/ 3 h 14"/>
                  <a:gd name="T28" fmla="*/ 0 w 12"/>
                  <a:gd name="T29" fmla="*/ 4 h 14"/>
                  <a:gd name="T30" fmla="*/ 1 w 12"/>
                  <a:gd name="T31" fmla="*/ 6 h 14"/>
                  <a:gd name="T32" fmla="*/ 1 w 12"/>
                  <a:gd name="T33" fmla="*/ 7 h 14"/>
                  <a:gd name="T34" fmla="*/ 4 w 12"/>
                  <a:gd name="T35" fmla="*/ 10 h 14"/>
                  <a:gd name="T36" fmla="*/ 6 w 12"/>
                  <a:gd name="T37" fmla="*/ 11 h 14"/>
                  <a:gd name="T38" fmla="*/ 9 w 12"/>
                  <a:gd name="T39" fmla="*/ 12 h 14"/>
                  <a:gd name="T40" fmla="*/ 10 w 12"/>
                  <a:gd name="T41" fmla="*/ 12 h 14"/>
                  <a:gd name="T42" fmla="*/ 10 w 12"/>
                  <a:gd name="T43" fmla="*/ 12 h 14"/>
                  <a:gd name="T44" fmla="*/ 10 w 12"/>
                  <a:gd name="T45" fmla="*/ 12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 h="14">
                    <a:moveTo>
                      <a:pt x="8" y="13"/>
                    </a:moveTo>
                    <a:lnTo>
                      <a:pt x="10" y="11"/>
                    </a:lnTo>
                    <a:lnTo>
                      <a:pt x="10" y="10"/>
                    </a:lnTo>
                    <a:lnTo>
                      <a:pt x="10" y="9"/>
                    </a:lnTo>
                    <a:lnTo>
                      <a:pt x="11" y="8"/>
                    </a:lnTo>
                    <a:lnTo>
                      <a:pt x="10" y="5"/>
                    </a:lnTo>
                    <a:lnTo>
                      <a:pt x="10" y="3"/>
                    </a:lnTo>
                    <a:lnTo>
                      <a:pt x="9" y="1"/>
                    </a:lnTo>
                    <a:lnTo>
                      <a:pt x="8" y="0"/>
                    </a:lnTo>
                    <a:lnTo>
                      <a:pt x="7" y="0"/>
                    </a:lnTo>
                    <a:lnTo>
                      <a:pt x="5" y="0"/>
                    </a:lnTo>
                    <a:lnTo>
                      <a:pt x="1" y="1"/>
                    </a:lnTo>
                    <a:lnTo>
                      <a:pt x="1" y="3"/>
                    </a:lnTo>
                    <a:lnTo>
                      <a:pt x="0" y="4"/>
                    </a:lnTo>
                    <a:lnTo>
                      <a:pt x="1" y="6"/>
                    </a:lnTo>
                    <a:lnTo>
                      <a:pt x="1" y="8"/>
                    </a:lnTo>
                    <a:lnTo>
                      <a:pt x="3" y="11"/>
                    </a:lnTo>
                    <a:lnTo>
                      <a:pt x="5" y="12"/>
                    </a:lnTo>
                    <a:lnTo>
                      <a:pt x="7" y="13"/>
                    </a:lnTo>
                    <a:lnTo>
                      <a:pt x="8" y="13"/>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7" name="未知"/>
              <p:cNvSpPr/>
              <p:nvPr/>
            </p:nvSpPr>
            <p:spPr bwMode="auto">
              <a:xfrm>
                <a:off x="491" y="76"/>
                <a:ext cx="21" cy="13"/>
              </a:xfrm>
              <a:custGeom>
                <a:avLst/>
                <a:gdLst>
                  <a:gd name="T0" fmla="*/ 1 w 12"/>
                  <a:gd name="T1" fmla="*/ 7 h 14"/>
                  <a:gd name="T2" fmla="*/ 1 w 12"/>
                  <a:gd name="T3" fmla="*/ 5 h 14"/>
                  <a:gd name="T4" fmla="*/ 0 w 12"/>
                  <a:gd name="T5" fmla="*/ 3 h 14"/>
                  <a:gd name="T6" fmla="*/ 1 w 12"/>
                  <a:gd name="T7" fmla="*/ 2 h 14"/>
                  <a:gd name="T8" fmla="*/ 1 w 12"/>
                  <a:gd name="T9" fmla="*/ 2 h 14"/>
                  <a:gd name="T10" fmla="*/ 1 w 12"/>
                  <a:gd name="T11" fmla="*/ 0 h 14"/>
                  <a:gd name="T12" fmla="*/ 5 w 12"/>
                  <a:gd name="T13" fmla="*/ 0 h 14"/>
                  <a:gd name="T14" fmla="*/ 9 w 12"/>
                  <a:gd name="T15" fmla="*/ 2 h 14"/>
                  <a:gd name="T16" fmla="*/ 10 w 12"/>
                  <a:gd name="T17" fmla="*/ 2 h 14"/>
                  <a:gd name="T18" fmla="*/ 13 w 12"/>
                  <a:gd name="T19" fmla="*/ 5 h 14"/>
                  <a:gd name="T20" fmla="*/ 13 w 12"/>
                  <a:gd name="T21" fmla="*/ 6 h 14"/>
                  <a:gd name="T22" fmla="*/ 14 w 12"/>
                  <a:gd name="T23" fmla="*/ 8 h 14"/>
                  <a:gd name="T24" fmla="*/ 13 w 12"/>
                  <a:gd name="T25" fmla="*/ 11 h 14"/>
                  <a:gd name="T26" fmla="*/ 13 w 12"/>
                  <a:gd name="T27" fmla="*/ 12 h 14"/>
                  <a:gd name="T28" fmla="*/ 10 w 12"/>
                  <a:gd name="T29" fmla="*/ 12 h 14"/>
                  <a:gd name="T30" fmla="*/ 9 w 12"/>
                  <a:gd name="T31" fmla="*/ 11 h 14"/>
                  <a:gd name="T32" fmla="*/ 5 w 12"/>
                  <a:gd name="T33" fmla="*/ 10 h 14"/>
                  <a:gd name="T34" fmla="*/ 1 w 12"/>
                  <a:gd name="T35" fmla="*/ 7 h 14"/>
                  <a:gd name="T36" fmla="*/ 1 w 12"/>
                  <a:gd name="T37" fmla="*/ 7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4">
                    <a:moveTo>
                      <a:pt x="1" y="7"/>
                    </a:moveTo>
                    <a:lnTo>
                      <a:pt x="1" y="5"/>
                    </a:lnTo>
                    <a:lnTo>
                      <a:pt x="0" y="3"/>
                    </a:lnTo>
                    <a:lnTo>
                      <a:pt x="1" y="2"/>
                    </a:lnTo>
                    <a:lnTo>
                      <a:pt x="1" y="0"/>
                    </a:lnTo>
                    <a:lnTo>
                      <a:pt x="4" y="0"/>
                    </a:lnTo>
                    <a:lnTo>
                      <a:pt x="7" y="2"/>
                    </a:lnTo>
                    <a:lnTo>
                      <a:pt x="8" y="2"/>
                    </a:lnTo>
                    <a:lnTo>
                      <a:pt x="10" y="5"/>
                    </a:lnTo>
                    <a:lnTo>
                      <a:pt x="10" y="6"/>
                    </a:lnTo>
                    <a:lnTo>
                      <a:pt x="11" y="9"/>
                    </a:lnTo>
                    <a:lnTo>
                      <a:pt x="10" y="12"/>
                    </a:lnTo>
                    <a:lnTo>
                      <a:pt x="10" y="13"/>
                    </a:lnTo>
                    <a:lnTo>
                      <a:pt x="8" y="13"/>
                    </a:lnTo>
                    <a:lnTo>
                      <a:pt x="7" y="12"/>
                    </a:lnTo>
                    <a:lnTo>
                      <a:pt x="4" y="11"/>
                    </a:lnTo>
                    <a:lnTo>
                      <a:pt x="1" y="7"/>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8" name="未知"/>
              <p:cNvSpPr/>
              <p:nvPr/>
            </p:nvSpPr>
            <p:spPr bwMode="auto">
              <a:xfrm>
                <a:off x="493" y="78"/>
                <a:ext cx="18" cy="12"/>
              </a:xfrm>
              <a:custGeom>
                <a:avLst/>
                <a:gdLst>
                  <a:gd name="T0" fmla="*/ 4 w 13"/>
                  <a:gd name="T1" fmla="*/ 7 h 13"/>
                  <a:gd name="T2" fmla="*/ 0 w 13"/>
                  <a:gd name="T3" fmla="*/ 3 h 13"/>
                  <a:gd name="T4" fmla="*/ 0 w 13"/>
                  <a:gd name="T5" fmla="*/ 2 h 13"/>
                  <a:gd name="T6" fmla="*/ 0 w 13"/>
                  <a:gd name="T7" fmla="*/ 0 h 13"/>
                  <a:gd name="T8" fmla="*/ 4 w 13"/>
                  <a:gd name="T9" fmla="*/ 0 h 13"/>
                  <a:gd name="T10" fmla="*/ 6 w 13"/>
                  <a:gd name="T11" fmla="*/ 0 h 13"/>
                  <a:gd name="T12" fmla="*/ 9 w 13"/>
                  <a:gd name="T13" fmla="*/ 0 h 13"/>
                  <a:gd name="T14" fmla="*/ 11 w 13"/>
                  <a:gd name="T15" fmla="*/ 2 h 13"/>
                  <a:gd name="T16" fmla="*/ 15 w 13"/>
                  <a:gd name="T17" fmla="*/ 6 h 13"/>
                  <a:gd name="T18" fmla="*/ 15 w 13"/>
                  <a:gd name="T19" fmla="*/ 7 h 13"/>
                  <a:gd name="T20" fmla="*/ 15 w 13"/>
                  <a:gd name="T21" fmla="*/ 9 h 13"/>
                  <a:gd name="T22" fmla="*/ 11 w 13"/>
                  <a:gd name="T23" fmla="*/ 11 h 13"/>
                  <a:gd name="T24" fmla="*/ 9 w 13"/>
                  <a:gd name="T25" fmla="*/ 11 h 13"/>
                  <a:gd name="T26" fmla="*/ 4 w 13"/>
                  <a:gd name="T27" fmla="*/ 7 h 13"/>
                  <a:gd name="T28" fmla="*/ 4 w 13"/>
                  <a:gd name="T29" fmla="*/ 7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 h="13">
                    <a:moveTo>
                      <a:pt x="3" y="8"/>
                    </a:moveTo>
                    <a:lnTo>
                      <a:pt x="0" y="3"/>
                    </a:lnTo>
                    <a:lnTo>
                      <a:pt x="0" y="2"/>
                    </a:lnTo>
                    <a:lnTo>
                      <a:pt x="0" y="0"/>
                    </a:lnTo>
                    <a:lnTo>
                      <a:pt x="3" y="0"/>
                    </a:lnTo>
                    <a:lnTo>
                      <a:pt x="5" y="0"/>
                    </a:lnTo>
                    <a:lnTo>
                      <a:pt x="7" y="0"/>
                    </a:lnTo>
                    <a:lnTo>
                      <a:pt x="9" y="2"/>
                    </a:lnTo>
                    <a:lnTo>
                      <a:pt x="12" y="6"/>
                    </a:lnTo>
                    <a:lnTo>
                      <a:pt x="12" y="8"/>
                    </a:lnTo>
                    <a:lnTo>
                      <a:pt x="12" y="10"/>
                    </a:lnTo>
                    <a:lnTo>
                      <a:pt x="9" y="12"/>
                    </a:lnTo>
                    <a:lnTo>
                      <a:pt x="7" y="12"/>
                    </a:lnTo>
                    <a:lnTo>
                      <a:pt x="3" y="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799" name="未知"/>
              <p:cNvSpPr/>
              <p:nvPr/>
            </p:nvSpPr>
            <p:spPr bwMode="auto">
              <a:xfrm>
                <a:off x="476" y="73"/>
                <a:ext cx="17" cy="13"/>
              </a:xfrm>
              <a:custGeom>
                <a:avLst/>
                <a:gdLst>
                  <a:gd name="T0" fmla="*/ 12 w 13"/>
                  <a:gd name="T1" fmla="*/ 12 h 15"/>
                  <a:gd name="T2" fmla="*/ 14 w 13"/>
                  <a:gd name="T3" fmla="*/ 10 h 15"/>
                  <a:gd name="T4" fmla="*/ 16 w 13"/>
                  <a:gd name="T5" fmla="*/ 10 h 15"/>
                  <a:gd name="T6" fmla="*/ 16 w 13"/>
                  <a:gd name="T7" fmla="*/ 9 h 15"/>
                  <a:gd name="T8" fmla="*/ 16 w 13"/>
                  <a:gd name="T9" fmla="*/ 8 h 15"/>
                  <a:gd name="T10" fmla="*/ 16 w 13"/>
                  <a:gd name="T11" fmla="*/ 6 h 15"/>
                  <a:gd name="T12" fmla="*/ 14 w 13"/>
                  <a:gd name="T13" fmla="*/ 3 h 15"/>
                  <a:gd name="T14" fmla="*/ 13 w 13"/>
                  <a:gd name="T15" fmla="*/ 2 h 15"/>
                  <a:gd name="T16" fmla="*/ 12 w 13"/>
                  <a:gd name="T17" fmla="*/ 0 h 15"/>
                  <a:gd name="T18" fmla="*/ 8 w 13"/>
                  <a:gd name="T19" fmla="*/ 0 h 15"/>
                  <a:gd name="T20" fmla="*/ 7 w 13"/>
                  <a:gd name="T21" fmla="*/ 0 h 15"/>
                  <a:gd name="T22" fmla="*/ 5 w 13"/>
                  <a:gd name="T23" fmla="*/ 0 h 15"/>
                  <a:gd name="T24" fmla="*/ 3 w 13"/>
                  <a:gd name="T25" fmla="*/ 2 h 15"/>
                  <a:gd name="T26" fmla="*/ 1 w 13"/>
                  <a:gd name="T27" fmla="*/ 2 h 15"/>
                  <a:gd name="T28" fmla="*/ 0 w 13"/>
                  <a:gd name="T29" fmla="*/ 3 h 15"/>
                  <a:gd name="T30" fmla="*/ 0 w 13"/>
                  <a:gd name="T31" fmla="*/ 5 h 15"/>
                  <a:gd name="T32" fmla="*/ 0 w 13"/>
                  <a:gd name="T33" fmla="*/ 6 h 15"/>
                  <a:gd name="T34" fmla="*/ 3 w 13"/>
                  <a:gd name="T35" fmla="*/ 8 h 15"/>
                  <a:gd name="T36" fmla="*/ 4 w 13"/>
                  <a:gd name="T37" fmla="*/ 10 h 15"/>
                  <a:gd name="T38" fmla="*/ 7 w 13"/>
                  <a:gd name="T39" fmla="*/ 10 h 15"/>
                  <a:gd name="T40" fmla="*/ 8 w 13"/>
                  <a:gd name="T41" fmla="*/ 12 h 15"/>
                  <a:gd name="T42" fmla="*/ 9 w 13"/>
                  <a:gd name="T43" fmla="*/ 12 h 15"/>
                  <a:gd name="T44" fmla="*/ 12 w 13"/>
                  <a:gd name="T45" fmla="*/ 12 h 15"/>
                  <a:gd name="T46" fmla="*/ 12 w 13"/>
                  <a:gd name="T47" fmla="*/ 12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 h="15">
                    <a:moveTo>
                      <a:pt x="9" y="14"/>
                    </a:moveTo>
                    <a:lnTo>
                      <a:pt x="11" y="11"/>
                    </a:lnTo>
                    <a:lnTo>
                      <a:pt x="12" y="11"/>
                    </a:lnTo>
                    <a:lnTo>
                      <a:pt x="12" y="10"/>
                    </a:lnTo>
                    <a:lnTo>
                      <a:pt x="12" y="9"/>
                    </a:lnTo>
                    <a:lnTo>
                      <a:pt x="12" y="7"/>
                    </a:lnTo>
                    <a:lnTo>
                      <a:pt x="11" y="4"/>
                    </a:lnTo>
                    <a:lnTo>
                      <a:pt x="10" y="2"/>
                    </a:lnTo>
                    <a:lnTo>
                      <a:pt x="9" y="0"/>
                    </a:lnTo>
                    <a:lnTo>
                      <a:pt x="6" y="0"/>
                    </a:lnTo>
                    <a:lnTo>
                      <a:pt x="5" y="0"/>
                    </a:lnTo>
                    <a:lnTo>
                      <a:pt x="4" y="0"/>
                    </a:lnTo>
                    <a:lnTo>
                      <a:pt x="2" y="2"/>
                    </a:lnTo>
                    <a:lnTo>
                      <a:pt x="1" y="2"/>
                    </a:lnTo>
                    <a:lnTo>
                      <a:pt x="0" y="3"/>
                    </a:lnTo>
                    <a:lnTo>
                      <a:pt x="0" y="6"/>
                    </a:lnTo>
                    <a:lnTo>
                      <a:pt x="0" y="7"/>
                    </a:lnTo>
                    <a:lnTo>
                      <a:pt x="2" y="9"/>
                    </a:lnTo>
                    <a:lnTo>
                      <a:pt x="3" y="11"/>
                    </a:lnTo>
                    <a:lnTo>
                      <a:pt x="5" y="12"/>
                    </a:lnTo>
                    <a:lnTo>
                      <a:pt x="6" y="14"/>
                    </a:lnTo>
                    <a:lnTo>
                      <a:pt x="7" y="14"/>
                    </a:lnTo>
                    <a:lnTo>
                      <a:pt x="9" y="14"/>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0" name="未知"/>
              <p:cNvSpPr/>
              <p:nvPr/>
            </p:nvSpPr>
            <p:spPr bwMode="auto">
              <a:xfrm>
                <a:off x="476" y="73"/>
                <a:ext cx="17" cy="13"/>
              </a:xfrm>
              <a:custGeom>
                <a:avLst/>
                <a:gdLst>
                  <a:gd name="T0" fmla="*/ 3 w 13"/>
                  <a:gd name="T1" fmla="*/ 8 h 15"/>
                  <a:gd name="T2" fmla="*/ 0 w 13"/>
                  <a:gd name="T3" fmla="*/ 5 h 15"/>
                  <a:gd name="T4" fmla="*/ 0 w 13"/>
                  <a:gd name="T5" fmla="*/ 3 h 15"/>
                  <a:gd name="T6" fmla="*/ 0 w 13"/>
                  <a:gd name="T7" fmla="*/ 2 h 15"/>
                  <a:gd name="T8" fmla="*/ 1 w 13"/>
                  <a:gd name="T9" fmla="*/ 2 h 15"/>
                  <a:gd name="T10" fmla="*/ 3 w 13"/>
                  <a:gd name="T11" fmla="*/ 2 h 15"/>
                  <a:gd name="T12" fmla="*/ 5 w 13"/>
                  <a:gd name="T13" fmla="*/ 0 h 15"/>
                  <a:gd name="T14" fmla="*/ 9 w 13"/>
                  <a:gd name="T15" fmla="*/ 2 h 15"/>
                  <a:gd name="T16" fmla="*/ 12 w 13"/>
                  <a:gd name="T17" fmla="*/ 3 h 15"/>
                  <a:gd name="T18" fmla="*/ 14 w 13"/>
                  <a:gd name="T19" fmla="*/ 5 h 15"/>
                  <a:gd name="T20" fmla="*/ 16 w 13"/>
                  <a:gd name="T21" fmla="*/ 6 h 15"/>
                  <a:gd name="T22" fmla="*/ 16 w 13"/>
                  <a:gd name="T23" fmla="*/ 8 h 15"/>
                  <a:gd name="T24" fmla="*/ 16 w 13"/>
                  <a:gd name="T25" fmla="*/ 10 h 15"/>
                  <a:gd name="T26" fmla="*/ 14 w 13"/>
                  <a:gd name="T27" fmla="*/ 12 h 15"/>
                  <a:gd name="T28" fmla="*/ 12 w 13"/>
                  <a:gd name="T29" fmla="*/ 12 h 15"/>
                  <a:gd name="T30" fmla="*/ 9 w 13"/>
                  <a:gd name="T31" fmla="*/ 10 h 15"/>
                  <a:gd name="T32" fmla="*/ 5 w 13"/>
                  <a:gd name="T33" fmla="*/ 10 h 15"/>
                  <a:gd name="T34" fmla="*/ 3 w 13"/>
                  <a:gd name="T35" fmla="*/ 8 h 15"/>
                  <a:gd name="T36" fmla="*/ 3 w 13"/>
                  <a:gd name="T37" fmla="*/ 8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 h="15">
                    <a:moveTo>
                      <a:pt x="2" y="9"/>
                    </a:moveTo>
                    <a:lnTo>
                      <a:pt x="0" y="6"/>
                    </a:lnTo>
                    <a:lnTo>
                      <a:pt x="0" y="4"/>
                    </a:lnTo>
                    <a:lnTo>
                      <a:pt x="0" y="2"/>
                    </a:lnTo>
                    <a:lnTo>
                      <a:pt x="1" y="2"/>
                    </a:lnTo>
                    <a:lnTo>
                      <a:pt x="2" y="2"/>
                    </a:lnTo>
                    <a:lnTo>
                      <a:pt x="4" y="0"/>
                    </a:lnTo>
                    <a:lnTo>
                      <a:pt x="7" y="2"/>
                    </a:lnTo>
                    <a:lnTo>
                      <a:pt x="9" y="3"/>
                    </a:lnTo>
                    <a:lnTo>
                      <a:pt x="11" y="6"/>
                    </a:lnTo>
                    <a:lnTo>
                      <a:pt x="12" y="7"/>
                    </a:lnTo>
                    <a:lnTo>
                      <a:pt x="12" y="9"/>
                    </a:lnTo>
                    <a:lnTo>
                      <a:pt x="12" y="12"/>
                    </a:lnTo>
                    <a:lnTo>
                      <a:pt x="11" y="14"/>
                    </a:lnTo>
                    <a:lnTo>
                      <a:pt x="9" y="14"/>
                    </a:lnTo>
                    <a:lnTo>
                      <a:pt x="7" y="12"/>
                    </a:lnTo>
                    <a:lnTo>
                      <a:pt x="4" y="11"/>
                    </a:lnTo>
                    <a:lnTo>
                      <a:pt x="2"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1" name="未知"/>
              <p:cNvSpPr/>
              <p:nvPr/>
            </p:nvSpPr>
            <p:spPr bwMode="auto">
              <a:xfrm>
                <a:off x="488" y="78"/>
                <a:ext cx="16" cy="12"/>
              </a:xfrm>
              <a:custGeom>
                <a:avLst/>
                <a:gdLst>
                  <a:gd name="T0" fmla="*/ 9 w 12"/>
                  <a:gd name="T1" fmla="*/ 11 h 13"/>
                  <a:gd name="T2" fmla="*/ 12 w 12"/>
                  <a:gd name="T3" fmla="*/ 9 h 13"/>
                  <a:gd name="T4" fmla="*/ 13 w 12"/>
                  <a:gd name="T5" fmla="*/ 8 h 13"/>
                  <a:gd name="T6" fmla="*/ 15 w 12"/>
                  <a:gd name="T7" fmla="*/ 6 h 13"/>
                  <a:gd name="T8" fmla="*/ 13 w 12"/>
                  <a:gd name="T9" fmla="*/ 3 h 13"/>
                  <a:gd name="T10" fmla="*/ 12 w 12"/>
                  <a:gd name="T11" fmla="*/ 1 h 13"/>
                  <a:gd name="T12" fmla="*/ 12 w 12"/>
                  <a:gd name="T13" fmla="*/ 0 h 13"/>
                  <a:gd name="T14" fmla="*/ 8 w 12"/>
                  <a:gd name="T15" fmla="*/ 0 h 13"/>
                  <a:gd name="T16" fmla="*/ 7 w 12"/>
                  <a:gd name="T17" fmla="*/ 0 h 13"/>
                  <a:gd name="T18" fmla="*/ 4 w 12"/>
                  <a:gd name="T19" fmla="*/ 0 h 13"/>
                  <a:gd name="T20" fmla="*/ 4 w 12"/>
                  <a:gd name="T21" fmla="*/ 0 h 13"/>
                  <a:gd name="T22" fmla="*/ 0 w 12"/>
                  <a:gd name="T23" fmla="*/ 0 h 13"/>
                  <a:gd name="T24" fmla="*/ 0 w 12"/>
                  <a:gd name="T25" fmla="*/ 0 h 13"/>
                  <a:gd name="T26" fmla="*/ 0 w 12"/>
                  <a:gd name="T27" fmla="*/ 1 h 13"/>
                  <a:gd name="T28" fmla="*/ 0 w 12"/>
                  <a:gd name="T29" fmla="*/ 3 h 13"/>
                  <a:gd name="T30" fmla="*/ 0 w 12"/>
                  <a:gd name="T31" fmla="*/ 5 h 13"/>
                  <a:gd name="T32" fmla="*/ 0 w 12"/>
                  <a:gd name="T33" fmla="*/ 7 h 13"/>
                  <a:gd name="T34" fmla="*/ 3 w 12"/>
                  <a:gd name="T35" fmla="*/ 9 h 13"/>
                  <a:gd name="T36" fmla="*/ 4 w 12"/>
                  <a:gd name="T37" fmla="*/ 9 h 13"/>
                  <a:gd name="T38" fmla="*/ 7 w 12"/>
                  <a:gd name="T39" fmla="*/ 11 h 13"/>
                  <a:gd name="T40" fmla="*/ 8 w 12"/>
                  <a:gd name="T41" fmla="*/ 11 h 13"/>
                  <a:gd name="T42" fmla="*/ 9 w 12"/>
                  <a:gd name="T43" fmla="*/ 11 h 13"/>
                  <a:gd name="T44" fmla="*/ 9 w 12"/>
                  <a:gd name="T45" fmla="*/ 11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 h="13">
                    <a:moveTo>
                      <a:pt x="7" y="12"/>
                    </a:moveTo>
                    <a:lnTo>
                      <a:pt x="9" y="10"/>
                    </a:lnTo>
                    <a:lnTo>
                      <a:pt x="10" y="9"/>
                    </a:lnTo>
                    <a:lnTo>
                      <a:pt x="11" y="7"/>
                    </a:lnTo>
                    <a:lnTo>
                      <a:pt x="10" y="3"/>
                    </a:lnTo>
                    <a:lnTo>
                      <a:pt x="9" y="1"/>
                    </a:lnTo>
                    <a:lnTo>
                      <a:pt x="9" y="0"/>
                    </a:lnTo>
                    <a:lnTo>
                      <a:pt x="6" y="0"/>
                    </a:lnTo>
                    <a:lnTo>
                      <a:pt x="5" y="0"/>
                    </a:lnTo>
                    <a:lnTo>
                      <a:pt x="3" y="0"/>
                    </a:lnTo>
                    <a:lnTo>
                      <a:pt x="0" y="0"/>
                    </a:lnTo>
                    <a:lnTo>
                      <a:pt x="0" y="1"/>
                    </a:lnTo>
                    <a:lnTo>
                      <a:pt x="0" y="3"/>
                    </a:lnTo>
                    <a:lnTo>
                      <a:pt x="0" y="5"/>
                    </a:lnTo>
                    <a:lnTo>
                      <a:pt x="0" y="8"/>
                    </a:lnTo>
                    <a:lnTo>
                      <a:pt x="2" y="10"/>
                    </a:lnTo>
                    <a:lnTo>
                      <a:pt x="3" y="10"/>
                    </a:lnTo>
                    <a:lnTo>
                      <a:pt x="5" y="12"/>
                    </a:lnTo>
                    <a:lnTo>
                      <a:pt x="6" y="12"/>
                    </a:lnTo>
                    <a:lnTo>
                      <a:pt x="7"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2" name="未知"/>
              <p:cNvSpPr/>
              <p:nvPr/>
            </p:nvSpPr>
            <p:spPr bwMode="auto">
              <a:xfrm>
                <a:off x="488" y="78"/>
                <a:ext cx="16" cy="12"/>
              </a:xfrm>
              <a:custGeom>
                <a:avLst/>
                <a:gdLst>
                  <a:gd name="T0" fmla="*/ 0 w 12"/>
                  <a:gd name="T1" fmla="*/ 7 h 13"/>
                  <a:gd name="T2" fmla="*/ 0 w 12"/>
                  <a:gd name="T3" fmla="*/ 4 h 13"/>
                  <a:gd name="T4" fmla="*/ 0 w 12"/>
                  <a:gd name="T5" fmla="*/ 2 h 13"/>
                  <a:gd name="T6" fmla="*/ 0 w 12"/>
                  <a:gd name="T7" fmla="*/ 0 h 13"/>
                  <a:gd name="T8" fmla="*/ 0 w 12"/>
                  <a:gd name="T9" fmla="*/ 0 h 13"/>
                  <a:gd name="T10" fmla="*/ 4 w 12"/>
                  <a:gd name="T11" fmla="*/ 0 h 13"/>
                  <a:gd name="T12" fmla="*/ 5 w 12"/>
                  <a:gd name="T13" fmla="*/ 0 h 13"/>
                  <a:gd name="T14" fmla="*/ 9 w 12"/>
                  <a:gd name="T15" fmla="*/ 0 h 13"/>
                  <a:gd name="T16" fmla="*/ 12 w 12"/>
                  <a:gd name="T17" fmla="*/ 3 h 13"/>
                  <a:gd name="T18" fmla="*/ 13 w 12"/>
                  <a:gd name="T19" fmla="*/ 5 h 13"/>
                  <a:gd name="T20" fmla="*/ 15 w 12"/>
                  <a:gd name="T21" fmla="*/ 7 h 13"/>
                  <a:gd name="T22" fmla="*/ 13 w 12"/>
                  <a:gd name="T23" fmla="*/ 9 h 13"/>
                  <a:gd name="T24" fmla="*/ 12 w 12"/>
                  <a:gd name="T25" fmla="*/ 9 h 13"/>
                  <a:gd name="T26" fmla="*/ 12 w 12"/>
                  <a:gd name="T27" fmla="*/ 11 h 13"/>
                  <a:gd name="T28" fmla="*/ 9 w 12"/>
                  <a:gd name="T29" fmla="*/ 11 h 13"/>
                  <a:gd name="T30" fmla="*/ 5 w 12"/>
                  <a:gd name="T31" fmla="*/ 9 h 13"/>
                  <a:gd name="T32" fmla="*/ 4 w 12"/>
                  <a:gd name="T33" fmla="*/ 9 h 13"/>
                  <a:gd name="T34" fmla="*/ 0 w 12"/>
                  <a:gd name="T35" fmla="*/ 7 h 13"/>
                  <a:gd name="T36" fmla="*/ 0 w 12"/>
                  <a:gd name="T37" fmla="*/ 7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3">
                    <a:moveTo>
                      <a:pt x="0" y="8"/>
                    </a:moveTo>
                    <a:lnTo>
                      <a:pt x="0" y="4"/>
                    </a:lnTo>
                    <a:lnTo>
                      <a:pt x="0" y="2"/>
                    </a:lnTo>
                    <a:lnTo>
                      <a:pt x="0" y="0"/>
                    </a:lnTo>
                    <a:lnTo>
                      <a:pt x="3" y="0"/>
                    </a:lnTo>
                    <a:lnTo>
                      <a:pt x="4" y="0"/>
                    </a:lnTo>
                    <a:lnTo>
                      <a:pt x="7" y="0"/>
                    </a:lnTo>
                    <a:lnTo>
                      <a:pt x="9" y="3"/>
                    </a:lnTo>
                    <a:lnTo>
                      <a:pt x="10" y="5"/>
                    </a:lnTo>
                    <a:lnTo>
                      <a:pt x="11" y="8"/>
                    </a:lnTo>
                    <a:lnTo>
                      <a:pt x="10" y="10"/>
                    </a:lnTo>
                    <a:lnTo>
                      <a:pt x="9" y="10"/>
                    </a:lnTo>
                    <a:lnTo>
                      <a:pt x="9" y="12"/>
                    </a:lnTo>
                    <a:lnTo>
                      <a:pt x="7" y="12"/>
                    </a:lnTo>
                    <a:lnTo>
                      <a:pt x="4" y="10"/>
                    </a:lnTo>
                    <a:lnTo>
                      <a:pt x="3" y="10"/>
                    </a:lnTo>
                    <a:lnTo>
                      <a:pt x="0"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3" name="未知"/>
              <p:cNvSpPr/>
              <p:nvPr/>
            </p:nvSpPr>
            <p:spPr bwMode="auto">
              <a:xfrm>
                <a:off x="524" y="91"/>
                <a:ext cx="18" cy="12"/>
              </a:xfrm>
              <a:custGeom>
                <a:avLst/>
                <a:gdLst>
                  <a:gd name="T0" fmla="*/ 1 w 14"/>
                  <a:gd name="T1" fmla="*/ 6 h 13"/>
                  <a:gd name="T2" fmla="*/ 1 w 14"/>
                  <a:gd name="T3" fmla="*/ 4 h 13"/>
                  <a:gd name="T4" fmla="*/ 0 w 14"/>
                  <a:gd name="T5" fmla="*/ 3 h 13"/>
                  <a:gd name="T6" fmla="*/ 1 w 14"/>
                  <a:gd name="T7" fmla="*/ 1 h 13"/>
                  <a:gd name="T8" fmla="*/ 1 w 14"/>
                  <a:gd name="T9" fmla="*/ 0 h 13"/>
                  <a:gd name="T10" fmla="*/ 5 w 14"/>
                  <a:gd name="T11" fmla="*/ 0 h 13"/>
                  <a:gd name="T12" fmla="*/ 6 w 14"/>
                  <a:gd name="T13" fmla="*/ 0 h 13"/>
                  <a:gd name="T14" fmla="*/ 9 w 14"/>
                  <a:gd name="T15" fmla="*/ 1 h 13"/>
                  <a:gd name="T16" fmla="*/ 10 w 14"/>
                  <a:gd name="T17" fmla="*/ 3 h 13"/>
                  <a:gd name="T18" fmla="*/ 17 w 14"/>
                  <a:gd name="T19" fmla="*/ 6 h 13"/>
                  <a:gd name="T20" fmla="*/ 17 w 14"/>
                  <a:gd name="T21" fmla="*/ 8 h 13"/>
                  <a:gd name="T22" fmla="*/ 17 w 14"/>
                  <a:gd name="T23" fmla="*/ 9 h 13"/>
                  <a:gd name="T24" fmla="*/ 13 w 14"/>
                  <a:gd name="T25" fmla="*/ 9 h 13"/>
                  <a:gd name="T26" fmla="*/ 10 w 14"/>
                  <a:gd name="T27" fmla="*/ 10 h 13"/>
                  <a:gd name="T28" fmla="*/ 9 w 14"/>
                  <a:gd name="T29" fmla="*/ 11 h 13"/>
                  <a:gd name="T30" fmla="*/ 6 w 14"/>
                  <a:gd name="T31" fmla="*/ 10 h 13"/>
                  <a:gd name="T32" fmla="*/ 5 w 14"/>
                  <a:gd name="T33" fmla="*/ 9 h 13"/>
                  <a:gd name="T34" fmla="*/ 1 w 14"/>
                  <a:gd name="T35" fmla="*/ 6 h 13"/>
                  <a:gd name="T36" fmla="*/ 1 w 14"/>
                  <a:gd name="T37" fmla="*/ 6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3">
                    <a:moveTo>
                      <a:pt x="1" y="6"/>
                    </a:moveTo>
                    <a:lnTo>
                      <a:pt x="1" y="4"/>
                    </a:lnTo>
                    <a:lnTo>
                      <a:pt x="0" y="3"/>
                    </a:lnTo>
                    <a:lnTo>
                      <a:pt x="1" y="1"/>
                    </a:lnTo>
                    <a:lnTo>
                      <a:pt x="1" y="0"/>
                    </a:lnTo>
                    <a:lnTo>
                      <a:pt x="4" y="0"/>
                    </a:lnTo>
                    <a:lnTo>
                      <a:pt x="5" y="0"/>
                    </a:lnTo>
                    <a:lnTo>
                      <a:pt x="7" y="1"/>
                    </a:lnTo>
                    <a:lnTo>
                      <a:pt x="8" y="3"/>
                    </a:lnTo>
                    <a:lnTo>
                      <a:pt x="13" y="6"/>
                    </a:lnTo>
                    <a:lnTo>
                      <a:pt x="13" y="9"/>
                    </a:lnTo>
                    <a:lnTo>
                      <a:pt x="13" y="10"/>
                    </a:lnTo>
                    <a:lnTo>
                      <a:pt x="10" y="10"/>
                    </a:lnTo>
                    <a:lnTo>
                      <a:pt x="8" y="11"/>
                    </a:lnTo>
                    <a:lnTo>
                      <a:pt x="7" y="12"/>
                    </a:lnTo>
                    <a:lnTo>
                      <a:pt x="5" y="11"/>
                    </a:lnTo>
                    <a:lnTo>
                      <a:pt x="4" y="10"/>
                    </a:lnTo>
                    <a:lnTo>
                      <a:pt x="1" y="6"/>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4" name="未知"/>
              <p:cNvSpPr/>
              <p:nvPr/>
            </p:nvSpPr>
            <p:spPr bwMode="auto">
              <a:xfrm>
                <a:off x="489" y="47"/>
                <a:ext cx="21" cy="30"/>
              </a:xfrm>
              <a:custGeom>
                <a:avLst/>
                <a:gdLst>
                  <a:gd name="T0" fmla="*/ 0 w 20"/>
                  <a:gd name="T1" fmla="*/ 9 h 35"/>
                  <a:gd name="T2" fmla="*/ 25 w 20"/>
                  <a:gd name="T3" fmla="*/ 0 h 35"/>
                  <a:gd name="T4" fmla="*/ 25 w 20"/>
                  <a:gd name="T5" fmla="*/ 19 h 35"/>
                  <a:gd name="T6" fmla="*/ 0 w 20"/>
                  <a:gd name="T7" fmla="*/ 29 h 35"/>
                  <a:gd name="T8" fmla="*/ 0 w 20"/>
                  <a:gd name="T9" fmla="*/ 9 h 35"/>
                  <a:gd name="T10" fmla="*/ 0 w 20"/>
                  <a:gd name="T11" fmla="*/ 9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5">
                    <a:moveTo>
                      <a:pt x="0" y="10"/>
                    </a:moveTo>
                    <a:lnTo>
                      <a:pt x="19" y="0"/>
                    </a:lnTo>
                    <a:lnTo>
                      <a:pt x="19" y="22"/>
                    </a:lnTo>
                    <a:lnTo>
                      <a:pt x="0" y="34"/>
                    </a:lnTo>
                    <a:lnTo>
                      <a:pt x="0" y="1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5" name="未知"/>
              <p:cNvSpPr/>
              <p:nvPr/>
            </p:nvSpPr>
            <p:spPr bwMode="auto">
              <a:xfrm>
                <a:off x="406" y="42"/>
                <a:ext cx="17" cy="11"/>
              </a:xfrm>
              <a:custGeom>
                <a:avLst/>
                <a:gdLst>
                  <a:gd name="T0" fmla="*/ 9 w 14"/>
                  <a:gd name="T1" fmla="*/ 10 h 13"/>
                  <a:gd name="T2" fmla="*/ 12 w 14"/>
                  <a:gd name="T3" fmla="*/ 8 h 13"/>
                  <a:gd name="T4" fmla="*/ 15 w 14"/>
                  <a:gd name="T5" fmla="*/ 8 h 13"/>
                  <a:gd name="T6" fmla="*/ 16 w 14"/>
                  <a:gd name="T7" fmla="*/ 8 h 13"/>
                  <a:gd name="T8" fmla="*/ 16 w 14"/>
                  <a:gd name="T9" fmla="*/ 6 h 13"/>
                  <a:gd name="T10" fmla="*/ 16 w 14"/>
                  <a:gd name="T11" fmla="*/ 3 h 13"/>
                  <a:gd name="T12" fmla="*/ 12 w 14"/>
                  <a:gd name="T13" fmla="*/ 3 h 13"/>
                  <a:gd name="T14" fmla="*/ 11 w 14"/>
                  <a:gd name="T15" fmla="*/ 2 h 13"/>
                  <a:gd name="T16" fmla="*/ 9 w 14"/>
                  <a:gd name="T17" fmla="*/ 0 h 13"/>
                  <a:gd name="T18" fmla="*/ 7 w 14"/>
                  <a:gd name="T19" fmla="*/ 0 h 13"/>
                  <a:gd name="T20" fmla="*/ 6 w 14"/>
                  <a:gd name="T21" fmla="*/ 0 h 13"/>
                  <a:gd name="T22" fmla="*/ 6 w 14"/>
                  <a:gd name="T23" fmla="*/ 0 h 13"/>
                  <a:gd name="T24" fmla="*/ 2 w 14"/>
                  <a:gd name="T25" fmla="*/ 2 h 13"/>
                  <a:gd name="T26" fmla="*/ 1 w 14"/>
                  <a:gd name="T27" fmla="*/ 2 h 13"/>
                  <a:gd name="T28" fmla="*/ 0 w 14"/>
                  <a:gd name="T29" fmla="*/ 3 h 13"/>
                  <a:gd name="T30" fmla="*/ 0 w 14"/>
                  <a:gd name="T31" fmla="*/ 3 h 13"/>
                  <a:gd name="T32" fmla="*/ 0 w 14"/>
                  <a:gd name="T33" fmla="*/ 5 h 13"/>
                  <a:gd name="T34" fmla="*/ 2 w 14"/>
                  <a:gd name="T35" fmla="*/ 7 h 13"/>
                  <a:gd name="T36" fmla="*/ 4 w 14"/>
                  <a:gd name="T37" fmla="*/ 8 h 13"/>
                  <a:gd name="T38" fmla="*/ 6 w 14"/>
                  <a:gd name="T39" fmla="*/ 10 h 13"/>
                  <a:gd name="T40" fmla="*/ 7 w 14"/>
                  <a:gd name="T41" fmla="*/ 10 h 13"/>
                  <a:gd name="T42" fmla="*/ 9 w 14"/>
                  <a:gd name="T43" fmla="*/ 10 h 13"/>
                  <a:gd name="T44" fmla="*/ 9 w 14"/>
                  <a:gd name="T45" fmla="*/ 1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 h="13">
                    <a:moveTo>
                      <a:pt x="7" y="12"/>
                    </a:moveTo>
                    <a:lnTo>
                      <a:pt x="10" y="10"/>
                    </a:lnTo>
                    <a:lnTo>
                      <a:pt x="12" y="9"/>
                    </a:lnTo>
                    <a:lnTo>
                      <a:pt x="13" y="9"/>
                    </a:lnTo>
                    <a:lnTo>
                      <a:pt x="13" y="7"/>
                    </a:lnTo>
                    <a:lnTo>
                      <a:pt x="13" y="4"/>
                    </a:lnTo>
                    <a:lnTo>
                      <a:pt x="10" y="3"/>
                    </a:lnTo>
                    <a:lnTo>
                      <a:pt x="9" y="2"/>
                    </a:lnTo>
                    <a:lnTo>
                      <a:pt x="7" y="0"/>
                    </a:lnTo>
                    <a:lnTo>
                      <a:pt x="6" y="0"/>
                    </a:lnTo>
                    <a:lnTo>
                      <a:pt x="5" y="0"/>
                    </a:lnTo>
                    <a:lnTo>
                      <a:pt x="2" y="2"/>
                    </a:lnTo>
                    <a:lnTo>
                      <a:pt x="1" y="2"/>
                    </a:lnTo>
                    <a:lnTo>
                      <a:pt x="0" y="3"/>
                    </a:lnTo>
                    <a:lnTo>
                      <a:pt x="0" y="6"/>
                    </a:lnTo>
                    <a:lnTo>
                      <a:pt x="2" y="8"/>
                    </a:lnTo>
                    <a:lnTo>
                      <a:pt x="3" y="10"/>
                    </a:lnTo>
                    <a:lnTo>
                      <a:pt x="5" y="12"/>
                    </a:lnTo>
                    <a:lnTo>
                      <a:pt x="6" y="12"/>
                    </a:lnTo>
                    <a:lnTo>
                      <a:pt x="7"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6" name="未知"/>
              <p:cNvSpPr/>
              <p:nvPr/>
            </p:nvSpPr>
            <p:spPr bwMode="auto">
              <a:xfrm>
                <a:off x="406" y="44"/>
                <a:ext cx="17" cy="11"/>
              </a:xfrm>
              <a:custGeom>
                <a:avLst/>
                <a:gdLst>
                  <a:gd name="T0" fmla="*/ 4 w 14"/>
                  <a:gd name="T1" fmla="*/ 7 h 13"/>
                  <a:gd name="T2" fmla="*/ 0 w 14"/>
                  <a:gd name="T3" fmla="*/ 4 h 13"/>
                  <a:gd name="T4" fmla="*/ 0 w 14"/>
                  <a:gd name="T5" fmla="*/ 2 h 13"/>
                  <a:gd name="T6" fmla="*/ 0 w 14"/>
                  <a:gd name="T7" fmla="*/ 1 h 13"/>
                  <a:gd name="T8" fmla="*/ 1 w 14"/>
                  <a:gd name="T9" fmla="*/ 1 h 13"/>
                  <a:gd name="T10" fmla="*/ 4 w 14"/>
                  <a:gd name="T11" fmla="*/ 0 h 13"/>
                  <a:gd name="T12" fmla="*/ 5 w 14"/>
                  <a:gd name="T13" fmla="*/ 0 h 13"/>
                  <a:gd name="T14" fmla="*/ 7 w 14"/>
                  <a:gd name="T15" fmla="*/ 0 h 13"/>
                  <a:gd name="T16" fmla="*/ 11 w 14"/>
                  <a:gd name="T17" fmla="*/ 1 h 13"/>
                  <a:gd name="T18" fmla="*/ 11 w 14"/>
                  <a:gd name="T19" fmla="*/ 2 h 13"/>
                  <a:gd name="T20" fmla="*/ 15 w 14"/>
                  <a:gd name="T21" fmla="*/ 5 h 13"/>
                  <a:gd name="T22" fmla="*/ 16 w 14"/>
                  <a:gd name="T23" fmla="*/ 8 h 13"/>
                  <a:gd name="T24" fmla="*/ 15 w 14"/>
                  <a:gd name="T25" fmla="*/ 8 h 13"/>
                  <a:gd name="T26" fmla="*/ 15 w 14"/>
                  <a:gd name="T27" fmla="*/ 8 h 13"/>
                  <a:gd name="T28" fmla="*/ 11 w 14"/>
                  <a:gd name="T29" fmla="*/ 10 h 13"/>
                  <a:gd name="T30" fmla="*/ 11 w 14"/>
                  <a:gd name="T31" fmla="*/ 10 h 13"/>
                  <a:gd name="T32" fmla="*/ 7 w 14"/>
                  <a:gd name="T33" fmla="*/ 10 h 13"/>
                  <a:gd name="T34" fmla="*/ 5 w 14"/>
                  <a:gd name="T35" fmla="*/ 8 h 13"/>
                  <a:gd name="T36" fmla="*/ 4 w 14"/>
                  <a:gd name="T37" fmla="*/ 7 h 13"/>
                  <a:gd name="T38" fmla="*/ 4 w 14"/>
                  <a:gd name="T39" fmla="*/ 7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 h="13">
                    <a:moveTo>
                      <a:pt x="3" y="8"/>
                    </a:moveTo>
                    <a:lnTo>
                      <a:pt x="0" y="5"/>
                    </a:lnTo>
                    <a:lnTo>
                      <a:pt x="0" y="2"/>
                    </a:lnTo>
                    <a:lnTo>
                      <a:pt x="0" y="1"/>
                    </a:lnTo>
                    <a:lnTo>
                      <a:pt x="1" y="1"/>
                    </a:lnTo>
                    <a:lnTo>
                      <a:pt x="3" y="0"/>
                    </a:lnTo>
                    <a:lnTo>
                      <a:pt x="4" y="0"/>
                    </a:lnTo>
                    <a:lnTo>
                      <a:pt x="6" y="0"/>
                    </a:lnTo>
                    <a:lnTo>
                      <a:pt x="9" y="1"/>
                    </a:lnTo>
                    <a:lnTo>
                      <a:pt x="9" y="2"/>
                    </a:lnTo>
                    <a:lnTo>
                      <a:pt x="12" y="6"/>
                    </a:lnTo>
                    <a:lnTo>
                      <a:pt x="13" y="10"/>
                    </a:lnTo>
                    <a:lnTo>
                      <a:pt x="12" y="10"/>
                    </a:lnTo>
                    <a:lnTo>
                      <a:pt x="9" y="12"/>
                    </a:lnTo>
                    <a:lnTo>
                      <a:pt x="6" y="12"/>
                    </a:lnTo>
                    <a:lnTo>
                      <a:pt x="4" y="10"/>
                    </a:lnTo>
                    <a:lnTo>
                      <a:pt x="3"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7" name="未知"/>
              <p:cNvSpPr/>
              <p:nvPr/>
            </p:nvSpPr>
            <p:spPr bwMode="auto">
              <a:xfrm>
                <a:off x="408" y="45"/>
                <a:ext cx="21" cy="6"/>
              </a:xfrm>
              <a:custGeom>
                <a:avLst/>
                <a:gdLst>
                  <a:gd name="T0" fmla="*/ 3 w 14"/>
                  <a:gd name="T1" fmla="*/ 7 h 14"/>
                  <a:gd name="T2" fmla="*/ 0 w 14"/>
                  <a:gd name="T3" fmla="*/ 6 h 14"/>
                  <a:gd name="T4" fmla="*/ 0 w 14"/>
                  <a:gd name="T5" fmla="*/ 3 h 14"/>
                  <a:gd name="T6" fmla="*/ 0 w 14"/>
                  <a:gd name="T7" fmla="*/ 1 h 14"/>
                  <a:gd name="T8" fmla="*/ 3 w 14"/>
                  <a:gd name="T9" fmla="*/ 0 h 14"/>
                  <a:gd name="T10" fmla="*/ 5 w 14"/>
                  <a:gd name="T11" fmla="*/ 0 h 14"/>
                  <a:gd name="T12" fmla="*/ 8 w 14"/>
                  <a:gd name="T13" fmla="*/ 0 h 14"/>
                  <a:gd name="T14" fmla="*/ 14 w 14"/>
                  <a:gd name="T15" fmla="*/ 4 h 14"/>
                  <a:gd name="T16" fmla="*/ 14 w 14"/>
                  <a:gd name="T17" fmla="*/ 6 h 14"/>
                  <a:gd name="T18" fmla="*/ 17 w 14"/>
                  <a:gd name="T19" fmla="*/ 7 h 14"/>
                  <a:gd name="T20" fmla="*/ 14 w 14"/>
                  <a:gd name="T21" fmla="*/ 8 h 14"/>
                  <a:gd name="T22" fmla="*/ 14 w 14"/>
                  <a:gd name="T23" fmla="*/ 10 h 14"/>
                  <a:gd name="T24" fmla="*/ 10 w 14"/>
                  <a:gd name="T25" fmla="*/ 10 h 14"/>
                  <a:gd name="T26" fmla="*/ 8 w 14"/>
                  <a:gd name="T27" fmla="*/ 10 h 14"/>
                  <a:gd name="T28" fmla="*/ 3 w 14"/>
                  <a:gd name="T29" fmla="*/ 7 h 14"/>
                  <a:gd name="T30" fmla="*/ 3 w 14"/>
                  <a:gd name="T31" fmla="*/ 7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 h="14">
                    <a:moveTo>
                      <a:pt x="2" y="9"/>
                    </a:moveTo>
                    <a:lnTo>
                      <a:pt x="0" y="7"/>
                    </a:lnTo>
                    <a:lnTo>
                      <a:pt x="0" y="4"/>
                    </a:lnTo>
                    <a:lnTo>
                      <a:pt x="0" y="1"/>
                    </a:lnTo>
                    <a:lnTo>
                      <a:pt x="2" y="0"/>
                    </a:lnTo>
                    <a:lnTo>
                      <a:pt x="4" y="0"/>
                    </a:lnTo>
                    <a:lnTo>
                      <a:pt x="6" y="0"/>
                    </a:lnTo>
                    <a:lnTo>
                      <a:pt x="11" y="5"/>
                    </a:lnTo>
                    <a:lnTo>
                      <a:pt x="11" y="7"/>
                    </a:lnTo>
                    <a:lnTo>
                      <a:pt x="13" y="9"/>
                    </a:lnTo>
                    <a:lnTo>
                      <a:pt x="11" y="10"/>
                    </a:lnTo>
                    <a:lnTo>
                      <a:pt x="11" y="13"/>
                    </a:lnTo>
                    <a:lnTo>
                      <a:pt x="8" y="13"/>
                    </a:lnTo>
                    <a:lnTo>
                      <a:pt x="6" y="13"/>
                    </a:lnTo>
                    <a:lnTo>
                      <a:pt x="2" y="9"/>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8" name="未知"/>
              <p:cNvSpPr/>
              <p:nvPr/>
            </p:nvSpPr>
            <p:spPr bwMode="auto">
              <a:xfrm>
                <a:off x="413" y="46"/>
                <a:ext cx="18" cy="12"/>
              </a:xfrm>
              <a:custGeom>
                <a:avLst/>
                <a:gdLst>
                  <a:gd name="T0" fmla="*/ 12 w 14"/>
                  <a:gd name="T1" fmla="*/ 11 h 15"/>
                  <a:gd name="T2" fmla="*/ 16 w 14"/>
                  <a:gd name="T3" fmla="*/ 9 h 15"/>
                  <a:gd name="T4" fmla="*/ 16 w 14"/>
                  <a:gd name="T5" fmla="*/ 8 h 15"/>
                  <a:gd name="T6" fmla="*/ 16 w 14"/>
                  <a:gd name="T7" fmla="*/ 7 h 15"/>
                  <a:gd name="T8" fmla="*/ 18 w 14"/>
                  <a:gd name="T9" fmla="*/ 6 h 15"/>
                  <a:gd name="T10" fmla="*/ 16 w 14"/>
                  <a:gd name="T11" fmla="*/ 5 h 15"/>
                  <a:gd name="T12" fmla="*/ 16 w 14"/>
                  <a:gd name="T13" fmla="*/ 4 h 15"/>
                  <a:gd name="T14" fmla="*/ 12 w 14"/>
                  <a:gd name="T15" fmla="*/ 2 h 15"/>
                  <a:gd name="T16" fmla="*/ 12 w 14"/>
                  <a:gd name="T17" fmla="*/ 2 h 15"/>
                  <a:gd name="T18" fmla="*/ 10 w 14"/>
                  <a:gd name="T19" fmla="*/ 0 h 15"/>
                  <a:gd name="T20" fmla="*/ 8 w 14"/>
                  <a:gd name="T21" fmla="*/ 0 h 15"/>
                  <a:gd name="T22" fmla="*/ 5 w 14"/>
                  <a:gd name="T23" fmla="*/ 0 h 15"/>
                  <a:gd name="T24" fmla="*/ 3 w 14"/>
                  <a:gd name="T25" fmla="*/ 2 h 15"/>
                  <a:gd name="T26" fmla="*/ 1 w 14"/>
                  <a:gd name="T27" fmla="*/ 2 h 15"/>
                  <a:gd name="T28" fmla="*/ 1 w 14"/>
                  <a:gd name="T29" fmla="*/ 3 h 15"/>
                  <a:gd name="T30" fmla="*/ 0 w 14"/>
                  <a:gd name="T31" fmla="*/ 4 h 15"/>
                  <a:gd name="T32" fmla="*/ 1 w 14"/>
                  <a:gd name="T33" fmla="*/ 6 h 15"/>
                  <a:gd name="T34" fmla="*/ 3 w 14"/>
                  <a:gd name="T35" fmla="*/ 7 h 15"/>
                  <a:gd name="T36" fmla="*/ 4 w 14"/>
                  <a:gd name="T37" fmla="*/ 9 h 15"/>
                  <a:gd name="T38" fmla="*/ 8 w 14"/>
                  <a:gd name="T39" fmla="*/ 11 h 15"/>
                  <a:gd name="T40" fmla="*/ 10 w 14"/>
                  <a:gd name="T41" fmla="*/ 11 h 15"/>
                  <a:gd name="T42" fmla="*/ 11 w 14"/>
                  <a:gd name="T43" fmla="*/ 11 h 15"/>
                  <a:gd name="T44" fmla="*/ 12 w 14"/>
                  <a:gd name="T45" fmla="*/ 11 h 15"/>
                  <a:gd name="T46" fmla="*/ 12 w 14"/>
                  <a:gd name="T47" fmla="*/ 11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 h="15">
                    <a:moveTo>
                      <a:pt x="9" y="14"/>
                    </a:moveTo>
                    <a:lnTo>
                      <a:pt x="12" y="11"/>
                    </a:lnTo>
                    <a:lnTo>
                      <a:pt x="12" y="10"/>
                    </a:lnTo>
                    <a:lnTo>
                      <a:pt x="12" y="9"/>
                    </a:lnTo>
                    <a:lnTo>
                      <a:pt x="13" y="8"/>
                    </a:lnTo>
                    <a:lnTo>
                      <a:pt x="12" y="6"/>
                    </a:lnTo>
                    <a:lnTo>
                      <a:pt x="12" y="5"/>
                    </a:lnTo>
                    <a:lnTo>
                      <a:pt x="9" y="3"/>
                    </a:lnTo>
                    <a:lnTo>
                      <a:pt x="9" y="2"/>
                    </a:lnTo>
                    <a:lnTo>
                      <a:pt x="7" y="0"/>
                    </a:lnTo>
                    <a:lnTo>
                      <a:pt x="6" y="0"/>
                    </a:lnTo>
                    <a:lnTo>
                      <a:pt x="4" y="0"/>
                    </a:lnTo>
                    <a:lnTo>
                      <a:pt x="2" y="3"/>
                    </a:lnTo>
                    <a:lnTo>
                      <a:pt x="1" y="3"/>
                    </a:lnTo>
                    <a:lnTo>
                      <a:pt x="1" y="4"/>
                    </a:lnTo>
                    <a:lnTo>
                      <a:pt x="0" y="5"/>
                    </a:lnTo>
                    <a:lnTo>
                      <a:pt x="1" y="8"/>
                    </a:lnTo>
                    <a:lnTo>
                      <a:pt x="2" y="9"/>
                    </a:lnTo>
                    <a:lnTo>
                      <a:pt x="3" y="11"/>
                    </a:lnTo>
                    <a:lnTo>
                      <a:pt x="6" y="14"/>
                    </a:lnTo>
                    <a:lnTo>
                      <a:pt x="7" y="14"/>
                    </a:lnTo>
                    <a:lnTo>
                      <a:pt x="8" y="14"/>
                    </a:lnTo>
                    <a:lnTo>
                      <a:pt x="9" y="14"/>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09" name="未知"/>
              <p:cNvSpPr/>
              <p:nvPr/>
            </p:nvSpPr>
            <p:spPr bwMode="auto">
              <a:xfrm>
                <a:off x="413" y="47"/>
                <a:ext cx="18" cy="11"/>
              </a:xfrm>
              <a:custGeom>
                <a:avLst/>
                <a:gdLst>
                  <a:gd name="T0" fmla="*/ 4 w 14"/>
                  <a:gd name="T1" fmla="*/ 7 h 13"/>
                  <a:gd name="T2" fmla="*/ 1 w 14"/>
                  <a:gd name="T3" fmla="*/ 5 h 13"/>
                  <a:gd name="T4" fmla="*/ 0 w 14"/>
                  <a:gd name="T5" fmla="*/ 2 h 13"/>
                  <a:gd name="T6" fmla="*/ 1 w 14"/>
                  <a:gd name="T7" fmla="*/ 1 h 13"/>
                  <a:gd name="T8" fmla="*/ 1 w 14"/>
                  <a:gd name="T9" fmla="*/ 1 h 13"/>
                  <a:gd name="T10" fmla="*/ 4 w 14"/>
                  <a:gd name="T11" fmla="*/ 0 h 13"/>
                  <a:gd name="T12" fmla="*/ 8 w 14"/>
                  <a:gd name="T13" fmla="*/ 0 h 13"/>
                  <a:gd name="T14" fmla="*/ 11 w 14"/>
                  <a:gd name="T15" fmla="*/ 0 h 13"/>
                  <a:gd name="T16" fmla="*/ 12 w 14"/>
                  <a:gd name="T17" fmla="*/ 1 h 13"/>
                  <a:gd name="T18" fmla="*/ 16 w 14"/>
                  <a:gd name="T19" fmla="*/ 3 h 13"/>
                  <a:gd name="T20" fmla="*/ 18 w 14"/>
                  <a:gd name="T21" fmla="*/ 5 h 13"/>
                  <a:gd name="T22" fmla="*/ 18 w 14"/>
                  <a:gd name="T23" fmla="*/ 7 h 13"/>
                  <a:gd name="T24" fmla="*/ 18 w 14"/>
                  <a:gd name="T25" fmla="*/ 8 h 13"/>
                  <a:gd name="T26" fmla="*/ 18 w 14"/>
                  <a:gd name="T27" fmla="*/ 8 h 13"/>
                  <a:gd name="T28" fmla="*/ 16 w 14"/>
                  <a:gd name="T29" fmla="*/ 10 h 13"/>
                  <a:gd name="T30" fmla="*/ 12 w 14"/>
                  <a:gd name="T31" fmla="*/ 10 h 13"/>
                  <a:gd name="T32" fmla="*/ 11 w 14"/>
                  <a:gd name="T33" fmla="*/ 10 h 13"/>
                  <a:gd name="T34" fmla="*/ 8 w 14"/>
                  <a:gd name="T35" fmla="*/ 8 h 13"/>
                  <a:gd name="T36" fmla="*/ 4 w 14"/>
                  <a:gd name="T37" fmla="*/ 7 h 13"/>
                  <a:gd name="T38" fmla="*/ 4 w 14"/>
                  <a:gd name="T39" fmla="*/ 7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 h="13">
                    <a:moveTo>
                      <a:pt x="3" y="8"/>
                    </a:moveTo>
                    <a:lnTo>
                      <a:pt x="1" y="6"/>
                    </a:lnTo>
                    <a:lnTo>
                      <a:pt x="0" y="2"/>
                    </a:lnTo>
                    <a:lnTo>
                      <a:pt x="1" y="1"/>
                    </a:lnTo>
                    <a:lnTo>
                      <a:pt x="3" y="0"/>
                    </a:lnTo>
                    <a:lnTo>
                      <a:pt x="6" y="0"/>
                    </a:lnTo>
                    <a:lnTo>
                      <a:pt x="8" y="0"/>
                    </a:lnTo>
                    <a:lnTo>
                      <a:pt x="9" y="1"/>
                    </a:lnTo>
                    <a:lnTo>
                      <a:pt x="12" y="3"/>
                    </a:lnTo>
                    <a:lnTo>
                      <a:pt x="13" y="6"/>
                    </a:lnTo>
                    <a:lnTo>
                      <a:pt x="13" y="8"/>
                    </a:lnTo>
                    <a:lnTo>
                      <a:pt x="13" y="10"/>
                    </a:lnTo>
                    <a:lnTo>
                      <a:pt x="12" y="12"/>
                    </a:lnTo>
                    <a:lnTo>
                      <a:pt x="9" y="12"/>
                    </a:lnTo>
                    <a:lnTo>
                      <a:pt x="8" y="12"/>
                    </a:lnTo>
                    <a:lnTo>
                      <a:pt x="6" y="10"/>
                    </a:lnTo>
                    <a:lnTo>
                      <a:pt x="3"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0" name="未知"/>
              <p:cNvSpPr/>
              <p:nvPr/>
            </p:nvSpPr>
            <p:spPr bwMode="auto">
              <a:xfrm>
                <a:off x="417" y="48"/>
                <a:ext cx="19" cy="11"/>
              </a:xfrm>
              <a:custGeom>
                <a:avLst/>
                <a:gdLst>
                  <a:gd name="T0" fmla="*/ 4 w 14"/>
                  <a:gd name="T1" fmla="*/ 7 h 13"/>
                  <a:gd name="T2" fmla="*/ 4 w 14"/>
                  <a:gd name="T3" fmla="*/ 5 h 13"/>
                  <a:gd name="T4" fmla="*/ 0 w 14"/>
                  <a:gd name="T5" fmla="*/ 4 h 13"/>
                  <a:gd name="T6" fmla="*/ 4 w 14"/>
                  <a:gd name="T7" fmla="*/ 2 h 13"/>
                  <a:gd name="T8" fmla="*/ 4 w 14"/>
                  <a:gd name="T9" fmla="*/ 0 h 13"/>
                  <a:gd name="T10" fmla="*/ 10 w 14"/>
                  <a:gd name="T11" fmla="*/ 0 h 13"/>
                  <a:gd name="T12" fmla="*/ 12 w 14"/>
                  <a:gd name="T13" fmla="*/ 5 h 13"/>
                  <a:gd name="T14" fmla="*/ 18 w 14"/>
                  <a:gd name="T15" fmla="*/ 5 h 13"/>
                  <a:gd name="T16" fmla="*/ 18 w 14"/>
                  <a:gd name="T17" fmla="*/ 9 h 13"/>
                  <a:gd name="T18" fmla="*/ 18 w 14"/>
                  <a:gd name="T19" fmla="*/ 10 h 13"/>
                  <a:gd name="T20" fmla="*/ 12 w 14"/>
                  <a:gd name="T21" fmla="*/ 10 h 13"/>
                  <a:gd name="T22" fmla="*/ 10 w 14"/>
                  <a:gd name="T23" fmla="*/ 10 h 13"/>
                  <a:gd name="T24" fmla="*/ 4 w 14"/>
                  <a:gd name="T25" fmla="*/ 7 h 13"/>
                  <a:gd name="T26" fmla="*/ 4 w 14"/>
                  <a:gd name="T27" fmla="*/ 7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3">
                    <a:moveTo>
                      <a:pt x="3" y="8"/>
                    </a:moveTo>
                    <a:lnTo>
                      <a:pt x="3" y="6"/>
                    </a:lnTo>
                    <a:lnTo>
                      <a:pt x="0" y="5"/>
                    </a:lnTo>
                    <a:lnTo>
                      <a:pt x="3" y="2"/>
                    </a:lnTo>
                    <a:lnTo>
                      <a:pt x="3" y="0"/>
                    </a:lnTo>
                    <a:lnTo>
                      <a:pt x="7" y="0"/>
                    </a:lnTo>
                    <a:lnTo>
                      <a:pt x="9" y="6"/>
                    </a:lnTo>
                    <a:lnTo>
                      <a:pt x="13" y="6"/>
                    </a:lnTo>
                    <a:lnTo>
                      <a:pt x="13" y="11"/>
                    </a:lnTo>
                    <a:lnTo>
                      <a:pt x="13" y="12"/>
                    </a:lnTo>
                    <a:lnTo>
                      <a:pt x="9" y="12"/>
                    </a:lnTo>
                    <a:lnTo>
                      <a:pt x="7" y="12"/>
                    </a:lnTo>
                    <a:lnTo>
                      <a:pt x="3" y="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1" name="未知"/>
              <p:cNvSpPr/>
              <p:nvPr/>
            </p:nvSpPr>
            <p:spPr bwMode="auto">
              <a:xfrm>
                <a:off x="402" y="44"/>
                <a:ext cx="17" cy="11"/>
              </a:xfrm>
              <a:custGeom>
                <a:avLst/>
                <a:gdLst>
                  <a:gd name="T0" fmla="*/ 9 w 13"/>
                  <a:gd name="T1" fmla="*/ 10 h 13"/>
                  <a:gd name="T2" fmla="*/ 12 w 13"/>
                  <a:gd name="T3" fmla="*/ 8 h 13"/>
                  <a:gd name="T4" fmla="*/ 13 w 13"/>
                  <a:gd name="T5" fmla="*/ 8 h 13"/>
                  <a:gd name="T6" fmla="*/ 16 w 13"/>
                  <a:gd name="T7" fmla="*/ 8 h 13"/>
                  <a:gd name="T8" fmla="*/ 16 w 13"/>
                  <a:gd name="T9" fmla="*/ 6 h 13"/>
                  <a:gd name="T10" fmla="*/ 16 w 13"/>
                  <a:gd name="T11" fmla="*/ 4 h 13"/>
                  <a:gd name="T12" fmla="*/ 12 w 13"/>
                  <a:gd name="T13" fmla="*/ 3 h 13"/>
                  <a:gd name="T14" fmla="*/ 12 w 13"/>
                  <a:gd name="T15" fmla="*/ 1 h 13"/>
                  <a:gd name="T16" fmla="*/ 8 w 13"/>
                  <a:gd name="T17" fmla="*/ 1 h 13"/>
                  <a:gd name="T18" fmla="*/ 7 w 13"/>
                  <a:gd name="T19" fmla="*/ 0 h 13"/>
                  <a:gd name="T20" fmla="*/ 5 w 13"/>
                  <a:gd name="T21" fmla="*/ 0 h 13"/>
                  <a:gd name="T22" fmla="*/ 3 w 13"/>
                  <a:gd name="T23" fmla="*/ 1 h 13"/>
                  <a:gd name="T24" fmla="*/ 0 w 13"/>
                  <a:gd name="T25" fmla="*/ 1 h 13"/>
                  <a:gd name="T26" fmla="*/ 0 w 13"/>
                  <a:gd name="T27" fmla="*/ 2 h 13"/>
                  <a:gd name="T28" fmla="*/ 0 w 13"/>
                  <a:gd name="T29" fmla="*/ 2 h 13"/>
                  <a:gd name="T30" fmla="*/ 0 w 13"/>
                  <a:gd name="T31" fmla="*/ 4 h 13"/>
                  <a:gd name="T32" fmla="*/ 0 w 13"/>
                  <a:gd name="T33" fmla="*/ 5 h 13"/>
                  <a:gd name="T34" fmla="*/ 0 w 13"/>
                  <a:gd name="T35" fmla="*/ 7 h 13"/>
                  <a:gd name="T36" fmla="*/ 3 w 13"/>
                  <a:gd name="T37" fmla="*/ 8 h 13"/>
                  <a:gd name="T38" fmla="*/ 3 w 13"/>
                  <a:gd name="T39" fmla="*/ 10 h 13"/>
                  <a:gd name="T40" fmla="*/ 8 w 13"/>
                  <a:gd name="T41" fmla="*/ 10 h 13"/>
                  <a:gd name="T42" fmla="*/ 9 w 13"/>
                  <a:gd name="T43" fmla="*/ 10 h 13"/>
                  <a:gd name="T44" fmla="*/ 9 w 13"/>
                  <a:gd name="T45" fmla="*/ 1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3">
                    <a:moveTo>
                      <a:pt x="7" y="12"/>
                    </a:moveTo>
                    <a:lnTo>
                      <a:pt x="9" y="10"/>
                    </a:lnTo>
                    <a:lnTo>
                      <a:pt x="10" y="10"/>
                    </a:lnTo>
                    <a:lnTo>
                      <a:pt x="12" y="10"/>
                    </a:lnTo>
                    <a:lnTo>
                      <a:pt x="12" y="7"/>
                    </a:lnTo>
                    <a:lnTo>
                      <a:pt x="12" y="5"/>
                    </a:lnTo>
                    <a:lnTo>
                      <a:pt x="9" y="4"/>
                    </a:lnTo>
                    <a:lnTo>
                      <a:pt x="9" y="1"/>
                    </a:lnTo>
                    <a:lnTo>
                      <a:pt x="6" y="1"/>
                    </a:lnTo>
                    <a:lnTo>
                      <a:pt x="5" y="0"/>
                    </a:lnTo>
                    <a:lnTo>
                      <a:pt x="4" y="0"/>
                    </a:lnTo>
                    <a:lnTo>
                      <a:pt x="2" y="1"/>
                    </a:lnTo>
                    <a:lnTo>
                      <a:pt x="0" y="1"/>
                    </a:lnTo>
                    <a:lnTo>
                      <a:pt x="0" y="2"/>
                    </a:lnTo>
                    <a:lnTo>
                      <a:pt x="0" y="5"/>
                    </a:lnTo>
                    <a:lnTo>
                      <a:pt x="0" y="6"/>
                    </a:lnTo>
                    <a:lnTo>
                      <a:pt x="0" y="8"/>
                    </a:lnTo>
                    <a:lnTo>
                      <a:pt x="2" y="10"/>
                    </a:lnTo>
                    <a:lnTo>
                      <a:pt x="2" y="12"/>
                    </a:lnTo>
                    <a:lnTo>
                      <a:pt x="6" y="12"/>
                    </a:lnTo>
                    <a:lnTo>
                      <a:pt x="7"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2" name="未知"/>
              <p:cNvSpPr/>
              <p:nvPr/>
            </p:nvSpPr>
            <p:spPr bwMode="auto">
              <a:xfrm>
                <a:off x="402" y="45"/>
                <a:ext cx="17" cy="6"/>
              </a:xfrm>
              <a:custGeom>
                <a:avLst/>
                <a:gdLst>
                  <a:gd name="T0" fmla="*/ 0 w 13"/>
                  <a:gd name="T1" fmla="*/ 7 h 14"/>
                  <a:gd name="T2" fmla="*/ 0 w 13"/>
                  <a:gd name="T3" fmla="*/ 5 h 14"/>
                  <a:gd name="T4" fmla="*/ 0 w 13"/>
                  <a:gd name="T5" fmla="*/ 3 h 14"/>
                  <a:gd name="T6" fmla="*/ 0 w 13"/>
                  <a:gd name="T7" fmla="*/ 1 h 14"/>
                  <a:gd name="T8" fmla="*/ 0 w 13"/>
                  <a:gd name="T9" fmla="*/ 1 h 14"/>
                  <a:gd name="T10" fmla="*/ 0 w 13"/>
                  <a:gd name="T11" fmla="*/ 0 h 14"/>
                  <a:gd name="T12" fmla="*/ 3 w 13"/>
                  <a:gd name="T13" fmla="*/ 0 h 14"/>
                  <a:gd name="T14" fmla="*/ 5 w 13"/>
                  <a:gd name="T15" fmla="*/ 1 h 14"/>
                  <a:gd name="T16" fmla="*/ 10 w 13"/>
                  <a:gd name="T17" fmla="*/ 2 h 14"/>
                  <a:gd name="T18" fmla="*/ 12 w 13"/>
                  <a:gd name="T19" fmla="*/ 3 h 14"/>
                  <a:gd name="T20" fmla="*/ 13 w 13"/>
                  <a:gd name="T21" fmla="*/ 6 h 14"/>
                  <a:gd name="T22" fmla="*/ 16 w 13"/>
                  <a:gd name="T23" fmla="*/ 7 h 14"/>
                  <a:gd name="T24" fmla="*/ 13 w 13"/>
                  <a:gd name="T25" fmla="*/ 8 h 14"/>
                  <a:gd name="T26" fmla="*/ 13 w 13"/>
                  <a:gd name="T27" fmla="*/ 9 h 14"/>
                  <a:gd name="T28" fmla="*/ 12 w 13"/>
                  <a:gd name="T29" fmla="*/ 10 h 14"/>
                  <a:gd name="T30" fmla="*/ 10 w 13"/>
                  <a:gd name="T31" fmla="*/ 10 h 14"/>
                  <a:gd name="T32" fmla="*/ 5 w 13"/>
                  <a:gd name="T33" fmla="*/ 10 h 14"/>
                  <a:gd name="T34" fmla="*/ 3 w 13"/>
                  <a:gd name="T35" fmla="*/ 8 h 14"/>
                  <a:gd name="T36" fmla="*/ 0 w 13"/>
                  <a:gd name="T37" fmla="*/ 7 h 14"/>
                  <a:gd name="T38" fmla="*/ 0 w 13"/>
                  <a:gd name="T39" fmla="*/ 7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 h="14">
                    <a:moveTo>
                      <a:pt x="0" y="9"/>
                    </a:moveTo>
                    <a:lnTo>
                      <a:pt x="0" y="6"/>
                    </a:lnTo>
                    <a:lnTo>
                      <a:pt x="0" y="4"/>
                    </a:lnTo>
                    <a:lnTo>
                      <a:pt x="0" y="1"/>
                    </a:lnTo>
                    <a:lnTo>
                      <a:pt x="0" y="0"/>
                    </a:lnTo>
                    <a:lnTo>
                      <a:pt x="2" y="0"/>
                    </a:lnTo>
                    <a:lnTo>
                      <a:pt x="4" y="1"/>
                    </a:lnTo>
                    <a:lnTo>
                      <a:pt x="8" y="3"/>
                    </a:lnTo>
                    <a:lnTo>
                      <a:pt x="9" y="4"/>
                    </a:lnTo>
                    <a:lnTo>
                      <a:pt x="10" y="7"/>
                    </a:lnTo>
                    <a:lnTo>
                      <a:pt x="12" y="9"/>
                    </a:lnTo>
                    <a:lnTo>
                      <a:pt x="10" y="10"/>
                    </a:lnTo>
                    <a:lnTo>
                      <a:pt x="10" y="11"/>
                    </a:lnTo>
                    <a:lnTo>
                      <a:pt x="9" y="13"/>
                    </a:lnTo>
                    <a:lnTo>
                      <a:pt x="8" y="13"/>
                    </a:lnTo>
                    <a:lnTo>
                      <a:pt x="4" y="13"/>
                    </a:lnTo>
                    <a:lnTo>
                      <a:pt x="2" y="10"/>
                    </a:lnTo>
                    <a:lnTo>
                      <a:pt x="0"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3" name="未知"/>
              <p:cNvSpPr/>
              <p:nvPr/>
            </p:nvSpPr>
            <p:spPr bwMode="auto">
              <a:xfrm>
                <a:off x="410" y="48"/>
                <a:ext cx="19" cy="11"/>
              </a:xfrm>
              <a:custGeom>
                <a:avLst/>
                <a:gdLst>
                  <a:gd name="T0" fmla="*/ 10 w 13"/>
                  <a:gd name="T1" fmla="*/ 10 h 13"/>
                  <a:gd name="T2" fmla="*/ 13 w 13"/>
                  <a:gd name="T3" fmla="*/ 8 h 13"/>
                  <a:gd name="T4" fmla="*/ 13 w 13"/>
                  <a:gd name="T5" fmla="*/ 8 h 13"/>
                  <a:gd name="T6" fmla="*/ 14 w 13"/>
                  <a:gd name="T7" fmla="*/ 8 h 13"/>
                  <a:gd name="T8" fmla="*/ 16 w 13"/>
                  <a:gd name="T9" fmla="*/ 5 h 13"/>
                  <a:gd name="T10" fmla="*/ 14 w 13"/>
                  <a:gd name="T11" fmla="*/ 4 h 13"/>
                  <a:gd name="T12" fmla="*/ 13 w 13"/>
                  <a:gd name="T13" fmla="*/ 3 h 13"/>
                  <a:gd name="T14" fmla="*/ 12 w 13"/>
                  <a:gd name="T15" fmla="*/ 1 h 13"/>
                  <a:gd name="T16" fmla="*/ 10 w 13"/>
                  <a:gd name="T17" fmla="*/ 0 h 13"/>
                  <a:gd name="T18" fmla="*/ 5 w 13"/>
                  <a:gd name="T19" fmla="*/ 0 h 13"/>
                  <a:gd name="T20" fmla="*/ 4 w 13"/>
                  <a:gd name="T21" fmla="*/ 0 h 13"/>
                  <a:gd name="T22" fmla="*/ 4 w 13"/>
                  <a:gd name="T23" fmla="*/ 0 h 13"/>
                  <a:gd name="T24" fmla="*/ 1 w 13"/>
                  <a:gd name="T25" fmla="*/ 1 h 13"/>
                  <a:gd name="T26" fmla="*/ 0 w 13"/>
                  <a:gd name="T27" fmla="*/ 2 h 13"/>
                  <a:gd name="T28" fmla="*/ 0 w 13"/>
                  <a:gd name="T29" fmla="*/ 3 h 13"/>
                  <a:gd name="T30" fmla="*/ 0 w 13"/>
                  <a:gd name="T31" fmla="*/ 3 h 13"/>
                  <a:gd name="T32" fmla="*/ 0 w 13"/>
                  <a:gd name="T33" fmla="*/ 4 h 13"/>
                  <a:gd name="T34" fmla="*/ 1 w 13"/>
                  <a:gd name="T35" fmla="*/ 7 h 13"/>
                  <a:gd name="T36" fmla="*/ 3 w 13"/>
                  <a:gd name="T37" fmla="*/ 8 h 13"/>
                  <a:gd name="T38" fmla="*/ 4 w 13"/>
                  <a:gd name="T39" fmla="*/ 10 h 13"/>
                  <a:gd name="T40" fmla="*/ 7 w 13"/>
                  <a:gd name="T41" fmla="*/ 10 h 13"/>
                  <a:gd name="T42" fmla="*/ 8 w 13"/>
                  <a:gd name="T43" fmla="*/ 10 h 13"/>
                  <a:gd name="T44" fmla="*/ 10 w 13"/>
                  <a:gd name="T45" fmla="*/ 10 h 13"/>
                  <a:gd name="T46" fmla="*/ 10 w 13"/>
                  <a:gd name="T47" fmla="*/ 1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 h="13">
                    <a:moveTo>
                      <a:pt x="8" y="12"/>
                    </a:moveTo>
                    <a:lnTo>
                      <a:pt x="10" y="9"/>
                    </a:lnTo>
                    <a:lnTo>
                      <a:pt x="11" y="9"/>
                    </a:lnTo>
                    <a:lnTo>
                      <a:pt x="12" y="6"/>
                    </a:lnTo>
                    <a:lnTo>
                      <a:pt x="11" y="5"/>
                    </a:lnTo>
                    <a:lnTo>
                      <a:pt x="10" y="3"/>
                    </a:lnTo>
                    <a:lnTo>
                      <a:pt x="9" y="1"/>
                    </a:lnTo>
                    <a:lnTo>
                      <a:pt x="8" y="0"/>
                    </a:lnTo>
                    <a:lnTo>
                      <a:pt x="4" y="0"/>
                    </a:lnTo>
                    <a:lnTo>
                      <a:pt x="3" y="0"/>
                    </a:lnTo>
                    <a:lnTo>
                      <a:pt x="1" y="1"/>
                    </a:lnTo>
                    <a:lnTo>
                      <a:pt x="0" y="2"/>
                    </a:lnTo>
                    <a:lnTo>
                      <a:pt x="0" y="3"/>
                    </a:lnTo>
                    <a:lnTo>
                      <a:pt x="0" y="5"/>
                    </a:lnTo>
                    <a:lnTo>
                      <a:pt x="1" y="8"/>
                    </a:lnTo>
                    <a:lnTo>
                      <a:pt x="2" y="9"/>
                    </a:lnTo>
                    <a:lnTo>
                      <a:pt x="3" y="12"/>
                    </a:lnTo>
                    <a:lnTo>
                      <a:pt x="5" y="12"/>
                    </a:lnTo>
                    <a:lnTo>
                      <a:pt x="6" y="12"/>
                    </a:lnTo>
                    <a:lnTo>
                      <a:pt x="8"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4" name="未知"/>
              <p:cNvSpPr/>
              <p:nvPr/>
            </p:nvSpPr>
            <p:spPr bwMode="auto">
              <a:xfrm>
                <a:off x="410" y="48"/>
                <a:ext cx="19" cy="11"/>
              </a:xfrm>
              <a:custGeom>
                <a:avLst/>
                <a:gdLst>
                  <a:gd name="T0" fmla="*/ 3 w 13"/>
                  <a:gd name="T1" fmla="*/ 8 h 13"/>
                  <a:gd name="T2" fmla="*/ 0 w 13"/>
                  <a:gd name="T3" fmla="*/ 4 h 13"/>
                  <a:gd name="T4" fmla="*/ 0 w 13"/>
                  <a:gd name="T5" fmla="*/ 3 h 13"/>
                  <a:gd name="T6" fmla="*/ 0 w 13"/>
                  <a:gd name="T7" fmla="*/ 2 h 13"/>
                  <a:gd name="T8" fmla="*/ 0 w 13"/>
                  <a:gd name="T9" fmla="*/ 1 h 13"/>
                  <a:gd name="T10" fmla="*/ 3 w 13"/>
                  <a:gd name="T11" fmla="*/ 0 h 13"/>
                  <a:gd name="T12" fmla="*/ 3 w 13"/>
                  <a:gd name="T13" fmla="*/ 0 h 13"/>
                  <a:gd name="T14" fmla="*/ 7 w 13"/>
                  <a:gd name="T15" fmla="*/ 0 h 13"/>
                  <a:gd name="T16" fmla="*/ 12 w 13"/>
                  <a:gd name="T17" fmla="*/ 2 h 13"/>
                  <a:gd name="T18" fmla="*/ 14 w 13"/>
                  <a:gd name="T19" fmla="*/ 3 h 13"/>
                  <a:gd name="T20" fmla="*/ 16 w 13"/>
                  <a:gd name="T21" fmla="*/ 5 h 13"/>
                  <a:gd name="T22" fmla="*/ 16 w 13"/>
                  <a:gd name="T23" fmla="*/ 8 h 13"/>
                  <a:gd name="T24" fmla="*/ 16 w 13"/>
                  <a:gd name="T25" fmla="*/ 9 h 13"/>
                  <a:gd name="T26" fmla="*/ 14 w 13"/>
                  <a:gd name="T27" fmla="*/ 9 h 13"/>
                  <a:gd name="T28" fmla="*/ 14 w 13"/>
                  <a:gd name="T29" fmla="*/ 10 h 13"/>
                  <a:gd name="T30" fmla="*/ 12 w 13"/>
                  <a:gd name="T31" fmla="*/ 10 h 13"/>
                  <a:gd name="T32" fmla="*/ 7 w 13"/>
                  <a:gd name="T33" fmla="*/ 10 h 13"/>
                  <a:gd name="T34" fmla="*/ 3 w 13"/>
                  <a:gd name="T35" fmla="*/ 9 h 13"/>
                  <a:gd name="T36" fmla="*/ 3 w 13"/>
                  <a:gd name="T37" fmla="*/ 8 h 13"/>
                  <a:gd name="T38" fmla="*/ 3 w 13"/>
                  <a:gd name="T39" fmla="*/ 8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 h="13">
                    <a:moveTo>
                      <a:pt x="2" y="9"/>
                    </a:moveTo>
                    <a:lnTo>
                      <a:pt x="0" y="5"/>
                    </a:lnTo>
                    <a:lnTo>
                      <a:pt x="0" y="3"/>
                    </a:lnTo>
                    <a:lnTo>
                      <a:pt x="0" y="2"/>
                    </a:lnTo>
                    <a:lnTo>
                      <a:pt x="0" y="1"/>
                    </a:lnTo>
                    <a:lnTo>
                      <a:pt x="2" y="0"/>
                    </a:lnTo>
                    <a:lnTo>
                      <a:pt x="5" y="0"/>
                    </a:lnTo>
                    <a:lnTo>
                      <a:pt x="9" y="2"/>
                    </a:lnTo>
                    <a:lnTo>
                      <a:pt x="11" y="3"/>
                    </a:lnTo>
                    <a:lnTo>
                      <a:pt x="12" y="6"/>
                    </a:lnTo>
                    <a:lnTo>
                      <a:pt x="12" y="9"/>
                    </a:lnTo>
                    <a:lnTo>
                      <a:pt x="12" y="11"/>
                    </a:lnTo>
                    <a:lnTo>
                      <a:pt x="11" y="11"/>
                    </a:lnTo>
                    <a:lnTo>
                      <a:pt x="11" y="12"/>
                    </a:lnTo>
                    <a:lnTo>
                      <a:pt x="9" y="12"/>
                    </a:lnTo>
                    <a:lnTo>
                      <a:pt x="5" y="12"/>
                    </a:lnTo>
                    <a:lnTo>
                      <a:pt x="2" y="11"/>
                    </a:lnTo>
                    <a:lnTo>
                      <a:pt x="2"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5" name="未知"/>
              <p:cNvSpPr/>
              <p:nvPr/>
            </p:nvSpPr>
            <p:spPr bwMode="auto">
              <a:xfrm>
                <a:off x="392" y="8"/>
                <a:ext cx="123" cy="50"/>
              </a:xfrm>
              <a:custGeom>
                <a:avLst/>
                <a:gdLst>
                  <a:gd name="T0" fmla="*/ 0 w 95"/>
                  <a:gd name="T1" fmla="*/ 10 h 57"/>
                  <a:gd name="T2" fmla="*/ 23 w 95"/>
                  <a:gd name="T3" fmla="*/ 0 h 57"/>
                  <a:gd name="T4" fmla="*/ 122 w 95"/>
                  <a:gd name="T5" fmla="*/ 39 h 57"/>
                  <a:gd name="T6" fmla="*/ 97 w 95"/>
                  <a:gd name="T7" fmla="*/ 49 h 57"/>
                  <a:gd name="T8" fmla="*/ 0 w 95"/>
                  <a:gd name="T9" fmla="*/ 10 h 57"/>
                  <a:gd name="T10" fmla="*/ 0 w 95"/>
                  <a:gd name="T11" fmla="*/ 1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5" h="57">
                    <a:moveTo>
                      <a:pt x="0" y="11"/>
                    </a:moveTo>
                    <a:lnTo>
                      <a:pt x="18" y="0"/>
                    </a:lnTo>
                    <a:lnTo>
                      <a:pt x="94" y="44"/>
                    </a:lnTo>
                    <a:lnTo>
                      <a:pt x="75" y="56"/>
                    </a:lnTo>
                    <a:lnTo>
                      <a:pt x="0" y="11"/>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6" name="未知"/>
              <p:cNvSpPr/>
              <p:nvPr/>
            </p:nvSpPr>
            <p:spPr bwMode="auto">
              <a:xfrm>
                <a:off x="392" y="18"/>
                <a:ext cx="99" cy="59"/>
              </a:xfrm>
              <a:custGeom>
                <a:avLst/>
                <a:gdLst>
                  <a:gd name="T0" fmla="*/ 0 w 76"/>
                  <a:gd name="T1" fmla="*/ 0 h 68"/>
                  <a:gd name="T2" fmla="*/ 98 w 76"/>
                  <a:gd name="T3" fmla="*/ 39 h 68"/>
                  <a:gd name="T4" fmla="*/ 98 w 76"/>
                  <a:gd name="T5" fmla="*/ 58 h 68"/>
                  <a:gd name="T6" fmla="*/ 0 w 76"/>
                  <a:gd name="T7" fmla="*/ 18 h 68"/>
                  <a:gd name="T8" fmla="*/ 0 w 76"/>
                  <a:gd name="T9" fmla="*/ 0 h 68"/>
                  <a:gd name="T10" fmla="*/ 0 w 76"/>
                  <a:gd name="T11" fmla="*/ 0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 h="68">
                    <a:moveTo>
                      <a:pt x="0" y="0"/>
                    </a:moveTo>
                    <a:lnTo>
                      <a:pt x="75" y="45"/>
                    </a:lnTo>
                    <a:lnTo>
                      <a:pt x="75" y="67"/>
                    </a:lnTo>
                    <a:lnTo>
                      <a:pt x="0" y="21"/>
                    </a:lnTo>
                    <a:lnTo>
                      <a:pt x="0" y="0"/>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7" name="未知"/>
              <p:cNvSpPr/>
              <p:nvPr/>
            </p:nvSpPr>
            <p:spPr bwMode="auto">
              <a:xfrm>
                <a:off x="300" y="103"/>
                <a:ext cx="24" cy="32"/>
              </a:xfrm>
              <a:custGeom>
                <a:avLst/>
                <a:gdLst>
                  <a:gd name="T0" fmla="*/ 25 w 20"/>
                  <a:gd name="T1" fmla="*/ 10 h 36"/>
                  <a:gd name="T2" fmla="*/ 0 w 20"/>
                  <a:gd name="T3" fmla="*/ 0 h 36"/>
                  <a:gd name="T4" fmla="*/ 0 w 20"/>
                  <a:gd name="T5" fmla="*/ 20 h 36"/>
                  <a:gd name="T6" fmla="*/ 25 w 20"/>
                  <a:gd name="T7" fmla="*/ 31 h 36"/>
                  <a:gd name="T8" fmla="*/ 25 w 20"/>
                  <a:gd name="T9" fmla="*/ 10 h 36"/>
                  <a:gd name="T10" fmla="*/ 25 w 20"/>
                  <a:gd name="T11" fmla="*/ 1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6">
                    <a:moveTo>
                      <a:pt x="19" y="11"/>
                    </a:moveTo>
                    <a:lnTo>
                      <a:pt x="0" y="0"/>
                    </a:lnTo>
                    <a:lnTo>
                      <a:pt x="0" y="23"/>
                    </a:lnTo>
                    <a:lnTo>
                      <a:pt x="19" y="35"/>
                    </a:lnTo>
                    <a:lnTo>
                      <a:pt x="19" y="11"/>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8" name="未知"/>
              <p:cNvSpPr/>
              <p:nvPr/>
            </p:nvSpPr>
            <p:spPr bwMode="auto">
              <a:xfrm>
                <a:off x="430" y="154"/>
                <a:ext cx="30" cy="32"/>
              </a:xfrm>
              <a:custGeom>
                <a:avLst/>
                <a:gdLst>
                  <a:gd name="T0" fmla="*/ 25 w 20"/>
                  <a:gd name="T1" fmla="*/ 10 h 35"/>
                  <a:gd name="T2" fmla="*/ 0 w 20"/>
                  <a:gd name="T3" fmla="*/ 0 h 35"/>
                  <a:gd name="T4" fmla="*/ 0 w 20"/>
                  <a:gd name="T5" fmla="*/ 20 h 35"/>
                  <a:gd name="T6" fmla="*/ 25 w 20"/>
                  <a:gd name="T7" fmla="*/ 30 h 35"/>
                  <a:gd name="T8" fmla="*/ 25 w 20"/>
                  <a:gd name="T9" fmla="*/ 10 h 35"/>
                  <a:gd name="T10" fmla="*/ 25 w 20"/>
                  <a:gd name="T11" fmla="*/ 10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5">
                    <a:moveTo>
                      <a:pt x="19" y="11"/>
                    </a:moveTo>
                    <a:lnTo>
                      <a:pt x="0" y="0"/>
                    </a:lnTo>
                    <a:lnTo>
                      <a:pt x="0" y="23"/>
                    </a:lnTo>
                    <a:lnTo>
                      <a:pt x="19" y="34"/>
                    </a:lnTo>
                    <a:lnTo>
                      <a:pt x="19" y="11"/>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19" name="未知"/>
              <p:cNvSpPr/>
              <p:nvPr/>
            </p:nvSpPr>
            <p:spPr bwMode="auto">
              <a:xfrm>
                <a:off x="324" y="75"/>
                <a:ext cx="100" cy="60"/>
              </a:xfrm>
              <a:custGeom>
                <a:avLst/>
                <a:gdLst>
                  <a:gd name="T0" fmla="*/ 96 w 76"/>
                  <a:gd name="T1" fmla="*/ 0 h 68"/>
                  <a:gd name="T2" fmla="*/ 0 w 76"/>
                  <a:gd name="T3" fmla="*/ 39 h 68"/>
                  <a:gd name="T4" fmla="*/ 0 w 76"/>
                  <a:gd name="T5" fmla="*/ 59 h 68"/>
                  <a:gd name="T6" fmla="*/ 98 w 76"/>
                  <a:gd name="T7" fmla="*/ 19 h 68"/>
                  <a:gd name="T8" fmla="*/ 96 w 76"/>
                  <a:gd name="T9" fmla="*/ 0 h 68"/>
                  <a:gd name="T10" fmla="*/ 96 w 76"/>
                  <a:gd name="T11" fmla="*/ 0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 h="68">
                    <a:moveTo>
                      <a:pt x="74" y="0"/>
                    </a:moveTo>
                    <a:lnTo>
                      <a:pt x="0" y="44"/>
                    </a:lnTo>
                    <a:lnTo>
                      <a:pt x="0" y="67"/>
                    </a:lnTo>
                    <a:lnTo>
                      <a:pt x="75" y="22"/>
                    </a:lnTo>
                    <a:lnTo>
                      <a:pt x="74"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0" name="未知"/>
              <p:cNvSpPr/>
              <p:nvPr/>
            </p:nvSpPr>
            <p:spPr bwMode="auto">
              <a:xfrm>
                <a:off x="538" y="79"/>
                <a:ext cx="19" cy="13"/>
              </a:xfrm>
              <a:custGeom>
                <a:avLst/>
                <a:gdLst>
                  <a:gd name="T0" fmla="*/ 4 w 14"/>
                  <a:gd name="T1" fmla="*/ 0 h 15"/>
                  <a:gd name="T2" fmla="*/ 18 w 14"/>
                  <a:gd name="T3" fmla="*/ 7 h 15"/>
                  <a:gd name="T4" fmla="*/ 14 w 14"/>
                  <a:gd name="T5" fmla="*/ 12 h 15"/>
                  <a:gd name="T6" fmla="*/ 0 w 14"/>
                  <a:gd name="T7" fmla="*/ 3 h 15"/>
                  <a:gd name="T8" fmla="*/ 4 w 14"/>
                  <a:gd name="T9" fmla="*/ 0 h 15"/>
                  <a:gd name="T10" fmla="*/ 4 w 14"/>
                  <a:gd name="T11" fmla="*/ 0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5">
                    <a:moveTo>
                      <a:pt x="3" y="0"/>
                    </a:moveTo>
                    <a:lnTo>
                      <a:pt x="13" y="8"/>
                    </a:lnTo>
                    <a:lnTo>
                      <a:pt x="10" y="14"/>
                    </a:lnTo>
                    <a:lnTo>
                      <a:pt x="0" y="4"/>
                    </a:lnTo>
                    <a:lnTo>
                      <a:pt x="3" y="0"/>
                    </a:lnTo>
                  </a:path>
                </a:pathLst>
              </a:custGeom>
              <a:solidFill>
                <a:srgbClr val="F52B9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1" name="未知"/>
              <p:cNvSpPr/>
              <p:nvPr/>
            </p:nvSpPr>
            <p:spPr bwMode="auto">
              <a:xfrm>
                <a:off x="496" y="57"/>
                <a:ext cx="35" cy="19"/>
              </a:xfrm>
              <a:custGeom>
                <a:avLst/>
                <a:gdLst>
                  <a:gd name="T0" fmla="*/ 24 w 27"/>
                  <a:gd name="T1" fmla="*/ 0 h 17"/>
                  <a:gd name="T2" fmla="*/ 35 w 27"/>
                  <a:gd name="T3" fmla="*/ 5 h 17"/>
                  <a:gd name="T4" fmla="*/ 12 w 27"/>
                  <a:gd name="T5" fmla="*/ 14 h 17"/>
                  <a:gd name="T6" fmla="*/ 0 w 27"/>
                  <a:gd name="T7" fmla="*/ 9 h 17"/>
                  <a:gd name="T8" fmla="*/ 24 w 27"/>
                  <a:gd name="T9" fmla="*/ 0 h 17"/>
                  <a:gd name="T10" fmla="*/ 24 w 2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 h="17">
                    <a:moveTo>
                      <a:pt x="18" y="0"/>
                    </a:moveTo>
                    <a:lnTo>
                      <a:pt x="26" y="6"/>
                    </a:lnTo>
                    <a:lnTo>
                      <a:pt x="9" y="16"/>
                    </a:lnTo>
                    <a:lnTo>
                      <a:pt x="0" y="10"/>
                    </a:lnTo>
                    <a:lnTo>
                      <a:pt x="18" y="0"/>
                    </a:lnTo>
                  </a:path>
                </a:pathLst>
              </a:custGeom>
              <a:solidFill>
                <a:srgbClr val="FF6088"/>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2" name="未知"/>
              <p:cNvSpPr/>
              <p:nvPr/>
            </p:nvSpPr>
            <p:spPr bwMode="auto">
              <a:xfrm>
                <a:off x="496" y="66"/>
                <a:ext cx="17" cy="24"/>
              </a:xfrm>
              <a:custGeom>
                <a:avLst/>
                <a:gdLst>
                  <a:gd name="T0" fmla="*/ 0 w 13"/>
                  <a:gd name="T1" fmla="*/ 19 h 27"/>
                  <a:gd name="T2" fmla="*/ 17 w 13"/>
                  <a:gd name="T3" fmla="*/ 23 h 27"/>
                  <a:gd name="T4" fmla="*/ 17 w 13"/>
                  <a:gd name="T5" fmla="*/ 5 h 27"/>
                  <a:gd name="T6" fmla="*/ 0 w 13"/>
                  <a:gd name="T7" fmla="*/ 0 h 27"/>
                  <a:gd name="T8" fmla="*/ 0 w 13"/>
                  <a:gd name="T9" fmla="*/ 19 h 27"/>
                  <a:gd name="T10" fmla="*/ 0 w 13"/>
                  <a:gd name="T11" fmla="*/ 19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 h="27">
                    <a:moveTo>
                      <a:pt x="0" y="21"/>
                    </a:moveTo>
                    <a:lnTo>
                      <a:pt x="12" y="26"/>
                    </a:lnTo>
                    <a:lnTo>
                      <a:pt x="12" y="6"/>
                    </a:lnTo>
                    <a:lnTo>
                      <a:pt x="0" y="0"/>
                    </a:lnTo>
                    <a:lnTo>
                      <a:pt x="0" y="21"/>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3" name="未知"/>
              <p:cNvSpPr/>
              <p:nvPr/>
            </p:nvSpPr>
            <p:spPr bwMode="auto">
              <a:xfrm>
                <a:off x="509" y="62"/>
                <a:ext cx="22" cy="28"/>
              </a:xfrm>
              <a:custGeom>
                <a:avLst/>
                <a:gdLst>
                  <a:gd name="T0" fmla="*/ 22 w 18"/>
                  <a:gd name="T1" fmla="*/ 18 h 31"/>
                  <a:gd name="T2" fmla="*/ 0 w 18"/>
                  <a:gd name="T3" fmla="*/ 27 h 31"/>
                  <a:gd name="T4" fmla="*/ 0 w 18"/>
                  <a:gd name="T5" fmla="*/ 9 h 31"/>
                  <a:gd name="T6" fmla="*/ 22 w 18"/>
                  <a:gd name="T7" fmla="*/ 0 h 31"/>
                  <a:gd name="T8" fmla="*/ 22 w 18"/>
                  <a:gd name="T9" fmla="*/ 18 h 31"/>
                  <a:gd name="T10" fmla="*/ 22 w 18"/>
                  <a:gd name="T11" fmla="*/ 18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31">
                    <a:moveTo>
                      <a:pt x="17" y="20"/>
                    </a:moveTo>
                    <a:lnTo>
                      <a:pt x="0" y="30"/>
                    </a:lnTo>
                    <a:lnTo>
                      <a:pt x="0" y="10"/>
                    </a:lnTo>
                    <a:lnTo>
                      <a:pt x="17" y="0"/>
                    </a:lnTo>
                    <a:lnTo>
                      <a:pt x="17" y="20"/>
                    </a:lnTo>
                  </a:path>
                </a:pathLst>
              </a:custGeom>
              <a:solidFill>
                <a:srgbClr val="9F000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4" name="未知"/>
              <p:cNvSpPr/>
              <p:nvPr/>
            </p:nvSpPr>
            <p:spPr bwMode="auto">
              <a:xfrm>
                <a:off x="509" y="67"/>
                <a:ext cx="29" cy="12"/>
              </a:xfrm>
              <a:custGeom>
                <a:avLst/>
                <a:gdLst>
                  <a:gd name="T0" fmla="*/ 21 w 21"/>
                  <a:gd name="T1" fmla="*/ 0 h 14"/>
                  <a:gd name="T2" fmla="*/ 28 w 21"/>
                  <a:gd name="T3" fmla="*/ 4 h 14"/>
                  <a:gd name="T4" fmla="*/ 22 w 21"/>
                  <a:gd name="T5" fmla="*/ 9 h 14"/>
                  <a:gd name="T6" fmla="*/ 11 w 21"/>
                  <a:gd name="T7" fmla="*/ 11 h 14"/>
                  <a:gd name="T8" fmla="*/ 0 w 21"/>
                  <a:gd name="T9" fmla="*/ 6 h 14"/>
                  <a:gd name="T10" fmla="*/ 21 w 21"/>
                  <a:gd name="T11" fmla="*/ 0 h 14"/>
                  <a:gd name="T12" fmla="*/ 21 w 21"/>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 h="14">
                    <a:moveTo>
                      <a:pt x="15" y="0"/>
                    </a:moveTo>
                    <a:lnTo>
                      <a:pt x="20" y="5"/>
                    </a:lnTo>
                    <a:lnTo>
                      <a:pt x="16" y="10"/>
                    </a:lnTo>
                    <a:lnTo>
                      <a:pt x="8" y="13"/>
                    </a:lnTo>
                    <a:lnTo>
                      <a:pt x="0" y="7"/>
                    </a:lnTo>
                    <a:lnTo>
                      <a:pt x="15" y="0"/>
                    </a:lnTo>
                  </a:path>
                </a:pathLst>
              </a:custGeom>
              <a:solidFill>
                <a:srgbClr val="F52B9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5" name="未知"/>
              <p:cNvSpPr/>
              <p:nvPr/>
            </p:nvSpPr>
            <p:spPr bwMode="auto">
              <a:xfrm>
                <a:off x="509" y="73"/>
                <a:ext cx="19" cy="19"/>
              </a:xfrm>
              <a:custGeom>
                <a:avLst/>
                <a:gdLst>
                  <a:gd name="T0" fmla="*/ 0 w 14"/>
                  <a:gd name="T1" fmla="*/ 15 h 25"/>
                  <a:gd name="T2" fmla="*/ 16 w 14"/>
                  <a:gd name="T3" fmla="*/ 21 h 25"/>
                  <a:gd name="T4" fmla="*/ 18 w 14"/>
                  <a:gd name="T5" fmla="*/ 10 h 25"/>
                  <a:gd name="T6" fmla="*/ 12 w 14"/>
                  <a:gd name="T7" fmla="*/ 4 h 25"/>
                  <a:gd name="T8" fmla="*/ 0 w 14"/>
                  <a:gd name="T9" fmla="*/ 0 h 25"/>
                  <a:gd name="T10" fmla="*/ 0 w 14"/>
                  <a:gd name="T11" fmla="*/ 15 h 25"/>
                  <a:gd name="T12" fmla="*/ 0 w 14"/>
                  <a:gd name="T13" fmla="*/ 15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5">
                    <a:moveTo>
                      <a:pt x="0" y="17"/>
                    </a:moveTo>
                    <a:lnTo>
                      <a:pt x="12" y="24"/>
                    </a:lnTo>
                    <a:lnTo>
                      <a:pt x="13" y="11"/>
                    </a:lnTo>
                    <a:lnTo>
                      <a:pt x="9" y="4"/>
                    </a:lnTo>
                    <a:lnTo>
                      <a:pt x="0" y="0"/>
                    </a:lnTo>
                    <a:lnTo>
                      <a:pt x="0" y="17"/>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6" name="未知"/>
              <p:cNvSpPr/>
              <p:nvPr/>
            </p:nvSpPr>
            <p:spPr bwMode="auto">
              <a:xfrm>
                <a:off x="524" y="82"/>
                <a:ext cx="18" cy="19"/>
              </a:xfrm>
              <a:custGeom>
                <a:avLst/>
                <a:gdLst>
                  <a:gd name="T0" fmla="*/ 0 w 14"/>
                  <a:gd name="T1" fmla="*/ 11 h 17"/>
                  <a:gd name="T2" fmla="*/ 1 w 14"/>
                  <a:gd name="T3" fmla="*/ 7 h 17"/>
                  <a:gd name="T4" fmla="*/ 8 w 14"/>
                  <a:gd name="T5" fmla="*/ 9 h 17"/>
                  <a:gd name="T6" fmla="*/ 12 w 14"/>
                  <a:gd name="T7" fmla="*/ 14 h 17"/>
                  <a:gd name="T8" fmla="*/ 17 w 14"/>
                  <a:gd name="T9" fmla="*/ 14 h 17"/>
                  <a:gd name="T10" fmla="*/ 12 w 14"/>
                  <a:gd name="T11" fmla="*/ 6 h 17"/>
                  <a:gd name="T12" fmla="*/ 0 w 14"/>
                  <a:gd name="T13" fmla="*/ 0 h 17"/>
                  <a:gd name="T14" fmla="*/ 0 w 14"/>
                  <a:gd name="T15" fmla="*/ 11 h 17"/>
                  <a:gd name="T16" fmla="*/ 0 w 14"/>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17">
                    <a:moveTo>
                      <a:pt x="0" y="13"/>
                    </a:moveTo>
                    <a:lnTo>
                      <a:pt x="1" y="8"/>
                    </a:lnTo>
                    <a:lnTo>
                      <a:pt x="6" y="10"/>
                    </a:lnTo>
                    <a:lnTo>
                      <a:pt x="9" y="16"/>
                    </a:lnTo>
                    <a:lnTo>
                      <a:pt x="13" y="16"/>
                    </a:lnTo>
                    <a:lnTo>
                      <a:pt x="9" y="7"/>
                    </a:lnTo>
                    <a:lnTo>
                      <a:pt x="0" y="0"/>
                    </a:lnTo>
                    <a:lnTo>
                      <a:pt x="0" y="13"/>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7" name="未知"/>
              <p:cNvSpPr/>
              <p:nvPr/>
            </p:nvSpPr>
            <p:spPr bwMode="auto">
              <a:xfrm>
                <a:off x="538" y="84"/>
                <a:ext cx="19" cy="13"/>
              </a:xfrm>
              <a:custGeom>
                <a:avLst/>
                <a:gdLst>
                  <a:gd name="T0" fmla="*/ 18 w 14"/>
                  <a:gd name="T1" fmla="*/ 10 h 15"/>
                  <a:gd name="T2" fmla="*/ 3 w 14"/>
                  <a:gd name="T3" fmla="*/ 12 h 15"/>
                  <a:gd name="T4" fmla="*/ 0 w 14"/>
                  <a:gd name="T5" fmla="*/ 4 h 15"/>
                  <a:gd name="T6" fmla="*/ 8 w 14"/>
                  <a:gd name="T7" fmla="*/ 3 h 15"/>
                  <a:gd name="T8" fmla="*/ 16 w 14"/>
                  <a:gd name="T9" fmla="*/ 0 h 15"/>
                  <a:gd name="T10" fmla="*/ 18 w 14"/>
                  <a:gd name="T11" fmla="*/ 10 h 15"/>
                  <a:gd name="T12" fmla="*/ 18 w 14"/>
                  <a:gd name="T13" fmla="*/ 1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15">
                    <a:moveTo>
                      <a:pt x="13" y="11"/>
                    </a:moveTo>
                    <a:lnTo>
                      <a:pt x="2" y="14"/>
                    </a:lnTo>
                    <a:lnTo>
                      <a:pt x="0" y="5"/>
                    </a:lnTo>
                    <a:lnTo>
                      <a:pt x="6" y="3"/>
                    </a:lnTo>
                    <a:lnTo>
                      <a:pt x="12" y="0"/>
                    </a:lnTo>
                    <a:lnTo>
                      <a:pt x="13" y="11"/>
                    </a:lnTo>
                  </a:path>
                </a:pathLst>
              </a:custGeom>
              <a:solidFill>
                <a:srgbClr val="9F000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8" name="未知"/>
              <p:cNvSpPr/>
              <p:nvPr/>
            </p:nvSpPr>
            <p:spPr bwMode="auto">
              <a:xfrm>
                <a:off x="512" y="75"/>
                <a:ext cx="20" cy="13"/>
              </a:xfrm>
              <a:custGeom>
                <a:avLst/>
                <a:gdLst>
                  <a:gd name="T0" fmla="*/ 0 w 14"/>
                  <a:gd name="T1" fmla="*/ 7 h 14"/>
                  <a:gd name="T2" fmla="*/ 18 w 14"/>
                  <a:gd name="T3" fmla="*/ 12 h 14"/>
                  <a:gd name="T4" fmla="*/ 10 w 14"/>
                  <a:gd name="T5" fmla="*/ 3 h 14"/>
                  <a:gd name="T6" fmla="*/ 0 w 14"/>
                  <a:gd name="T7" fmla="*/ 0 h 14"/>
                  <a:gd name="T8" fmla="*/ 0 w 14"/>
                  <a:gd name="T9" fmla="*/ 7 h 14"/>
                  <a:gd name="T10" fmla="*/ 0 w 14"/>
                  <a:gd name="T11" fmla="*/ 7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4">
                    <a:moveTo>
                      <a:pt x="0" y="7"/>
                    </a:moveTo>
                    <a:lnTo>
                      <a:pt x="13" y="13"/>
                    </a:lnTo>
                    <a:lnTo>
                      <a:pt x="7" y="3"/>
                    </a:lnTo>
                    <a:lnTo>
                      <a:pt x="0" y="0"/>
                    </a:lnTo>
                    <a:lnTo>
                      <a:pt x="0" y="7"/>
                    </a:lnTo>
                  </a:path>
                </a:pathLst>
              </a:custGeom>
              <a:solidFill>
                <a:srgbClr val="C0E1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29" name="未知"/>
              <p:cNvSpPr/>
              <p:nvPr/>
            </p:nvSpPr>
            <p:spPr bwMode="auto">
              <a:xfrm>
                <a:off x="524" y="81"/>
                <a:ext cx="24" cy="12"/>
              </a:xfrm>
              <a:custGeom>
                <a:avLst/>
                <a:gdLst>
                  <a:gd name="T0" fmla="*/ 23 w 18"/>
                  <a:gd name="T1" fmla="*/ 9 h 14"/>
                  <a:gd name="T2" fmla="*/ 13 w 18"/>
                  <a:gd name="T3" fmla="*/ 11 h 14"/>
                  <a:gd name="T4" fmla="*/ 0 w 18"/>
                  <a:gd name="T5" fmla="*/ 3 h 14"/>
                  <a:gd name="T6" fmla="*/ 12 w 18"/>
                  <a:gd name="T7" fmla="*/ 0 h 14"/>
                  <a:gd name="T8" fmla="*/ 23 w 18"/>
                  <a:gd name="T9" fmla="*/ 9 h 14"/>
                  <a:gd name="T10" fmla="*/ 23 w 18"/>
                  <a:gd name="T11" fmla="*/ 9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4">
                    <a:moveTo>
                      <a:pt x="17" y="10"/>
                    </a:moveTo>
                    <a:lnTo>
                      <a:pt x="10" y="13"/>
                    </a:lnTo>
                    <a:lnTo>
                      <a:pt x="0" y="3"/>
                    </a:lnTo>
                    <a:lnTo>
                      <a:pt x="9" y="0"/>
                    </a:lnTo>
                    <a:lnTo>
                      <a:pt x="17" y="10"/>
                    </a:lnTo>
                  </a:path>
                </a:pathLst>
              </a:custGeom>
              <a:solidFill>
                <a:srgbClr val="F52B9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0" name="未知"/>
              <p:cNvSpPr/>
              <p:nvPr/>
            </p:nvSpPr>
            <p:spPr bwMode="auto">
              <a:xfrm>
                <a:off x="537" y="76"/>
                <a:ext cx="18" cy="13"/>
              </a:xfrm>
              <a:custGeom>
                <a:avLst/>
                <a:gdLst>
                  <a:gd name="T0" fmla="*/ 0 w 15"/>
                  <a:gd name="T1" fmla="*/ 5 h 14"/>
                  <a:gd name="T2" fmla="*/ 5 w 15"/>
                  <a:gd name="T3" fmla="*/ 0 h 14"/>
                  <a:gd name="T4" fmla="*/ 17 w 15"/>
                  <a:gd name="T5" fmla="*/ 9 h 14"/>
                  <a:gd name="T6" fmla="*/ 10 w 15"/>
                  <a:gd name="T7" fmla="*/ 12 h 14"/>
                  <a:gd name="T8" fmla="*/ 0 w 15"/>
                  <a:gd name="T9" fmla="*/ 5 h 14"/>
                  <a:gd name="T10" fmla="*/ 0 w 15"/>
                  <a:gd name="T11" fmla="*/ 5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4">
                    <a:moveTo>
                      <a:pt x="0" y="5"/>
                    </a:moveTo>
                    <a:lnTo>
                      <a:pt x="4" y="0"/>
                    </a:lnTo>
                    <a:lnTo>
                      <a:pt x="14" y="10"/>
                    </a:lnTo>
                    <a:lnTo>
                      <a:pt x="8" y="13"/>
                    </a:lnTo>
                    <a:lnTo>
                      <a:pt x="0" y="5"/>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1" name="未知"/>
              <p:cNvSpPr/>
              <p:nvPr/>
            </p:nvSpPr>
            <p:spPr bwMode="auto">
              <a:xfrm>
                <a:off x="520" y="72"/>
                <a:ext cx="22" cy="14"/>
              </a:xfrm>
              <a:custGeom>
                <a:avLst/>
                <a:gdLst>
                  <a:gd name="T0" fmla="*/ 22 w 18"/>
                  <a:gd name="T1" fmla="*/ 9 h 16"/>
                  <a:gd name="T2" fmla="*/ 5 w 18"/>
                  <a:gd name="T3" fmla="*/ 13 h 16"/>
                  <a:gd name="T4" fmla="*/ 0 w 18"/>
                  <a:gd name="T5" fmla="*/ 3 h 16"/>
                  <a:gd name="T6" fmla="*/ 15 w 18"/>
                  <a:gd name="T7" fmla="*/ 0 h 16"/>
                  <a:gd name="T8" fmla="*/ 22 w 18"/>
                  <a:gd name="T9" fmla="*/ 9 h 16"/>
                  <a:gd name="T10" fmla="*/ 22 w 18"/>
                  <a:gd name="T11" fmla="*/ 9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6">
                    <a:moveTo>
                      <a:pt x="17" y="10"/>
                    </a:moveTo>
                    <a:lnTo>
                      <a:pt x="4" y="15"/>
                    </a:lnTo>
                    <a:lnTo>
                      <a:pt x="0" y="3"/>
                    </a:lnTo>
                    <a:lnTo>
                      <a:pt x="12" y="0"/>
                    </a:lnTo>
                    <a:lnTo>
                      <a:pt x="17" y="10"/>
                    </a:lnTo>
                  </a:path>
                </a:pathLst>
              </a:custGeom>
              <a:solidFill>
                <a:srgbClr val="A1E2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2" name="未知"/>
              <p:cNvSpPr/>
              <p:nvPr/>
            </p:nvSpPr>
            <p:spPr bwMode="auto">
              <a:xfrm>
                <a:off x="386" y="99"/>
                <a:ext cx="123" cy="49"/>
              </a:xfrm>
              <a:custGeom>
                <a:avLst/>
                <a:gdLst>
                  <a:gd name="T0" fmla="*/ 122 w 95"/>
                  <a:gd name="T1" fmla="*/ 9 h 55"/>
                  <a:gd name="T2" fmla="*/ 96 w 95"/>
                  <a:gd name="T3" fmla="*/ 0 h 55"/>
                  <a:gd name="T4" fmla="*/ 0 w 95"/>
                  <a:gd name="T5" fmla="*/ 38 h 55"/>
                  <a:gd name="T6" fmla="*/ 25 w 95"/>
                  <a:gd name="T7" fmla="*/ 48 h 55"/>
                  <a:gd name="T8" fmla="*/ 122 w 95"/>
                  <a:gd name="T9" fmla="*/ 9 h 55"/>
                  <a:gd name="T10" fmla="*/ 122 w 95"/>
                  <a:gd name="T11" fmla="*/ 9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5" h="55">
                    <a:moveTo>
                      <a:pt x="94" y="10"/>
                    </a:moveTo>
                    <a:lnTo>
                      <a:pt x="74" y="0"/>
                    </a:lnTo>
                    <a:lnTo>
                      <a:pt x="0" y="43"/>
                    </a:lnTo>
                    <a:lnTo>
                      <a:pt x="19" y="54"/>
                    </a:lnTo>
                    <a:lnTo>
                      <a:pt x="94" y="10"/>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3" name="未知"/>
              <p:cNvSpPr/>
              <p:nvPr/>
            </p:nvSpPr>
            <p:spPr bwMode="auto">
              <a:xfrm>
                <a:off x="300" y="65"/>
                <a:ext cx="124" cy="49"/>
              </a:xfrm>
              <a:custGeom>
                <a:avLst/>
                <a:gdLst>
                  <a:gd name="T0" fmla="*/ 122 w 95"/>
                  <a:gd name="T1" fmla="*/ 10 h 56"/>
                  <a:gd name="T2" fmla="*/ 96 w 95"/>
                  <a:gd name="T3" fmla="*/ 0 h 56"/>
                  <a:gd name="T4" fmla="*/ 0 w 95"/>
                  <a:gd name="T5" fmla="*/ 38 h 56"/>
                  <a:gd name="T6" fmla="*/ 23 w 95"/>
                  <a:gd name="T7" fmla="*/ 48 h 56"/>
                  <a:gd name="T8" fmla="*/ 122 w 95"/>
                  <a:gd name="T9" fmla="*/ 10 h 56"/>
                  <a:gd name="T10" fmla="*/ 122 w 95"/>
                  <a:gd name="T11" fmla="*/ 10 h 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5" h="56">
                    <a:moveTo>
                      <a:pt x="94" y="11"/>
                    </a:moveTo>
                    <a:lnTo>
                      <a:pt x="74" y="0"/>
                    </a:lnTo>
                    <a:lnTo>
                      <a:pt x="0" y="43"/>
                    </a:lnTo>
                    <a:lnTo>
                      <a:pt x="18" y="55"/>
                    </a:lnTo>
                    <a:lnTo>
                      <a:pt x="94" y="11"/>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4" name="未知"/>
              <p:cNvSpPr/>
              <p:nvPr/>
            </p:nvSpPr>
            <p:spPr bwMode="auto">
              <a:xfrm>
                <a:off x="4" y="82"/>
                <a:ext cx="92" cy="121"/>
              </a:xfrm>
              <a:custGeom>
                <a:avLst/>
                <a:gdLst>
                  <a:gd name="T0" fmla="*/ 91 w 71"/>
                  <a:gd name="T1" fmla="*/ 36 h 138"/>
                  <a:gd name="T2" fmla="*/ 0 w 71"/>
                  <a:gd name="T3" fmla="*/ 0 h 138"/>
                  <a:gd name="T4" fmla="*/ 0 w 71"/>
                  <a:gd name="T5" fmla="*/ 84 h 138"/>
                  <a:gd name="T6" fmla="*/ 91 w 71"/>
                  <a:gd name="T7" fmla="*/ 120 h 138"/>
                  <a:gd name="T8" fmla="*/ 91 w 71"/>
                  <a:gd name="T9" fmla="*/ 36 h 138"/>
                  <a:gd name="T10" fmla="*/ 91 w 71"/>
                  <a:gd name="T11" fmla="*/ 36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138">
                    <a:moveTo>
                      <a:pt x="70" y="41"/>
                    </a:moveTo>
                    <a:lnTo>
                      <a:pt x="0" y="0"/>
                    </a:lnTo>
                    <a:lnTo>
                      <a:pt x="0" y="96"/>
                    </a:lnTo>
                    <a:lnTo>
                      <a:pt x="70" y="137"/>
                    </a:lnTo>
                    <a:lnTo>
                      <a:pt x="70" y="41"/>
                    </a:lnTo>
                  </a:path>
                </a:pathLst>
              </a:custGeom>
              <a:solidFill>
                <a:srgbClr val="819FE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5" name="未知"/>
              <p:cNvSpPr/>
              <p:nvPr/>
            </p:nvSpPr>
            <p:spPr bwMode="auto">
              <a:xfrm>
                <a:off x="4" y="0"/>
                <a:ext cx="305" cy="120"/>
              </a:xfrm>
              <a:custGeom>
                <a:avLst/>
                <a:gdLst>
                  <a:gd name="T0" fmla="*/ 305 w 235"/>
                  <a:gd name="T1" fmla="*/ 36 h 138"/>
                  <a:gd name="T2" fmla="*/ 211 w 235"/>
                  <a:gd name="T3" fmla="*/ 0 h 138"/>
                  <a:gd name="T4" fmla="*/ 0 w 235"/>
                  <a:gd name="T5" fmla="*/ 82 h 138"/>
                  <a:gd name="T6" fmla="*/ 91 w 235"/>
                  <a:gd name="T7" fmla="*/ 119 h 138"/>
                  <a:gd name="T8" fmla="*/ 305 w 235"/>
                  <a:gd name="T9" fmla="*/ 36 h 138"/>
                  <a:gd name="T10" fmla="*/ 305 w 235"/>
                  <a:gd name="T11" fmla="*/ 36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5" h="138">
                    <a:moveTo>
                      <a:pt x="234" y="41"/>
                    </a:moveTo>
                    <a:lnTo>
                      <a:pt x="162" y="0"/>
                    </a:lnTo>
                    <a:lnTo>
                      <a:pt x="0" y="94"/>
                    </a:lnTo>
                    <a:lnTo>
                      <a:pt x="70" y="137"/>
                    </a:lnTo>
                    <a:lnTo>
                      <a:pt x="234" y="41"/>
                    </a:lnTo>
                  </a:path>
                </a:pathLst>
              </a:custGeom>
              <a:solidFill>
                <a:srgbClr val="D2B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6" name="未知"/>
              <p:cNvSpPr/>
              <p:nvPr/>
            </p:nvSpPr>
            <p:spPr bwMode="auto">
              <a:xfrm>
                <a:off x="95" y="36"/>
                <a:ext cx="215" cy="167"/>
              </a:xfrm>
              <a:custGeom>
                <a:avLst/>
                <a:gdLst>
                  <a:gd name="T0" fmla="*/ 214 w 165"/>
                  <a:gd name="T1" fmla="*/ 0 h 192"/>
                  <a:gd name="T2" fmla="*/ 0 w 165"/>
                  <a:gd name="T3" fmla="*/ 83 h 192"/>
                  <a:gd name="T4" fmla="*/ 0 w 165"/>
                  <a:gd name="T5" fmla="*/ 166 h 192"/>
                  <a:gd name="T6" fmla="*/ 214 w 165"/>
                  <a:gd name="T7" fmla="*/ 83 h 192"/>
                  <a:gd name="T8" fmla="*/ 214 w 165"/>
                  <a:gd name="T9" fmla="*/ 0 h 192"/>
                  <a:gd name="T10" fmla="*/ 214 w 165"/>
                  <a:gd name="T11" fmla="*/ 0 h 1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192">
                    <a:moveTo>
                      <a:pt x="164" y="0"/>
                    </a:moveTo>
                    <a:lnTo>
                      <a:pt x="0" y="95"/>
                    </a:lnTo>
                    <a:lnTo>
                      <a:pt x="0" y="191"/>
                    </a:lnTo>
                    <a:lnTo>
                      <a:pt x="164" y="95"/>
                    </a:lnTo>
                    <a:lnTo>
                      <a:pt x="164" y="0"/>
                    </a:lnTo>
                  </a:path>
                </a:pathLst>
              </a:custGeom>
              <a:solidFill>
                <a:srgbClr val="60216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7" name="未知"/>
              <p:cNvSpPr/>
              <p:nvPr/>
            </p:nvSpPr>
            <p:spPr bwMode="auto">
              <a:xfrm>
                <a:off x="118" y="134"/>
                <a:ext cx="186" cy="133"/>
              </a:xfrm>
              <a:custGeom>
                <a:avLst/>
                <a:gdLst>
                  <a:gd name="T0" fmla="*/ 188 w 145"/>
                  <a:gd name="T1" fmla="*/ 72 h 153"/>
                  <a:gd name="T2" fmla="*/ 0 w 145"/>
                  <a:gd name="T3" fmla="*/ 0 h 153"/>
                  <a:gd name="T4" fmla="*/ 0 w 145"/>
                  <a:gd name="T5" fmla="*/ 60 h 153"/>
                  <a:gd name="T6" fmla="*/ 188 w 145"/>
                  <a:gd name="T7" fmla="*/ 132 h 153"/>
                  <a:gd name="T8" fmla="*/ 188 w 145"/>
                  <a:gd name="T9" fmla="*/ 72 h 153"/>
                  <a:gd name="T10" fmla="*/ 188 w 145"/>
                  <a:gd name="T11" fmla="*/ 72 h 1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5" h="153">
                    <a:moveTo>
                      <a:pt x="144" y="83"/>
                    </a:moveTo>
                    <a:lnTo>
                      <a:pt x="0" y="0"/>
                    </a:lnTo>
                    <a:lnTo>
                      <a:pt x="0" y="69"/>
                    </a:lnTo>
                    <a:lnTo>
                      <a:pt x="144" y="152"/>
                    </a:lnTo>
                    <a:lnTo>
                      <a:pt x="144" y="83"/>
                    </a:lnTo>
                  </a:path>
                </a:pathLst>
              </a:custGeom>
              <a:solidFill>
                <a:srgbClr val="819FE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8" name="未知"/>
              <p:cNvSpPr/>
              <p:nvPr/>
            </p:nvSpPr>
            <p:spPr bwMode="auto">
              <a:xfrm>
                <a:off x="118" y="63"/>
                <a:ext cx="361" cy="145"/>
              </a:xfrm>
              <a:custGeom>
                <a:avLst/>
                <a:gdLst>
                  <a:gd name="T0" fmla="*/ 362 w 279"/>
                  <a:gd name="T1" fmla="*/ 74 h 165"/>
                  <a:gd name="T2" fmla="*/ 177 w 279"/>
                  <a:gd name="T3" fmla="*/ 0 h 165"/>
                  <a:gd name="T4" fmla="*/ 0 w 279"/>
                  <a:gd name="T5" fmla="*/ 69 h 165"/>
                  <a:gd name="T6" fmla="*/ 187 w 279"/>
                  <a:gd name="T7" fmla="*/ 144 h 165"/>
                  <a:gd name="T8" fmla="*/ 362 w 279"/>
                  <a:gd name="T9" fmla="*/ 74 h 165"/>
                  <a:gd name="T10" fmla="*/ 362 w 279"/>
                  <a:gd name="T11" fmla="*/ 74 h 1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9" h="165">
                    <a:moveTo>
                      <a:pt x="278" y="84"/>
                    </a:moveTo>
                    <a:lnTo>
                      <a:pt x="136" y="0"/>
                    </a:lnTo>
                    <a:lnTo>
                      <a:pt x="0" y="79"/>
                    </a:lnTo>
                    <a:lnTo>
                      <a:pt x="144" y="164"/>
                    </a:lnTo>
                    <a:lnTo>
                      <a:pt x="278" y="84"/>
                    </a:lnTo>
                  </a:path>
                </a:pathLst>
              </a:custGeom>
              <a:solidFill>
                <a:srgbClr val="D2B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39" name="未知"/>
              <p:cNvSpPr/>
              <p:nvPr/>
            </p:nvSpPr>
            <p:spPr bwMode="auto">
              <a:xfrm>
                <a:off x="306" y="137"/>
                <a:ext cx="174" cy="130"/>
              </a:xfrm>
              <a:custGeom>
                <a:avLst/>
                <a:gdLst>
                  <a:gd name="T0" fmla="*/ 174 w 135"/>
                  <a:gd name="T1" fmla="*/ 0 h 149"/>
                  <a:gd name="T2" fmla="*/ 0 w 135"/>
                  <a:gd name="T3" fmla="*/ 69 h 149"/>
                  <a:gd name="T4" fmla="*/ 0 w 135"/>
                  <a:gd name="T5" fmla="*/ 129 h 149"/>
                  <a:gd name="T6" fmla="*/ 174 w 135"/>
                  <a:gd name="T7" fmla="*/ 61 h 149"/>
                  <a:gd name="T8" fmla="*/ 174 w 135"/>
                  <a:gd name="T9" fmla="*/ 0 h 149"/>
                  <a:gd name="T10" fmla="*/ 174 w 135"/>
                  <a:gd name="T11" fmla="*/ 0 h 1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5" h="149">
                    <a:moveTo>
                      <a:pt x="134" y="0"/>
                    </a:moveTo>
                    <a:lnTo>
                      <a:pt x="0" y="79"/>
                    </a:lnTo>
                    <a:lnTo>
                      <a:pt x="0" y="148"/>
                    </a:lnTo>
                    <a:lnTo>
                      <a:pt x="134" y="70"/>
                    </a:lnTo>
                    <a:lnTo>
                      <a:pt x="134" y="0"/>
                    </a:lnTo>
                  </a:path>
                </a:pathLst>
              </a:custGeom>
              <a:solidFill>
                <a:srgbClr val="60216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0" name="未知"/>
              <p:cNvSpPr/>
              <p:nvPr/>
            </p:nvSpPr>
            <p:spPr bwMode="auto">
              <a:xfrm>
                <a:off x="128" y="164"/>
                <a:ext cx="32" cy="44"/>
              </a:xfrm>
              <a:custGeom>
                <a:avLst/>
                <a:gdLst>
                  <a:gd name="T0" fmla="*/ 33 w 26"/>
                  <a:gd name="T1" fmla="*/ 43 h 49"/>
                  <a:gd name="T2" fmla="*/ 33 w 26"/>
                  <a:gd name="T3" fmla="*/ 13 h 49"/>
                  <a:gd name="T4" fmla="*/ 0 w 26"/>
                  <a:gd name="T5" fmla="*/ 0 h 49"/>
                  <a:gd name="T6" fmla="*/ 0 w 26"/>
                  <a:gd name="T7" fmla="*/ 30 h 49"/>
                  <a:gd name="T8" fmla="*/ 33 w 26"/>
                  <a:gd name="T9" fmla="*/ 43 h 49"/>
                  <a:gd name="T10" fmla="*/ 33 w 26"/>
                  <a:gd name="T11" fmla="*/ 43 h 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49">
                    <a:moveTo>
                      <a:pt x="25" y="48"/>
                    </a:moveTo>
                    <a:lnTo>
                      <a:pt x="25" y="15"/>
                    </a:lnTo>
                    <a:lnTo>
                      <a:pt x="0" y="0"/>
                    </a:lnTo>
                    <a:lnTo>
                      <a:pt x="0" y="33"/>
                    </a:lnTo>
                    <a:lnTo>
                      <a:pt x="25" y="4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1" name="未知"/>
              <p:cNvSpPr/>
              <p:nvPr/>
            </p:nvSpPr>
            <p:spPr bwMode="auto">
              <a:xfrm>
                <a:off x="128" y="193"/>
                <a:ext cx="32" cy="15"/>
              </a:xfrm>
              <a:custGeom>
                <a:avLst/>
                <a:gdLst>
                  <a:gd name="T0" fmla="*/ 33 w 26"/>
                  <a:gd name="T1" fmla="*/ 10 h 17"/>
                  <a:gd name="T2" fmla="*/ 7 w 26"/>
                  <a:gd name="T3" fmla="*/ 0 h 17"/>
                  <a:gd name="T4" fmla="*/ 0 w 26"/>
                  <a:gd name="T5" fmla="*/ 2 h 17"/>
                  <a:gd name="T6" fmla="*/ 33 w 26"/>
                  <a:gd name="T7" fmla="*/ 14 h 17"/>
                  <a:gd name="T8" fmla="*/ 33 w 26"/>
                  <a:gd name="T9" fmla="*/ 10 h 17"/>
                  <a:gd name="T10" fmla="*/ 33 w 26"/>
                  <a:gd name="T11" fmla="*/ 1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7">
                    <a:moveTo>
                      <a:pt x="25" y="11"/>
                    </a:moveTo>
                    <a:lnTo>
                      <a:pt x="5" y="0"/>
                    </a:lnTo>
                    <a:lnTo>
                      <a:pt x="0" y="2"/>
                    </a:lnTo>
                    <a:lnTo>
                      <a:pt x="25" y="16"/>
                    </a:lnTo>
                    <a:lnTo>
                      <a:pt x="25" y="11"/>
                    </a:lnTo>
                  </a:path>
                </a:pathLst>
              </a:custGeom>
              <a:solidFill>
                <a:srgbClr val="D2BF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2" name="未知"/>
              <p:cNvSpPr/>
              <p:nvPr/>
            </p:nvSpPr>
            <p:spPr bwMode="auto">
              <a:xfrm>
                <a:off x="171" y="181"/>
                <a:ext cx="34" cy="44"/>
              </a:xfrm>
              <a:custGeom>
                <a:avLst/>
                <a:gdLst>
                  <a:gd name="T0" fmla="*/ 33 w 26"/>
                  <a:gd name="T1" fmla="*/ 41 h 47"/>
                  <a:gd name="T2" fmla="*/ 33 w 26"/>
                  <a:gd name="T3" fmla="*/ 12 h 47"/>
                  <a:gd name="T4" fmla="*/ 0 w 26"/>
                  <a:gd name="T5" fmla="*/ 0 h 47"/>
                  <a:gd name="T6" fmla="*/ 0 w 26"/>
                  <a:gd name="T7" fmla="*/ 29 h 47"/>
                  <a:gd name="T8" fmla="*/ 33 w 26"/>
                  <a:gd name="T9" fmla="*/ 41 h 47"/>
                  <a:gd name="T10" fmla="*/ 33 w 26"/>
                  <a:gd name="T11" fmla="*/ 41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47">
                    <a:moveTo>
                      <a:pt x="25" y="46"/>
                    </a:moveTo>
                    <a:lnTo>
                      <a:pt x="25" y="13"/>
                    </a:lnTo>
                    <a:lnTo>
                      <a:pt x="0" y="0"/>
                    </a:lnTo>
                    <a:lnTo>
                      <a:pt x="0" y="33"/>
                    </a:lnTo>
                    <a:lnTo>
                      <a:pt x="25" y="46"/>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3" name="未知"/>
              <p:cNvSpPr/>
              <p:nvPr/>
            </p:nvSpPr>
            <p:spPr bwMode="auto">
              <a:xfrm>
                <a:off x="212" y="196"/>
                <a:ext cx="32" cy="44"/>
              </a:xfrm>
              <a:custGeom>
                <a:avLst/>
                <a:gdLst>
                  <a:gd name="T0" fmla="*/ 32 w 25"/>
                  <a:gd name="T1" fmla="*/ 43 h 50"/>
                  <a:gd name="T2" fmla="*/ 32 w 25"/>
                  <a:gd name="T3" fmla="*/ 12 h 50"/>
                  <a:gd name="T4" fmla="*/ 0 w 25"/>
                  <a:gd name="T5" fmla="*/ 0 h 50"/>
                  <a:gd name="T6" fmla="*/ 0 w 25"/>
                  <a:gd name="T7" fmla="*/ 30 h 50"/>
                  <a:gd name="T8" fmla="*/ 32 w 25"/>
                  <a:gd name="T9" fmla="*/ 43 h 50"/>
                  <a:gd name="T10" fmla="*/ 32 w 25"/>
                  <a:gd name="T11" fmla="*/ 43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50">
                    <a:moveTo>
                      <a:pt x="24" y="49"/>
                    </a:moveTo>
                    <a:lnTo>
                      <a:pt x="24" y="14"/>
                    </a:lnTo>
                    <a:lnTo>
                      <a:pt x="0" y="0"/>
                    </a:lnTo>
                    <a:lnTo>
                      <a:pt x="0" y="34"/>
                    </a:lnTo>
                    <a:lnTo>
                      <a:pt x="24" y="49"/>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4" name="未知"/>
              <p:cNvSpPr/>
              <p:nvPr/>
            </p:nvSpPr>
            <p:spPr bwMode="auto">
              <a:xfrm>
                <a:off x="251" y="213"/>
                <a:ext cx="32" cy="42"/>
              </a:xfrm>
              <a:custGeom>
                <a:avLst/>
                <a:gdLst>
                  <a:gd name="T0" fmla="*/ 31 w 25"/>
                  <a:gd name="T1" fmla="*/ 41 h 49"/>
                  <a:gd name="T2" fmla="*/ 31 w 25"/>
                  <a:gd name="T3" fmla="*/ 13 h 49"/>
                  <a:gd name="T4" fmla="*/ 0 w 25"/>
                  <a:gd name="T5" fmla="*/ 0 h 49"/>
                  <a:gd name="T6" fmla="*/ 0 w 25"/>
                  <a:gd name="T7" fmla="*/ 28 h 49"/>
                  <a:gd name="T8" fmla="*/ 31 w 25"/>
                  <a:gd name="T9" fmla="*/ 41 h 49"/>
                  <a:gd name="T10" fmla="*/ 31 w 25"/>
                  <a:gd name="T11" fmla="*/ 41 h 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49">
                    <a:moveTo>
                      <a:pt x="24" y="48"/>
                    </a:moveTo>
                    <a:lnTo>
                      <a:pt x="24" y="15"/>
                    </a:lnTo>
                    <a:lnTo>
                      <a:pt x="0" y="0"/>
                    </a:lnTo>
                    <a:lnTo>
                      <a:pt x="0" y="33"/>
                    </a:lnTo>
                    <a:lnTo>
                      <a:pt x="24" y="4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5" name="Line 875"/>
              <p:cNvSpPr>
                <a:spLocks noChangeShapeType="1"/>
              </p:cNvSpPr>
              <p:nvPr/>
            </p:nvSpPr>
            <p:spPr bwMode="auto">
              <a:xfrm>
                <a:off x="4" y="97"/>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6" name="Line 876"/>
              <p:cNvSpPr>
                <a:spLocks noChangeShapeType="1"/>
              </p:cNvSpPr>
              <p:nvPr/>
            </p:nvSpPr>
            <p:spPr bwMode="auto">
              <a:xfrm>
                <a:off x="4" y="99"/>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7" name="Line 877"/>
              <p:cNvSpPr>
                <a:spLocks noChangeShapeType="1"/>
              </p:cNvSpPr>
              <p:nvPr/>
            </p:nvSpPr>
            <p:spPr bwMode="auto">
              <a:xfrm>
                <a:off x="4" y="103"/>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8" name="Line 878"/>
              <p:cNvSpPr>
                <a:spLocks noChangeShapeType="1"/>
              </p:cNvSpPr>
              <p:nvPr/>
            </p:nvSpPr>
            <p:spPr bwMode="auto">
              <a:xfrm>
                <a:off x="4" y="105"/>
                <a:ext cx="90" cy="37"/>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49" name="Line 879"/>
              <p:cNvSpPr>
                <a:spLocks noChangeShapeType="1"/>
              </p:cNvSpPr>
              <p:nvPr/>
            </p:nvSpPr>
            <p:spPr bwMode="auto">
              <a:xfrm>
                <a:off x="4" y="109"/>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0" name="Line 880"/>
              <p:cNvSpPr>
                <a:spLocks noChangeShapeType="1"/>
              </p:cNvSpPr>
              <p:nvPr/>
            </p:nvSpPr>
            <p:spPr bwMode="auto">
              <a:xfrm>
                <a:off x="4" y="113"/>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1" name="Line 881"/>
              <p:cNvSpPr>
                <a:spLocks noChangeShapeType="1"/>
              </p:cNvSpPr>
              <p:nvPr/>
            </p:nvSpPr>
            <p:spPr bwMode="auto">
              <a:xfrm>
                <a:off x="4" y="115"/>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2" name="Line 882"/>
              <p:cNvSpPr>
                <a:spLocks noChangeShapeType="1"/>
              </p:cNvSpPr>
              <p:nvPr/>
            </p:nvSpPr>
            <p:spPr bwMode="auto">
              <a:xfrm>
                <a:off x="4" y="120"/>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3" name="Line 883"/>
              <p:cNvSpPr>
                <a:spLocks noChangeShapeType="1"/>
              </p:cNvSpPr>
              <p:nvPr/>
            </p:nvSpPr>
            <p:spPr bwMode="auto">
              <a:xfrm>
                <a:off x="4" y="123"/>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4" name="Line 884"/>
              <p:cNvSpPr>
                <a:spLocks noChangeShapeType="1"/>
              </p:cNvSpPr>
              <p:nvPr/>
            </p:nvSpPr>
            <p:spPr bwMode="auto">
              <a:xfrm>
                <a:off x="4" y="126"/>
                <a:ext cx="90" cy="35"/>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5" name="Line 885"/>
              <p:cNvSpPr>
                <a:spLocks noChangeShapeType="1"/>
              </p:cNvSpPr>
              <p:nvPr/>
            </p:nvSpPr>
            <p:spPr bwMode="auto">
              <a:xfrm>
                <a:off x="4" y="129"/>
                <a:ext cx="90" cy="35"/>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6" name="Line 886"/>
              <p:cNvSpPr>
                <a:spLocks noChangeShapeType="1"/>
              </p:cNvSpPr>
              <p:nvPr/>
            </p:nvSpPr>
            <p:spPr bwMode="auto">
              <a:xfrm>
                <a:off x="4" y="133"/>
                <a:ext cx="90" cy="35"/>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7" name="Line 887"/>
              <p:cNvSpPr>
                <a:spLocks noChangeShapeType="1"/>
              </p:cNvSpPr>
              <p:nvPr/>
            </p:nvSpPr>
            <p:spPr bwMode="auto">
              <a:xfrm>
                <a:off x="4" y="136"/>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8" name="Line 888"/>
              <p:cNvSpPr>
                <a:spLocks noChangeShapeType="1"/>
              </p:cNvSpPr>
              <p:nvPr/>
            </p:nvSpPr>
            <p:spPr bwMode="auto">
              <a:xfrm>
                <a:off x="4" y="139"/>
                <a:ext cx="90" cy="35"/>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59" name="Line 889"/>
              <p:cNvSpPr>
                <a:spLocks noChangeShapeType="1"/>
              </p:cNvSpPr>
              <p:nvPr/>
            </p:nvSpPr>
            <p:spPr bwMode="auto">
              <a:xfrm>
                <a:off x="4" y="142"/>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0" name="Line 890"/>
              <p:cNvSpPr>
                <a:spLocks noChangeShapeType="1"/>
              </p:cNvSpPr>
              <p:nvPr/>
            </p:nvSpPr>
            <p:spPr bwMode="auto">
              <a:xfrm>
                <a:off x="4" y="146"/>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1" name="Line 891"/>
              <p:cNvSpPr>
                <a:spLocks noChangeShapeType="1"/>
              </p:cNvSpPr>
              <p:nvPr/>
            </p:nvSpPr>
            <p:spPr bwMode="auto">
              <a:xfrm>
                <a:off x="4" y="149"/>
                <a:ext cx="90" cy="32"/>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2" name="Line 892"/>
              <p:cNvSpPr>
                <a:spLocks noChangeShapeType="1"/>
              </p:cNvSpPr>
              <p:nvPr/>
            </p:nvSpPr>
            <p:spPr bwMode="auto">
              <a:xfrm>
                <a:off x="4" y="151"/>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3" name="Line 893"/>
              <p:cNvSpPr>
                <a:spLocks noChangeShapeType="1"/>
              </p:cNvSpPr>
              <p:nvPr/>
            </p:nvSpPr>
            <p:spPr bwMode="auto">
              <a:xfrm>
                <a:off x="4" y="156"/>
                <a:ext cx="90" cy="34"/>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4" name="Line 894"/>
              <p:cNvSpPr>
                <a:spLocks noChangeShapeType="1"/>
              </p:cNvSpPr>
              <p:nvPr/>
            </p:nvSpPr>
            <p:spPr bwMode="auto">
              <a:xfrm>
                <a:off x="4" y="157"/>
                <a:ext cx="90" cy="37"/>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5" name="Line 895"/>
              <p:cNvSpPr>
                <a:spLocks noChangeShapeType="1"/>
              </p:cNvSpPr>
              <p:nvPr/>
            </p:nvSpPr>
            <p:spPr bwMode="auto">
              <a:xfrm>
                <a:off x="4" y="162"/>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6" name="Line 896"/>
              <p:cNvSpPr>
                <a:spLocks noChangeShapeType="1"/>
              </p:cNvSpPr>
              <p:nvPr/>
            </p:nvSpPr>
            <p:spPr bwMode="auto">
              <a:xfrm>
                <a:off x="4" y="164"/>
                <a:ext cx="90" cy="36"/>
              </a:xfrm>
              <a:prstGeom prst="line">
                <a:avLst/>
              </a:prstGeom>
              <a:noFill/>
              <a:ln w="9088">
                <a:solidFill>
                  <a:srgbClr val="00008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7" name="未知"/>
              <p:cNvSpPr/>
              <p:nvPr/>
            </p:nvSpPr>
            <p:spPr bwMode="auto">
              <a:xfrm>
                <a:off x="0" y="83"/>
                <a:ext cx="19" cy="83"/>
              </a:xfrm>
              <a:custGeom>
                <a:avLst/>
                <a:gdLst>
                  <a:gd name="T0" fmla="*/ 0 w 14"/>
                  <a:gd name="T1" fmla="*/ 84 h 100"/>
                  <a:gd name="T2" fmla="*/ 0 w 14"/>
                  <a:gd name="T3" fmla="*/ 0 h 100"/>
                  <a:gd name="T4" fmla="*/ 18 w 14"/>
                  <a:gd name="T5" fmla="*/ 4 h 100"/>
                  <a:gd name="T6" fmla="*/ 18 w 14"/>
                  <a:gd name="T7" fmla="*/ 87 h 100"/>
                  <a:gd name="T8" fmla="*/ 0 w 14"/>
                  <a:gd name="T9" fmla="*/ 84 h 100"/>
                  <a:gd name="T10" fmla="*/ 0 w 14"/>
                  <a:gd name="T11" fmla="*/ 84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00">
                    <a:moveTo>
                      <a:pt x="0" y="96"/>
                    </a:moveTo>
                    <a:lnTo>
                      <a:pt x="0" y="0"/>
                    </a:lnTo>
                    <a:lnTo>
                      <a:pt x="13" y="4"/>
                    </a:lnTo>
                    <a:lnTo>
                      <a:pt x="13" y="99"/>
                    </a:lnTo>
                    <a:lnTo>
                      <a:pt x="0" y="96"/>
                    </a:lnTo>
                  </a:path>
                </a:pathLst>
              </a:custGeom>
              <a:solidFill>
                <a:srgbClr val="FFFF8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8" name="未知"/>
              <p:cNvSpPr/>
              <p:nvPr/>
            </p:nvSpPr>
            <p:spPr bwMode="auto">
              <a:xfrm>
                <a:off x="21" y="94"/>
                <a:ext cx="17" cy="85"/>
              </a:xfrm>
              <a:custGeom>
                <a:avLst/>
                <a:gdLst>
                  <a:gd name="T0" fmla="*/ 0 w 13"/>
                  <a:gd name="T1" fmla="*/ 82 h 98"/>
                  <a:gd name="T2" fmla="*/ 0 w 13"/>
                  <a:gd name="T3" fmla="*/ 0 h 98"/>
                  <a:gd name="T4" fmla="*/ 15 w 13"/>
                  <a:gd name="T5" fmla="*/ 2 h 98"/>
                  <a:gd name="T6" fmla="*/ 15 w 13"/>
                  <a:gd name="T7" fmla="*/ 84 h 98"/>
                  <a:gd name="T8" fmla="*/ 0 w 13"/>
                  <a:gd name="T9" fmla="*/ 82 h 98"/>
                  <a:gd name="T10" fmla="*/ 0 w 13"/>
                  <a:gd name="T11" fmla="*/ 8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 h="98">
                    <a:moveTo>
                      <a:pt x="0" y="94"/>
                    </a:moveTo>
                    <a:lnTo>
                      <a:pt x="0" y="0"/>
                    </a:lnTo>
                    <a:lnTo>
                      <a:pt x="12" y="2"/>
                    </a:lnTo>
                    <a:lnTo>
                      <a:pt x="12" y="97"/>
                    </a:lnTo>
                    <a:lnTo>
                      <a:pt x="0" y="94"/>
                    </a:lnTo>
                  </a:path>
                </a:pathLst>
              </a:custGeom>
              <a:solidFill>
                <a:srgbClr val="FFFF8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69" name="未知"/>
              <p:cNvSpPr/>
              <p:nvPr/>
            </p:nvSpPr>
            <p:spPr bwMode="auto">
              <a:xfrm>
                <a:off x="44" y="101"/>
                <a:ext cx="16" cy="85"/>
              </a:xfrm>
              <a:custGeom>
                <a:avLst/>
                <a:gdLst>
                  <a:gd name="T0" fmla="*/ 0 w 12"/>
                  <a:gd name="T1" fmla="*/ 82 h 98"/>
                  <a:gd name="T2" fmla="*/ 0 w 12"/>
                  <a:gd name="T3" fmla="*/ 0 h 98"/>
                  <a:gd name="T4" fmla="*/ 15 w 12"/>
                  <a:gd name="T5" fmla="*/ 1 h 98"/>
                  <a:gd name="T6" fmla="*/ 15 w 12"/>
                  <a:gd name="T7" fmla="*/ 84 h 98"/>
                  <a:gd name="T8" fmla="*/ 0 w 12"/>
                  <a:gd name="T9" fmla="*/ 82 h 98"/>
                  <a:gd name="T10" fmla="*/ 0 w 12"/>
                  <a:gd name="T11" fmla="*/ 8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98">
                    <a:moveTo>
                      <a:pt x="0" y="94"/>
                    </a:moveTo>
                    <a:lnTo>
                      <a:pt x="0" y="0"/>
                    </a:lnTo>
                    <a:lnTo>
                      <a:pt x="11" y="1"/>
                    </a:lnTo>
                    <a:lnTo>
                      <a:pt x="11" y="97"/>
                    </a:lnTo>
                    <a:lnTo>
                      <a:pt x="0" y="94"/>
                    </a:lnTo>
                  </a:path>
                </a:pathLst>
              </a:custGeom>
              <a:solidFill>
                <a:srgbClr val="FFFF8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0" name="未知"/>
              <p:cNvSpPr/>
              <p:nvPr/>
            </p:nvSpPr>
            <p:spPr bwMode="auto">
              <a:xfrm>
                <a:off x="63" y="109"/>
                <a:ext cx="17" cy="88"/>
              </a:xfrm>
              <a:custGeom>
                <a:avLst/>
                <a:gdLst>
                  <a:gd name="T0" fmla="*/ 2 w 14"/>
                  <a:gd name="T1" fmla="*/ 84 h 101"/>
                  <a:gd name="T2" fmla="*/ 0 w 14"/>
                  <a:gd name="T3" fmla="*/ 0 h 101"/>
                  <a:gd name="T4" fmla="*/ 16 w 14"/>
                  <a:gd name="T5" fmla="*/ 3 h 101"/>
                  <a:gd name="T6" fmla="*/ 16 w 14"/>
                  <a:gd name="T7" fmla="*/ 87 h 101"/>
                  <a:gd name="T8" fmla="*/ 2 w 14"/>
                  <a:gd name="T9" fmla="*/ 84 h 101"/>
                  <a:gd name="T10" fmla="*/ 2 w 14"/>
                  <a:gd name="T11" fmla="*/ 84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01">
                    <a:moveTo>
                      <a:pt x="2" y="96"/>
                    </a:moveTo>
                    <a:lnTo>
                      <a:pt x="0" y="0"/>
                    </a:lnTo>
                    <a:lnTo>
                      <a:pt x="13" y="4"/>
                    </a:lnTo>
                    <a:lnTo>
                      <a:pt x="13" y="100"/>
                    </a:lnTo>
                    <a:lnTo>
                      <a:pt x="2" y="96"/>
                    </a:lnTo>
                  </a:path>
                </a:pathLst>
              </a:custGeom>
              <a:solidFill>
                <a:srgbClr val="FFFF8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1" name="未知"/>
              <p:cNvSpPr/>
              <p:nvPr/>
            </p:nvSpPr>
            <p:spPr bwMode="auto">
              <a:xfrm>
                <a:off x="86" y="117"/>
                <a:ext cx="18" cy="88"/>
              </a:xfrm>
              <a:custGeom>
                <a:avLst/>
                <a:gdLst>
                  <a:gd name="T0" fmla="*/ 0 w 14"/>
                  <a:gd name="T1" fmla="*/ 83 h 101"/>
                  <a:gd name="T2" fmla="*/ 0 w 14"/>
                  <a:gd name="T3" fmla="*/ 0 h 101"/>
                  <a:gd name="T4" fmla="*/ 18 w 14"/>
                  <a:gd name="T5" fmla="*/ 3 h 101"/>
                  <a:gd name="T6" fmla="*/ 18 w 14"/>
                  <a:gd name="T7" fmla="*/ 87 h 101"/>
                  <a:gd name="T8" fmla="*/ 0 w 14"/>
                  <a:gd name="T9" fmla="*/ 83 h 101"/>
                  <a:gd name="T10" fmla="*/ 0 w 14"/>
                  <a:gd name="T11" fmla="*/ 83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01">
                    <a:moveTo>
                      <a:pt x="0" y="95"/>
                    </a:moveTo>
                    <a:lnTo>
                      <a:pt x="0" y="0"/>
                    </a:lnTo>
                    <a:lnTo>
                      <a:pt x="13" y="4"/>
                    </a:lnTo>
                    <a:lnTo>
                      <a:pt x="13" y="100"/>
                    </a:lnTo>
                    <a:lnTo>
                      <a:pt x="0" y="95"/>
                    </a:lnTo>
                  </a:path>
                </a:pathLst>
              </a:custGeom>
              <a:solidFill>
                <a:srgbClr val="FFFF8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2" name="未知"/>
              <p:cNvSpPr/>
              <p:nvPr/>
            </p:nvSpPr>
            <p:spPr bwMode="auto">
              <a:xfrm>
                <a:off x="37" y="176"/>
                <a:ext cx="123" cy="49"/>
              </a:xfrm>
              <a:custGeom>
                <a:avLst/>
                <a:gdLst>
                  <a:gd name="T0" fmla="*/ 121 w 94"/>
                  <a:gd name="T1" fmla="*/ 9 h 56"/>
                  <a:gd name="T2" fmla="*/ 97 w 94"/>
                  <a:gd name="T3" fmla="*/ 0 h 56"/>
                  <a:gd name="T4" fmla="*/ 0 w 94"/>
                  <a:gd name="T5" fmla="*/ 38 h 56"/>
                  <a:gd name="T6" fmla="*/ 23 w 94"/>
                  <a:gd name="T7" fmla="*/ 48 h 56"/>
                  <a:gd name="T8" fmla="*/ 121 w 94"/>
                  <a:gd name="T9" fmla="*/ 9 h 56"/>
                  <a:gd name="T10" fmla="*/ 121 w 94"/>
                  <a:gd name="T11" fmla="*/ 9 h 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 h="56">
                    <a:moveTo>
                      <a:pt x="93" y="10"/>
                    </a:moveTo>
                    <a:lnTo>
                      <a:pt x="75" y="0"/>
                    </a:lnTo>
                    <a:lnTo>
                      <a:pt x="0" y="43"/>
                    </a:lnTo>
                    <a:lnTo>
                      <a:pt x="18" y="55"/>
                    </a:lnTo>
                    <a:lnTo>
                      <a:pt x="93" y="10"/>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3" name="未知"/>
              <p:cNvSpPr/>
              <p:nvPr/>
            </p:nvSpPr>
            <p:spPr bwMode="auto">
              <a:xfrm>
                <a:off x="37" y="214"/>
                <a:ext cx="22" cy="30"/>
              </a:xfrm>
              <a:custGeom>
                <a:avLst/>
                <a:gdLst>
                  <a:gd name="T0" fmla="*/ 23 w 19"/>
                  <a:gd name="T1" fmla="*/ 9 h 35"/>
                  <a:gd name="T2" fmla="*/ 0 w 19"/>
                  <a:gd name="T3" fmla="*/ 0 h 35"/>
                  <a:gd name="T4" fmla="*/ 0 w 19"/>
                  <a:gd name="T5" fmla="*/ 20 h 35"/>
                  <a:gd name="T6" fmla="*/ 23 w 19"/>
                  <a:gd name="T7" fmla="*/ 29 h 35"/>
                  <a:gd name="T8" fmla="*/ 23 w 19"/>
                  <a:gd name="T9" fmla="*/ 9 h 35"/>
                  <a:gd name="T10" fmla="*/ 23 w 19"/>
                  <a:gd name="T11" fmla="*/ 9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35">
                    <a:moveTo>
                      <a:pt x="18" y="11"/>
                    </a:moveTo>
                    <a:lnTo>
                      <a:pt x="0" y="0"/>
                    </a:lnTo>
                    <a:lnTo>
                      <a:pt x="0" y="23"/>
                    </a:lnTo>
                    <a:lnTo>
                      <a:pt x="18" y="34"/>
                    </a:lnTo>
                    <a:lnTo>
                      <a:pt x="18" y="11"/>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4" name="未知"/>
              <p:cNvSpPr/>
              <p:nvPr/>
            </p:nvSpPr>
            <p:spPr bwMode="auto">
              <a:xfrm>
                <a:off x="59" y="185"/>
                <a:ext cx="101" cy="57"/>
              </a:xfrm>
              <a:custGeom>
                <a:avLst/>
                <a:gdLst>
                  <a:gd name="T0" fmla="*/ 98 w 76"/>
                  <a:gd name="T1" fmla="*/ 0 h 68"/>
                  <a:gd name="T2" fmla="*/ 0 w 76"/>
                  <a:gd name="T3" fmla="*/ 38 h 68"/>
                  <a:gd name="T4" fmla="*/ 0 w 76"/>
                  <a:gd name="T5" fmla="*/ 58 h 68"/>
                  <a:gd name="T6" fmla="*/ 98 w 76"/>
                  <a:gd name="T7" fmla="*/ 20 h 68"/>
                  <a:gd name="T8" fmla="*/ 98 w 76"/>
                  <a:gd name="T9" fmla="*/ 0 h 68"/>
                  <a:gd name="T10" fmla="*/ 98 w 76"/>
                  <a:gd name="T11" fmla="*/ 0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 h="68">
                    <a:moveTo>
                      <a:pt x="75" y="0"/>
                    </a:moveTo>
                    <a:lnTo>
                      <a:pt x="0" y="44"/>
                    </a:lnTo>
                    <a:lnTo>
                      <a:pt x="0" y="67"/>
                    </a:lnTo>
                    <a:lnTo>
                      <a:pt x="75" y="23"/>
                    </a:lnTo>
                    <a:lnTo>
                      <a:pt x="75"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5" name="未知"/>
              <p:cNvSpPr/>
              <p:nvPr/>
            </p:nvSpPr>
            <p:spPr bwMode="auto">
              <a:xfrm>
                <a:off x="133" y="209"/>
                <a:ext cx="18" cy="13"/>
              </a:xfrm>
              <a:custGeom>
                <a:avLst/>
                <a:gdLst>
                  <a:gd name="T0" fmla="*/ 5 w 14"/>
                  <a:gd name="T1" fmla="*/ 12 h 14"/>
                  <a:gd name="T2" fmla="*/ 1 w 14"/>
                  <a:gd name="T3" fmla="*/ 10 h 14"/>
                  <a:gd name="T4" fmla="*/ 1 w 14"/>
                  <a:gd name="T5" fmla="*/ 9 h 14"/>
                  <a:gd name="T6" fmla="*/ 1 w 14"/>
                  <a:gd name="T7" fmla="*/ 8 h 14"/>
                  <a:gd name="T8" fmla="*/ 0 w 14"/>
                  <a:gd name="T9" fmla="*/ 7 h 14"/>
                  <a:gd name="T10" fmla="*/ 1 w 14"/>
                  <a:gd name="T11" fmla="*/ 5 h 14"/>
                  <a:gd name="T12" fmla="*/ 1 w 14"/>
                  <a:gd name="T13" fmla="*/ 4 h 14"/>
                  <a:gd name="T14" fmla="*/ 4 w 14"/>
                  <a:gd name="T15" fmla="*/ 2 h 14"/>
                  <a:gd name="T16" fmla="*/ 5 w 14"/>
                  <a:gd name="T17" fmla="*/ 1 h 14"/>
                  <a:gd name="T18" fmla="*/ 8 w 14"/>
                  <a:gd name="T19" fmla="*/ 0 h 14"/>
                  <a:gd name="T20" fmla="*/ 9 w 14"/>
                  <a:gd name="T21" fmla="*/ 0 h 14"/>
                  <a:gd name="T22" fmla="*/ 14 w 14"/>
                  <a:gd name="T23" fmla="*/ 2 h 14"/>
                  <a:gd name="T24" fmla="*/ 14 w 14"/>
                  <a:gd name="T25" fmla="*/ 3 h 14"/>
                  <a:gd name="T26" fmla="*/ 14 w 14"/>
                  <a:gd name="T27" fmla="*/ 3 h 14"/>
                  <a:gd name="T28" fmla="*/ 17 w 14"/>
                  <a:gd name="T29" fmla="*/ 4 h 14"/>
                  <a:gd name="T30" fmla="*/ 14 w 14"/>
                  <a:gd name="T31" fmla="*/ 7 h 14"/>
                  <a:gd name="T32" fmla="*/ 14 w 14"/>
                  <a:gd name="T33" fmla="*/ 8 h 14"/>
                  <a:gd name="T34" fmla="*/ 12 w 14"/>
                  <a:gd name="T35" fmla="*/ 10 h 14"/>
                  <a:gd name="T36" fmla="*/ 9 w 14"/>
                  <a:gd name="T37" fmla="*/ 12 h 14"/>
                  <a:gd name="T38" fmla="*/ 6 w 14"/>
                  <a:gd name="T39" fmla="*/ 12 h 14"/>
                  <a:gd name="T40" fmla="*/ 5 w 14"/>
                  <a:gd name="T41" fmla="*/ 12 h 14"/>
                  <a:gd name="T42" fmla="*/ 5 w 14"/>
                  <a:gd name="T43" fmla="*/ 12 h 14"/>
                  <a:gd name="T44" fmla="*/ 5 w 14"/>
                  <a:gd name="T45" fmla="*/ 12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 h="14">
                    <a:moveTo>
                      <a:pt x="4" y="13"/>
                    </a:moveTo>
                    <a:lnTo>
                      <a:pt x="1" y="11"/>
                    </a:lnTo>
                    <a:lnTo>
                      <a:pt x="1" y="10"/>
                    </a:lnTo>
                    <a:lnTo>
                      <a:pt x="1" y="9"/>
                    </a:lnTo>
                    <a:lnTo>
                      <a:pt x="0" y="7"/>
                    </a:lnTo>
                    <a:lnTo>
                      <a:pt x="1" y="5"/>
                    </a:lnTo>
                    <a:lnTo>
                      <a:pt x="1" y="4"/>
                    </a:lnTo>
                    <a:lnTo>
                      <a:pt x="3" y="2"/>
                    </a:lnTo>
                    <a:lnTo>
                      <a:pt x="4" y="1"/>
                    </a:lnTo>
                    <a:lnTo>
                      <a:pt x="6" y="0"/>
                    </a:lnTo>
                    <a:lnTo>
                      <a:pt x="7" y="0"/>
                    </a:lnTo>
                    <a:lnTo>
                      <a:pt x="11" y="2"/>
                    </a:lnTo>
                    <a:lnTo>
                      <a:pt x="11" y="3"/>
                    </a:lnTo>
                    <a:lnTo>
                      <a:pt x="13" y="4"/>
                    </a:lnTo>
                    <a:lnTo>
                      <a:pt x="11" y="7"/>
                    </a:lnTo>
                    <a:lnTo>
                      <a:pt x="11" y="9"/>
                    </a:lnTo>
                    <a:lnTo>
                      <a:pt x="9" y="11"/>
                    </a:lnTo>
                    <a:lnTo>
                      <a:pt x="7" y="13"/>
                    </a:lnTo>
                    <a:lnTo>
                      <a:pt x="5" y="13"/>
                    </a:lnTo>
                    <a:lnTo>
                      <a:pt x="4" y="13"/>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6" name="未知"/>
              <p:cNvSpPr/>
              <p:nvPr/>
            </p:nvSpPr>
            <p:spPr bwMode="auto">
              <a:xfrm>
                <a:off x="136" y="211"/>
                <a:ext cx="16" cy="12"/>
              </a:xfrm>
              <a:custGeom>
                <a:avLst/>
                <a:gdLst>
                  <a:gd name="T0" fmla="*/ 12 w 13"/>
                  <a:gd name="T1" fmla="*/ 8 h 13"/>
                  <a:gd name="T2" fmla="*/ 14 w 13"/>
                  <a:gd name="T3" fmla="*/ 5 h 13"/>
                  <a:gd name="T4" fmla="*/ 15 w 13"/>
                  <a:gd name="T5" fmla="*/ 2 h 13"/>
                  <a:gd name="T6" fmla="*/ 14 w 13"/>
                  <a:gd name="T7" fmla="*/ 1 h 13"/>
                  <a:gd name="T8" fmla="*/ 12 w 13"/>
                  <a:gd name="T9" fmla="*/ 1 h 13"/>
                  <a:gd name="T10" fmla="*/ 12 w 13"/>
                  <a:gd name="T11" fmla="*/ 0 h 13"/>
                  <a:gd name="T12" fmla="*/ 10 w 13"/>
                  <a:gd name="T13" fmla="*/ 0 h 13"/>
                  <a:gd name="T14" fmla="*/ 6 w 13"/>
                  <a:gd name="T15" fmla="*/ 0 h 13"/>
                  <a:gd name="T16" fmla="*/ 4 w 13"/>
                  <a:gd name="T17" fmla="*/ 1 h 13"/>
                  <a:gd name="T18" fmla="*/ 1 w 13"/>
                  <a:gd name="T19" fmla="*/ 3 h 13"/>
                  <a:gd name="T20" fmla="*/ 1 w 13"/>
                  <a:gd name="T21" fmla="*/ 6 h 13"/>
                  <a:gd name="T22" fmla="*/ 0 w 13"/>
                  <a:gd name="T23" fmla="*/ 8 h 13"/>
                  <a:gd name="T24" fmla="*/ 1 w 13"/>
                  <a:gd name="T25" fmla="*/ 9 h 13"/>
                  <a:gd name="T26" fmla="*/ 1 w 13"/>
                  <a:gd name="T27" fmla="*/ 10 h 13"/>
                  <a:gd name="T28" fmla="*/ 1 w 13"/>
                  <a:gd name="T29" fmla="*/ 11 h 13"/>
                  <a:gd name="T30" fmla="*/ 4 w 13"/>
                  <a:gd name="T31" fmla="*/ 11 h 13"/>
                  <a:gd name="T32" fmla="*/ 6 w 13"/>
                  <a:gd name="T33" fmla="*/ 11 h 13"/>
                  <a:gd name="T34" fmla="*/ 10 w 13"/>
                  <a:gd name="T35" fmla="*/ 9 h 13"/>
                  <a:gd name="T36" fmla="*/ 12 w 13"/>
                  <a:gd name="T37" fmla="*/ 8 h 13"/>
                  <a:gd name="T38" fmla="*/ 12 w 13"/>
                  <a:gd name="T39" fmla="*/ 8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 h="13">
                    <a:moveTo>
                      <a:pt x="10" y="9"/>
                    </a:moveTo>
                    <a:lnTo>
                      <a:pt x="11" y="5"/>
                    </a:lnTo>
                    <a:lnTo>
                      <a:pt x="12" y="2"/>
                    </a:lnTo>
                    <a:lnTo>
                      <a:pt x="11" y="1"/>
                    </a:lnTo>
                    <a:lnTo>
                      <a:pt x="10" y="1"/>
                    </a:lnTo>
                    <a:lnTo>
                      <a:pt x="10" y="0"/>
                    </a:lnTo>
                    <a:lnTo>
                      <a:pt x="8" y="0"/>
                    </a:lnTo>
                    <a:lnTo>
                      <a:pt x="5" y="0"/>
                    </a:lnTo>
                    <a:lnTo>
                      <a:pt x="3" y="1"/>
                    </a:lnTo>
                    <a:lnTo>
                      <a:pt x="1" y="3"/>
                    </a:lnTo>
                    <a:lnTo>
                      <a:pt x="1" y="6"/>
                    </a:lnTo>
                    <a:lnTo>
                      <a:pt x="0" y="9"/>
                    </a:lnTo>
                    <a:lnTo>
                      <a:pt x="1" y="10"/>
                    </a:lnTo>
                    <a:lnTo>
                      <a:pt x="1" y="11"/>
                    </a:lnTo>
                    <a:lnTo>
                      <a:pt x="1" y="12"/>
                    </a:lnTo>
                    <a:lnTo>
                      <a:pt x="3" y="12"/>
                    </a:lnTo>
                    <a:lnTo>
                      <a:pt x="5" y="12"/>
                    </a:lnTo>
                    <a:lnTo>
                      <a:pt x="8" y="10"/>
                    </a:lnTo>
                    <a:lnTo>
                      <a:pt x="10"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7" name="未知"/>
              <p:cNvSpPr/>
              <p:nvPr/>
            </p:nvSpPr>
            <p:spPr bwMode="auto">
              <a:xfrm>
                <a:off x="138" y="213"/>
                <a:ext cx="11" cy="11"/>
              </a:xfrm>
              <a:custGeom>
                <a:avLst/>
                <a:gdLst>
                  <a:gd name="T0" fmla="*/ 14 w 12"/>
                  <a:gd name="T1" fmla="*/ 7 h 13"/>
                  <a:gd name="T2" fmla="*/ 14 w 12"/>
                  <a:gd name="T3" fmla="*/ 6 h 13"/>
                  <a:gd name="T4" fmla="*/ 14 w 12"/>
                  <a:gd name="T5" fmla="*/ 3 h 13"/>
                  <a:gd name="T6" fmla="*/ 14 w 12"/>
                  <a:gd name="T7" fmla="*/ 1 h 13"/>
                  <a:gd name="T8" fmla="*/ 14 w 12"/>
                  <a:gd name="T9" fmla="*/ 0 h 13"/>
                  <a:gd name="T10" fmla="*/ 11 w 12"/>
                  <a:gd name="T11" fmla="*/ 0 h 13"/>
                  <a:gd name="T12" fmla="*/ 8 w 12"/>
                  <a:gd name="T13" fmla="*/ 0 h 13"/>
                  <a:gd name="T14" fmla="*/ 3 w 12"/>
                  <a:gd name="T15" fmla="*/ 6 h 13"/>
                  <a:gd name="T16" fmla="*/ 0 w 12"/>
                  <a:gd name="T17" fmla="*/ 6 h 13"/>
                  <a:gd name="T18" fmla="*/ 0 w 12"/>
                  <a:gd name="T19" fmla="*/ 8 h 13"/>
                  <a:gd name="T20" fmla="*/ 0 w 12"/>
                  <a:gd name="T21" fmla="*/ 10 h 13"/>
                  <a:gd name="T22" fmla="*/ 3 w 12"/>
                  <a:gd name="T23" fmla="*/ 10 h 13"/>
                  <a:gd name="T24" fmla="*/ 8 w 12"/>
                  <a:gd name="T25" fmla="*/ 10 h 13"/>
                  <a:gd name="T26" fmla="*/ 14 w 12"/>
                  <a:gd name="T27" fmla="*/ 7 h 13"/>
                  <a:gd name="T28" fmla="*/ 14 w 12"/>
                  <a:gd name="T29" fmla="*/ 7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 h="13">
                    <a:moveTo>
                      <a:pt x="11" y="8"/>
                    </a:moveTo>
                    <a:lnTo>
                      <a:pt x="11" y="7"/>
                    </a:lnTo>
                    <a:lnTo>
                      <a:pt x="11" y="4"/>
                    </a:lnTo>
                    <a:lnTo>
                      <a:pt x="11" y="1"/>
                    </a:lnTo>
                    <a:lnTo>
                      <a:pt x="11" y="0"/>
                    </a:lnTo>
                    <a:lnTo>
                      <a:pt x="9" y="0"/>
                    </a:lnTo>
                    <a:lnTo>
                      <a:pt x="6" y="0"/>
                    </a:lnTo>
                    <a:lnTo>
                      <a:pt x="2" y="7"/>
                    </a:lnTo>
                    <a:lnTo>
                      <a:pt x="0" y="7"/>
                    </a:lnTo>
                    <a:lnTo>
                      <a:pt x="0" y="10"/>
                    </a:lnTo>
                    <a:lnTo>
                      <a:pt x="0" y="12"/>
                    </a:lnTo>
                    <a:lnTo>
                      <a:pt x="2" y="12"/>
                    </a:lnTo>
                    <a:lnTo>
                      <a:pt x="6" y="12"/>
                    </a:lnTo>
                    <a:lnTo>
                      <a:pt x="11" y="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8" name="未知"/>
              <p:cNvSpPr/>
              <p:nvPr/>
            </p:nvSpPr>
            <p:spPr bwMode="auto">
              <a:xfrm>
                <a:off x="122" y="214"/>
                <a:ext cx="18" cy="11"/>
              </a:xfrm>
              <a:custGeom>
                <a:avLst/>
                <a:gdLst>
                  <a:gd name="T0" fmla="*/ 5 w 13"/>
                  <a:gd name="T1" fmla="*/ 10 h 13"/>
                  <a:gd name="T2" fmla="*/ 1 w 13"/>
                  <a:gd name="T3" fmla="*/ 8 h 13"/>
                  <a:gd name="T4" fmla="*/ 1 w 13"/>
                  <a:gd name="T5" fmla="*/ 8 h 13"/>
                  <a:gd name="T6" fmla="*/ 0 w 13"/>
                  <a:gd name="T7" fmla="*/ 8 h 13"/>
                  <a:gd name="T8" fmla="*/ 0 w 13"/>
                  <a:gd name="T9" fmla="*/ 7 h 13"/>
                  <a:gd name="T10" fmla="*/ 0 w 13"/>
                  <a:gd name="T11" fmla="*/ 6 h 13"/>
                  <a:gd name="T12" fmla="*/ 1 w 13"/>
                  <a:gd name="T13" fmla="*/ 3 h 13"/>
                  <a:gd name="T14" fmla="*/ 3 w 13"/>
                  <a:gd name="T15" fmla="*/ 2 h 13"/>
                  <a:gd name="T16" fmla="*/ 5 w 13"/>
                  <a:gd name="T17" fmla="*/ 0 h 13"/>
                  <a:gd name="T18" fmla="*/ 7 w 13"/>
                  <a:gd name="T19" fmla="*/ 0 h 13"/>
                  <a:gd name="T20" fmla="*/ 9 w 13"/>
                  <a:gd name="T21" fmla="*/ 0 h 13"/>
                  <a:gd name="T22" fmla="*/ 10 w 13"/>
                  <a:gd name="T23" fmla="*/ 0 h 13"/>
                  <a:gd name="T24" fmla="*/ 14 w 13"/>
                  <a:gd name="T25" fmla="*/ 2 h 13"/>
                  <a:gd name="T26" fmla="*/ 16 w 13"/>
                  <a:gd name="T27" fmla="*/ 2 h 13"/>
                  <a:gd name="T28" fmla="*/ 16 w 13"/>
                  <a:gd name="T29" fmla="*/ 3 h 13"/>
                  <a:gd name="T30" fmla="*/ 16 w 13"/>
                  <a:gd name="T31" fmla="*/ 6 h 13"/>
                  <a:gd name="T32" fmla="*/ 14 w 13"/>
                  <a:gd name="T33" fmla="*/ 8 h 13"/>
                  <a:gd name="T34" fmla="*/ 12 w 13"/>
                  <a:gd name="T35" fmla="*/ 8 h 13"/>
                  <a:gd name="T36" fmla="*/ 9 w 13"/>
                  <a:gd name="T37" fmla="*/ 10 h 13"/>
                  <a:gd name="T38" fmla="*/ 7 w 13"/>
                  <a:gd name="T39" fmla="*/ 10 h 13"/>
                  <a:gd name="T40" fmla="*/ 5 w 13"/>
                  <a:gd name="T41" fmla="*/ 10 h 13"/>
                  <a:gd name="T42" fmla="*/ 5 w 13"/>
                  <a:gd name="T43" fmla="*/ 10 h 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 h="13">
                    <a:moveTo>
                      <a:pt x="4" y="12"/>
                    </a:moveTo>
                    <a:lnTo>
                      <a:pt x="1" y="9"/>
                    </a:lnTo>
                    <a:lnTo>
                      <a:pt x="0" y="9"/>
                    </a:lnTo>
                    <a:lnTo>
                      <a:pt x="0" y="8"/>
                    </a:lnTo>
                    <a:lnTo>
                      <a:pt x="0" y="7"/>
                    </a:lnTo>
                    <a:lnTo>
                      <a:pt x="1" y="3"/>
                    </a:lnTo>
                    <a:lnTo>
                      <a:pt x="2" y="2"/>
                    </a:lnTo>
                    <a:lnTo>
                      <a:pt x="4" y="0"/>
                    </a:lnTo>
                    <a:lnTo>
                      <a:pt x="5" y="0"/>
                    </a:lnTo>
                    <a:lnTo>
                      <a:pt x="7" y="0"/>
                    </a:lnTo>
                    <a:lnTo>
                      <a:pt x="8" y="0"/>
                    </a:lnTo>
                    <a:lnTo>
                      <a:pt x="11" y="2"/>
                    </a:lnTo>
                    <a:lnTo>
                      <a:pt x="12" y="2"/>
                    </a:lnTo>
                    <a:lnTo>
                      <a:pt x="12" y="4"/>
                    </a:lnTo>
                    <a:lnTo>
                      <a:pt x="12" y="7"/>
                    </a:lnTo>
                    <a:lnTo>
                      <a:pt x="11" y="9"/>
                    </a:lnTo>
                    <a:lnTo>
                      <a:pt x="9" y="9"/>
                    </a:lnTo>
                    <a:lnTo>
                      <a:pt x="7" y="12"/>
                    </a:lnTo>
                    <a:lnTo>
                      <a:pt x="5" y="12"/>
                    </a:lnTo>
                    <a:lnTo>
                      <a:pt x="4" y="12"/>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79" name="未知"/>
              <p:cNvSpPr/>
              <p:nvPr/>
            </p:nvSpPr>
            <p:spPr bwMode="auto">
              <a:xfrm>
                <a:off x="123" y="214"/>
                <a:ext cx="19" cy="11"/>
              </a:xfrm>
              <a:custGeom>
                <a:avLst/>
                <a:gdLst>
                  <a:gd name="T0" fmla="*/ 15 w 14"/>
                  <a:gd name="T1" fmla="*/ 8 h 13"/>
                  <a:gd name="T2" fmla="*/ 18 w 14"/>
                  <a:gd name="T3" fmla="*/ 6 h 13"/>
                  <a:gd name="T4" fmla="*/ 18 w 14"/>
                  <a:gd name="T5" fmla="*/ 3 h 13"/>
                  <a:gd name="T6" fmla="*/ 18 w 14"/>
                  <a:gd name="T7" fmla="*/ 2 h 13"/>
                  <a:gd name="T8" fmla="*/ 15 w 14"/>
                  <a:gd name="T9" fmla="*/ 0 h 13"/>
                  <a:gd name="T10" fmla="*/ 12 w 14"/>
                  <a:gd name="T11" fmla="*/ 0 h 13"/>
                  <a:gd name="T12" fmla="*/ 10 w 14"/>
                  <a:gd name="T13" fmla="*/ 0 h 13"/>
                  <a:gd name="T14" fmla="*/ 4 w 14"/>
                  <a:gd name="T15" fmla="*/ 2 h 13"/>
                  <a:gd name="T16" fmla="*/ 3 w 14"/>
                  <a:gd name="T17" fmla="*/ 4 h 13"/>
                  <a:gd name="T18" fmla="*/ 0 w 14"/>
                  <a:gd name="T19" fmla="*/ 6 h 13"/>
                  <a:gd name="T20" fmla="*/ 0 w 14"/>
                  <a:gd name="T21" fmla="*/ 8 h 13"/>
                  <a:gd name="T22" fmla="*/ 0 w 14"/>
                  <a:gd name="T23" fmla="*/ 9 h 13"/>
                  <a:gd name="T24" fmla="*/ 1 w 14"/>
                  <a:gd name="T25" fmla="*/ 10 h 13"/>
                  <a:gd name="T26" fmla="*/ 3 w 14"/>
                  <a:gd name="T27" fmla="*/ 10 h 13"/>
                  <a:gd name="T28" fmla="*/ 4 w 14"/>
                  <a:gd name="T29" fmla="*/ 10 h 13"/>
                  <a:gd name="T30" fmla="*/ 10 w 14"/>
                  <a:gd name="T31" fmla="*/ 10 h 13"/>
                  <a:gd name="T32" fmla="*/ 12 w 14"/>
                  <a:gd name="T33" fmla="*/ 8 h 13"/>
                  <a:gd name="T34" fmla="*/ 15 w 14"/>
                  <a:gd name="T35" fmla="*/ 8 h 13"/>
                  <a:gd name="T36" fmla="*/ 15 w 14"/>
                  <a:gd name="T37" fmla="*/ 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3">
                    <a:moveTo>
                      <a:pt x="11" y="9"/>
                    </a:moveTo>
                    <a:lnTo>
                      <a:pt x="13" y="7"/>
                    </a:lnTo>
                    <a:lnTo>
                      <a:pt x="13" y="3"/>
                    </a:lnTo>
                    <a:lnTo>
                      <a:pt x="13" y="2"/>
                    </a:lnTo>
                    <a:lnTo>
                      <a:pt x="11" y="0"/>
                    </a:lnTo>
                    <a:lnTo>
                      <a:pt x="9" y="0"/>
                    </a:lnTo>
                    <a:lnTo>
                      <a:pt x="7" y="0"/>
                    </a:lnTo>
                    <a:lnTo>
                      <a:pt x="3" y="2"/>
                    </a:lnTo>
                    <a:lnTo>
                      <a:pt x="2" y="5"/>
                    </a:lnTo>
                    <a:lnTo>
                      <a:pt x="0" y="7"/>
                    </a:lnTo>
                    <a:lnTo>
                      <a:pt x="0" y="9"/>
                    </a:lnTo>
                    <a:lnTo>
                      <a:pt x="0" y="11"/>
                    </a:lnTo>
                    <a:lnTo>
                      <a:pt x="1" y="12"/>
                    </a:lnTo>
                    <a:lnTo>
                      <a:pt x="2" y="12"/>
                    </a:lnTo>
                    <a:lnTo>
                      <a:pt x="3" y="12"/>
                    </a:lnTo>
                    <a:lnTo>
                      <a:pt x="7" y="12"/>
                    </a:lnTo>
                    <a:lnTo>
                      <a:pt x="9" y="9"/>
                    </a:lnTo>
                    <a:lnTo>
                      <a:pt x="11"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0" name="未知"/>
              <p:cNvSpPr/>
              <p:nvPr/>
            </p:nvSpPr>
            <p:spPr bwMode="auto">
              <a:xfrm>
                <a:off x="126" y="216"/>
                <a:ext cx="19" cy="12"/>
              </a:xfrm>
              <a:custGeom>
                <a:avLst/>
                <a:gdLst>
                  <a:gd name="T0" fmla="*/ 14 w 14"/>
                  <a:gd name="T1" fmla="*/ 7 h 13"/>
                  <a:gd name="T2" fmla="*/ 18 w 14"/>
                  <a:gd name="T3" fmla="*/ 6 h 13"/>
                  <a:gd name="T4" fmla="*/ 18 w 14"/>
                  <a:gd name="T5" fmla="*/ 4 h 13"/>
                  <a:gd name="T6" fmla="*/ 18 w 14"/>
                  <a:gd name="T7" fmla="*/ 2 h 13"/>
                  <a:gd name="T8" fmla="*/ 14 w 14"/>
                  <a:gd name="T9" fmla="*/ 0 h 13"/>
                  <a:gd name="T10" fmla="*/ 11 w 14"/>
                  <a:gd name="T11" fmla="*/ 0 h 13"/>
                  <a:gd name="T12" fmla="*/ 0 w 14"/>
                  <a:gd name="T13" fmla="*/ 6 h 13"/>
                  <a:gd name="T14" fmla="*/ 0 w 14"/>
                  <a:gd name="T15" fmla="*/ 10 h 13"/>
                  <a:gd name="T16" fmla="*/ 0 w 14"/>
                  <a:gd name="T17" fmla="*/ 11 h 13"/>
                  <a:gd name="T18" fmla="*/ 3 w 14"/>
                  <a:gd name="T19" fmla="*/ 11 h 13"/>
                  <a:gd name="T20" fmla="*/ 11 w 14"/>
                  <a:gd name="T21" fmla="*/ 11 h 13"/>
                  <a:gd name="T22" fmla="*/ 14 w 14"/>
                  <a:gd name="T23" fmla="*/ 7 h 13"/>
                  <a:gd name="T24" fmla="*/ 14 w 14"/>
                  <a:gd name="T25" fmla="*/ 7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 h="13">
                    <a:moveTo>
                      <a:pt x="10" y="8"/>
                    </a:moveTo>
                    <a:lnTo>
                      <a:pt x="13" y="6"/>
                    </a:lnTo>
                    <a:lnTo>
                      <a:pt x="13" y="4"/>
                    </a:lnTo>
                    <a:lnTo>
                      <a:pt x="13" y="2"/>
                    </a:lnTo>
                    <a:lnTo>
                      <a:pt x="10" y="0"/>
                    </a:lnTo>
                    <a:lnTo>
                      <a:pt x="8" y="0"/>
                    </a:lnTo>
                    <a:lnTo>
                      <a:pt x="0" y="6"/>
                    </a:lnTo>
                    <a:lnTo>
                      <a:pt x="0" y="11"/>
                    </a:lnTo>
                    <a:lnTo>
                      <a:pt x="0" y="12"/>
                    </a:lnTo>
                    <a:lnTo>
                      <a:pt x="2" y="12"/>
                    </a:lnTo>
                    <a:lnTo>
                      <a:pt x="8" y="12"/>
                    </a:lnTo>
                    <a:lnTo>
                      <a:pt x="10" y="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1" name="Line 911"/>
              <p:cNvSpPr>
                <a:spLocks noChangeShapeType="1"/>
              </p:cNvSpPr>
              <p:nvPr/>
            </p:nvSpPr>
            <p:spPr bwMode="auto">
              <a:xfrm flipV="1">
                <a:off x="76" y="235"/>
                <a:ext cx="0" cy="5"/>
              </a:xfrm>
              <a:prstGeom prst="line">
                <a:avLst/>
              </a:prstGeom>
              <a:noFill/>
              <a:ln w="9088">
                <a:solidFill>
                  <a:srgbClr val="00000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2" name="未知"/>
              <p:cNvSpPr/>
              <p:nvPr/>
            </p:nvSpPr>
            <p:spPr bwMode="auto">
              <a:xfrm>
                <a:off x="136" y="211"/>
                <a:ext cx="17" cy="12"/>
              </a:xfrm>
              <a:custGeom>
                <a:avLst/>
                <a:gdLst>
                  <a:gd name="T0" fmla="*/ 4 w 13"/>
                  <a:gd name="T1" fmla="*/ 11 h 13"/>
                  <a:gd name="T2" fmla="*/ 1 w 13"/>
                  <a:gd name="T3" fmla="*/ 9 h 13"/>
                  <a:gd name="T4" fmla="*/ 1 w 13"/>
                  <a:gd name="T5" fmla="*/ 9 h 13"/>
                  <a:gd name="T6" fmla="*/ 0 w 13"/>
                  <a:gd name="T7" fmla="*/ 6 h 13"/>
                  <a:gd name="T8" fmla="*/ 1 w 13"/>
                  <a:gd name="T9" fmla="*/ 5 h 13"/>
                  <a:gd name="T10" fmla="*/ 1 w 13"/>
                  <a:gd name="T11" fmla="*/ 3 h 13"/>
                  <a:gd name="T12" fmla="*/ 3 w 13"/>
                  <a:gd name="T13" fmla="*/ 1 h 13"/>
                  <a:gd name="T14" fmla="*/ 4 w 13"/>
                  <a:gd name="T15" fmla="*/ 1 h 13"/>
                  <a:gd name="T16" fmla="*/ 8 w 13"/>
                  <a:gd name="T17" fmla="*/ 0 h 13"/>
                  <a:gd name="T18" fmla="*/ 9 w 13"/>
                  <a:gd name="T19" fmla="*/ 0 h 13"/>
                  <a:gd name="T20" fmla="*/ 10 w 13"/>
                  <a:gd name="T21" fmla="*/ 1 h 13"/>
                  <a:gd name="T22" fmla="*/ 13 w 13"/>
                  <a:gd name="T23" fmla="*/ 1 h 13"/>
                  <a:gd name="T24" fmla="*/ 13 w 13"/>
                  <a:gd name="T25" fmla="*/ 2 h 13"/>
                  <a:gd name="T26" fmla="*/ 13 w 13"/>
                  <a:gd name="T27" fmla="*/ 3 h 13"/>
                  <a:gd name="T28" fmla="*/ 16 w 13"/>
                  <a:gd name="T29" fmla="*/ 3 h 13"/>
                  <a:gd name="T30" fmla="*/ 13 w 13"/>
                  <a:gd name="T31" fmla="*/ 6 h 13"/>
                  <a:gd name="T32" fmla="*/ 13 w 13"/>
                  <a:gd name="T33" fmla="*/ 8 h 13"/>
                  <a:gd name="T34" fmla="*/ 10 w 13"/>
                  <a:gd name="T35" fmla="*/ 9 h 13"/>
                  <a:gd name="T36" fmla="*/ 10 w 13"/>
                  <a:gd name="T37" fmla="*/ 11 h 13"/>
                  <a:gd name="T38" fmla="*/ 8 w 13"/>
                  <a:gd name="T39" fmla="*/ 11 h 13"/>
                  <a:gd name="T40" fmla="*/ 4 w 13"/>
                  <a:gd name="T41" fmla="*/ 11 h 13"/>
                  <a:gd name="T42" fmla="*/ 4 w 13"/>
                  <a:gd name="T43" fmla="*/ 11 h 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 h="13">
                    <a:moveTo>
                      <a:pt x="3" y="12"/>
                    </a:moveTo>
                    <a:lnTo>
                      <a:pt x="1" y="10"/>
                    </a:lnTo>
                    <a:lnTo>
                      <a:pt x="0" y="7"/>
                    </a:lnTo>
                    <a:lnTo>
                      <a:pt x="1" y="5"/>
                    </a:lnTo>
                    <a:lnTo>
                      <a:pt x="1" y="3"/>
                    </a:lnTo>
                    <a:lnTo>
                      <a:pt x="2" y="1"/>
                    </a:lnTo>
                    <a:lnTo>
                      <a:pt x="3" y="1"/>
                    </a:lnTo>
                    <a:lnTo>
                      <a:pt x="6" y="0"/>
                    </a:lnTo>
                    <a:lnTo>
                      <a:pt x="7" y="0"/>
                    </a:lnTo>
                    <a:lnTo>
                      <a:pt x="8" y="1"/>
                    </a:lnTo>
                    <a:lnTo>
                      <a:pt x="10" y="1"/>
                    </a:lnTo>
                    <a:lnTo>
                      <a:pt x="10" y="2"/>
                    </a:lnTo>
                    <a:lnTo>
                      <a:pt x="10" y="3"/>
                    </a:lnTo>
                    <a:lnTo>
                      <a:pt x="12" y="3"/>
                    </a:lnTo>
                    <a:lnTo>
                      <a:pt x="10" y="6"/>
                    </a:lnTo>
                    <a:lnTo>
                      <a:pt x="10" y="9"/>
                    </a:lnTo>
                    <a:lnTo>
                      <a:pt x="8" y="10"/>
                    </a:lnTo>
                    <a:lnTo>
                      <a:pt x="8" y="12"/>
                    </a:lnTo>
                    <a:lnTo>
                      <a:pt x="6" y="12"/>
                    </a:lnTo>
                    <a:lnTo>
                      <a:pt x="3" y="12"/>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3" name="未知"/>
              <p:cNvSpPr/>
              <p:nvPr/>
            </p:nvSpPr>
            <p:spPr bwMode="auto">
              <a:xfrm>
                <a:off x="140" y="213"/>
                <a:ext cx="20" cy="11"/>
              </a:xfrm>
              <a:custGeom>
                <a:avLst/>
                <a:gdLst>
                  <a:gd name="T0" fmla="*/ 13 w 13"/>
                  <a:gd name="T1" fmla="*/ 8 h 13"/>
                  <a:gd name="T2" fmla="*/ 13 w 13"/>
                  <a:gd name="T3" fmla="*/ 5 h 13"/>
                  <a:gd name="T4" fmla="*/ 16 w 13"/>
                  <a:gd name="T5" fmla="*/ 3 h 13"/>
                  <a:gd name="T6" fmla="*/ 13 w 13"/>
                  <a:gd name="T7" fmla="*/ 1 h 13"/>
                  <a:gd name="T8" fmla="*/ 13 w 13"/>
                  <a:gd name="T9" fmla="*/ 1 h 13"/>
                  <a:gd name="T10" fmla="*/ 13 w 13"/>
                  <a:gd name="T11" fmla="*/ 0 h 13"/>
                  <a:gd name="T12" fmla="*/ 10 w 13"/>
                  <a:gd name="T13" fmla="*/ 0 h 13"/>
                  <a:gd name="T14" fmla="*/ 8 w 13"/>
                  <a:gd name="T15" fmla="*/ 0 h 13"/>
                  <a:gd name="T16" fmla="*/ 5 w 13"/>
                  <a:gd name="T17" fmla="*/ 1 h 13"/>
                  <a:gd name="T18" fmla="*/ 1 w 13"/>
                  <a:gd name="T19" fmla="*/ 3 h 13"/>
                  <a:gd name="T20" fmla="*/ 1 w 13"/>
                  <a:gd name="T21" fmla="*/ 6 h 13"/>
                  <a:gd name="T22" fmla="*/ 0 w 13"/>
                  <a:gd name="T23" fmla="*/ 8 h 13"/>
                  <a:gd name="T24" fmla="*/ 1 w 13"/>
                  <a:gd name="T25" fmla="*/ 8 h 13"/>
                  <a:gd name="T26" fmla="*/ 1 w 13"/>
                  <a:gd name="T27" fmla="*/ 8 h 13"/>
                  <a:gd name="T28" fmla="*/ 1 w 13"/>
                  <a:gd name="T29" fmla="*/ 10 h 13"/>
                  <a:gd name="T30" fmla="*/ 5 w 13"/>
                  <a:gd name="T31" fmla="*/ 10 h 13"/>
                  <a:gd name="T32" fmla="*/ 8 w 13"/>
                  <a:gd name="T33" fmla="*/ 10 h 13"/>
                  <a:gd name="T34" fmla="*/ 10 w 13"/>
                  <a:gd name="T35" fmla="*/ 8 h 13"/>
                  <a:gd name="T36" fmla="*/ 13 w 13"/>
                  <a:gd name="T37" fmla="*/ 8 h 13"/>
                  <a:gd name="T38" fmla="*/ 13 w 13"/>
                  <a:gd name="T39" fmla="*/ 8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 h="13">
                    <a:moveTo>
                      <a:pt x="10" y="9"/>
                    </a:moveTo>
                    <a:lnTo>
                      <a:pt x="10" y="6"/>
                    </a:lnTo>
                    <a:lnTo>
                      <a:pt x="12" y="3"/>
                    </a:lnTo>
                    <a:lnTo>
                      <a:pt x="10" y="1"/>
                    </a:lnTo>
                    <a:lnTo>
                      <a:pt x="10" y="0"/>
                    </a:lnTo>
                    <a:lnTo>
                      <a:pt x="8" y="0"/>
                    </a:lnTo>
                    <a:lnTo>
                      <a:pt x="6" y="0"/>
                    </a:lnTo>
                    <a:lnTo>
                      <a:pt x="4" y="1"/>
                    </a:lnTo>
                    <a:lnTo>
                      <a:pt x="1" y="3"/>
                    </a:lnTo>
                    <a:lnTo>
                      <a:pt x="1" y="7"/>
                    </a:lnTo>
                    <a:lnTo>
                      <a:pt x="0" y="10"/>
                    </a:lnTo>
                    <a:lnTo>
                      <a:pt x="1" y="10"/>
                    </a:lnTo>
                    <a:lnTo>
                      <a:pt x="1" y="12"/>
                    </a:lnTo>
                    <a:lnTo>
                      <a:pt x="4" y="12"/>
                    </a:lnTo>
                    <a:lnTo>
                      <a:pt x="6" y="12"/>
                    </a:lnTo>
                    <a:lnTo>
                      <a:pt x="8" y="10"/>
                    </a:lnTo>
                    <a:lnTo>
                      <a:pt x="10"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4" name="未知"/>
              <p:cNvSpPr/>
              <p:nvPr/>
            </p:nvSpPr>
            <p:spPr bwMode="auto">
              <a:xfrm>
                <a:off x="140" y="214"/>
                <a:ext cx="20" cy="11"/>
              </a:xfrm>
              <a:custGeom>
                <a:avLst/>
                <a:gdLst>
                  <a:gd name="T0" fmla="*/ 12 w 13"/>
                  <a:gd name="T1" fmla="*/ 8 h 13"/>
                  <a:gd name="T2" fmla="*/ 17 w 13"/>
                  <a:gd name="T3" fmla="*/ 4 h 13"/>
                  <a:gd name="T4" fmla="*/ 17 w 13"/>
                  <a:gd name="T5" fmla="*/ 3 h 13"/>
                  <a:gd name="T6" fmla="*/ 17 w 13"/>
                  <a:gd name="T7" fmla="*/ 2 h 13"/>
                  <a:gd name="T8" fmla="*/ 12 w 13"/>
                  <a:gd name="T9" fmla="*/ 0 h 13"/>
                  <a:gd name="T10" fmla="*/ 10 w 13"/>
                  <a:gd name="T11" fmla="*/ 0 h 13"/>
                  <a:gd name="T12" fmla="*/ 4 w 13"/>
                  <a:gd name="T13" fmla="*/ 4 h 13"/>
                  <a:gd name="T14" fmla="*/ 0 w 13"/>
                  <a:gd name="T15" fmla="*/ 4 h 13"/>
                  <a:gd name="T16" fmla="*/ 0 w 13"/>
                  <a:gd name="T17" fmla="*/ 8 h 13"/>
                  <a:gd name="T18" fmla="*/ 0 w 13"/>
                  <a:gd name="T19" fmla="*/ 8 h 13"/>
                  <a:gd name="T20" fmla="*/ 4 w 13"/>
                  <a:gd name="T21" fmla="*/ 10 h 13"/>
                  <a:gd name="T22" fmla="*/ 7 w 13"/>
                  <a:gd name="T23" fmla="*/ 10 h 13"/>
                  <a:gd name="T24" fmla="*/ 10 w 13"/>
                  <a:gd name="T25" fmla="*/ 10 h 13"/>
                  <a:gd name="T26" fmla="*/ 12 w 13"/>
                  <a:gd name="T27" fmla="*/ 8 h 13"/>
                  <a:gd name="T28" fmla="*/ 12 w 13"/>
                  <a:gd name="T29" fmla="*/ 8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 h="13">
                    <a:moveTo>
                      <a:pt x="9" y="9"/>
                    </a:moveTo>
                    <a:lnTo>
                      <a:pt x="12" y="5"/>
                    </a:lnTo>
                    <a:lnTo>
                      <a:pt x="12" y="3"/>
                    </a:lnTo>
                    <a:lnTo>
                      <a:pt x="12" y="2"/>
                    </a:lnTo>
                    <a:lnTo>
                      <a:pt x="9" y="0"/>
                    </a:lnTo>
                    <a:lnTo>
                      <a:pt x="7" y="0"/>
                    </a:lnTo>
                    <a:lnTo>
                      <a:pt x="3" y="5"/>
                    </a:lnTo>
                    <a:lnTo>
                      <a:pt x="0" y="5"/>
                    </a:lnTo>
                    <a:lnTo>
                      <a:pt x="0" y="9"/>
                    </a:lnTo>
                    <a:lnTo>
                      <a:pt x="3" y="12"/>
                    </a:lnTo>
                    <a:lnTo>
                      <a:pt x="5" y="12"/>
                    </a:lnTo>
                    <a:lnTo>
                      <a:pt x="7" y="12"/>
                    </a:lnTo>
                    <a:lnTo>
                      <a:pt x="9" y="9"/>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5" name="未知"/>
              <p:cNvSpPr/>
              <p:nvPr/>
            </p:nvSpPr>
            <p:spPr bwMode="auto">
              <a:xfrm>
                <a:off x="126" y="216"/>
                <a:ext cx="19" cy="11"/>
              </a:xfrm>
              <a:custGeom>
                <a:avLst/>
                <a:gdLst>
                  <a:gd name="T0" fmla="*/ 5 w 14"/>
                  <a:gd name="T1" fmla="*/ 10 h 13"/>
                  <a:gd name="T2" fmla="*/ 1 w 14"/>
                  <a:gd name="T3" fmla="*/ 8 h 13"/>
                  <a:gd name="T4" fmla="*/ 0 w 14"/>
                  <a:gd name="T5" fmla="*/ 8 h 13"/>
                  <a:gd name="T6" fmla="*/ 0 w 14"/>
                  <a:gd name="T7" fmla="*/ 8 h 13"/>
                  <a:gd name="T8" fmla="*/ 0 w 14"/>
                  <a:gd name="T9" fmla="*/ 6 h 13"/>
                  <a:gd name="T10" fmla="*/ 0 w 14"/>
                  <a:gd name="T11" fmla="*/ 5 h 13"/>
                  <a:gd name="T12" fmla="*/ 1 w 14"/>
                  <a:gd name="T13" fmla="*/ 3 h 13"/>
                  <a:gd name="T14" fmla="*/ 3 w 14"/>
                  <a:gd name="T15" fmla="*/ 1 h 13"/>
                  <a:gd name="T16" fmla="*/ 5 w 14"/>
                  <a:gd name="T17" fmla="*/ 0 h 13"/>
                  <a:gd name="T18" fmla="*/ 10 w 14"/>
                  <a:gd name="T19" fmla="*/ 0 h 13"/>
                  <a:gd name="T20" fmla="*/ 11 w 14"/>
                  <a:gd name="T21" fmla="*/ 0 h 13"/>
                  <a:gd name="T22" fmla="*/ 15 w 14"/>
                  <a:gd name="T23" fmla="*/ 1 h 13"/>
                  <a:gd name="T24" fmla="*/ 15 w 14"/>
                  <a:gd name="T25" fmla="*/ 2 h 13"/>
                  <a:gd name="T26" fmla="*/ 18 w 14"/>
                  <a:gd name="T27" fmla="*/ 3 h 13"/>
                  <a:gd name="T28" fmla="*/ 18 w 14"/>
                  <a:gd name="T29" fmla="*/ 3 h 13"/>
                  <a:gd name="T30" fmla="*/ 18 w 14"/>
                  <a:gd name="T31" fmla="*/ 6 h 13"/>
                  <a:gd name="T32" fmla="*/ 15 w 14"/>
                  <a:gd name="T33" fmla="*/ 8 h 13"/>
                  <a:gd name="T34" fmla="*/ 14 w 14"/>
                  <a:gd name="T35" fmla="*/ 8 h 13"/>
                  <a:gd name="T36" fmla="*/ 11 w 14"/>
                  <a:gd name="T37" fmla="*/ 10 h 13"/>
                  <a:gd name="T38" fmla="*/ 8 w 14"/>
                  <a:gd name="T39" fmla="*/ 10 h 13"/>
                  <a:gd name="T40" fmla="*/ 7 w 14"/>
                  <a:gd name="T41" fmla="*/ 10 h 13"/>
                  <a:gd name="T42" fmla="*/ 5 w 14"/>
                  <a:gd name="T43" fmla="*/ 10 h 13"/>
                  <a:gd name="T44" fmla="*/ 5 w 14"/>
                  <a:gd name="T45" fmla="*/ 10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 h="13">
                    <a:moveTo>
                      <a:pt x="4" y="12"/>
                    </a:moveTo>
                    <a:lnTo>
                      <a:pt x="1" y="10"/>
                    </a:lnTo>
                    <a:lnTo>
                      <a:pt x="0" y="9"/>
                    </a:lnTo>
                    <a:lnTo>
                      <a:pt x="0" y="7"/>
                    </a:lnTo>
                    <a:lnTo>
                      <a:pt x="0" y="6"/>
                    </a:lnTo>
                    <a:lnTo>
                      <a:pt x="1" y="4"/>
                    </a:lnTo>
                    <a:lnTo>
                      <a:pt x="2" y="1"/>
                    </a:lnTo>
                    <a:lnTo>
                      <a:pt x="4" y="0"/>
                    </a:lnTo>
                    <a:lnTo>
                      <a:pt x="7" y="0"/>
                    </a:lnTo>
                    <a:lnTo>
                      <a:pt x="8" y="0"/>
                    </a:lnTo>
                    <a:lnTo>
                      <a:pt x="11" y="1"/>
                    </a:lnTo>
                    <a:lnTo>
                      <a:pt x="11" y="2"/>
                    </a:lnTo>
                    <a:lnTo>
                      <a:pt x="13" y="3"/>
                    </a:lnTo>
                    <a:lnTo>
                      <a:pt x="13" y="4"/>
                    </a:lnTo>
                    <a:lnTo>
                      <a:pt x="13" y="7"/>
                    </a:lnTo>
                    <a:lnTo>
                      <a:pt x="11" y="9"/>
                    </a:lnTo>
                    <a:lnTo>
                      <a:pt x="10" y="10"/>
                    </a:lnTo>
                    <a:lnTo>
                      <a:pt x="8" y="12"/>
                    </a:lnTo>
                    <a:lnTo>
                      <a:pt x="6" y="12"/>
                    </a:lnTo>
                    <a:lnTo>
                      <a:pt x="5" y="12"/>
                    </a:lnTo>
                    <a:lnTo>
                      <a:pt x="4" y="12"/>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6" name="未知"/>
              <p:cNvSpPr/>
              <p:nvPr/>
            </p:nvSpPr>
            <p:spPr bwMode="auto">
              <a:xfrm>
                <a:off x="128" y="216"/>
                <a:ext cx="21" cy="11"/>
              </a:xfrm>
              <a:custGeom>
                <a:avLst/>
                <a:gdLst>
                  <a:gd name="T0" fmla="*/ 13 w 15"/>
                  <a:gd name="T1" fmla="*/ 8 h 13"/>
                  <a:gd name="T2" fmla="*/ 19 w 15"/>
                  <a:gd name="T3" fmla="*/ 5 h 13"/>
                  <a:gd name="T4" fmla="*/ 19 w 15"/>
                  <a:gd name="T5" fmla="*/ 3 h 13"/>
                  <a:gd name="T6" fmla="*/ 19 w 15"/>
                  <a:gd name="T7" fmla="*/ 2 h 13"/>
                  <a:gd name="T8" fmla="*/ 16 w 15"/>
                  <a:gd name="T9" fmla="*/ 1 h 13"/>
                  <a:gd name="T10" fmla="*/ 13 w 15"/>
                  <a:gd name="T11" fmla="*/ 0 h 13"/>
                  <a:gd name="T12" fmla="*/ 12 w 15"/>
                  <a:gd name="T13" fmla="*/ 0 h 13"/>
                  <a:gd name="T14" fmla="*/ 9 w 15"/>
                  <a:gd name="T15" fmla="*/ 0 h 13"/>
                  <a:gd name="T16" fmla="*/ 5 w 15"/>
                  <a:gd name="T17" fmla="*/ 2 h 13"/>
                  <a:gd name="T18" fmla="*/ 3 w 15"/>
                  <a:gd name="T19" fmla="*/ 4 h 13"/>
                  <a:gd name="T20" fmla="*/ 0 w 15"/>
                  <a:gd name="T21" fmla="*/ 6 h 13"/>
                  <a:gd name="T22" fmla="*/ 0 w 15"/>
                  <a:gd name="T23" fmla="*/ 8 h 13"/>
                  <a:gd name="T24" fmla="*/ 0 w 15"/>
                  <a:gd name="T25" fmla="*/ 8 h 13"/>
                  <a:gd name="T26" fmla="*/ 0 w 15"/>
                  <a:gd name="T27" fmla="*/ 10 h 13"/>
                  <a:gd name="T28" fmla="*/ 3 w 15"/>
                  <a:gd name="T29" fmla="*/ 10 h 13"/>
                  <a:gd name="T30" fmla="*/ 5 w 15"/>
                  <a:gd name="T31" fmla="*/ 10 h 13"/>
                  <a:gd name="T32" fmla="*/ 9 w 15"/>
                  <a:gd name="T33" fmla="*/ 10 h 13"/>
                  <a:gd name="T34" fmla="*/ 12 w 15"/>
                  <a:gd name="T35" fmla="*/ 8 h 13"/>
                  <a:gd name="T36" fmla="*/ 13 w 15"/>
                  <a:gd name="T37" fmla="*/ 8 h 13"/>
                  <a:gd name="T38" fmla="*/ 13 w 15"/>
                  <a:gd name="T39" fmla="*/ 8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5" h="13">
                    <a:moveTo>
                      <a:pt x="10" y="9"/>
                    </a:moveTo>
                    <a:lnTo>
                      <a:pt x="14" y="6"/>
                    </a:lnTo>
                    <a:lnTo>
                      <a:pt x="14" y="3"/>
                    </a:lnTo>
                    <a:lnTo>
                      <a:pt x="14" y="2"/>
                    </a:lnTo>
                    <a:lnTo>
                      <a:pt x="12" y="1"/>
                    </a:lnTo>
                    <a:lnTo>
                      <a:pt x="10" y="0"/>
                    </a:lnTo>
                    <a:lnTo>
                      <a:pt x="9" y="0"/>
                    </a:lnTo>
                    <a:lnTo>
                      <a:pt x="7" y="0"/>
                    </a:lnTo>
                    <a:lnTo>
                      <a:pt x="4" y="2"/>
                    </a:lnTo>
                    <a:lnTo>
                      <a:pt x="2" y="5"/>
                    </a:lnTo>
                    <a:lnTo>
                      <a:pt x="0" y="7"/>
                    </a:lnTo>
                    <a:lnTo>
                      <a:pt x="0" y="9"/>
                    </a:lnTo>
                    <a:lnTo>
                      <a:pt x="0" y="10"/>
                    </a:lnTo>
                    <a:lnTo>
                      <a:pt x="0" y="12"/>
                    </a:lnTo>
                    <a:lnTo>
                      <a:pt x="2" y="12"/>
                    </a:lnTo>
                    <a:lnTo>
                      <a:pt x="4" y="12"/>
                    </a:lnTo>
                    <a:lnTo>
                      <a:pt x="7" y="12"/>
                    </a:lnTo>
                    <a:lnTo>
                      <a:pt x="9" y="10"/>
                    </a:lnTo>
                    <a:lnTo>
                      <a:pt x="10"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7" name="未知"/>
              <p:cNvSpPr/>
              <p:nvPr/>
            </p:nvSpPr>
            <p:spPr bwMode="auto">
              <a:xfrm>
                <a:off x="132" y="218"/>
                <a:ext cx="18" cy="12"/>
              </a:xfrm>
              <a:custGeom>
                <a:avLst/>
                <a:gdLst>
                  <a:gd name="T0" fmla="*/ 16 w 13"/>
                  <a:gd name="T1" fmla="*/ 6 h 13"/>
                  <a:gd name="T2" fmla="*/ 16 w 13"/>
                  <a:gd name="T3" fmla="*/ 6 h 13"/>
                  <a:gd name="T4" fmla="*/ 16 w 13"/>
                  <a:gd name="T5" fmla="*/ 4 h 13"/>
                  <a:gd name="T6" fmla="*/ 16 w 13"/>
                  <a:gd name="T7" fmla="*/ 2 h 13"/>
                  <a:gd name="T8" fmla="*/ 16 w 13"/>
                  <a:gd name="T9" fmla="*/ 0 h 13"/>
                  <a:gd name="T10" fmla="*/ 12 w 13"/>
                  <a:gd name="T11" fmla="*/ 0 h 13"/>
                  <a:gd name="T12" fmla="*/ 9 w 13"/>
                  <a:gd name="T13" fmla="*/ 0 h 13"/>
                  <a:gd name="T14" fmla="*/ 3 w 13"/>
                  <a:gd name="T15" fmla="*/ 6 h 13"/>
                  <a:gd name="T16" fmla="*/ 0 w 13"/>
                  <a:gd name="T17" fmla="*/ 6 h 13"/>
                  <a:gd name="T18" fmla="*/ 0 w 13"/>
                  <a:gd name="T19" fmla="*/ 9 h 13"/>
                  <a:gd name="T20" fmla="*/ 0 w 13"/>
                  <a:gd name="T21" fmla="*/ 11 h 13"/>
                  <a:gd name="T22" fmla="*/ 3 w 13"/>
                  <a:gd name="T23" fmla="*/ 11 h 13"/>
                  <a:gd name="T24" fmla="*/ 7 w 13"/>
                  <a:gd name="T25" fmla="*/ 11 h 13"/>
                  <a:gd name="T26" fmla="*/ 9 w 13"/>
                  <a:gd name="T27" fmla="*/ 11 h 13"/>
                  <a:gd name="T28" fmla="*/ 16 w 13"/>
                  <a:gd name="T29" fmla="*/ 6 h 13"/>
                  <a:gd name="T30" fmla="*/ 16 w 13"/>
                  <a:gd name="T31" fmla="*/ 6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 h="13">
                    <a:moveTo>
                      <a:pt x="12" y="7"/>
                    </a:moveTo>
                    <a:lnTo>
                      <a:pt x="12" y="6"/>
                    </a:lnTo>
                    <a:lnTo>
                      <a:pt x="12" y="4"/>
                    </a:lnTo>
                    <a:lnTo>
                      <a:pt x="12" y="2"/>
                    </a:lnTo>
                    <a:lnTo>
                      <a:pt x="12" y="0"/>
                    </a:lnTo>
                    <a:lnTo>
                      <a:pt x="9" y="0"/>
                    </a:lnTo>
                    <a:lnTo>
                      <a:pt x="7" y="0"/>
                    </a:lnTo>
                    <a:lnTo>
                      <a:pt x="2" y="6"/>
                    </a:lnTo>
                    <a:lnTo>
                      <a:pt x="0" y="6"/>
                    </a:lnTo>
                    <a:lnTo>
                      <a:pt x="0" y="10"/>
                    </a:lnTo>
                    <a:lnTo>
                      <a:pt x="0" y="12"/>
                    </a:lnTo>
                    <a:lnTo>
                      <a:pt x="2" y="12"/>
                    </a:lnTo>
                    <a:lnTo>
                      <a:pt x="5" y="12"/>
                    </a:lnTo>
                    <a:lnTo>
                      <a:pt x="7" y="12"/>
                    </a:lnTo>
                    <a:lnTo>
                      <a:pt x="12" y="7"/>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8" name="未知"/>
              <p:cNvSpPr/>
              <p:nvPr/>
            </p:nvSpPr>
            <p:spPr bwMode="auto">
              <a:xfrm>
                <a:off x="73" y="240"/>
                <a:ext cx="19" cy="11"/>
              </a:xfrm>
              <a:custGeom>
                <a:avLst/>
                <a:gdLst>
                  <a:gd name="T0" fmla="*/ 10 w 14"/>
                  <a:gd name="T1" fmla="*/ 10 h 13"/>
                  <a:gd name="T2" fmla="*/ 3 w 14"/>
                  <a:gd name="T3" fmla="*/ 8 h 13"/>
                  <a:gd name="T4" fmla="*/ 0 w 14"/>
                  <a:gd name="T5" fmla="*/ 7 h 13"/>
                  <a:gd name="T6" fmla="*/ 3 w 14"/>
                  <a:gd name="T7" fmla="*/ 3 h 13"/>
                  <a:gd name="T8" fmla="*/ 5 w 14"/>
                  <a:gd name="T9" fmla="*/ 2 h 13"/>
                  <a:gd name="T10" fmla="*/ 10 w 14"/>
                  <a:gd name="T11" fmla="*/ 0 h 13"/>
                  <a:gd name="T12" fmla="*/ 12 w 14"/>
                  <a:gd name="T13" fmla="*/ 0 h 13"/>
                  <a:gd name="T14" fmla="*/ 18 w 14"/>
                  <a:gd name="T15" fmla="*/ 2 h 13"/>
                  <a:gd name="T16" fmla="*/ 18 w 14"/>
                  <a:gd name="T17" fmla="*/ 3 h 13"/>
                  <a:gd name="T18" fmla="*/ 18 w 14"/>
                  <a:gd name="T19" fmla="*/ 7 h 13"/>
                  <a:gd name="T20" fmla="*/ 14 w 14"/>
                  <a:gd name="T21" fmla="*/ 8 h 13"/>
                  <a:gd name="T22" fmla="*/ 12 w 14"/>
                  <a:gd name="T23" fmla="*/ 10 h 13"/>
                  <a:gd name="T24" fmla="*/ 10 w 14"/>
                  <a:gd name="T25" fmla="*/ 10 h 13"/>
                  <a:gd name="T26" fmla="*/ 10 w 14"/>
                  <a:gd name="T27" fmla="*/ 10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3">
                    <a:moveTo>
                      <a:pt x="7" y="12"/>
                    </a:moveTo>
                    <a:lnTo>
                      <a:pt x="2" y="10"/>
                    </a:lnTo>
                    <a:lnTo>
                      <a:pt x="0" y="8"/>
                    </a:lnTo>
                    <a:lnTo>
                      <a:pt x="2" y="4"/>
                    </a:lnTo>
                    <a:lnTo>
                      <a:pt x="4" y="2"/>
                    </a:lnTo>
                    <a:lnTo>
                      <a:pt x="7" y="0"/>
                    </a:lnTo>
                    <a:lnTo>
                      <a:pt x="9" y="0"/>
                    </a:lnTo>
                    <a:lnTo>
                      <a:pt x="13" y="2"/>
                    </a:lnTo>
                    <a:lnTo>
                      <a:pt x="13" y="4"/>
                    </a:lnTo>
                    <a:lnTo>
                      <a:pt x="13" y="8"/>
                    </a:lnTo>
                    <a:lnTo>
                      <a:pt x="10" y="10"/>
                    </a:lnTo>
                    <a:lnTo>
                      <a:pt x="9" y="12"/>
                    </a:lnTo>
                    <a:lnTo>
                      <a:pt x="7" y="12"/>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89" name="未知"/>
              <p:cNvSpPr/>
              <p:nvPr/>
            </p:nvSpPr>
            <p:spPr bwMode="auto">
              <a:xfrm>
                <a:off x="76" y="240"/>
                <a:ext cx="17" cy="11"/>
              </a:xfrm>
              <a:custGeom>
                <a:avLst/>
                <a:gdLst>
                  <a:gd name="T0" fmla="*/ 16 w 13"/>
                  <a:gd name="T1" fmla="*/ 7 h 13"/>
                  <a:gd name="T2" fmla="*/ 16 w 13"/>
                  <a:gd name="T3" fmla="*/ 3 h 13"/>
                  <a:gd name="T4" fmla="*/ 16 w 13"/>
                  <a:gd name="T5" fmla="*/ 2 h 13"/>
                  <a:gd name="T6" fmla="*/ 12 w 13"/>
                  <a:gd name="T7" fmla="*/ 0 h 13"/>
                  <a:gd name="T8" fmla="*/ 9 w 13"/>
                  <a:gd name="T9" fmla="*/ 2 h 13"/>
                  <a:gd name="T10" fmla="*/ 4 w 13"/>
                  <a:gd name="T11" fmla="*/ 5 h 13"/>
                  <a:gd name="T12" fmla="*/ 0 w 13"/>
                  <a:gd name="T13" fmla="*/ 8 h 13"/>
                  <a:gd name="T14" fmla="*/ 0 w 13"/>
                  <a:gd name="T15" fmla="*/ 10 h 13"/>
                  <a:gd name="T16" fmla="*/ 4 w 13"/>
                  <a:gd name="T17" fmla="*/ 10 h 13"/>
                  <a:gd name="T18" fmla="*/ 9 w 13"/>
                  <a:gd name="T19" fmla="*/ 10 h 13"/>
                  <a:gd name="T20" fmla="*/ 16 w 13"/>
                  <a:gd name="T21" fmla="*/ 7 h 13"/>
                  <a:gd name="T22" fmla="*/ 16 w 13"/>
                  <a:gd name="T23" fmla="*/ 7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 h="13">
                    <a:moveTo>
                      <a:pt x="12" y="8"/>
                    </a:moveTo>
                    <a:lnTo>
                      <a:pt x="12" y="4"/>
                    </a:lnTo>
                    <a:lnTo>
                      <a:pt x="12" y="2"/>
                    </a:lnTo>
                    <a:lnTo>
                      <a:pt x="9" y="0"/>
                    </a:lnTo>
                    <a:lnTo>
                      <a:pt x="7" y="2"/>
                    </a:lnTo>
                    <a:lnTo>
                      <a:pt x="3" y="6"/>
                    </a:lnTo>
                    <a:lnTo>
                      <a:pt x="0" y="10"/>
                    </a:lnTo>
                    <a:lnTo>
                      <a:pt x="0" y="12"/>
                    </a:lnTo>
                    <a:lnTo>
                      <a:pt x="3" y="12"/>
                    </a:lnTo>
                    <a:lnTo>
                      <a:pt x="7" y="12"/>
                    </a:lnTo>
                    <a:lnTo>
                      <a:pt x="12"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0" name="Line 920"/>
              <p:cNvSpPr>
                <a:spLocks noChangeShapeType="1"/>
              </p:cNvSpPr>
              <p:nvPr/>
            </p:nvSpPr>
            <p:spPr bwMode="auto">
              <a:xfrm flipV="1">
                <a:off x="115" y="251"/>
                <a:ext cx="0" cy="4"/>
              </a:xfrm>
              <a:prstGeom prst="line">
                <a:avLst/>
              </a:prstGeom>
              <a:noFill/>
              <a:ln w="9088">
                <a:solidFill>
                  <a:srgbClr val="000000"/>
                </a:solidFill>
                <a:round/>
              </a:ln>
              <a:effectLst/>
            </p:spPr>
            <p:txBody>
              <a:bodyPr wrap="none" anchor="ct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1" name="未知"/>
              <p:cNvSpPr/>
              <p:nvPr/>
            </p:nvSpPr>
            <p:spPr bwMode="auto">
              <a:xfrm>
                <a:off x="95" y="254"/>
                <a:ext cx="18" cy="12"/>
              </a:xfrm>
              <a:custGeom>
                <a:avLst/>
                <a:gdLst>
                  <a:gd name="T0" fmla="*/ 4 w 14"/>
                  <a:gd name="T1" fmla="*/ 11 h 13"/>
                  <a:gd name="T2" fmla="*/ 3 w 14"/>
                  <a:gd name="T3" fmla="*/ 9 h 13"/>
                  <a:gd name="T4" fmla="*/ 1 w 14"/>
                  <a:gd name="T5" fmla="*/ 9 h 13"/>
                  <a:gd name="T6" fmla="*/ 1 w 14"/>
                  <a:gd name="T7" fmla="*/ 8 h 13"/>
                  <a:gd name="T8" fmla="*/ 0 w 14"/>
                  <a:gd name="T9" fmla="*/ 8 h 13"/>
                  <a:gd name="T10" fmla="*/ 1 w 14"/>
                  <a:gd name="T11" fmla="*/ 6 h 13"/>
                  <a:gd name="T12" fmla="*/ 3 w 14"/>
                  <a:gd name="T13" fmla="*/ 4 h 13"/>
                  <a:gd name="T14" fmla="*/ 4 w 14"/>
                  <a:gd name="T15" fmla="*/ 1 h 13"/>
                  <a:gd name="T16" fmla="*/ 5 w 14"/>
                  <a:gd name="T17" fmla="*/ 1 h 13"/>
                  <a:gd name="T18" fmla="*/ 8 w 14"/>
                  <a:gd name="T19" fmla="*/ 0 h 13"/>
                  <a:gd name="T20" fmla="*/ 9 w 14"/>
                  <a:gd name="T21" fmla="*/ 0 h 13"/>
                  <a:gd name="T22" fmla="*/ 12 w 14"/>
                  <a:gd name="T23" fmla="*/ 1 h 13"/>
                  <a:gd name="T24" fmla="*/ 14 w 14"/>
                  <a:gd name="T25" fmla="*/ 1 h 13"/>
                  <a:gd name="T26" fmla="*/ 14 w 14"/>
                  <a:gd name="T27" fmla="*/ 3 h 13"/>
                  <a:gd name="T28" fmla="*/ 14 w 14"/>
                  <a:gd name="T29" fmla="*/ 3 h 13"/>
                  <a:gd name="T30" fmla="*/ 17 w 14"/>
                  <a:gd name="T31" fmla="*/ 5 h 13"/>
                  <a:gd name="T32" fmla="*/ 14 w 14"/>
                  <a:gd name="T33" fmla="*/ 6 h 13"/>
                  <a:gd name="T34" fmla="*/ 14 w 14"/>
                  <a:gd name="T35" fmla="*/ 8 h 13"/>
                  <a:gd name="T36" fmla="*/ 13 w 14"/>
                  <a:gd name="T37" fmla="*/ 9 h 13"/>
                  <a:gd name="T38" fmla="*/ 9 w 14"/>
                  <a:gd name="T39" fmla="*/ 11 h 13"/>
                  <a:gd name="T40" fmla="*/ 8 w 14"/>
                  <a:gd name="T41" fmla="*/ 11 h 13"/>
                  <a:gd name="T42" fmla="*/ 5 w 14"/>
                  <a:gd name="T43" fmla="*/ 11 h 13"/>
                  <a:gd name="T44" fmla="*/ 4 w 14"/>
                  <a:gd name="T45" fmla="*/ 11 h 13"/>
                  <a:gd name="T46" fmla="*/ 4 w 14"/>
                  <a:gd name="T47" fmla="*/ 11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 h="13">
                    <a:moveTo>
                      <a:pt x="3" y="12"/>
                    </a:moveTo>
                    <a:lnTo>
                      <a:pt x="2" y="10"/>
                    </a:lnTo>
                    <a:lnTo>
                      <a:pt x="1" y="10"/>
                    </a:lnTo>
                    <a:lnTo>
                      <a:pt x="1" y="9"/>
                    </a:lnTo>
                    <a:lnTo>
                      <a:pt x="0" y="9"/>
                    </a:lnTo>
                    <a:lnTo>
                      <a:pt x="1" y="7"/>
                    </a:lnTo>
                    <a:lnTo>
                      <a:pt x="2" y="4"/>
                    </a:lnTo>
                    <a:lnTo>
                      <a:pt x="3" y="1"/>
                    </a:lnTo>
                    <a:lnTo>
                      <a:pt x="4" y="1"/>
                    </a:lnTo>
                    <a:lnTo>
                      <a:pt x="6" y="0"/>
                    </a:lnTo>
                    <a:lnTo>
                      <a:pt x="7" y="0"/>
                    </a:lnTo>
                    <a:lnTo>
                      <a:pt x="9" y="1"/>
                    </a:lnTo>
                    <a:lnTo>
                      <a:pt x="11" y="1"/>
                    </a:lnTo>
                    <a:lnTo>
                      <a:pt x="11" y="3"/>
                    </a:lnTo>
                    <a:lnTo>
                      <a:pt x="13" y="5"/>
                    </a:lnTo>
                    <a:lnTo>
                      <a:pt x="11" y="7"/>
                    </a:lnTo>
                    <a:lnTo>
                      <a:pt x="11" y="9"/>
                    </a:lnTo>
                    <a:lnTo>
                      <a:pt x="10" y="10"/>
                    </a:lnTo>
                    <a:lnTo>
                      <a:pt x="7" y="12"/>
                    </a:lnTo>
                    <a:lnTo>
                      <a:pt x="6" y="12"/>
                    </a:lnTo>
                    <a:lnTo>
                      <a:pt x="4" y="12"/>
                    </a:lnTo>
                    <a:lnTo>
                      <a:pt x="3"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2" name="未知"/>
              <p:cNvSpPr/>
              <p:nvPr/>
            </p:nvSpPr>
            <p:spPr bwMode="auto">
              <a:xfrm>
                <a:off x="99" y="255"/>
                <a:ext cx="20" cy="13"/>
              </a:xfrm>
              <a:custGeom>
                <a:avLst/>
                <a:gdLst>
                  <a:gd name="T0" fmla="*/ 13 w 13"/>
                  <a:gd name="T1" fmla="*/ 8 h 14"/>
                  <a:gd name="T2" fmla="*/ 13 w 13"/>
                  <a:gd name="T3" fmla="*/ 7 h 14"/>
                  <a:gd name="T4" fmla="*/ 16 w 13"/>
                  <a:gd name="T5" fmla="*/ 4 h 14"/>
                  <a:gd name="T6" fmla="*/ 13 w 13"/>
                  <a:gd name="T7" fmla="*/ 2 h 14"/>
                  <a:gd name="T8" fmla="*/ 13 w 13"/>
                  <a:gd name="T9" fmla="*/ 2 h 14"/>
                  <a:gd name="T10" fmla="*/ 13 w 13"/>
                  <a:gd name="T11" fmla="*/ 0 h 14"/>
                  <a:gd name="T12" fmla="*/ 12 w 13"/>
                  <a:gd name="T13" fmla="*/ 0 h 14"/>
                  <a:gd name="T14" fmla="*/ 9 w 13"/>
                  <a:gd name="T15" fmla="*/ 2 h 14"/>
                  <a:gd name="T16" fmla="*/ 4 w 13"/>
                  <a:gd name="T17" fmla="*/ 3 h 14"/>
                  <a:gd name="T18" fmla="*/ 3 w 13"/>
                  <a:gd name="T19" fmla="*/ 6 h 14"/>
                  <a:gd name="T20" fmla="*/ 0 w 13"/>
                  <a:gd name="T21" fmla="*/ 7 h 14"/>
                  <a:gd name="T22" fmla="*/ 0 w 13"/>
                  <a:gd name="T23" fmla="*/ 8 h 14"/>
                  <a:gd name="T24" fmla="*/ 0 w 13"/>
                  <a:gd name="T25" fmla="*/ 10 h 14"/>
                  <a:gd name="T26" fmla="*/ 0 w 13"/>
                  <a:gd name="T27" fmla="*/ 12 h 14"/>
                  <a:gd name="T28" fmla="*/ 3 w 13"/>
                  <a:gd name="T29" fmla="*/ 12 h 14"/>
                  <a:gd name="T30" fmla="*/ 4 w 13"/>
                  <a:gd name="T31" fmla="*/ 12 h 14"/>
                  <a:gd name="T32" fmla="*/ 9 w 13"/>
                  <a:gd name="T33" fmla="*/ 12 h 14"/>
                  <a:gd name="T34" fmla="*/ 12 w 13"/>
                  <a:gd name="T35" fmla="*/ 10 h 14"/>
                  <a:gd name="T36" fmla="*/ 13 w 13"/>
                  <a:gd name="T37" fmla="*/ 8 h 14"/>
                  <a:gd name="T38" fmla="*/ 13 w 13"/>
                  <a:gd name="T39" fmla="*/ 8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 h="14">
                    <a:moveTo>
                      <a:pt x="10" y="9"/>
                    </a:moveTo>
                    <a:lnTo>
                      <a:pt x="10" y="7"/>
                    </a:lnTo>
                    <a:lnTo>
                      <a:pt x="12" y="4"/>
                    </a:lnTo>
                    <a:lnTo>
                      <a:pt x="10" y="2"/>
                    </a:lnTo>
                    <a:lnTo>
                      <a:pt x="10" y="0"/>
                    </a:lnTo>
                    <a:lnTo>
                      <a:pt x="9" y="0"/>
                    </a:lnTo>
                    <a:lnTo>
                      <a:pt x="7" y="2"/>
                    </a:lnTo>
                    <a:lnTo>
                      <a:pt x="3" y="3"/>
                    </a:lnTo>
                    <a:lnTo>
                      <a:pt x="2" y="6"/>
                    </a:lnTo>
                    <a:lnTo>
                      <a:pt x="0" y="8"/>
                    </a:lnTo>
                    <a:lnTo>
                      <a:pt x="0" y="9"/>
                    </a:lnTo>
                    <a:lnTo>
                      <a:pt x="0" y="11"/>
                    </a:lnTo>
                    <a:lnTo>
                      <a:pt x="0" y="13"/>
                    </a:lnTo>
                    <a:lnTo>
                      <a:pt x="2" y="13"/>
                    </a:lnTo>
                    <a:lnTo>
                      <a:pt x="3" y="13"/>
                    </a:lnTo>
                    <a:lnTo>
                      <a:pt x="7" y="13"/>
                    </a:lnTo>
                    <a:lnTo>
                      <a:pt x="9" y="11"/>
                    </a:lnTo>
                    <a:lnTo>
                      <a:pt x="10" y="9"/>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3" name="未知"/>
              <p:cNvSpPr/>
              <p:nvPr/>
            </p:nvSpPr>
            <p:spPr bwMode="auto">
              <a:xfrm>
                <a:off x="99" y="258"/>
                <a:ext cx="20" cy="11"/>
              </a:xfrm>
              <a:custGeom>
                <a:avLst/>
                <a:gdLst>
                  <a:gd name="T0" fmla="*/ 13 w 13"/>
                  <a:gd name="T1" fmla="*/ 7 h 13"/>
                  <a:gd name="T2" fmla="*/ 13 w 13"/>
                  <a:gd name="T3" fmla="*/ 4 h 13"/>
                  <a:gd name="T4" fmla="*/ 16 w 13"/>
                  <a:gd name="T5" fmla="*/ 4 h 13"/>
                  <a:gd name="T6" fmla="*/ 13 w 13"/>
                  <a:gd name="T7" fmla="*/ 2 h 13"/>
                  <a:gd name="T8" fmla="*/ 13 w 13"/>
                  <a:gd name="T9" fmla="*/ 0 h 13"/>
                  <a:gd name="T10" fmla="*/ 12 w 13"/>
                  <a:gd name="T11" fmla="*/ 0 h 13"/>
                  <a:gd name="T12" fmla="*/ 9 w 13"/>
                  <a:gd name="T13" fmla="*/ 2 h 13"/>
                  <a:gd name="T14" fmla="*/ 3 w 13"/>
                  <a:gd name="T15" fmla="*/ 4 h 13"/>
                  <a:gd name="T16" fmla="*/ 0 w 13"/>
                  <a:gd name="T17" fmla="*/ 6 h 13"/>
                  <a:gd name="T18" fmla="*/ 0 w 13"/>
                  <a:gd name="T19" fmla="*/ 7 h 13"/>
                  <a:gd name="T20" fmla="*/ 0 w 13"/>
                  <a:gd name="T21" fmla="*/ 8 h 13"/>
                  <a:gd name="T22" fmla="*/ 3 w 13"/>
                  <a:gd name="T23" fmla="*/ 10 h 13"/>
                  <a:gd name="T24" fmla="*/ 5 w 13"/>
                  <a:gd name="T25" fmla="*/ 10 h 13"/>
                  <a:gd name="T26" fmla="*/ 9 w 13"/>
                  <a:gd name="T27" fmla="*/ 8 h 13"/>
                  <a:gd name="T28" fmla="*/ 13 w 13"/>
                  <a:gd name="T29" fmla="*/ 7 h 13"/>
                  <a:gd name="T30" fmla="*/ 13 w 13"/>
                  <a:gd name="T31" fmla="*/ 7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 h="13">
                    <a:moveTo>
                      <a:pt x="10" y="8"/>
                    </a:moveTo>
                    <a:lnTo>
                      <a:pt x="10" y="5"/>
                    </a:lnTo>
                    <a:lnTo>
                      <a:pt x="12" y="5"/>
                    </a:lnTo>
                    <a:lnTo>
                      <a:pt x="10" y="2"/>
                    </a:lnTo>
                    <a:lnTo>
                      <a:pt x="10" y="0"/>
                    </a:lnTo>
                    <a:lnTo>
                      <a:pt x="9" y="0"/>
                    </a:lnTo>
                    <a:lnTo>
                      <a:pt x="7" y="2"/>
                    </a:lnTo>
                    <a:lnTo>
                      <a:pt x="2" y="5"/>
                    </a:lnTo>
                    <a:lnTo>
                      <a:pt x="0" y="7"/>
                    </a:lnTo>
                    <a:lnTo>
                      <a:pt x="0" y="8"/>
                    </a:lnTo>
                    <a:lnTo>
                      <a:pt x="0" y="10"/>
                    </a:lnTo>
                    <a:lnTo>
                      <a:pt x="2" y="12"/>
                    </a:lnTo>
                    <a:lnTo>
                      <a:pt x="4" y="12"/>
                    </a:lnTo>
                    <a:lnTo>
                      <a:pt x="7" y="10"/>
                    </a:lnTo>
                    <a:lnTo>
                      <a:pt x="10" y="8"/>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4" name="未知"/>
              <p:cNvSpPr/>
              <p:nvPr/>
            </p:nvSpPr>
            <p:spPr bwMode="auto">
              <a:xfrm>
                <a:off x="86" y="258"/>
                <a:ext cx="18" cy="11"/>
              </a:xfrm>
              <a:custGeom>
                <a:avLst/>
                <a:gdLst>
                  <a:gd name="T0" fmla="*/ 4 w 14"/>
                  <a:gd name="T1" fmla="*/ 9 h 13"/>
                  <a:gd name="T2" fmla="*/ 1 w 14"/>
                  <a:gd name="T3" fmla="*/ 8 h 13"/>
                  <a:gd name="T4" fmla="*/ 1 w 14"/>
                  <a:gd name="T5" fmla="*/ 8 h 13"/>
                  <a:gd name="T6" fmla="*/ 0 w 14"/>
                  <a:gd name="T7" fmla="*/ 7 h 13"/>
                  <a:gd name="T8" fmla="*/ 0 w 14"/>
                  <a:gd name="T9" fmla="*/ 7 h 13"/>
                  <a:gd name="T10" fmla="*/ 0 w 14"/>
                  <a:gd name="T11" fmla="*/ 5 h 13"/>
                  <a:gd name="T12" fmla="*/ 1 w 14"/>
                  <a:gd name="T13" fmla="*/ 3 h 13"/>
                  <a:gd name="T14" fmla="*/ 4 w 14"/>
                  <a:gd name="T15" fmla="*/ 2 h 13"/>
                  <a:gd name="T16" fmla="*/ 5 w 14"/>
                  <a:gd name="T17" fmla="*/ 1 h 13"/>
                  <a:gd name="T18" fmla="*/ 10 w 14"/>
                  <a:gd name="T19" fmla="*/ 0 h 13"/>
                  <a:gd name="T20" fmla="*/ 11 w 14"/>
                  <a:gd name="T21" fmla="*/ 0 h 13"/>
                  <a:gd name="T22" fmla="*/ 11 w 14"/>
                  <a:gd name="T23" fmla="*/ 1 h 13"/>
                  <a:gd name="T24" fmla="*/ 14 w 14"/>
                  <a:gd name="T25" fmla="*/ 2 h 13"/>
                  <a:gd name="T26" fmla="*/ 15 w 14"/>
                  <a:gd name="T27" fmla="*/ 3 h 13"/>
                  <a:gd name="T28" fmla="*/ 18 w 14"/>
                  <a:gd name="T29" fmla="*/ 3 h 13"/>
                  <a:gd name="T30" fmla="*/ 18 w 14"/>
                  <a:gd name="T31" fmla="*/ 4 h 13"/>
                  <a:gd name="T32" fmla="*/ 18 w 14"/>
                  <a:gd name="T33" fmla="*/ 5 h 13"/>
                  <a:gd name="T34" fmla="*/ 14 w 14"/>
                  <a:gd name="T35" fmla="*/ 7 h 13"/>
                  <a:gd name="T36" fmla="*/ 14 w 14"/>
                  <a:gd name="T37" fmla="*/ 8 h 13"/>
                  <a:gd name="T38" fmla="*/ 11 w 14"/>
                  <a:gd name="T39" fmla="*/ 9 h 13"/>
                  <a:gd name="T40" fmla="*/ 8 w 14"/>
                  <a:gd name="T41" fmla="*/ 10 h 13"/>
                  <a:gd name="T42" fmla="*/ 5 w 14"/>
                  <a:gd name="T43" fmla="*/ 10 h 13"/>
                  <a:gd name="T44" fmla="*/ 4 w 14"/>
                  <a:gd name="T45" fmla="*/ 9 h 13"/>
                  <a:gd name="T46" fmla="*/ 4 w 14"/>
                  <a:gd name="T47" fmla="*/ 9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 h="13">
                    <a:moveTo>
                      <a:pt x="3" y="11"/>
                    </a:moveTo>
                    <a:lnTo>
                      <a:pt x="1" y="10"/>
                    </a:lnTo>
                    <a:lnTo>
                      <a:pt x="1" y="9"/>
                    </a:lnTo>
                    <a:lnTo>
                      <a:pt x="0" y="8"/>
                    </a:lnTo>
                    <a:lnTo>
                      <a:pt x="0" y="6"/>
                    </a:lnTo>
                    <a:lnTo>
                      <a:pt x="1" y="4"/>
                    </a:lnTo>
                    <a:lnTo>
                      <a:pt x="3" y="2"/>
                    </a:lnTo>
                    <a:lnTo>
                      <a:pt x="4" y="1"/>
                    </a:lnTo>
                    <a:lnTo>
                      <a:pt x="7" y="0"/>
                    </a:lnTo>
                    <a:lnTo>
                      <a:pt x="8" y="0"/>
                    </a:lnTo>
                    <a:lnTo>
                      <a:pt x="8" y="1"/>
                    </a:lnTo>
                    <a:lnTo>
                      <a:pt x="10" y="2"/>
                    </a:lnTo>
                    <a:lnTo>
                      <a:pt x="11" y="3"/>
                    </a:lnTo>
                    <a:lnTo>
                      <a:pt x="13" y="4"/>
                    </a:lnTo>
                    <a:lnTo>
                      <a:pt x="13" y="5"/>
                    </a:lnTo>
                    <a:lnTo>
                      <a:pt x="13" y="6"/>
                    </a:lnTo>
                    <a:lnTo>
                      <a:pt x="10" y="8"/>
                    </a:lnTo>
                    <a:lnTo>
                      <a:pt x="10" y="10"/>
                    </a:lnTo>
                    <a:lnTo>
                      <a:pt x="8" y="11"/>
                    </a:lnTo>
                    <a:lnTo>
                      <a:pt x="6" y="12"/>
                    </a:lnTo>
                    <a:lnTo>
                      <a:pt x="4" y="12"/>
                    </a:lnTo>
                    <a:lnTo>
                      <a:pt x="3" y="11"/>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5" name="未知"/>
              <p:cNvSpPr/>
              <p:nvPr/>
            </p:nvSpPr>
            <p:spPr bwMode="auto">
              <a:xfrm>
                <a:off x="90" y="260"/>
                <a:ext cx="19" cy="11"/>
              </a:xfrm>
              <a:custGeom>
                <a:avLst/>
                <a:gdLst>
                  <a:gd name="T0" fmla="*/ 11 w 14"/>
                  <a:gd name="T1" fmla="*/ 7 h 13"/>
                  <a:gd name="T2" fmla="*/ 16 w 14"/>
                  <a:gd name="T3" fmla="*/ 4 h 13"/>
                  <a:gd name="T4" fmla="*/ 16 w 14"/>
                  <a:gd name="T5" fmla="*/ 3 h 13"/>
                  <a:gd name="T6" fmla="*/ 16 w 14"/>
                  <a:gd name="T7" fmla="*/ 2 h 13"/>
                  <a:gd name="T8" fmla="*/ 12 w 14"/>
                  <a:gd name="T9" fmla="*/ 1 h 13"/>
                  <a:gd name="T10" fmla="*/ 11 w 14"/>
                  <a:gd name="T11" fmla="*/ 0 h 13"/>
                  <a:gd name="T12" fmla="*/ 10 w 14"/>
                  <a:gd name="T13" fmla="*/ 0 h 13"/>
                  <a:gd name="T14" fmla="*/ 9 w 14"/>
                  <a:gd name="T15" fmla="*/ 1 h 13"/>
                  <a:gd name="T16" fmla="*/ 4 w 14"/>
                  <a:gd name="T17" fmla="*/ 2 h 13"/>
                  <a:gd name="T18" fmla="*/ 0 w 14"/>
                  <a:gd name="T19" fmla="*/ 3 h 13"/>
                  <a:gd name="T20" fmla="*/ 0 w 14"/>
                  <a:gd name="T21" fmla="*/ 5 h 13"/>
                  <a:gd name="T22" fmla="*/ 0 w 14"/>
                  <a:gd name="T23" fmla="*/ 7 h 13"/>
                  <a:gd name="T24" fmla="*/ 0 w 14"/>
                  <a:gd name="T25" fmla="*/ 8 h 13"/>
                  <a:gd name="T26" fmla="*/ 4 w 14"/>
                  <a:gd name="T27" fmla="*/ 10 h 13"/>
                  <a:gd name="T28" fmla="*/ 9 w 14"/>
                  <a:gd name="T29" fmla="*/ 8 h 13"/>
                  <a:gd name="T30" fmla="*/ 10 w 14"/>
                  <a:gd name="T31" fmla="*/ 8 h 13"/>
                  <a:gd name="T32" fmla="*/ 11 w 14"/>
                  <a:gd name="T33" fmla="*/ 7 h 13"/>
                  <a:gd name="T34" fmla="*/ 11 w 14"/>
                  <a:gd name="T35" fmla="*/ 7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3">
                    <a:moveTo>
                      <a:pt x="9" y="8"/>
                    </a:moveTo>
                    <a:lnTo>
                      <a:pt x="13" y="5"/>
                    </a:lnTo>
                    <a:lnTo>
                      <a:pt x="13" y="3"/>
                    </a:lnTo>
                    <a:lnTo>
                      <a:pt x="13" y="2"/>
                    </a:lnTo>
                    <a:lnTo>
                      <a:pt x="10" y="1"/>
                    </a:lnTo>
                    <a:lnTo>
                      <a:pt x="9" y="0"/>
                    </a:lnTo>
                    <a:lnTo>
                      <a:pt x="8" y="0"/>
                    </a:lnTo>
                    <a:lnTo>
                      <a:pt x="7" y="1"/>
                    </a:lnTo>
                    <a:lnTo>
                      <a:pt x="3" y="2"/>
                    </a:lnTo>
                    <a:lnTo>
                      <a:pt x="0" y="4"/>
                    </a:lnTo>
                    <a:lnTo>
                      <a:pt x="0" y="6"/>
                    </a:lnTo>
                    <a:lnTo>
                      <a:pt x="0" y="8"/>
                    </a:lnTo>
                    <a:lnTo>
                      <a:pt x="0" y="10"/>
                    </a:lnTo>
                    <a:lnTo>
                      <a:pt x="3" y="12"/>
                    </a:lnTo>
                    <a:lnTo>
                      <a:pt x="7" y="10"/>
                    </a:lnTo>
                    <a:lnTo>
                      <a:pt x="8" y="10"/>
                    </a:lnTo>
                    <a:lnTo>
                      <a:pt x="9"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6" name="未知"/>
              <p:cNvSpPr/>
              <p:nvPr/>
            </p:nvSpPr>
            <p:spPr bwMode="auto">
              <a:xfrm>
                <a:off x="90" y="262"/>
                <a:ext cx="19" cy="12"/>
              </a:xfrm>
              <a:custGeom>
                <a:avLst/>
                <a:gdLst>
                  <a:gd name="T0" fmla="*/ 13 w 15"/>
                  <a:gd name="T1" fmla="*/ 6 h 13"/>
                  <a:gd name="T2" fmla="*/ 18 w 15"/>
                  <a:gd name="T3" fmla="*/ 3 h 13"/>
                  <a:gd name="T4" fmla="*/ 18 w 15"/>
                  <a:gd name="T5" fmla="*/ 2 h 13"/>
                  <a:gd name="T6" fmla="*/ 18 w 15"/>
                  <a:gd name="T7" fmla="*/ 1 h 13"/>
                  <a:gd name="T8" fmla="*/ 13 w 15"/>
                  <a:gd name="T9" fmla="*/ 0 h 13"/>
                  <a:gd name="T10" fmla="*/ 10 w 15"/>
                  <a:gd name="T11" fmla="*/ 0 h 13"/>
                  <a:gd name="T12" fmla="*/ 9 w 15"/>
                  <a:gd name="T13" fmla="*/ 1 h 13"/>
                  <a:gd name="T14" fmla="*/ 1 w 15"/>
                  <a:gd name="T15" fmla="*/ 3 h 13"/>
                  <a:gd name="T16" fmla="*/ 1 w 15"/>
                  <a:gd name="T17" fmla="*/ 6 h 13"/>
                  <a:gd name="T18" fmla="*/ 0 w 15"/>
                  <a:gd name="T19" fmla="*/ 6 h 13"/>
                  <a:gd name="T20" fmla="*/ 1 w 15"/>
                  <a:gd name="T21" fmla="*/ 8 h 13"/>
                  <a:gd name="T22" fmla="*/ 1 w 15"/>
                  <a:gd name="T23" fmla="*/ 11 h 13"/>
                  <a:gd name="T24" fmla="*/ 6 w 15"/>
                  <a:gd name="T25" fmla="*/ 11 h 13"/>
                  <a:gd name="T26" fmla="*/ 9 w 15"/>
                  <a:gd name="T27" fmla="*/ 8 h 13"/>
                  <a:gd name="T28" fmla="*/ 13 w 15"/>
                  <a:gd name="T29" fmla="*/ 6 h 13"/>
                  <a:gd name="T30" fmla="*/ 13 w 15"/>
                  <a:gd name="T31" fmla="*/ 6 h 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 h="13">
                    <a:moveTo>
                      <a:pt x="10" y="7"/>
                    </a:moveTo>
                    <a:lnTo>
                      <a:pt x="14" y="3"/>
                    </a:lnTo>
                    <a:lnTo>
                      <a:pt x="14" y="2"/>
                    </a:lnTo>
                    <a:lnTo>
                      <a:pt x="14" y="1"/>
                    </a:lnTo>
                    <a:lnTo>
                      <a:pt x="10" y="0"/>
                    </a:lnTo>
                    <a:lnTo>
                      <a:pt x="8" y="0"/>
                    </a:lnTo>
                    <a:lnTo>
                      <a:pt x="7" y="1"/>
                    </a:lnTo>
                    <a:lnTo>
                      <a:pt x="1" y="3"/>
                    </a:lnTo>
                    <a:lnTo>
                      <a:pt x="1" y="6"/>
                    </a:lnTo>
                    <a:lnTo>
                      <a:pt x="0" y="7"/>
                    </a:lnTo>
                    <a:lnTo>
                      <a:pt x="1" y="9"/>
                    </a:lnTo>
                    <a:lnTo>
                      <a:pt x="1" y="12"/>
                    </a:lnTo>
                    <a:lnTo>
                      <a:pt x="5" y="12"/>
                    </a:lnTo>
                    <a:lnTo>
                      <a:pt x="7" y="9"/>
                    </a:lnTo>
                    <a:lnTo>
                      <a:pt x="10" y="7"/>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7" name="未知"/>
              <p:cNvSpPr/>
              <p:nvPr/>
            </p:nvSpPr>
            <p:spPr bwMode="auto">
              <a:xfrm>
                <a:off x="99" y="257"/>
                <a:ext cx="20" cy="11"/>
              </a:xfrm>
              <a:custGeom>
                <a:avLst/>
                <a:gdLst>
                  <a:gd name="T0" fmla="*/ 8 w 13"/>
                  <a:gd name="T1" fmla="*/ 10 h 13"/>
                  <a:gd name="T2" fmla="*/ 1 w 13"/>
                  <a:gd name="T3" fmla="*/ 8 h 13"/>
                  <a:gd name="T4" fmla="*/ 1 w 13"/>
                  <a:gd name="T5" fmla="*/ 8 h 13"/>
                  <a:gd name="T6" fmla="*/ 0 w 13"/>
                  <a:gd name="T7" fmla="*/ 8 h 13"/>
                  <a:gd name="T8" fmla="*/ 0 w 13"/>
                  <a:gd name="T9" fmla="*/ 6 h 13"/>
                  <a:gd name="T10" fmla="*/ 0 w 13"/>
                  <a:gd name="T11" fmla="*/ 5 h 13"/>
                  <a:gd name="T12" fmla="*/ 1 w 13"/>
                  <a:gd name="T13" fmla="*/ 3 h 13"/>
                  <a:gd name="T14" fmla="*/ 4 w 13"/>
                  <a:gd name="T15" fmla="*/ 0 h 13"/>
                  <a:gd name="T16" fmla="*/ 8 w 13"/>
                  <a:gd name="T17" fmla="*/ 0 h 13"/>
                  <a:gd name="T18" fmla="*/ 9 w 13"/>
                  <a:gd name="T19" fmla="*/ 0 h 13"/>
                  <a:gd name="T20" fmla="*/ 10 w 13"/>
                  <a:gd name="T21" fmla="*/ 0 h 13"/>
                  <a:gd name="T22" fmla="*/ 13 w 13"/>
                  <a:gd name="T23" fmla="*/ 0 h 13"/>
                  <a:gd name="T24" fmla="*/ 16 w 13"/>
                  <a:gd name="T25" fmla="*/ 0 h 13"/>
                  <a:gd name="T26" fmla="*/ 16 w 13"/>
                  <a:gd name="T27" fmla="*/ 1 h 13"/>
                  <a:gd name="T28" fmla="*/ 16 w 13"/>
                  <a:gd name="T29" fmla="*/ 2 h 13"/>
                  <a:gd name="T30" fmla="*/ 16 w 13"/>
                  <a:gd name="T31" fmla="*/ 3 h 13"/>
                  <a:gd name="T32" fmla="*/ 16 w 13"/>
                  <a:gd name="T33" fmla="*/ 5 h 13"/>
                  <a:gd name="T34" fmla="*/ 16 w 13"/>
                  <a:gd name="T35" fmla="*/ 7 h 13"/>
                  <a:gd name="T36" fmla="*/ 13 w 13"/>
                  <a:gd name="T37" fmla="*/ 8 h 13"/>
                  <a:gd name="T38" fmla="*/ 10 w 13"/>
                  <a:gd name="T39" fmla="*/ 10 h 13"/>
                  <a:gd name="T40" fmla="*/ 9 w 13"/>
                  <a:gd name="T41" fmla="*/ 10 h 13"/>
                  <a:gd name="T42" fmla="*/ 9 w 13"/>
                  <a:gd name="T43" fmla="*/ 10 h 13"/>
                  <a:gd name="T44" fmla="*/ 8 w 13"/>
                  <a:gd name="T45" fmla="*/ 10 h 13"/>
                  <a:gd name="T46" fmla="*/ 8 w 13"/>
                  <a:gd name="T47" fmla="*/ 1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 h="13">
                    <a:moveTo>
                      <a:pt x="6" y="12"/>
                    </a:moveTo>
                    <a:lnTo>
                      <a:pt x="1" y="9"/>
                    </a:lnTo>
                    <a:lnTo>
                      <a:pt x="0" y="9"/>
                    </a:lnTo>
                    <a:lnTo>
                      <a:pt x="0" y="7"/>
                    </a:lnTo>
                    <a:lnTo>
                      <a:pt x="0" y="6"/>
                    </a:lnTo>
                    <a:lnTo>
                      <a:pt x="1" y="3"/>
                    </a:lnTo>
                    <a:lnTo>
                      <a:pt x="3" y="0"/>
                    </a:lnTo>
                    <a:lnTo>
                      <a:pt x="6" y="0"/>
                    </a:lnTo>
                    <a:lnTo>
                      <a:pt x="7" y="0"/>
                    </a:lnTo>
                    <a:lnTo>
                      <a:pt x="8" y="0"/>
                    </a:lnTo>
                    <a:lnTo>
                      <a:pt x="10" y="0"/>
                    </a:lnTo>
                    <a:lnTo>
                      <a:pt x="12" y="0"/>
                    </a:lnTo>
                    <a:lnTo>
                      <a:pt x="12" y="1"/>
                    </a:lnTo>
                    <a:lnTo>
                      <a:pt x="12" y="2"/>
                    </a:lnTo>
                    <a:lnTo>
                      <a:pt x="12" y="4"/>
                    </a:lnTo>
                    <a:lnTo>
                      <a:pt x="12" y="6"/>
                    </a:lnTo>
                    <a:lnTo>
                      <a:pt x="12" y="8"/>
                    </a:lnTo>
                    <a:lnTo>
                      <a:pt x="10" y="9"/>
                    </a:lnTo>
                    <a:lnTo>
                      <a:pt x="8" y="12"/>
                    </a:lnTo>
                    <a:lnTo>
                      <a:pt x="7" y="12"/>
                    </a:lnTo>
                    <a:lnTo>
                      <a:pt x="6"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8" name="未知"/>
              <p:cNvSpPr/>
              <p:nvPr/>
            </p:nvSpPr>
            <p:spPr bwMode="auto">
              <a:xfrm>
                <a:off x="103" y="258"/>
                <a:ext cx="19" cy="11"/>
              </a:xfrm>
              <a:custGeom>
                <a:avLst/>
                <a:gdLst>
                  <a:gd name="T0" fmla="*/ 14 w 14"/>
                  <a:gd name="T1" fmla="*/ 7 h 13"/>
                  <a:gd name="T2" fmla="*/ 18 w 14"/>
                  <a:gd name="T3" fmla="*/ 5 h 13"/>
                  <a:gd name="T4" fmla="*/ 18 w 14"/>
                  <a:gd name="T5" fmla="*/ 3 h 13"/>
                  <a:gd name="T6" fmla="*/ 18 w 14"/>
                  <a:gd name="T7" fmla="*/ 2 h 13"/>
                  <a:gd name="T8" fmla="*/ 18 w 14"/>
                  <a:gd name="T9" fmla="*/ 1 h 13"/>
                  <a:gd name="T10" fmla="*/ 14 w 14"/>
                  <a:gd name="T11" fmla="*/ 0 h 13"/>
                  <a:gd name="T12" fmla="*/ 10 w 14"/>
                  <a:gd name="T13" fmla="*/ 0 h 13"/>
                  <a:gd name="T14" fmla="*/ 8 w 14"/>
                  <a:gd name="T15" fmla="*/ 1 h 13"/>
                  <a:gd name="T16" fmla="*/ 5 w 14"/>
                  <a:gd name="T17" fmla="*/ 3 h 13"/>
                  <a:gd name="T18" fmla="*/ 0 w 14"/>
                  <a:gd name="T19" fmla="*/ 4 h 13"/>
                  <a:gd name="T20" fmla="*/ 0 w 14"/>
                  <a:gd name="T21" fmla="*/ 5 h 13"/>
                  <a:gd name="T22" fmla="*/ 0 w 14"/>
                  <a:gd name="T23" fmla="*/ 8 h 13"/>
                  <a:gd name="T24" fmla="*/ 0 w 14"/>
                  <a:gd name="T25" fmla="*/ 9 h 13"/>
                  <a:gd name="T26" fmla="*/ 0 w 14"/>
                  <a:gd name="T27" fmla="*/ 10 h 13"/>
                  <a:gd name="T28" fmla="*/ 0 w 14"/>
                  <a:gd name="T29" fmla="*/ 10 h 13"/>
                  <a:gd name="T30" fmla="*/ 5 w 14"/>
                  <a:gd name="T31" fmla="*/ 10 h 13"/>
                  <a:gd name="T32" fmla="*/ 8 w 14"/>
                  <a:gd name="T33" fmla="*/ 10 h 13"/>
                  <a:gd name="T34" fmla="*/ 10 w 14"/>
                  <a:gd name="T35" fmla="*/ 8 h 13"/>
                  <a:gd name="T36" fmla="*/ 14 w 14"/>
                  <a:gd name="T37" fmla="*/ 7 h 13"/>
                  <a:gd name="T38" fmla="*/ 14 w 14"/>
                  <a:gd name="T39" fmla="*/ 7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 h="13">
                    <a:moveTo>
                      <a:pt x="10" y="8"/>
                    </a:moveTo>
                    <a:lnTo>
                      <a:pt x="13" y="6"/>
                    </a:lnTo>
                    <a:lnTo>
                      <a:pt x="13" y="4"/>
                    </a:lnTo>
                    <a:lnTo>
                      <a:pt x="13" y="2"/>
                    </a:lnTo>
                    <a:lnTo>
                      <a:pt x="13" y="1"/>
                    </a:lnTo>
                    <a:lnTo>
                      <a:pt x="10" y="0"/>
                    </a:lnTo>
                    <a:lnTo>
                      <a:pt x="7" y="0"/>
                    </a:lnTo>
                    <a:lnTo>
                      <a:pt x="6" y="1"/>
                    </a:lnTo>
                    <a:lnTo>
                      <a:pt x="4" y="3"/>
                    </a:lnTo>
                    <a:lnTo>
                      <a:pt x="0" y="5"/>
                    </a:lnTo>
                    <a:lnTo>
                      <a:pt x="0" y="6"/>
                    </a:lnTo>
                    <a:lnTo>
                      <a:pt x="0" y="9"/>
                    </a:lnTo>
                    <a:lnTo>
                      <a:pt x="0" y="11"/>
                    </a:lnTo>
                    <a:lnTo>
                      <a:pt x="0" y="12"/>
                    </a:lnTo>
                    <a:lnTo>
                      <a:pt x="4" y="12"/>
                    </a:lnTo>
                    <a:lnTo>
                      <a:pt x="6" y="12"/>
                    </a:lnTo>
                    <a:lnTo>
                      <a:pt x="7" y="10"/>
                    </a:lnTo>
                    <a:lnTo>
                      <a:pt x="10"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899" name="未知"/>
              <p:cNvSpPr/>
              <p:nvPr/>
            </p:nvSpPr>
            <p:spPr bwMode="auto">
              <a:xfrm>
                <a:off x="90" y="260"/>
                <a:ext cx="19" cy="12"/>
              </a:xfrm>
              <a:custGeom>
                <a:avLst/>
                <a:gdLst>
                  <a:gd name="T0" fmla="*/ 8 w 15"/>
                  <a:gd name="T1" fmla="*/ 9 h 13"/>
                  <a:gd name="T2" fmla="*/ 1 w 15"/>
                  <a:gd name="T3" fmla="*/ 8 h 13"/>
                  <a:gd name="T4" fmla="*/ 1 w 15"/>
                  <a:gd name="T5" fmla="*/ 8 h 13"/>
                  <a:gd name="T6" fmla="*/ 0 w 15"/>
                  <a:gd name="T7" fmla="*/ 7 h 13"/>
                  <a:gd name="T8" fmla="*/ 0 w 15"/>
                  <a:gd name="T9" fmla="*/ 6 h 13"/>
                  <a:gd name="T10" fmla="*/ 0 w 15"/>
                  <a:gd name="T11" fmla="*/ 5 h 13"/>
                  <a:gd name="T12" fmla="*/ 1 w 15"/>
                  <a:gd name="T13" fmla="*/ 3 h 13"/>
                  <a:gd name="T14" fmla="*/ 4 w 15"/>
                  <a:gd name="T15" fmla="*/ 2 h 13"/>
                  <a:gd name="T16" fmla="*/ 9 w 15"/>
                  <a:gd name="T17" fmla="*/ 1 h 13"/>
                  <a:gd name="T18" fmla="*/ 9 w 15"/>
                  <a:gd name="T19" fmla="*/ 0 h 13"/>
                  <a:gd name="T20" fmla="*/ 9 w 15"/>
                  <a:gd name="T21" fmla="*/ 0 h 13"/>
                  <a:gd name="T22" fmla="*/ 11 w 15"/>
                  <a:gd name="T23" fmla="*/ 1 h 13"/>
                  <a:gd name="T24" fmla="*/ 14 w 15"/>
                  <a:gd name="T25" fmla="*/ 2 h 13"/>
                  <a:gd name="T26" fmla="*/ 14 w 15"/>
                  <a:gd name="T27" fmla="*/ 2 h 13"/>
                  <a:gd name="T28" fmla="*/ 18 w 15"/>
                  <a:gd name="T29" fmla="*/ 3 h 13"/>
                  <a:gd name="T30" fmla="*/ 18 w 15"/>
                  <a:gd name="T31" fmla="*/ 4 h 13"/>
                  <a:gd name="T32" fmla="*/ 18 w 15"/>
                  <a:gd name="T33" fmla="*/ 5 h 13"/>
                  <a:gd name="T34" fmla="*/ 14 w 15"/>
                  <a:gd name="T35" fmla="*/ 7 h 13"/>
                  <a:gd name="T36" fmla="*/ 13 w 15"/>
                  <a:gd name="T37" fmla="*/ 8 h 13"/>
                  <a:gd name="T38" fmla="*/ 11 w 15"/>
                  <a:gd name="T39" fmla="*/ 9 h 13"/>
                  <a:gd name="T40" fmla="*/ 9 w 15"/>
                  <a:gd name="T41" fmla="*/ 11 h 13"/>
                  <a:gd name="T42" fmla="*/ 8 w 15"/>
                  <a:gd name="T43" fmla="*/ 9 h 13"/>
                  <a:gd name="T44" fmla="*/ 8 w 15"/>
                  <a:gd name="T45" fmla="*/ 9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 h="13">
                    <a:moveTo>
                      <a:pt x="6" y="10"/>
                    </a:moveTo>
                    <a:lnTo>
                      <a:pt x="1" y="9"/>
                    </a:lnTo>
                    <a:lnTo>
                      <a:pt x="0" y="8"/>
                    </a:lnTo>
                    <a:lnTo>
                      <a:pt x="0" y="7"/>
                    </a:lnTo>
                    <a:lnTo>
                      <a:pt x="0" y="5"/>
                    </a:lnTo>
                    <a:lnTo>
                      <a:pt x="1" y="3"/>
                    </a:lnTo>
                    <a:lnTo>
                      <a:pt x="3" y="2"/>
                    </a:lnTo>
                    <a:lnTo>
                      <a:pt x="7" y="1"/>
                    </a:lnTo>
                    <a:lnTo>
                      <a:pt x="7" y="0"/>
                    </a:lnTo>
                    <a:lnTo>
                      <a:pt x="9" y="1"/>
                    </a:lnTo>
                    <a:lnTo>
                      <a:pt x="11" y="2"/>
                    </a:lnTo>
                    <a:lnTo>
                      <a:pt x="14" y="3"/>
                    </a:lnTo>
                    <a:lnTo>
                      <a:pt x="14" y="4"/>
                    </a:lnTo>
                    <a:lnTo>
                      <a:pt x="14" y="5"/>
                    </a:lnTo>
                    <a:lnTo>
                      <a:pt x="11" y="8"/>
                    </a:lnTo>
                    <a:lnTo>
                      <a:pt x="10" y="9"/>
                    </a:lnTo>
                    <a:lnTo>
                      <a:pt x="9" y="10"/>
                    </a:lnTo>
                    <a:lnTo>
                      <a:pt x="7" y="12"/>
                    </a:lnTo>
                    <a:lnTo>
                      <a:pt x="6" y="10"/>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0" name="未知"/>
              <p:cNvSpPr/>
              <p:nvPr/>
            </p:nvSpPr>
            <p:spPr bwMode="auto">
              <a:xfrm>
                <a:off x="92" y="262"/>
                <a:ext cx="18" cy="12"/>
              </a:xfrm>
              <a:custGeom>
                <a:avLst/>
                <a:gdLst>
                  <a:gd name="T0" fmla="*/ 16 w 15"/>
                  <a:gd name="T1" fmla="*/ 6 h 13"/>
                  <a:gd name="T2" fmla="*/ 17 w 15"/>
                  <a:gd name="T3" fmla="*/ 4 h 13"/>
                  <a:gd name="T4" fmla="*/ 17 w 15"/>
                  <a:gd name="T5" fmla="*/ 2 h 13"/>
                  <a:gd name="T6" fmla="*/ 17 w 15"/>
                  <a:gd name="T7" fmla="*/ 1 h 13"/>
                  <a:gd name="T8" fmla="*/ 16 w 15"/>
                  <a:gd name="T9" fmla="*/ 0 h 13"/>
                  <a:gd name="T10" fmla="*/ 16 w 15"/>
                  <a:gd name="T11" fmla="*/ 0 h 13"/>
                  <a:gd name="T12" fmla="*/ 11 w 15"/>
                  <a:gd name="T13" fmla="*/ 0 h 13"/>
                  <a:gd name="T14" fmla="*/ 10 w 15"/>
                  <a:gd name="T15" fmla="*/ 0 h 13"/>
                  <a:gd name="T16" fmla="*/ 6 w 15"/>
                  <a:gd name="T17" fmla="*/ 1 h 13"/>
                  <a:gd name="T18" fmla="*/ 5 w 15"/>
                  <a:gd name="T19" fmla="*/ 3 h 13"/>
                  <a:gd name="T20" fmla="*/ 2 w 15"/>
                  <a:gd name="T21" fmla="*/ 5 h 13"/>
                  <a:gd name="T22" fmla="*/ 0 w 15"/>
                  <a:gd name="T23" fmla="*/ 6 h 13"/>
                  <a:gd name="T24" fmla="*/ 2 w 15"/>
                  <a:gd name="T25" fmla="*/ 9 h 13"/>
                  <a:gd name="T26" fmla="*/ 5 w 15"/>
                  <a:gd name="T27" fmla="*/ 9 h 13"/>
                  <a:gd name="T28" fmla="*/ 6 w 15"/>
                  <a:gd name="T29" fmla="*/ 11 h 13"/>
                  <a:gd name="T30" fmla="*/ 10 w 15"/>
                  <a:gd name="T31" fmla="*/ 9 h 13"/>
                  <a:gd name="T32" fmla="*/ 11 w 15"/>
                  <a:gd name="T33" fmla="*/ 8 h 13"/>
                  <a:gd name="T34" fmla="*/ 16 w 15"/>
                  <a:gd name="T35" fmla="*/ 6 h 13"/>
                  <a:gd name="T36" fmla="*/ 16 w 15"/>
                  <a:gd name="T37" fmla="*/ 6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 h="13">
                    <a:moveTo>
                      <a:pt x="13" y="7"/>
                    </a:moveTo>
                    <a:lnTo>
                      <a:pt x="14" y="4"/>
                    </a:lnTo>
                    <a:lnTo>
                      <a:pt x="14" y="2"/>
                    </a:lnTo>
                    <a:lnTo>
                      <a:pt x="14" y="1"/>
                    </a:lnTo>
                    <a:lnTo>
                      <a:pt x="13" y="0"/>
                    </a:lnTo>
                    <a:lnTo>
                      <a:pt x="9" y="0"/>
                    </a:lnTo>
                    <a:lnTo>
                      <a:pt x="8" y="0"/>
                    </a:lnTo>
                    <a:lnTo>
                      <a:pt x="5" y="1"/>
                    </a:lnTo>
                    <a:lnTo>
                      <a:pt x="4" y="3"/>
                    </a:lnTo>
                    <a:lnTo>
                      <a:pt x="2" y="5"/>
                    </a:lnTo>
                    <a:lnTo>
                      <a:pt x="0" y="7"/>
                    </a:lnTo>
                    <a:lnTo>
                      <a:pt x="2" y="10"/>
                    </a:lnTo>
                    <a:lnTo>
                      <a:pt x="4" y="10"/>
                    </a:lnTo>
                    <a:lnTo>
                      <a:pt x="5" y="12"/>
                    </a:lnTo>
                    <a:lnTo>
                      <a:pt x="8" y="10"/>
                    </a:lnTo>
                    <a:lnTo>
                      <a:pt x="9" y="9"/>
                    </a:lnTo>
                    <a:lnTo>
                      <a:pt x="13" y="7"/>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1" name="未知"/>
              <p:cNvSpPr/>
              <p:nvPr/>
            </p:nvSpPr>
            <p:spPr bwMode="auto">
              <a:xfrm>
                <a:off x="174" y="226"/>
                <a:ext cx="17" cy="12"/>
              </a:xfrm>
              <a:custGeom>
                <a:avLst/>
                <a:gdLst>
                  <a:gd name="T0" fmla="*/ 4 w 12"/>
                  <a:gd name="T1" fmla="*/ 11 h 13"/>
                  <a:gd name="T2" fmla="*/ 1 w 12"/>
                  <a:gd name="T3" fmla="*/ 9 h 13"/>
                  <a:gd name="T4" fmla="*/ 0 w 12"/>
                  <a:gd name="T5" fmla="*/ 9 h 13"/>
                  <a:gd name="T6" fmla="*/ 0 w 12"/>
                  <a:gd name="T7" fmla="*/ 8 h 13"/>
                  <a:gd name="T8" fmla="*/ 0 w 12"/>
                  <a:gd name="T9" fmla="*/ 6 h 13"/>
                  <a:gd name="T10" fmla="*/ 0 w 12"/>
                  <a:gd name="T11" fmla="*/ 4 h 13"/>
                  <a:gd name="T12" fmla="*/ 1 w 12"/>
                  <a:gd name="T13" fmla="*/ 3 h 13"/>
                  <a:gd name="T14" fmla="*/ 1 w 12"/>
                  <a:gd name="T15" fmla="*/ 1 h 13"/>
                  <a:gd name="T16" fmla="*/ 4 w 12"/>
                  <a:gd name="T17" fmla="*/ 0 h 13"/>
                  <a:gd name="T18" fmla="*/ 5 w 12"/>
                  <a:gd name="T19" fmla="*/ 0 h 13"/>
                  <a:gd name="T20" fmla="*/ 6 w 12"/>
                  <a:gd name="T21" fmla="*/ 0 h 13"/>
                  <a:gd name="T22" fmla="*/ 11 w 12"/>
                  <a:gd name="T23" fmla="*/ 1 h 13"/>
                  <a:gd name="T24" fmla="*/ 13 w 12"/>
                  <a:gd name="T25" fmla="*/ 1 h 13"/>
                  <a:gd name="T26" fmla="*/ 14 w 12"/>
                  <a:gd name="T27" fmla="*/ 4 h 13"/>
                  <a:gd name="T28" fmla="*/ 13 w 12"/>
                  <a:gd name="T29" fmla="*/ 6 h 13"/>
                  <a:gd name="T30" fmla="*/ 11 w 12"/>
                  <a:gd name="T31" fmla="*/ 6 h 13"/>
                  <a:gd name="T32" fmla="*/ 9 w 12"/>
                  <a:gd name="T33" fmla="*/ 9 h 13"/>
                  <a:gd name="T34" fmla="*/ 6 w 12"/>
                  <a:gd name="T35" fmla="*/ 9 h 13"/>
                  <a:gd name="T36" fmla="*/ 5 w 12"/>
                  <a:gd name="T37" fmla="*/ 11 h 13"/>
                  <a:gd name="T38" fmla="*/ 4 w 12"/>
                  <a:gd name="T39" fmla="*/ 11 h 13"/>
                  <a:gd name="T40" fmla="*/ 4 w 12"/>
                  <a:gd name="T41" fmla="*/ 11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3">
                    <a:moveTo>
                      <a:pt x="3" y="12"/>
                    </a:moveTo>
                    <a:lnTo>
                      <a:pt x="1" y="10"/>
                    </a:lnTo>
                    <a:lnTo>
                      <a:pt x="0" y="10"/>
                    </a:lnTo>
                    <a:lnTo>
                      <a:pt x="0" y="9"/>
                    </a:lnTo>
                    <a:lnTo>
                      <a:pt x="0" y="7"/>
                    </a:lnTo>
                    <a:lnTo>
                      <a:pt x="0" y="4"/>
                    </a:lnTo>
                    <a:lnTo>
                      <a:pt x="1" y="3"/>
                    </a:lnTo>
                    <a:lnTo>
                      <a:pt x="1" y="1"/>
                    </a:lnTo>
                    <a:lnTo>
                      <a:pt x="3" y="0"/>
                    </a:lnTo>
                    <a:lnTo>
                      <a:pt x="4" y="0"/>
                    </a:lnTo>
                    <a:lnTo>
                      <a:pt x="5" y="0"/>
                    </a:lnTo>
                    <a:lnTo>
                      <a:pt x="9" y="1"/>
                    </a:lnTo>
                    <a:lnTo>
                      <a:pt x="10" y="1"/>
                    </a:lnTo>
                    <a:lnTo>
                      <a:pt x="11" y="4"/>
                    </a:lnTo>
                    <a:lnTo>
                      <a:pt x="10" y="6"/>
                    </a:lnTo>
                    <a:lnTo>
                      <a:pt x="9" y="7"/>
                    </a:lnTo>
                    <a:lnTo>
                      <a:pt x="7" y="10"/>
                    </a:lnTo>
                    <a:lnTo>
                      <a:pt x="5" y="10"/>
                    </a:lnTo>
                    <a:lnTo>
                      <a:pt x="4" y="12"/>
                    </a:lnTo>
                    <a:lnTo>
                      <a:pt x="3" y="12"/>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2" name="未知"/>
              <p:cNvSpPr/>
              <p:nvPr/>
            </p:nvSpPr>
            <p:spPr bwMode="auto">
              <a:xfrm>
                <a:off x="175" y="227"/>
                <a:ext cx="17" cy="12"/>
              </a:xfrm>
              <a:custGeom>
                <a:avLst/>
                <a:gdLst>
                  <a:gd name="T0" fmla="*/ 12 w 13"/>
                  <a:gd name="T1" fmla="*/ 6 h 13"/>
                  <a:gd name="T2" fmla="*/ 14 w 13"/>
                  <a:gd name="T3" fmla="*/ 6 h 13"/>
                  <a:gd name="T4" fmla="*/ 16 w 13"/>
                  <a:gd name="T5" fmla="*/ 3 h 13"/>
                  <a:gd name="T6" fmla="*/ 14 w 13"/>
                  <a:gd name="T7" fmla="*/ 0 h 13"/>
                  <a:gd name="T8" fmla="*/ 12 w 13"/>
                  <a:gd name="T9" fmla="*/ 0 h 13"/>
                  <a:gd name="T10" fmla="*/ 12 w 13"/>
                  <a:gd name="T11" fmla="*/ 0 h 13"/>
                  <a:gd name="T12" fmla="*/ 8 w 13"/>
                  <a:gd name="T13" fmla="*/ 0 h 13"/>
                  <a:gd name="T14" fmla="*/ 4 w 13"/>
                  <a:gd name="T15" fmla="*/ 1 h 13"/>
                  <a:gd name="T16" fmla="*/ 3 w 13"/>
                  <a:gd name="T17" fmla="*/ 3 h 13"/>
                  <a:gd name="T18" fmla="*/ 0 w 13"/>
                  <a:gd name="T19" fmla="*/ 6 h 13"/>
                  <a:gd name="T20" fmla="*/ 0 w 13"/>
                  <a:gd name="T21" fmla="*/ 8 h 13"/>
                  <a:gd name="T22" fmla="*/ 0 w 13"/>
                  <a:gd name="T23" fmla="*/ 9 h 13"/>
                  <a:gd name="T24" fmla="*/ 1 w 13"/>
                  <a:gd name="T25" fmla="*/ 10 h 13"/>
                  <a:gd name="T26" fmla="*/ 3 w 13"/>
                  <a:gd name="T27" fmla="*/ 11 h 13"/>
                  <a:gd name="T28" fmla="*/ 4 w 13"/>
                  <a:gd name="T29" fmla="*/ 11 h 13"/>
                  <a:gd name="T30" fmla="*/ 8 w 13"/>
                  <a:gd name="T31" fmla="*/ 10 h 13"/>
                  <a:gd name="T32" fmla="*/ 12 w 13"/>
                  <a:gd name="T33" fmla="*/ 9 h 13"/>
                  <a:gd name="T34" fmla="*/ 12 w 13"/>
                  <a:gd name="T35" fmla="*/ 6 h 13"/>
                  <a:gd name="T36" fmla="*/ 12 w 13"/>
                  <a:gd name="T37" fmla="*/ 6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 h="13">
                    <a:moveTo>
                      <a:pt x="9" y="7"/>
                    </a:moveTo>
                    <a:lnTo>
                      <a:pt x="11" y="6"/>
                    </a:lnTo>
                    <a:lnTo>
                      <a:pt x="12" y="3"/>
                    </a:lnTo>
                    <a:lnTo>
                      <a:pt x="11" y="0"/>
                    </a:lnTo>
                    <a:lnTo>
                      <a:pt x="9" y="0"/>
                    </a:lnTo>
                    <a:lnTo>
                      <a:pt x="6" y="0"/>
                    </a:lnTo>
                    <a:lnTo>
                      <a:pt x="3" y="1"/>
                    </a:lnTo>
                    <a:lnTo>
                      <a:pt x="2" y="3"/>
                    </a:lnTo>
                    <a:lnTo>
                      <a:pt x="0" y="6"/>
                    </a:lnTo>
                    <a:lnTo>
                      <a:pt x="0" y="9"/>
                    </a:lnTo>
                    <a:lnTo>
                      <a:pt x="0" y="10"/>
                    </a:lnTo>
                    <a:lnTo>
                      <a:pt x="1" y="11"/>
                    </a:lnTo>
                    <a:lnTo>
                      <a:pt x="2" y="12"/>
                    </a:lnTo>
                    <a:lnTo>
                      <a:pt x="3" y="12"/>
                    </a:lnTo>
                    <a:lnTo>
                      <a:pt x="6" y="11"/>
                    </a:lnTo>
                    <a:lnTo>
                      <a:pt x="9" y="10"/>
                    </a:lnTo>
                    <a:lnTo>
                      <a:pt x="9" y="7"/>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3" name="未知"/>
              <p:cNvSpPr/>
              <p:nvPr/>
            </p:nvSpPr>
            <p:spPr bwMode="auto">
              <a:xfrm>
                <a:off x="176" y="229"/>
                <a:ext cx="18" cy="12"/>
              </a:xfrm>
              <a:custGeom>
                <a:avLst/>
                <a:gdLst>
                  <a:gd name="T0" fmla="*/ 14 w 13"/>
                  <a:gd name="T1" fmla="*/ 6 h 14"/>
                  <a:gd name="T2" fmla="*/ 17 w 13"/>
                  <a:gd name="T3" fmla="*/ 6 h 14"/>
                  <a:gd name="T4" fmla="*/ 17 w 13"/>
                  <a:gd name="T5" fmla="*/ 1 h 14"/>
                  <a:gd name="T6" fmla="*/ 17 w 13"/>
                  <a:gd name="T7" fmla="*/ 0 h 14"/>
                  <a:gd name="T8" fmla="*/ 14 w 13"/>
                  <a:gd name="T9" fmla="*/ 0 h 14"/>
                  <a:gd name="T10" fmla="*/ 11 w 13"/>
                  <a:gd name="T11" fmla="*/ 0 h 14"/>
                  <a:gd name="T12" fmla="*/ 7 w 13"/>
                  <a:gd name="T13" fmla="*/ 0 h 14"/>
                  <a:gd name="T14" fmla="*/ 1 w 13"/>
                  <a:gd name="T15" fmla="*/ 3 h 14"/>
                  <a:gd name="T16" fmla="*/ 0 w 13"/>
                  <a:gd name="T17" fmla="*/ 6 h 14"/>
                  <a:gd name="T18" fmla="*/ 0 w 13"/>
                  <a:gd name="T19" fmla="*/ 7 h 14"/>
                  <a:gd name="T20" fmla="*/ 0 w 13"/>
                  <a:gd name="T21" fmla="*/ 9 h 14"/>
                  <a:gd name="T22" fmla="*/ 1 w 13"/>
                  <a:gd name="T23" fmla="*/ 11 h 14"/>
                  <a:gd name="T24" fmla="*/ 4 w 13"/>
                  <a:gd name="T25" fmla="*/ 11 h 14"/>
                  <a:gd name="T26" fmla="*/ 7 w 13"/>
                  <a:gd name="T27" fmla="*/ 11 h 14"/>
                  <a:gd name="T28" fmla="*/ 14 w 13"/>
                  <a:gd name="T29" fmla="*/ 6 h 14"/>
                  <a:gd name="T30" fmla="*/ 14 w 13"/>
                  <a:gd name="T31" fmla="*/ 6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 h="14">
                    <a:moveTo>
                      <a:pt x="10" y="7"/>
                    </a:moveTo>
                    <a:lnTo>
                      <a:pt x="12" y="7"/>
                    </a:lnTo>
                    <a:lnTo>
                      <a:pt x="12" y="1"/>
                    </a:lnTo>
                    <a:lnTo>
                      <a:pt x="12" y="0"/>
                    </a:lnTo>
                    <a:lnTo>
                      <a:pt x="10" y="0"/>
                    </a:lnTo>
                    <a:lnTo>
                      <a:pt x="8" y="0"/>
                    </a:lnTo>
                    <a:lnTo>
                      <a:pt x="5" y="0"/>
                    </a:lnTo>
                    <a:lnTo>
                      <a:pt x="1" y="4"/>
                    </a:lnTo>
                    <a:lnTo>
                      <a:pt x="0" y="7"/>
                    </a:lnTo>
                    <a:lnTo>
                      <a:pt x="0" y="8"/>
                    </a:lnTo>
                    <a:lnTo>
                      <a:pt x="0" y="10"/>
                    </a:lnTo>
                    <a:lnTo>
                      <a:pt x="1" y="13"/>
                    </a:lnTo>
                    <a:lnTo>
                      <a:pt x="3" y="13"/>
                    </a:lnTo>
                    <a:lnTo>
                      <a:pt x="5" y="13"/>
                    </a:lnTo>
                    <a:lnTo>
                      <a:pt x="10" y="7"/>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4" name="未知"/>
              <p:cNvSpPr/>
              <p:nvPr/>
            </p:nvSpPr>
            <p:spPr bwMode="auto">
              <a:xfrm>
                <a:off x="162" y="230"/>
                <a:ext cx="19" cy="11"/>
              </a:xfrm>
              <a:custGeom>
                <a:avLst/>
                <a:gdLst>
                  <a:gd name="T0" fmla="*/ 4 w 13"/>
                  <a:gd name="T1" fmla="*/ 10 h 14"/>
                  <a:gd name="T2" fmla="*/ 1 w 13"/>
                  <a:gd name="T3" fmla="*/ 7 h 14"/>
                  <a:gd name="T4" fmla="*/ 0 w 13"/>
                  <a:gd name="T5" fmla="*/ 7 h 14"/>
                  <a:gd name="T6" fmla="*/ 0 w 13"/>
                  <a:gd name="T7" fmla="*/ 6 h 14"/>
                  <a:gd name="T8" fmla="*/ 0 w 13"/>
                  <a:gd name="T9" fmla="*/ 5 h 14"/>
                  <a:gd name="T10" fmla="*/ 1 w 13"/>
                  <a:gd name="T11" fmla="*/ 3 h 14"/>
                  <a:gd name="T12" fmla="*/ 3 w 13"/>
                  <a:gd name="T13" fmla="*/ 2 h 14"/>
                  <a:gd name="T14" fmla="*/ 7 w 13"/>
                  <a:gd name="T15" fmla="*/ 0 h 14"/>
                  <a:gd name="T16" fmla="*/ 8 w 13"/>
                  <a:gd name="T17" fmla="*/ 0 h 14"/>
                  <a:gd name="T18" fmla="*/ 9 w 13"/>
                  <a:gd name="T19" fmla="*/ 0 h 14"/>
                  <a:gd name="T20" fmla="*/ 14 w 13"/>
                  <a:gd name="T21" fmla="*/ 2 h 14"/>
                  <a:gd name="T22" fmla="*/ 16 w 13"/>
                  <a:gd name="T23" fmla="*/ 2 h 14"/>
                  <a:gd name="T24" fmla="*/ 16 w 13"/>
                  <a:gd name="T25" fmla="*/ 4 h 14"/>
                  <a:gd name="T26" fmla="*/ 16 w 13"/>
                  <a:gd name="T27" fmla="*/ 5 h 14"/>
                  <a:gd name="T28" fmla="*/ 14 w 13"/>
                  <a:gd name="T29" fmla="*/ 6 h 14"/>
                  <a:gd name="T30" fmla="*/ 13 w 13"/>
                  <a:gd name="T31" fmla="*/ 7 h 14"/>
                  <a:gd name="T32" fmla="*/ 9 w 13"/>
                  <a:gd name="T33" fmla="*/ 9 h 14"/>
                  <a:gd name="T34" fmla="*/ 7 w 13"/>
                  <a:gd name="T35" fmla="*/ 10 h 14"/>
                  <a:gd name="T36" fmla="*/ 7 w 13"/>
                  <a:gd name="T37" fmla="*/ 10 h 14"/>
                  <a:gd name="T38" fmla="*/ 4 w 13"/>
                  <a:gd name="T39" fmla="*/ 10 h 14"/>
                  <a:gd name="T40" fmla="*/ 4 w 13"/>
                  <a:gd name="T41" fmla="*/ 10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 h="14">
                    <a:moveTo>
                      <a:pt x="3" y="13"/>
                    </a:moveTo>
                    <a:lnTo>
                      <a:pt x="1" y="9"/>
                    </a:lnTo>
                    <a:lnTo>
                      <a:pt x="0" y="9"/>
                    </a:lnTo>
                    <a:lnTo>
                      <a:pt x="0" y="7"/>
                    </a:lnTo>
                    <a:lnTo>
                      <a:pt x="0" y="6"/>
                    </a:lnTo>
                    <a:lnTo>
                      <a:pt x="1" y="4"/>
                    </a:lnTo>
                    <a:lnTo>
                      <a:pt x="2" y="2"/>
                    </a:lnTo>
                    <a:lnTo>
                      <a:pt x="5" y="0"/>
                    </a:lnTo>
                    <a:lnTo>
                      <a:pt x="6" y="0"/>
                    </a:lnTo>
                    <a:lnTo>
                      <a:pt x="7" y="0"/>
                    </a:lnTo>
                    <a:lnTo>
                      <a:pt x="11" y="2"/>
                    </a:lnTo>
                    <a:lnTo>
                      <a:pt x="12" y="3"/>
                    </a:lnTo>
                    <a:lnTo>
                      <a:pt x="12" y="5"/>
                    </a:lnTo>
                    <a:lnTo>
                      <a:pt x="12" y="6"/>
                    </a:lnTo>
                    <a:lnTo>
                      <a:pt x="11" y="8"/>
                    </a:lnTo>
                    <a:lnTo>
                      <a:pt x="10" y="9"/>
                    </a:lnTo>
                    <a:lnTo>
                      <a:pt x="7" y="12"/>
                    </a:lnTo>
                    <a:lnTo>
                      <a:pt x="5" y="13"/>
                    </a:lnTo>
                    <a:lnTo>
                      <a:pt x="3" y="13"/>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5" name="未知"/>
              <p:cNvSpPr/>
              <p:nvPr/>
            </p:nvSpPr>
            <p:spPr bwMode="auto">
              <a:xfrm>
                <a:off x="165" y="230"/>
                <a:ext cx="16" cy="12"/>
              </a:xfrm>
              <a:custGeom>
                <a:avLst/>
                <a:gdLst>
                  <a:gd name="T0" fmla="*/ 14 w 13"/>
                  <a:gd name="T1" fmla="*/ 6 h 15"/>
                  <a:gd name="T2" fmla="*/ 15 w 13"/>
                  <a:gd name="T3" fmla="*/ 5 h 15"/>
                  <a:gd name="T4" fmla="*/ 15 w 13"/>
                  <a:gd name="T5" fmla="*/ 3 h 15"/>
                  <a:gd name="T6" fmla="*/ 15 w 13"/>
                  <a:gd name="T7" fmla="*/ 2 h 15"/>
                  <a:gd name="T8" fmla="*/ 14 w 13"/>
                  <a:gd name="T9" fmla="*/ 0 h 15"/>
                  <a:gd name="T10" fmla="*/ 11 w 13"/>
                  <a:gd name="T11" fmla="*/ 0 h 15"/>
                  <a:gd name="T12" fmla="*/ 9 w 13"/>
                  <a:gd name="T13" fmla="*/ 0 h 15"/>
                  <a:gd name="T14" fmla="*/ 4 w 13"/>
                  <a:gd name="T15" fmla="*/ 2 h 15"/>
                  <a:gd name="T16" fmla="*/ 1 w 13"/>
                  <a:gd name="T17" fmla="*/ 3 h 15"/>
                  <a:gd name="T18" fmla="*/ 1 w 13"/>
                  <a:gd name="T19" fmla="*/ 6 h 15"/>
                  <a:gd name="T20" fmla="*/ 0 w 13"/>
                  <a:gd name="T21" fmla="*/ 9 h 15"/>
                  <a:gd name="T22" fmla="*/ 1 w 13"/>
                  <a:gd name="T23" fmla="*/ 10 h 15"/>
                  <a:gd name="T24" fmla="*/ 1 w 13"/>
                  <a:gd name="T25" fmla="*/ 10 h 15"/>
                  <a:gd name="T26" fmla="*/ 1 w 13"/>
                  <a:gd name="T27" fmla="*/ 11 h 15"/>
                  <a:gd name="T28" fmla="*/ 4 w 13"/>
                  <a:gd name="T29" fmla="*/ 11 h 15"/>
                  <a:gd name="T30" fmla="*/ 9 w 13"/>
                  <a:gd name="T31" fmla="*/ 10 h 15"/>
                  <a:gd name="T32" fmla="*/ 11 w 13"/>
                  <a:gd name="T33" fmla="*/ 9 h 15"/>
                  <a:gd name="T34" fmla="*/ 14 w 13"/>
                  <a:gd name="T35" fmla="*/ 6 h 15"/>
                  <a:gd name="T36" fmla="*/ 14 w 13"/>
                  <a:gd name="T37" fmla="*/ 6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 h="15">
                    <a:moveTo>
                      <a:pt x="11" y="8"/>
                    </a:moveTo>
                    <a:lnTo>
                      <a:pt x="12" y="6"/>
                    </a:lnTo>
                    <a:lnTo>
                      <a:pt x="12" y="4"/>
                    </a:lnTo>
                    <a:lnTo>
                      <a:pt x="12" y="2"/>
                    </a:lnTo>
                    <a:lnTo>
                      <a:pt x="11" y="0"/>
                    </a:lnTo>
                    <a:lnTo>
                      <a:pt x="9" y="0"/>
                    </a:lnTo>
                    <a:lnTo>
                      <a:pt x="7" y="0"/>
                    </a:lnTo>
                    <a:lnTo>
                      <a:pt x="3" y="3"/>
                    </a:lnTo>
                    <a:lnTo>
                      <a:pt x="1" y="4"/>
                    </a:lnTo>
                    <a:lnTo>
                      <a:pt x="1" y="7"/>
                    </a:lnTo>
                    <a:lnTo>
                      <a:pt x="0" y="11"/>
                    </a:lnTo>
                    <a:lnTo>
                      <a:pt x="1" y="12"/>
                    </a:lnTo>
                    <a:lnTo>
                      <a:pt x="1" y="14"/>
                    </a:lnTo>
                    <a:lnTo>
                      <a:pt x="3" y="14"/>
                    </a:lnTo>
                    <a:lnTo>
                      <a:pt x="7" y="12"/>
                    </a:lnTo>
                    <a:lnTo>
                      <a:pt x="9" y="11"/>
                    </a:lnTo>
                    <a:lnTo>
                      <a:pt x="11"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6" name="未知"/>
              <p:cNvSpPr/>
              <p:nvPr/>
            </p:nvSpPr>
            <p:spPr bwMode="auto">
              <a:xfrm>
                <a:off x="165" y="232"/>
                <a:ext cx="19" cy="12"/>
              </a:xfrm>
              <a:custGeom>
                <a:avLst/>
                <a:gdLst>
                  <a:gd name="T0" fmla="*/ 18 w 14"/>
                  <a:gd name="T1" fmla="*/ 5 h 14"/>
                  <a:gd name="T2" fmla="*/ 18 w 14"/>
                  <a:gd name="T3" fmla="*/ 5 h 14"/>
                  <a:gd name="T4" fmla="*/ 18 w 14"/>
                  <a:gd name="T5" fmla="*/ 2 h 14"/>
                  <a:gd name="T6" fmla="*/ 18 w 14"/>
                  <a:gd name="T7" fmla="*/ 0 h 14"/>
                  <a:gd name="T8" fmla="*/ 14 w 14"/>
                  <a:gd name="T9" fmla="*/ 0 h 14"/>
                  <a:gd name="T10" fmla="*/ 10 w 14"/>
                  <a:gd name="T11" fmla="*/ 0 h 14"/>
                  <a:gd name="T12" fmla="*/ 5 w 14"/>
                  <a:gd name="T13" fmla="*/ 2 h 14"/>
                  <a:gd name="T14" fmla="*/ 0 w 14"/>
                  <a:gd name="T15" fmla="*/ 5 h 14"/>
                  <a:gd name="T16" fmla="*/ 0 w 14"/>
                  <a:gd name="T17" fmla="*/ 8 h 14"/>
                  <a:gd name="T18" fmla="*/ 0 w 14"/>
                  <a:gd name="T19" fmla="*/ 9 h 14"/>
                  <a:gd name="T20" fmla="*/ 5 w 14"/>
                  <a:gd name="T21" fmla="*/ 11 h 14"/>
                  <a:gd name="T22" fmla="*/ 10 w 14"/>
                  <a:gd name="T23" fmla="*/ 11 h 14"/>
                  <a:gd name="T24" fmla="*/ 18 w 14"/>
                  <a:gd name="T25" fmla="*/ 5 h 14"/>
                  <a:gd name="T26" fmla="*/ 18 w 14"/>
                  <a:gd name="T27" fmla="*/ 5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4">
                    <a:moveTo>
                      <a:pt x="13" y="6"/>
                    </a:moveTo>
                    <a:lnTo>
                      <a:pt x="13" y="6"/>
                    </a:lnTo>
                    <a:lnTo>
                      <a:pt x="13" y="2"/>
                    </a:lnTo>
                    <a:lnTo>
                      <a:pt x="13" y="0"/>
                    </a:lnTo>
                    <a:lnTo>
                      <a:pt x="10" y="0"/>
                    </a:lnTo>
                    <a:lnTo>
                      <a:pt x="7" y="0"/>
                    </a:lnTo>
                    <a:lnTo>
                      <a:pt x="4" y="2"/>
                    </a:lnTo>
                    <a:lnTo>
                      <a:pt x="0" y="6"/>
                    </a:lnTo>
                    <a:lnTo>
                      <a:pt x="0" y="9"/>
                    </a:lnTo>
                    <a:lnTo>
                      <a:pt x="0" y="11"/>
                    </a:lnTo>
                    <a:lnTo>
                      <a:pt x="4" y="13"/>
                    </a:lnTo>
                    <a:lnTo>
                      <a:pt x="7" y="13"/>
                    </a:lnTo>
                    <a:lnTo>
                      <a:pt x="13" y="6"/>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7" name="未知"/>
              <p:cNvSpPr/>
              <p:nvPr/>
            </p:nvSpPr>
            <p:spPr bwMode="auto">
              <a:xfrm>
                <a:off x="176" y="227"/>
                <a:ext cx="18" cy="13"/>
              </a:xfrm>
              <a:custGeom>
                <a:avLst/>
                <a:gdLst>
                  <a:gd name="T0" fmla="*/ 6 w 13"/>
                  <a:gd name="T1" fmla="*/ 12 h 15"/>
                  <a:gd name="T2" fmla="*/ 1 w 13"/>
                  <a:gd name="T3" fmla="*/ 10 h 15"/>
                  <a:gd name="T4" fmla="*/ 1 w 13"/>
                  <a:gd name="T5" fmla="*/ 10 h 15"/>
                  <a:gd name="T6" fmla="*/ 0 w 13"/>
                  <a:gd name="T7" fmla="*/ 9 h 15"/>
                  <a:gd name="T8" fmla="*/ 0 w 13"/>
                  <a:gd name="T9" fmla="*/ 8 h 15"/>
                  <a:gd name="T10" fmla="*/ 0 w 13"/>
                  <a:gd name="T11" fmla="*/ 5 h 15"/>
                  <a:gd name="T12" fmla="*/ 1 w 13"/>
                  <a:gd name="T13" fmla="*/ 4 h 15"/>
                  <a:gd name="T14" fmla="*/ 3 w 13"/>
                  <a:gd name="T15" fmla="*/ 3 h 15"/>
                  <a:gd name="T16" fmla="*/ 6 w 13"/>
                  <a:gd name="T17" fmla="*/ 1 h 15"/>
                  <a:gd name="T18" fmla="*/ 7 w 13"/>
                  <a:gd name="T19" fmla="*/ 0 h 15"/>
                  <a:gd name="T20" fmla="*/ 10 w 13"/>
                  <a:gd name="T21" fmla="*/ 0 h 15"/>
                  <a:gd name="T22" fmla="*/ 11 w 13"/>
                  <a:gd name="T23" fmla="*/ 0 h 15"/>
                  <a:gd name="T24" fmla="*/ 15 w 13"/>
                  <a:gd name="T25" fmla="*/ 3 h 15"/>
                  <a:gd name="T26" fmla="*/ 17 w 13"/>
                  <a:gd name="T27" fmla="*/ 3 h 15"/>
                  <a:gd name="T28" fmla="*/ 17 w 13"/>
                  <a:gd name="T29" fmla="*/ 5 h 15"/>
                  <a:gd name="T30" fmla="*/ 17 w 13"/>
                  <a:gd name="T31" fmla="*/ 6 h 15"/>
                  <a:gd name="T32" fmla="*/ 15 w 13"/>
                  <a:gd name="T33" fmla="*/ 8 h 15"/>
                  <a:gd name="T34" fmla="*/ 12 w 13"/>
                  <a:gd name="T35" fmla="*/ 10 h 15"/>
                  <a:gd name="T36" fmla="*/ 10 w 13"/>
                  <a:gd name="T37" fmla="*/ 10 h 15"/>
                  <a:gd name="T38" fmla="*/ 7 w 13"/>
                  <a:gd name="T39" fmla="*/ 12 h 15"/>
                  <a:gd name="T40" fmla="*/ 6 w 13"/>
                  <a:gd name="T41" fmla="*/ 12 h 15"/>
                  <a:gd name="T42" fmla="*/ 6 w 13"/>
                  <a:gd name="T43" fmla="*/ 12 h 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 h="15">
                    <a:moveTo>
                      <a:pt x="4" y="14"/>
                    </a:moveTo>
                    <a:lnTo>
                      <a:pt x="1" y="11"/>
                    </a:lnTo>
                    <a:lnTo>
                      <a:pt x="0" y="10"/>
                    </a:lnTo>
                    <a:lnTo>
                      <a:pt x="0" y="9"/>
                    </a:lnTo>
                    <a:lnTo>
                      <a:pt x="0" y="6"/>
                    </a:lnTo>
                    <a:lnTo>
                      <a:pt x="1" y="5"/>
                    </a:lnTo>
                    <a:lnTo>
                      <a:pt x="2" y="3"/>
                    </a:lnTo>
                    <a:lnTo>
                      <a:pt x="4" y="1"/>
                    </a:lnTo>
                    <a:lnTo>
                      <a:pt x="5" y="0"/>
                    </a:lnTo>
                    <a:lnTo>
                      <a:pt x="7" y="0"/>
                    </a:lnTo>
                    <a:lnTo>
                      <a:pt x="8" y="0"/>
                    </a:lnTo>
                    <a:lnTo>
                      <a:pt x="11" y="3"/>
                    </a:lnTo>
                    <a:lnTo>
                      <a:pt x="12" y="3"/>
                    </a:lnTo>
                    <a:lnTo>
                      <a:pt x="12" y="6"/>
                    </a:lnTo>
                    <a:lnTo>
                      <a:pt x="12" y="7"/>
                    </a:lnTo>
                    <a:lnTo>
                      <a:pt x="11" y="9"/>
                    </a:lnTo>
                    <a:lnTo>
                      <a:pt x="9" y="11"/>
                    </a:lnTo>
                    <a:lnTo>
                      <a:pt x="7" y="12"/>
                    </a:lnTo>
                    <a:lnTo>
                      <a:pt x="5" y="14"/>
                    </a:lnTo>
                    <a:lnTo>
                      <a:pt x="4" y="14"/>
                    </a:lnTo>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8" name="未知"/>
              <p:cNvSpPr/>
              <p:nvPr/>
            </p:nvSpPr>
            <p:spPr bwMode="auto">
              <a:xfrm>
                <a:off x="168" y="232"/>
                <a:ext cx="18" cy="12"/>
              </a:xfrm>
              <a:custGeom>
                <a:avLst/>
                <a:gdLst>
                  <a:gd name="T0" fmla="*/ 13 w 14"/>
                  <a:gd name="T1" fmla="*/ 7 h 14"/>
                  <a:gd name="T2" fmla="*/ 14 w 14"/>
                  <a:gd name="T3" fmla="*/ 5 h 14"/>
                  <a:gd name="T4" fmla="*/ 17 w 14"/>
                  <a:gd name="T5" fmla="*/ 3 h 14"/>
                  <a:gd name="T6" fmla="*/ 14 w 14"/>
                  <a:gd name="T7" fmla="*/ 1 h 14"/>
                  <a:gd name="T8" fmla="*/ 13 w 14"/>
                  <a:gd name="T9" fmla="*/ 1 h 14"/>
                  <a:gd name="T10" fmla="*/ 10 w 14"/>
                  <a:gd name="T11" fmla="*/ 0 h 14"/>
                  <a:gd name="T12" fmla="*/ 9 w 14"/>
                  <a:gd name="T13" fmla="*/ 1 h 14"/>
                  <a:gd name="T14" fmla="*/ 6 w 14"/>
                  <a:gd name="T15" fmla="*/ 2 h 14"/>
                  <a:gd name="T16" fmla="*/ 3 w 14"/>
                  <a:gd name="T17" fmla="*/ 3 h 14"/>
                  <a:gd name="T18" fmla="*/ 1 w 14"/>
                  <a:gd name="T19" fmla="*/ 5 h 14"/>
                  <a:gd name="T20" fmla="*/ 0 w 14"/>
                  <a:gd name="T21" fmla="*/ 9 h 14"/>
                  <a:gd name="T22" fmla="*/ 1 w 14"/>
                  <a:gd name="T23" fmla="*/ 9 h 14"/>
                  <a:gd name="T24" fmla="*/ 1 w 14"/>
                  <a:gd name="T25" fmla="*/ 9 h 14"/>
                  <a:gd name="T26" fmla="*/ 3 w 14"/>
                  <a:gd name="T27" fmla="*/ 11 h 14"/>
                  <a:gd name="T28" fmla="*/ 5 w 14"/>
                  <a:gd name="T29" fmla="*/ 11 h 14"/>
                  <a:gd name="T30" fmla="*/ 9 w 14"/>
                  <a:gd name="T31" fmla="*/ 9 h 14"/>
                  <a:gd name="T32" fmla="*/ 10 w 14"/>
                  <a:gd name="T33" fmla="*/ 9 h 14"/>
                  <a:gd name="T34" fmla="*/ 13 w 14"/>
                  <a:gd name="T35" fmla="*/ 7 h 14"/>
                  <a:gd name="T36" fmla="*/ 13 w 14"/>
                  <a:gd name="T37" fmla="*/ 7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14">
                    <a:moveTo>
                      <a:pt x="10" y="8"/>
                    </a:moveTo>
                    <a:lnTo>
                      <a:pt x="11" y="6"/>
                    </a:lnTo>
                    <a:lnTo>
                      <a:pt x="13" y="3"/>
                    </a:lnTo>
                    <a:lnTo>
                      <a:pt x="11" y="1"/>
                    </a:lnTo>
                    <a:lnTo>
                      <a:pt x="10" y="1"/>
                    </a:lnTo>
                    <a:lnTo>
                      <a:pt x="8" y="0"/>
                    </a:lnTo>
                    <a:lnTo>
                      <a:pt x="7" y="1"/>
                    </a:lnTo>
                    <a:lnTo>
                      <a:pt x="5" y="2"/>
                    </a:lnTo>
                    <a:lnTo>
                      <a:pt x="2" y="3"/>
                    </a:lnTo>
                    <a:lnTo>
                      <a:pt x="1" y="6"/>
                    </a:lnTo>
                    <a:lnTo>
                      <a:pt x="0" y="10"/>
                    </a:lnTo>
                    <a:lnTo>
                      <a:pt x="1" y="11"/>
                    </a:lnTo>
                    <a:lnTo>
                      <a:pt x="2" y="13"/>
                    </a:lnTo>
                    <a:lnTo>
                      <a:pt x="4" y="13"/>
                    </a:lnTo>
                    <a:lnTo>
                      <a:pt x="7" y="11"/>
                    </a:lnTo>
                    <a:lnTo>
                      <a:pt x="8" y="10"/>
                    </a:lnTo>
                    <a:lnTo>
                      <a:pt x="10" y="8"/>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09" name="未知"/>
              <p:cNvSpPr/>
              <p:nvPr/>
            </p:nvSpPr>
            <p:spPr bwMode="auto">
              <a:xfrm>
                <a:off x="56" y="244"/>
                <a:ext cx="22" cy="32"/>
              </a:xfrm>
              <a:custGeom>
                <a:avLst/>
                <a:gdLst>
                  <a:gd name="T0" fmla="*/ 0 w 17"/>
                  <a:gd name="T1" fmla="*/ 19 h 34"/>
                  <a:gd name="T2" fmla="*/ 21 w 17"/>
                  <a:gd name="T3" fmla="*/ 29 h 34"/>
                  <a:gd name="T4" fmla="*/ 21 w 17"/>
                  <a:gd name="T5" fmla="*/ 9 h 34"/>
                  <a:gd name="T6" fmla="*/ 0 w 17"/>
                  <a:gd name="T7" fmla="*/ 0 h 34"/>
                  <a:gd name="T8" fmla="*/ 0 w 17"/>
                  <a:gd name="T9" fmla="*/ 19 h 34"/>
                  <a:gd name="T10" fmla="*/ 0 w 17"/>
                  <a:gd name="T11" fmla="*/ 19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34">
                    <a:moveTo>
                      <a:pt x="0" y="22"/>
                    </a:moveTo>
                    <a:lnTo>
                      <a:pt x="16" y="33"/>
                    </a:lnTo>
                    <a:lnTo>
                      <a:pt x="16" y="10"/>
                    </a:lnTo>
                    <a:lnTo>
                      <a:pt x="0" y="0"/>
                    </a:lnTo>
                    <a:lnTo>
                      <a:pt x="0" y="22"/>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0" name="未知"/>
              <p:cNvSpPr/>
              <p:nvPr/>
            </p:nvSpPr>
            <p:spPr bwMode="auto">
              <a:xfrm>
                <a:off x="50" y="250"/>
                <a:ext cx="29" cy="13"/>
              </a:xfrm>
              <a:custGeom>
                <a:avLst/>
                <a:gdLst>
                  <a:gd name="T0" fmla="*/ 9 w 23"/>
                  <a:gd name="T1" fmla="*/ 0 h 15"/>
                  <a:gd name="T2" fmla="*/ 0 w 23"/>
                  <a:gd name="T3" fmla="*/ 4 h 15"/>
                  <a:gd name="T4" fmla="*/ 5 w 23"/>
                  <a:gd name="T5" fmla="*/ 10 h 15"/>
                  <a:gd name="T6" fmla="*/ 18 w 23"/>
                  <a:gd name="T7" fmla="*/ 12 h 15"/>
                  <a:gd name="T8" fmla="*/ 28 w 23"/>
                  <a:gd name="T9" fmla="*/ 7 h 15"/>
                  <a:gd name="T10" fmla="*/ 9 w 23"/>
                  <a:gd name="T11" fmla="*/ 0 h 15"/>
                  <a:gd name="T12" fmla="*/ 9 w 23"/>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 h="15">
                    <a:moveTo>
                      <a:pt x="7" y="0"/>
                    </a:moveTo>
                    <a:lnTo>
                      <a:pt x="0" y="5"/>
                    </a:lnTo>
                    <a:lnTo>
                      <a:pt x="4" y="11"/>
                    </a:lnTo>
                    <a:lnTo>
                      <a:pt x="14" y="14"/>
                    </a:lnTo>
                    <a:lnTo>
                      <a:pt x="22" y="8"/>
                    </a:lnTo>
                    <a:lnTo>
                      <a:pt x="7" y="0"/>
                    </a:lnTo>
                  </a:path>
                </a:pathLst>
              </a:custGeom>
              <a:solidFill>
                <a:srgbClr val="F52B9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1" name="未知"/>
              <p:cNvSpPr/>
              <p:nvPr/>
            </p:nvSpPr>
            <p:spPr bwMode="auto">
              <a:xfrm>
                <a:off x="64" y="258"/>
                <a:ext cx="18" cy="19"/>
              </a:xfrm>
              <a:custGeom>
                <a:avLst/>
                <a:gdLst>
                  <a:gd name="T0" fmla="*/ 17 w 13"/>
                  <a:gd name="T1" fmla="*/ 13 h 22"/>
                  <a:gd name="T2" fmla="*/ 0 w 13"/>
                  <a:gd name="T3" fmla="*/ 18 h 22"/>
                  <a:gd name="T4" fmla="*/ 0 w 13"/>
                  <a:gd name="T5" fmla="*/ 8 h 22"/>
                  <a:gd name="T6" fmla="*/ 4 w 13"/>
                  <a:gd name="T7" fmla="*/ 3 h 22"/>
                  <a:gd name="T8" fmla="*/ 17 w 13"/>
                  <a:gd name="T9" fmla="*/ 0 h 22"/>
                  <a:gd name="T10" fmla="*/ 17 w 13"/>
                  <a:gd name="T11" fmla="*/ 13 h 22"/>
                  <a:gd name="T12" fmla="*/ 17 w 13"/>
                  <a:gd name="T13" fmla="*/ 13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22">
                    <a:moveTo>
                      <a:pt x="12" y="15"/>
                    </a:moveTo>
                    <a:lnTo>
                      <a:pt x="0" y="21"/>
                    </a:lnTo>
                    <a:lnTo>
                      <a:pt x="0" y="9"/>
                    </a:lnTo>
                    <a:lnTo>
                      <a:pt x="3" y="4"/>
                    </a:lnTo>
                    <a:lnTo>
                      <a:pt x="12" y="0"/>
                    </a:lnTo>
                    <a:lnTo>
                      <a:pt x="12" y="15"/>
                    </a:lnTo>
                  </a:path>
                </a:pathLst>
              </a:custGeom>
              <a:solidFill>
                <a:srgbClr val="9F000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2" name="未知"/>
              <p:cNvSpPr/>
              <p:nvPr/>
            </p:nvSpPr>
            <p:spPr bwMode="auto">
              <a:xfrm>
                <a:off x="44" y="265"/>
                <a:ext cx="22" cy="17"/>
              </a:xfrm>
              <a:custGeom>
                <a:avLst/>
                <a:gdLst>
                  <a:gd name="T0" fmla="*/ 21 w 17"/>
                  <a:gd name="T1" fmla="*/ 12 h 19"/>
                  <a:gd name="T2" fmla="*/ 17 w 17"/>
                  <a:gd name="T3" fmla="*/ 8 h 19"/>
                  <a:gd name="T4" fmla="*/ 8 w 17"/>
                  <a:gd name="T5" fmla="*/ 10 h 19"/>
                  <a:gd name="T6" fmla="*/ 1 w 17"/>
                  <a:gd name="T7" fmla="*/ 16 h 19"/>
                  <a:gd name="T8" fmla="*/ 0 w 17"/>
                  <a:gd name="T9" fmla="*/ 16 h 19"/>
                  <a:gd name="T10" fmla="*/ 3 w 17"/>
                  <a:gd name="T11" fmla="*/ 7 h 19"/>
                  <a:gd name="T12" fmla="*/ 21 w 17"/>
                  <a:gd name="T13" fmla="*/ 0 h 19"/>
                  <a:gd name="T14" fmla="*/ 21 w 17"/>
                  <a:gd name="T15" fmla="*/ 12 h 19"/>
                  <a:gd name="T16" fmla="*/ 21 w 17"/>
                  <a:gd name="T17" fmla="*/ 12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9">
                    <a:moveTo>
                      <a:pt x="16" y="13"/>
                    </a:moveTo>
                    <a:lnTo>
                      <a:pt x="13" y="9"/>
                    </a:lnTo>
                    <a:lnTo>
                      <a:pt x="6" y="11"/>
                    </a:lnTo>
                    <a:lnTo>
                      <a:pt x="1" y="18"/>
                    </a:lnTo>
                    <a:lnTo>
                      <a:pt x="0" y="18"/>
                    </a:lnTo>
                    <a:lnTo>
                      <a:pt x="2" y="8"/>
                    </a:lnTo>
                    <a:lnTo>
                      <a:pt x="16" y="0"/>
                    </a:lnTo>
                    <a:lnTo>
                      <a:pt x="16" y="13"/>
                    </a:lnTo>
                  </a:path>
                </a:pathLst>
              </a:custGeom>
              <a:solidFill>
                <a:srgbClr val="9F000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3" name="未知"/>
              <p:cNvSpPr/>
              <p:nvPr/>
            </p:nvSpPr>
            <p:spPr bwMode="auto">
              <a:xfrm>
                <a:off x="34" y="268"/>
                <a:ext cx="16" cy="14"/>
              </a:xfrm>
              <a:custGeom>
                <a:avLst/>
                <a:gdLst>
                  <a:gd name="T0" fmla="*/ 0 w 13"/>
                  <a:gd name="T1" fmla="*/ 8 h 15"/>
                  <a:gd name="T2" fmla="*/ 11 w 13"/>
                  <a:gd name="T3" fmla="*/ 13 h 15"/>
                  <a:gd name="T4" fmla="*/ 15 w 13"/>
                  <a:gd name="T5" fmla="*/ 5 h 15"/>
                  <a:gd name="T6" fmla="*/ 4 w 13"/>
                  <a:gd name="T7" fmla="*/ 2 h 15"/>
                  <a:gd name="T8" fmla="*/ 0 w 13"/>
                  <a:gd name="T9" fmla="*/ 0 h 15"/>
                  <a:gd name="T10" fmla="*/ 0 w 13"/>
                  <a:gd name="T11" fmla="*/ 8 h 15"/>
                  <a:gd name="T12" fmla="*/ 0 w 13"/>
                  <a:gd name="T13" fmla="*/ 8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5">
                    <a:moveTo>
                      <a:pt x="0" y="9"/>
                    </a:moveTo>
                    <a:lnTo>
                      <a:pt x="9" y="14"/>
                    </a:lnTo>
                    <a:lnTo>
                      <a:pt x="12" y="5"/>
                    </a:lnTo>
                    <a:lnTo>
                      <a:pt x="3" y="2"/>
                    </a:lnTo>
                    <a:lnTo>
                      <a:pt x="0" y="0"/>
                    </a:lnTo>
                    <a:lnTo>
                      <a:pt x="0" y="9"/>
                    </a:lnTo>
                  </a:path>
                </a:pathLst>
              </a:custGeom>
              <a:solidFill>
                <a:srgbClr val="C20041"/>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4" name="未知"/>
              <p:cNvSpPr/>
              <p:nvPr/>
            </p:nvSpPr>
            <p:spPr bwMode="auto">
              <a:xfrm>
                <a:off x="66" y="259"/>
                <a:ext cx="18" cy="11"/>
              </a:xfrm>
              <a:custGeom>
                <a:avLst/>
                <a:gdLst>
                  <a:gd name="T0" fmla="*/ 18 w 14"/>
                  <a:gd name="T1" fmla="*/ 6 h 13"/>
                  <a:gd name="T2" fmla="*/ 0 w 14"/>
                  <a:gd name="T3" fmla="*/ 10 h 13"/>
                  <a:gd name="T4" fmla="*/ 4 w 14"/>
                  <a:gd name="T5" fmla="*/ 3 h 13"/>
                  <a:gd name="T6" fmla="*/ 18 w 14"/>
                  <a:gd name="T7" fmla="*/ 0 h 13"/>
                  <a:gd name="T8" fmla="*/ 18 w 14"/>
                  <a:gd name="T9" fmla="*/ 6 h 13"/>
                  <a:gd name="T10" fmla="*/ 18 w 14"/>
                  <a:gd name="T11" fmla="*/ 6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3">
                    <a:moveTo>
                      <a:pt x="13" y="7"/>
                    </a:moveTo>
                    <a:lnTo>
                      <a:pt x="0" y="12"/>
                    </a:lnTo>
                    <a:lnTo>
                      <a:pt x="3" y="4"/>
                    </a:lnTo>
                    <a:lnTo>
                      <a:pt x="13" y="0"/>
                    </a:lnTo>
                    <a:lnTo>
                      <a:pt x="13" y="7"/>
                    </a:lnTo>
                  </a:path>
                </a:pathLst>
              </a:custGeom>
              <a:solidFill>
                <a:srgbClr val="819FE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5" name="未知"/>
              <p:cNvSpPr/>
              <p:nvPr/>
            </p:nvSpPr>
            <p:spPr bwMode="auto">
              <a:xfrm>
                <a:off x="33" y="262"/>
                <a:ext cx="33" cy="12"/>
              </a:xfrm>
              <a:custGeom>
                <a:avLst/>
                <a:gdLst>
                  <a:gd name="T0" fmla="*/ 0 w 26"/>
                  <a:gd name="T1" fmla="*/ 8 h 13"/>
                  <a:gd name="T2" fmla="*/ 10 w 26"/>
                  <a:gd name="T3" fmla="*/ 11 h 13"/>
                  <a:gd name="T4" fmla="*/ 32 w 26"/>
                  <a:gd name="T5" fmla="*/ 1 h 13"/>
                  <a:gd name="T6" fmla="*/ 13 w 26"/>
                  <a:gd name="T7" fmla="*/ 0 h 13"/>
                  <a:gd name="T8" fmla="*/ 0 w 26"/>
                  <a:gd name="T9" fmla="*/ 8 h 13"/>
                  <a:gd name="T10" fmla="*/ 0 w 26"/>
                  <a:gd name="T11" fmla="*/ 8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3">
                    <a:moveTo>
                      <a:pt x="0" y="9"/>
                    </a:moveTo>
                    <a:lnTo>
                      <a:pt x="8" y="12"/>
                    </a:lnTo>
                    <a:lnTo>
                      <a:pt x="25" y="1"/>
                    </a:lnTo>
                    <a:lnTo>
                      <a:pt x="10" y="0"/>
                    </a:lnTo>
                    <a:lnTo>
                      <a:pt x="0" y="9"/>
                    </a:lnTo>
                  </a:path>
                </a:pathLst>
              </a:custGeom>
              <a:solidFill>
                <a:srgbClr val="F52B9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6" name="未知"/>
              <p:cNvSpPr/>
              <p:nvPr/>
            </p:nvSpPr>
            <p:spPr bwMode="auto">
              <a:xfrm>
                <a:off x="49" y="253"/>
                <a:ext cx="23" cy="15"/>
              </a:xfrm>
              <a:custGeom>
                <a:avLst/>
                <a:gdLst>
                  <a:gd name="T0" fmla="*/ 22 w 18"/>
                  <a:gd name="T1" fmla="*/ 8 h 17"/>
                  <a:gd name="T2" fmla="*/ 8 w 18"/>
                  <a:gd name="T3" fmla="*/ 0 h 17"/>
                  <a:gd name="T4" fmla="*/ 0 w 18"/>
                  <a:gd name="T5" fmla="*/ 9 h 17"/>
                  <a:gd name="T6" fmla="*/ 10 w 18"/>
                  <a:gd name="T7" fmla="*/ 14 h 17"/>
                  <a:gd name="T8" fmla="*/ 22 w 18"/>
                  <a:gd name="T9" fmla="*/ 8 h 17"/>
                  <a:gd name="T10" fmla="*/ 22 w 18"/>
                  <a:gd name="T11" fmla="*/ 8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7">
                    <a:moveTo>
                      <a:pt x="17" y="9"/>
                    </a:moveTo>
                    <a:lnTo>
                      <a:pt x="6" y="0"/>
                    </a:lnTo>
                    <a:lnTo>
                      <a:pt x="0" y="10"/>
                    </a:lnTo>
                    <a:lnTo>
                      <a:pt x="8" y="16"/>
                    </a:lnTo>
                    <a:lnTo>
                      <a:pt x="17" y="9"/>
                    </a:lnTo>
                  </a:path>
                </a:pathLst>
              </a:custGeom>
              <a:solidFill>
                <a:srgbClr val="C0E1F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7" name="未知"/>
              <p:cNvSpPr/>
              <p:nvPr/>
            </p:nvSpPr>
            <p:spPr bwMode="auto">
              <a:xfrm>
                <a:off x="74" y="193"/>
                <a:ext cx="125" cy="48"/>
              </a:xfrm>
              <a:custGeom>
                <a:avLst/>
                <a:gdLst>
                  <a:gd name="T0" fmla="*/ 124 w 96"/>
                  <a:gd name="T1" fmla="*/ 8 h 55"/>
                  <a:gd name="T2" fmla="*/ 96 w 96"/>
                  <a:gd name="T3" fmla="*/ 0 h 55"/>
                  <a:gd name="T4" fmla="*/ 0 w 96"/>
                  <a:gd name="T5" fmla="*/ 37 h 55"/>
                  <a:gd name="T6" fmla="*/ 25 w 96"/>
                  <a:gd name="T7" fmla="*/ 47 h 55"/>
                  <a:gd name="T8" fmla="*/ 124 w 96"/>
                  <a:gd name="T9" fmla="*/ 8 h 55"/>
                  <a:gd name="T10" fmla="*/ 124 w 96"/>
                  <a:gd name="T11" fmla="*/ 8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6" h="55">
                    <a:moveTo>
                      <a:pt x="95" y="9"/>
                    </a:moveTo>
                    <a:lnTo>
                      <a:pt x="74" y="0"/>
                    </a:lnTo>
                    <a:lnTo>
                      <a:pt x="0" y="42"/>
                    </a:lnTo>
                    <a:lnTo>
                      <a:pt x="19" y="54"/>
                    </a:lnTo>
                    <a:lnTo>
                      <a:pt x="95" y="9"/>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8" name="未知"/>
              <p:cNvSpPr/>
              <p:nvPr/>
            </p:nvSpPr>
            <p:spPr bwMode="auto">
              <a:xfrm>
                <a:off x="99" y="202"/>
                <a:ext cx="103" cy="57"/>
              </a:xfrm>
              <a:custGeom>
                <a:avLst/>
                <a:gdLst>
                  <a:gd name="T0" fmla="*/ 99 w 77"/>
                  <a:gd name="T1" fmla="*/ 0 h 66"/>
                  <a:gd name="T2" fmla="*/ 0 w 77"/>
                  <a:gd name="T3" fmla="*/ 38 h 66"/>
                  <a:gd name="T4" fmla="*/ 0 w 77"/>
                  <a:gd name="T5" fmla="*/ 57 h 66"/>
                  <a:gd name="T6" fmla="*/ 99 w 77"/>
                  <a:gd name="T7" fmla="*/ 19 h 66"/>
                  <a:gd name="T8" fmla="*/ 99 w 77"/>
                  <a:gd name="T9" fmla="*/ 0 h 66"/>
                  <a:gd name="T10" fmla="*/ 99 w 77"/>
                  <a:gd name="T11" fmla="*/ 0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7" h="66">
                    <a:moveTo>
                      <a:pt x="76" y="0"/>
                    </a:moveTo>
                    <a:lnTo>
                      <a:pt x="0" y="43"/>
                    </a:lnTo>
                    <a:lnTo>
                      <a:pt x="0" y="65"/>
                    </a:lnTo>
                    <a:lnTo>
                      <a:pt x="76" y="22"/>
                    </a:lnTo>
                    <a:lnTo>
                      <a:pt x="76"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19" name="未知"/>
              <p:cNvSpPr/>
              <p:nvPr/>
            </p:nvSpPr>
            <p:spPr bwMode="auto">
              <a:xfrm>
                <a:off x="74" y="230"/>
                <a:ext cx="23" cy="30"/>
              </a:xfrm>
              <a:custGeom>
                <a:avLst/>
                <a:gdLst>
                  <a:gd name="T0" fmla="*/ 25 w 20"/>
                  <a:gd name="T1" fmla="*/ 10 h 35"/>
                  <a:gd name="T2" fmla="*/ 0 w 20"/>
                  <a:gd name="T3" fmla="*/ 0 h 35"/>
                  <a:gd name="T4" fmla="*/ 0 w 20"/>
                  <a:gd name="T5" fmla="*/ 20 h 35"/>
                  <a:gd name="T6" fmla="*/ 25 w 20"/>
                  <a:gd name="T7" fmla="*/ 29 h 35"/>
                  <a:gd name="T8" fmla="*/ 25 w 20"/>
                  <a:gd name="T9" fmla="*/ 10 h 35"/>
                  <a:gd name="T10" fmla="*/ 25 w 20"/>
                  <a:gd name="T11" fmla="*/ 10 h 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5">
                    <a:moveTo>
                      <a:pt x="19" y="12"/>
                    </a:moveTo>
                    <a:lnTo>
                      <a:pt x="0" y="0"/>
                    </a:lnTo>
                    <a:lnTo>
                      <a:pt x="0" y="23"/>
                    </a:lnTo>
                    <a:lnTo>
                      <a:pt x="19" y="34"/>
                    </a:lnTo>
                    <a:lnTo>
                      <a:pt x="19" y="12"/>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0" name="未知"/>
              <p:cNvSpPr/>
              <p:nvPr/>
            </p:nvSpPr>
            <p:spPr bwMode="auto">
              <a:xfrm>
                <a:off x="56" y="241"/>
                <a:ext cx="32" cy="14"/>
              </a:xfrm>
              <a:custGeom>
                <a:avLst/>
                <a:gdLst>
                  <a:gd name="T0" fmla="*/ 11 w 26"/>
                  <a:gd name="T1" fmla="*/ 0 h 16"/>
                  <a:gd name="T2" fmla="*/ 0 w 26"/>
                  <a:gd name="T3" fmla="*/ 4 h 16"/>
                  <a:gd name="T4" fmla="*/ 22 w 26"/>
                  <a:gd name="T5" fmla="*/ 13 h 16"/>
                  <a:gd name="T6" fmla="*/ 34 w 26"/>
                  <a:gd name="T7" fmla="*/ 8 h 16"/>
                  <a:gd name="T8" fmla="*/ 11 w 26"/>
                  <a:gd name="T9" fmla="*/ 0 h 16"/>
                  <a:gd name="T10" fmla="*/ 11 w 26"/>
                  <a:gd name="T11" fmla="*/ 0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6">
                    <a:moveTo>
                      <a:pt x="8" y="0"/>
                    </a:moveTo>
                    <a:lnTo>
                      <a:pt x="0" y="4"/>
                    </a:lnTo>
                    <a:lnTo>
                      <a:pt x="16" y="15"/>
                    </a:lnTo>
                    <a:lnTo>
                      <a:pt x="25" y="9"/>
                    </a:lnTo>
                    <a:lnTo>
                      <a:pt x="8" y="0"/>
                    </a:lnTo>
                  </a:path>
                </a:pathLst>
              </a:custGeom>
              <a:solidFill>
                <a:srgbClr val="FF6088"/>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1" name="未知"/>
              <p:cNvSpPr/>
              <p:nvPr/>
            </p:nvSpPr>
            <p:spPr bwMode="auto">
              <a:xfrm>
                <a:off x="79" y="249"/>
                <a:ext cx="19" cy="25"/>
              </a:xfrm>
              <a:custGeom>
                <a:avLst/>
                <a:gdLst>
                  <a:gd name="T0" fmla="*/ 16 w 14"/>
                  <a:gd name="T1" fmla="*/ 18 h 28"/>
                  <a:gd name="T2" fmla="*/ 0 w 14"/>
                  <a:gd name="T3" fmla="*/ 24 h 28"/>
                  <a:gd name="T4" fmla="*/ 0 w 14"/>
                  <a:gd name="T5" fmla="*/ 5 h 28"/>
                  <a:gd name="T6" fmla="*/ 16 w 14"/>
                  <a:gd name="T7" fmla="*/ 0 h 28"/>
                  <a:gd name="T8" fmla="*/ 16 w 14"/>
                  <a:gd name="T9" fmla="*/ 18 h 28"/>
                  <a:gd name="T10" fmla="*/ 16 w 14"/>
                  <a:gd name="T11" fmla="*/ 18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28">
                    <a:moveTo>
                      <a:pt x="13" y="20"/>
                    </a:moveTo>
                    <a:lnTo>
                      <a:pt x="0" y="27"/>
                    </a:lnTo>
                    <a:lnTo>
                      <a:pt x="0" y="6"/>
                    </a:lnTo>
                    <a:lnTo>
                      <a:pt x="13" y="0"/>
                    </a:lnTo>
                    <a:lnTo>
                      <a:pt x="13" y="20"/>
                    </a:lnTo>
                  </a:path>
                </a:pathLst>
              </a:custGeom>
              <a:solidFill>
                <a:srgbClr val="9F000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2" name="未知"/>
              <p:cNvSpPr/>
              <p:nvPr/>
            </p:nvSpPr>
            <p:spPr bwMode="auto">
              <a:xfrm>
                <a:off x="155" y="224"/>
                <a:ext cx="125" cy="49"/>
              </a:xfrm>
              <a:custGeom>
                <a:avLst/>
                <a:gdLst>
                  <a:gd name="T0" fmla="*/ 124 w 96"/>
                  <a:gd name="T1" fmla="*/ 9 h 57"/>
                  <a:gd name="T2" fmla="*/ 99 w 96"/>
                  <a:gd name="T3" fmla="*/ 0 h 57"/>
                  <a:gd name="T4" fmla="*/ 0 w 96"/>
                  <a:gd name="T5" fmla="*/ 39 h 57"/>
                  <a:gd name="T6" fmla="*/ 23 w 96"/>
                  <a:gd name="T7" fmla="*/ 48 h 57"/>
                  <a:gd name="T8" fmla="*/ 124 w 96"/>
                  <a:gd name="T9" fmla="*/ 9 h 57"/>
                  <a:gd name="T10" fmla="*/ 124 w 96"/>
                  <a:gd name="T11" fmla="*/ 9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6" h="57">
                    <a:moveTo>
                      <a:pt x="95" y="11"/>
                    </a:moveTo>
                    <a:lnTo>
                      <a:pt x="76" y="0"/>
                    </a:lnTo>
                    <a:lnTo>
                      <a:pt x="0" y="45"/>
                    </a:lnTo>
                    <a:lnTo>
                      <a:pt x="18" y="56"/>
                    </a:lnTo>
                    <a:lnTo>
                      <a:pt x="95" y="11"/>
                    </a:lnTo>
                  </a:path>
                </a:pathLst>
              </a:custGeom>
              <a:solidFill>
                <a:srgbClr val="D2D2D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3" name="未知"/>
              <p:cNvSpPr/>
              <p:nvPr/>
            </p:nvSpPr>
            <p:spPr bwMode="auto">
              <a:xfrm>
                <a:off x="155" y="262"/>
                <a:ext cx="25" cy="30"/>
              </a:xfrm>
              <a:custGeom>
                <a:avLst/>
                <a:gdLst>
                  <a:gd name="T0" fmla="*/ 25 w 20"/>
                  <a:gd name="T1" fmla="*/ 9 h 34"/>
                  <a:gd name="T2" fmla="*/ 0 w 20"/>
                  <a:gd name="T3" fmla="*/ 0 h 34"/>
                  <a:gd name="T4" fmla="*/ 0 w 20"/>
                  <a:gd name="T5" fmla="*/ 19 h 34"/>
                  <a:gd name="T6" fmla="*/ 25 w 20"/>
                  <a:gd name="T7" fmla="*/ 29 h 34"/>
                  <a:gd name="T8" fmla="*/ 25 w 20"/>
                  <a:gd name="T9" fmla="*/ 9 h 34"/>
                  <a:gd name="T10" fmla="*/ 25 w 20"/>
                  <a:gd name="T11" fmla="*/ 9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4">
                    <a:moveTo>
                      <a:pt x="19" y="10"/>
                    </a:moveTo>
                    <a:lnTo>
                      <a:pt x="0" y="0"/>
                    </a:lnTo>
                    <a:lnTo>
                      <a:pt x="0" y="21"/>
                    </a:lnTo>
                    <a:lnTo>
                      <a:pt x="19" y="33"/>
                    </a:lnTo>
                    <a:lnTo>
                      <a:pt x="19" y="10"/>
                    </a:lnTo>
                  </a:path>
                </a:pathLst>
              </a:custGeom>
              <a:solidFill>
                <a:srgbClr val="A2A2A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4" name="未知"/>
              <p:cNvSpPr/>
              <p:nvPr/>
            </p:nvSpPr>
            <p:spPr bwMode="auto">
              <a:xfrm>
                <a:off x="179" y="234"/>
                <a:ext cx="100" cy="58"/>
              </a:xfrm>
              <a:custGeom>
                <a:avLst/>
                <a:gdLst>
                  <a:gd name="T0" fmla="*/ 100 w 77"/>
                  <a:gd name="T1" fmla="*/ 0 h 67"/>
                  <a:gd name="T2" fmla="*/ 0 w 77"/>
                  <a:gd name="T3" fmla="*/ 37 h 67"/>
                  <a:gd name="T4" fmla="*/ 0 w 77"/>
                  <a:gd name="T5" fmla="*/ 57 h 67"/>
                  <a:gd name="T6" fmla="*/ 100 w 77"/>
                  <a:gd name="T7" fmla="*/ 19 h 67"/>
                  <a:gd name="T8" fmla="*/ 100 w 77"/>
                  <a:gd name="T9" fmla="*/ 0 h 67"/>
                  <a:gd name="T10" fmla="*/ 100 w 77"/>
                  <a:gd name="T11" fmla="*/ 0 h 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7" h="67">
                    <a:moveTo>
                      <a:pt x="76" y="0"/>
                    </a:moveTo>
                    <a:lnTo>
                      <a:pt x="0" y="43"/>
                    </a:lnTo>
                    <a:lnTo>
                      <a:pt x="0" y="66"/>
                    </a:lnTo>
                    <a:lnTo>
                      <a:pt x="76" y="22"/>
                    </a:lnTo>
                    <a:lnTo>
                      <a:pt x="76" y="0"/>
                    </a:lnTo>
                  </a:path>
                </a:pathLst>
              </a:custGeom>
              <a:solidFill>
                <a:srgbClr val="727272"/>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925" name="Rectangle 955"/>
            <p:cNvSpPr>
              <a:spLocks noChangeArrowheads="1"/>
            </p:cNvSpPr>
            <p:nvPr/>
          </p:nvSpPr>
          <p:spPr bwMode="auto">
            <a:xfrm rot="5400000">
              <a:off x="891" y="8731"/>
              <a:ext cx="387" cy="163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第三方物流</a:t>
              </a:r>
            </a:p>
          </p:txBody>
        </p:sp>
        <p:sp>
          <p:nvSpPr>
            <p:cNvPr id="926" name="Line 956"/>
            <p:cNvSpPr>
              <a:spLocks noChangeShapeType="1"/>
            </p:cNvSpPr>
            <p:nvPr/>
          </p:nvSpPr>
          <p:spPr bwMode="auto">
            <a:xfrm flipV="1">
              <a:off x="3483" y="7215"/>
              <a:ext cx="1417" cy="46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7" name="Line 957"/>
            <p:cNvSpPr>
              <a:spLocks noChangeShapeType="1"/>
            </p:cNvSpPr>
            <p:nvPr/>
          </p:nvSpPr>
          <p:spPr bwMode="auto">
            <a:xfrm flipV="1">
              <a:off x="3540" y="8130"/>
              <a:ext cx="1338" cy="1203"/>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28" name="Rectangle 958"/>
            <p:cNvSpPr>
              <a:spLocks noChangeArrowheads="1"/>
            </p:cNvSpPr>
            <p:nvPr/>
          </p:nvSpPr>
          <p:spPr bwMode="auto">
            <a:xfrm rot="5400000">
              <a:off x="8338" y="9105"/>
              <a:ext cx="387" cy="1303"/>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流通企业</a:t>
              </a:r>
            </a:p>
          </p:txBody>
        </p:sp>
        <p:sp>
          <p:nvSpPr>
            <p:cNvPr id="929" name="Rectangle 959"/>
            <p:cNvSpPr>
              <a:spLocks noChangeArrowheads="1"/>
            </p:cNvSpPr>
            <p:nvPr/>
          </p:nvSpPr>
          <p:spPr bwMode="auto">
            <a:xfrm rot="5400000">
              <a:off x="11398" y="9115"/>
              <a:ext cx="387" cy="1303"/>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生产企业</a:t>
              </a:r>
            </a:p>
          </p:txBody>
        </p:sp>
        <p:sp>
          <p:nvSpPr>
            <p:cNvPr id="930" name="Rectangle 961"/>
            <p:cNvSpPr>
              <a:spLocks noChangeArrowheads="1"/>
            </p:cNvSpPr>
            <p:nvPr/>
          </p:nvSpPr>
          <p:spPr bwMode="auto">
            <a:xfrm>
              <a:off x="7923" y="1430"/>
              <a:ext cx="1302" cy="388"/>
            </a:xfrm>
            <a:prstGeom prst="rect">
              <a:avLst/>
            </a:prstGeom>
            <a:noFill/>
            <a:ln>
              <a:noFill/>
            </a:ln>
            <a:effectLst/>
          </p:spPr>
          <p:txBody>
            <a:bodyPr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交通运输</a:t>
              </a:r>
            </a:p>
          </p:txBody>
        </p:sp>
        <p:sp>
          <p:nvSpPr>
            <p:cNvPr id="931" name="Rectangle 964"/>
            <p:cNvSpPr>
              <a:spLocks noChangeArrowheads="1"/>
            </p:cNvSpPr>
            <p:nvPr/>
          </p:nvSpPr>
          <p:spPr bwMode="auto">
            <a:xfrm>
              <a:off x="17498" y="4585"/>
              <a:ext cx="1320" cy="390"/>
            </a:xfrm>
            <a:prstGeom prst="rect">
              <a:avLst/>
            </a:prstGeom>
            <a:noFill/>
            <a:ln>
              <a:noFill/>
            </a:ln>
            <a:effectLst/>
          </p:spPr>
          <p:txBody>
            <a:bodyPr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保险</a:t>
              </a:r>
            </a:p>
          </p:txBody>
        </p:sp>
        <p:grpSp>
          <p:nvGrpSpPr>
            <p:cNvPr id="88067" name="组合 972"/>
            <p:cNvGrpSpPr/>
            <p:nvPr/>
          </p:nvGrpSpPr>
          <p:grpSpPr bwMode="auto">
            <a:xfrm>
              <a:off x="7470" y="4483"/>
              <a:ext cx="5898" cy="2680"/>
              <a:chOff x="3563938" y="2898775"/>
              <a:chExt cx="2808287" cy="1701800"/>
            </a:xfrm>
          </p:grpSpPr>
          <p:pic>
            <p:nvPicPr>
              <p:cNvPr id="88338" name="Picture 27"/>
              <p:cNvPicPr>
                <a:picLocks noChangeAspect="1"/>
              </p:cNvPicPr>
              <p:nvPr/>
            </p:nvPicPr>
            <p:blipFill>
              <a:blip r:embed="rId12"/>
              <a:srcRect/>
              <a:stretch>
                <a:fillRect/>
              </a:stretch>
            </p:blipFill>
            <p:spPr bwMode="auto">
              <a:xfrm>
                <a:off x="3563938" y="2898775"/>
                <a:ext cx="2674937" cy="1701800"/>
              </a:xfrm>
              <a:prstGeom prst="rect">
                <a:avLst/>
              </a:prstGeom>
              <a:noFill/>
              <a:ln w="9525">
                <a:noFill/>
                <a:miter lim="800000"/>
                <a:headEnd/>
                <a:tailEnd/>
              </a:ln>
            </p:spPr>
          </p:pic>
          <p:sp>
            <p:nvSpPr>
              <p:cNvPr id="934" name="Text Box 966"/>
              <p:cNvSpPr txBox="1">
                <a:spLocks noChangeArrowheads="1"/>
              </p:cNvSpPr>
              <p:nvPr/>
            </p:nvSpPr>
            <p:spPr bwMode="auto">
              <a:xfrm>
                <a:off x="3563938" y="3573462"/>
                <a:ext cx="2808287" cy="369888"/>
              </a:xfrm>
              <a:prstGeom prst="rect">
                <a:avLst/>
              </a:prstGeom>
              <a:noFill/>
              <a:ln>
                <a:noFill/>
              </a:ln>
              <a:effectLst/>
            </p:spPr>
            <p:txBody>
              <a:bodyPr>
                <a:spAutoFit/>
              </a:bodyPr>
              <a:lstStyle>
                <a:lvl1pPr eaLnBrk="0" hangingPunct="0">
                  <a:defRPr sz="2600" b="1">
                    <a:solidFill>
                      <a:schemeClr val="tx1"/>
                    </a:solidFill>
                    <a:latin typeface="Arial" panose="020B0604020202020204" pitchFamily="34" charset="0"/>
                    <a:ea typeface="宋体" panose="02010600030101010101" pitchFamily="2" charset="-122"/>
                  </a:defRPr>
                </a:lvl1pPr>
                <a:lvl2pPr marL="742950" indent="-285750" eaLnBrk="0" hangingPunct="0">
                  <a:defRPr sz="2600" b="1">
                    <a:solidFill>
                      <a:schemeClr val="tx1"/>
                    </a:solidFill>
                    <a:latin typeface="Arial" panose="020B0604020202020204" pitchFamily="34" charset="0"/>
                    <a:ea typeface="宋体" panose="02010600030101010101" pitchFamily="2" charset="-122"/>
                  </a:defRPr>
                </a:lvl2pPr>
                <a:lvl3pPr marL="1143000" indent="-228600" eaLnBrk="0" hangingPunct="0">
                  <a:defRPr sz="2600" b="1">
                    <a:solidFill>
                      <a:schemeClr val="tx1"/>
                    </a:solidFill>
                    <a:latin typeface="Arial" panose="020B0604020202020204" pitchFamily="34" charset="0"/>
                    <a:ea typeface="宋体" panose="02010600030101010101" pitchFamily="2" charset="-122"/>
                  </a:defRPr>
                </a:lvl3pPr>
                <a:lvl4pPr marL="1600200" indent="-228600" eaLnBrk="0" hangingPunct="0">
                  <a:defRPr sz="2600" b="1">
                    <a:solidFill>
                      <a:schemeClr val="tx1"/>
                    </a:solidFill>
                    <a:latin typeface="Arial" panose="020B0604020202020204" pitchFamily="34" charset="0"/>
                    <a:ea typeface="宋体" panose="02010600030101010101" pitchFamily="2" charset="-122"/>
                  </a:defRPr>
                </a:lvl4pPr>
                <a:lvl5pPr marL="2057400" indent="-228600" eaLnBrk="0" hangingPunct="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pPr algn="ctr" fontAlgn="auto">
                  <a:spcBef>
                    <a:spcPts val="0"/>
                  </a:spcBef>
                  <a:spcAft>
                    <a:spcPts val="0"/>
                  </a:spcAft>
                  <a:defRPr/>
                </a:pPr>
                <a:r>
                  <a:rPr lang="zh-CN" altLang="en-US" sz="1800" kern="0" dirty="0" smtClean="0">
                    <a:solidFill>
                      <a:srgbClr val="000000"/>
                    </a:solidFill>
                    <a:latin typeface="幼圆" panose="02010509060101010101" pitchFamily="49" charset="-122"/>
                    <a:ea typeface="幼圆" panose="02010509060101010101" pitchFamily="49" charset="-122"/>
                  </a:rPr>
                  <a:t>物流集散平台</a:t>
                </a:r>
                <a:endParaRPr lang="zh-CN" altLang="zh-CN" sz="1800" kern="0" dirty="0">
                  <a:solidFill>
                    <a:srgbClr val="000000"/>
                  </a:solidFill>
                  <a:latin typeface="幼圆" panose="02010509060101010101" pitchFamily="49" charset="-122"/>
                  <a:ea typeface="幼圆" panose="02010509060101010101" pitchFamily="49" charset="-122"/>
                </a:endParaRPr>
              </a:p>
            </p:txBody>
          </p:sp>
        </p:grpSp>
        <p:sp>
          <p:nvSpPr>
            <p:cNvPr id="935" name="Line 972"/>
            <p:cNvSpPr>
              <a:spLocks noChangeShapeType="1"/>
            </p:cNvSpPr>
            <p:nvPr/>
          </p:nvSpPr>
          <p:spPr bwMode="auto">
            <a:xfrm flipV="1">
              <a:off x="3600" y="5533"/>
              <a:ext cx="1300" cy="465"/>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36" name="Line 974"/>
            <p:cNvSpPr>
              <a:spLocks noChangeShapeType="1"/>
            </p:cNvSpPr>
            <p:nvPr/>
          </p:nvSpPr>
          <p:spPr bwMode="auto">
            <a:xfrm flipV="1">
              <a:off x="3448" y="4618"/>
              <a:ext cx="1452" cy="36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37" name="Line 975"/>
            <p:cNvSpPr>
              <a:spLocks noChangeShapeType="1"/>
            </p:cNvSpPr>
            <p:nvPr/>
          </p:nvSpPr>
          <p:spPr bwMode="auto">
            <a:xfrm>
              <a:off x="3428" y="4158"/>
              <a:ext cx="1472" cy="27"/>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38" name="Line 976"/>
            <p:cNvSpPr>
              <a:spLocks noChangeShapeType="1"/>
            </p:cNvSpPr>
            <p:nvPr/>
          </p:nvSpPr>
          <p:spPr bwMode="auto">
            <a:xfrm>
              <a:off x="3690" y="3503"/>
              <a:ext cx="1210" cy="34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39" name="Line 977"/>
            <p:cNvSpPr>
              <a:spLocks noChangeShapeType="1"/>
            </p:cNvSpPr>
            <p:nvPr/>
          </p:nvSpPr>
          <p:spPr bwMode="auto">
            <a:xfrm>
              <a:off x="3388" y="2370"/>
              <a:ext cx="1562" cy="103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0" name="Line 978"/>
            <p:cNvSpPr>
              <a:spLocks noChangeShapeType="1"/>
            </p:cNvSpPr>
            <p:nvPr/>
          </p:nvSpPr>
          <p:spPr bwMode="auto">
            <a:xfrm flipV="1">
              <a:off x="15333" y="3643"/>
              <a:ext cx="900" cy="35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1" name="Line 979"/>
            <p:cNvSpPr>
              <a:spLocks noChangeShapeType="1"/>
            </p:cNvSpPr>
            <p:nvPr/>
          </p:nvSpPr>
          <p:spPr bwMode="auto">
            <a:xfrm flipH="1">
              <a:off x="15358" y="4720"/>
              <a:ext cx="580" cy="105"/>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2" name="Line 981"/>
            <p:cNvSpPr>
              <a:spLocks noChangeShapeType="1"/>
            </p:cNvSpPr>
            <p:nvPr/>
          </p:nvSpPr>
          <p:spPr bwMode="auto">
            <a:xfrm flipH="1">
              <a:off x="10343" y="7090"/>
              <a:ext cx="0" cy="723"/>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3" name="Line 982"/>
            <p:cNvSpPr>
              <a:spLocks noChangeShapeType="1"/>
            </p:cNvSpPr>
            <p:nvPr/>
          </p:nvSpPr>
          <p:spPr bwMode="auto">
            <a:xfrm>
              <a:off x="5980" y="4390"/>
              <a:ext cx="2248" cy="1040"/>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4" name="Line 983"/>
            <p:cNvSpPr>
              <a:spLocks noChangeShapeType="1"/>
            </p:cNvSpPr>
            <p:nvPr/>
          </p:nvSpPr>
          <p:spPr bwMode="auto">
            <a:xfrm flipV="1">
              <a:off x="6018" y="6565"/>
              <a:ext cx="1602" cy="978"/>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5" name="Line 984"/>
            <p:cNvSpPr>
              <a:spLocks noChangeShapeType="1"/>
            </p:cNvSpPr>
            <p:nvPr/>
          </p:nvSpPr>
          <p:spPr bwMode="auto">
            <a:xfrm flipV="1">
              <a:off x="12158" y="4298"/>
              <a:ext cx="1965" cy="1020"/>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46" name="Line 985"/>
            <p:cNvSpPr>
              <a:spLocks noChangeShapeType="1"/>
            </p:cNvSpPr>
            <p:nvPr/>
          </p:nvSpPr>
          <p:spPr bwMode="auto">
            <a:xfrm>
              <a:off x="12763" y="6678"/>
              <a:ext cx="1607" cy="865"/>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nvGrpSpPr>
            <p:cNvPr id="88068" name="组合 979"/>
            <p:cNvGrpSpPr/>
            <p:nvPr/>
          </p:nvGrpSpPr>
          <p:grpSpPr bwMode="auto">
            <a:xfrm>
              <a:off x="3637" y="2557"/>
              <a:ext cx="3186" cy="3518"/>
              <a:chOff x="1185613" y="1964080"/>
              <a:chExt cx="1516190" cy="2232344"/>
            </a:xfrm>
          </p:grpSpPr>
          <p:sp>
            <p:nvSpPr>
              <p:cNvPr id="948" name="未知"/>
              <p:cNvSpPr/>
              <p:nvPr/>
            </p:nvSpPr>
            <p:spPr bwMode="ltGray">
              <a:xfrm>
                <a:off x="2022424" y="3608114"/>
                <a:ext cx="2379" cy="4759"/>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49" name="未知"/>
              <p:cNvSpPr/>
              <p:nvPr/>
            </p:nvSpPr>
            <p:spPr bwMode="ltGray">
              <a:xfrm>
                <a:off x="2148536" y="3735041"/>
                <a:ext cx="3570" cy="4759"/>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50" name="AutoShape 6"/>
              <p:cNvSpPr>
                <a:spLocks noChangeArrowheads="1"/>
              </p:cNvSpPr>
              <p:nvPr/>
            </p:nvSpPr>
            <p:spPr bwMode="ltGray">
              <a:xfrm rot="16200000">
                <a:off x="827612" y="2816727"/>
                <a:ext cx="2232344" cy="52705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88337" name="TextBox 978"/>
              <p:cNvSpPr>
                <a:spLocks noChangeArrowheads="1"/>
              </p:cNvSpPr>
              <p:nvPr/>
            </p:nvSpPr>
            <p:spPr bwMode="ltGray">
              <a:xfrm>
                <a:off x="1185613" y="2954118"/>
                <a:ext cx="1516190" cy="336993"/>
              </a:xfrm>
              <a:prstGeom prst="rect">
                <a:avLst/>
              </a:prstGeom>
              <a:noFill/>
              <a:ln w="12700" cap="flat" cmpd="sng" algn="ctr">
                <a:noFill/>
                <a:prstDash val="solid"/>
              </a:ln>
              <a:effectLst>
                <a:outerShdw blurRad="40000" dist="23000" dir="5400000" rotWithShape="0">
                  <a:srgbClr val="000000">
                    <a:alpha val="35000"/>
                  </a:srgbClr>
                </a:outerShdw>
              </a:effectLst>
            </p:spPr>
            <p:txBody>
              <a:bodyPr vert="eaVert"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基本运输能力供应商</a:t>
                </a:r>
              </a:p>
            </p:txBody>
          </p:sp>
        </p:grpSp>
        <p:grpSp>
          <p:nvGrpSpPr>
            <p:cNvPr id="88069" name="组合 980"/>
            <p:cNvGrpSpPr/>
            <p:nvPr/>
          </p:nvGrpSpPr>
          <p:grpSpPr bwMode="auto">
            <a:xfrm>
              <a:off x="3958" y="6434"/>
              <a:ext cx="2542" cy="3515"/>
              <a:chOff x="1314579" y="1988841"/>
              <a:chExt cx="1209716" cy="2232248"/>
            </a:xfrm>
          </p:grpSpPr>
          <p:sp>
            <p:nvSpPr>
              <p:cNvPr id="953" name="未知"/>
              <p:cNvSpPr/>
              <p:nvPr/>
            </p:nvSpPr>
            <p:spPr bwMode="auto">
              <a:xfrm>
                <a:off x="2022424" y="3608253"/>
                <a:ext cx="2379"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54" name="未知"/>
              <p:cNvSpPr/>
              <p:nvPr/>
            </p:nvSpPr>
            <p:spPr bwMode="auto">
              <a:xfrm>
                <a:off x="2148536" y="3735265"/>
                <a:ext cx="3570"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55" name="AutoShape 6"/>
              <p:cNvSpPr>
                <a:spLocks noChangeArrowheads="1"/>
              </p:cNvSpPr>
              <p:nvPr/>
            </p:nvSpPr>
            <p:spPr bwMode="ltGray">
              <a:xfrm rot="16200000">
                <a:off x="839081" y="2841440"/>
                <a:ext cx="2232248" cy="52705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lstStyle/>
              <a:p>
                <a:pPr algn="ctr" eaLnBrk="0" fontAlgn="auto" hangingPunct="0">
                  <a:spcBef>
                    <a:spcPts val="0"/>
                  </a:spcBef>
                  <a:spcAft>
                    <a:spcPts val="0"/>
                  </a:spcAft>
                  <a:defRPr/>
                </a:pPr>
                <a:endParaRPr lang="en-US" altLang="zh-CN" sz="1600" b="1" kern="0" dirty="0">
                  <a:solidFill>
                    <a:sysClr val="window" lastClr="FFFFFF"/>
                  </a:solidFill>
                  <a:latin typeface="幼圆" panose="02010509060101010101" pitchFamily="49" charset="-122"/>
                  <a:ea typeface="幼圆" panose="02010509060101010101" pitchFamily="49" charset="-122"/>
                </a:endParaRPr>
              </a:p>
            </p:txBody>
          </p:sp>
          <p:sp>
            <p:nvSpPr>
              <p:cNvPr id="88333" name="TextBox 984"/>
              <p:cNvSpPr>
                <a:spLocks noChangeArrowheads="1"/>
              </p:cNvSpPr>
              <p:nvPr/>
            </p:nvSpPr>
            <p:spPr bwMode="ltGray">
              <a:xfrm>
                <a:off x="1314579" y="2859929"/>
                <a:ext cx="1209716" cy="337219"/>
              </a:xfrm>
              <a:prstGeom prst="rect">
                <a:avLst/>
              </a:prstGeom>
              <a:noFill/>
              <a:ln w="12700" cap="flat" cmpd="sng" algn="ctr">
                <a:noFill/>
                <a:prstDash val="solid"/>
              </a:ln>
              <a:effectLst>
                <a:outerShdw blurRad="40000" dist="23000" dir="5400000" rotWithShape="0">
                  <a:srgbClr val="000000">
                    <a:alpha val="35000"/>
                  </a:srgbClr>
                </a:outerShdw>
              </a:effectLst>
            </p:spPr>
            <p:txBody>
              <a:bodyPr vert="eaVert"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物流服务供应商</a:t>
                </a:r>
              </a:p>
            </p:txBody>
          </p:sp>
        </p:grpSp>
        <p:grpSp>
          <p:nvGrpSpPr>
            <p:cNvPr id="88070" name="组合 985"/>
            <p:cNvGrpSpPr/>
            <p:nvPr/>
          </p:nvGrpSpPr>
          <p:grpSpPr bwMode="auto">
            <a:xfrm>
              <a:off x="13844" y="6453"/>
              <a:ext cx="2220" cy="3515"/>
              <a:chOff x="1437268" y="1988841"/>
              <a:chExt cx="1058870" cy="2232248"/>
            </a:xfrm>
          </p:grpSpPr>
          <p:sp>
            <p:nvSpPr>
              <p:cNvPr id="958" name="未知"/>
              <p:cNvSpPr/>
              <p:nvPr/>
            </p:nvSpPr>
            <p:spPr bwMode="ltGray">
              <a:xfrm>
                <a:off x="2021980" y="3608253"/>
                <a:ext cx="3578"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59" name="未知"/>
              <p:cNvSpPr/>
              <p:nvPr/>
            </p:nvSpPr>
            <p:spPr bwMode="ltGray">
              <a:xfrm>
                <a:off x="2148377" y="3735265"/>
                <a:ext cx="3578"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60" name="AutoShape 6"/>
              <p:cNvSpPr>
                <a:spLocks noChangeArrowheads="1"/>
              </p:cNvSpPr>
              <p:nvPr/>
            </p:nvSpPr>
            <p:spPr bwMode="ltGray">
              <a:xfrm rot="16200000">
                <a:off x="839081" y="2841440"/>
                <a:ext cx="2232248" cy="52705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88329" name="TextBox 995"/>
              <p:cNvSpPr>
                <a:spLocks noChangeArrowheads="1"/>
              </p:cNvSpPr>
              <p:nvPr/>
            </p:nvSpPr>
            <p:spPr bwMode="ltGray">
              <a:xfrm>
                <a:off x="1437268" y="2886780"/>
                <a:ext cx="1058870" cy="337219"/>
              </a:xfrm>
              <a:prstGeom prst="rect">
                <a:avLst/>
              </a:prstGeom>
              <a:noFill/>
              <a:ln w="12700" cap="flat" cmpd="sng" algn="ctr">
                <a:noFill/>
                <a:prstDash val="solid"/>
              </a:ln>
              <a:effectLst>
                <a:outerShdw blurRad="40000" dist="23000" dir="5400000" rotWithShape="0">
                  <a:srgbClr val="000000">
                    <a:alpha val="35000"/>
                  </a:srgbClr>
                </a:outerShdw>
              </a:effectLst>
            </p:spPr>
            <p:txBody>
              <a:bodyPr vert="eaVert"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外部平台协同</a:t>
                </a:r>
              </a:p>
            </p:txBody>
          </p:sp>
        </p:grpSp>
        <p:grpSp>
          <p:nvGrpSpPr>
            <p:cNvPr id="88071" name="组合 996"/>
            <p:cNvGrpSpPr/>
            <p:nvPr/>
          </p:nvGrpSpPr>
          <p:grpSpPr bwMode="auto">
            <a:xfrm>
              <a:off x="13346" y="2461"/>
              <a:ext cx="2864" cy="3515"/>
              <a:chOff x="1262231" y="1988842"/>
              <a:chExt cx="1362955" cy="2232248"/>
            </a:xfrm>
            <a:gradFill rotWithShape="1">
              <a:gsLst>
                <a:gs pos="0">
                  <a:schemeClr val="accent1">
                    <a:lumMod val="5000"/>
                    <a:lumOff val="95000"/>
                  </a:schemeClr>
                </a:gs>
                <a:gs pos="58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grpSpPr>
          <p:sp>
            <p:nvSpPr>
              <p:cNvPr id="963" name="未知"/>
              <p:cNvSpPr/>
              <p:nvPr/>
            </p:nvSpPr>
            <p:spPr bwMode="ltGray">
              <a:xfrm>
                <a:off x="2022425" y="3608253"/>
                <a:ext cx="2379"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64" name="未知"/>
              <p:cNvSpPr/>
              <p:nvPr/>
            </p:nvSpPr>
            <p:spPr bwMode="ltGray">
              <a:xfrm>
                <a:off x="2148536" y="3735265"/>
                <a:ext cx="3569" cy="4762"/>
              </a:xfrm>
              <a:custGeom>
                <a:avLst/>
                <a:gdLst>
                  <a:gd name="T0" fmla="*/ 3175 w 5"/>
                  <a:gd name="T1" fmla="*/ 4762 h 5"/>
                  <a:gd name="T2" fmla="*/ 3175 w 5"/>
                  <a:gd name="T3" fmla="*/ 4762 h 5"/>
                  <a:gd name="T4" fmla="*/ 3175 w 5"/>
                  <a:gd name="T5" fmla="*/ 0 h 5"/>
                  <a:gd name="T6" fmla="*/ 0 w 5"/>
                  <a:gd name="T7" fmla="*/ 0 h 5"/>
                  <a:gd name="T8" fmla="*/ 0 w 5"/>
                  <a:gd name="T9" fmla="*/ 4762 h 5"/>
                  <a:gd name="T10" fmla="*/ 3175 w 5"/>
                  <a:gd name="T11" fmla="*/ 4762 h 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5">
                    <a:moveTo>
                      <a:pt x="5" y="5"/>
                    </a:moveTo>
                    <a:lnTo>
                      <a:pt x="5" y="5"/>
                    </a:lnTo>
                    <a:lnTo>
                      <a:pt x="5" y="0"/>
                    </a:lnTo>
                    <a:lnTo>
                      <a:pt x="0" y="0"/>
                    </a:lnTo>
                    <a:lnTo>
                      <a:pt x="0" y="5"/>
                    </a:lnTo>
                    <a:lnTo>
                      <a:pt x="5" y="5"/>
                    </a:lnTo>
                    <a:close/>
                  </a:path>
                </a:pathLst>
              </a:cu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965" name="AutoShape 6"/>
              <p:cNvSpPr>
                <a:spLocks noChangeArrowheads="1"/>
              </p:cNvSpPr>
              <p:nvPr/>
            </p:nvSpPr>
            <p:spPr bwMode="ltGray">
              <a:xfrm rot="16200000">
                <a:off x="839081" y="2841441"/>
                <a:ext cx="2232248" cy="52705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endParaRPr lang="en-US" altLang="zh-CN" sz="1600" b="1" kern="0" dirty="0">
                  <a:solidFill>
                    <a:sysClr val="window" lastClr="FFFFFF"/>
                  </a:solidFill>
                  <a:latin typeface="幼圆" panose="02010509060101010101" pitchFamily="49" charset="-122"/>
                  <a:ea typeface="幼圆" panose="02010509060101010101" pitchFamily="49" charset="-122"/>
                  <a:sym typeface="+mn-ea"/>
                </a:endParaRPr>
              </a:p>
            </p:txBody>
          </p:sp>
          <p:sp>
            <p:nvSpPr>
              <p:cNvPr id="88325" name="TextBox 1360"/>
              <p:cNvSpPr>
                <a:spLocks noChangeArrowheads="1"/>
              </p:cNvSpPr>
              <p:nvPr/>
            </p:nvSpPr>
            <p:spPr bwMode="ltGray">
              <a:xfrm>
                <a:off x="1262231" y="2903134"/>
                <a:ext cx="1362955" cy="337219"/>
              </a:xfrm>
              <a:prstGeom prst="rect">
                <a:avLst/>
              </a:prstGeom>
              <a:noFill/>
              <a:ln w="12700" cap="flat" cmpd="sng" algn="ctr">
                <a:noFill/>
                <a:prstDash val="solid"/>
              </a:ln>
              <a:effectLst>
                <a:outerShdw blurRad="40000" dist="23000" dir="5400000" rotWithShape="0">
                  <a:srgbClr val="000000">
                    <a:alpha val="35000"/>
                  </a:srgbClr>
                </a:outerShdw>
              </a:effectLst>
            </p:spPr>
            <p:txBody>
              <a:bodyPr vert="eaVert"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金融保险电信服务</a:t>
                </a:r>
              </a:p>
            </p:txBody>
          </p:sp>
        </p:grpSp>
        <p:sp>
          <p:nvSpPr>
            <p:cNvPr id="967" name="AutoShape 8"/>
            <p:cNvSpPr>
              <a:spLocks noChangeArrowheads="1"/>
            </p:cNvSpPr>
            <p:nvPr/>
          </p:nvSpPr>
          <p:spPr bwMode="ltGray">
            <a:xfrm>
              <a:off x="7620" y="3240"/>
              <a:ext cx="5443" cy="83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政府监督</a:t>
              </a:r>
            </a:p>
          </p:txBody>
        </p:sp>
        <p:sp>
          <p:nvSpPr>
            <p:cNvPr id="968" name="AutoShape 8"/>
            <p:cNvSpPr>
              <a:spLocks noChangeArrowheads="1"/>
            </p:cNvSpPr>
            <p:nvPr/>
          </p:nvSpPr>
          <p:spPr bwMode="ltGray">
            <a:xfrm>
              <a:off x="7470" y="7825"/>
              <a:ext cx="5593" cy="830"/>
            </a:xfrm>
            <a:prstGeom prst="roundRect">
              <a:avLst>
                <a:gd name="adj" fmla="val 50000"/>
              </a:avLst>
            </a:prstGeom>
            <a:gradFill rotWithShape="1">
              <a:gsLst>
                <a:gs pos="0">
                  <a:schemeClr val="bg2">
                    <a:lumMod val="75000"/>
                  </a:schemeClr>
                </a:gs>
                <a:gs pos="80000">
                  <a:schemeClr val="bg2">
                    <a:lumMod val="60000"/>
                    <a:lumOff val="40000"/>
                  </a:schemeClr>
                </a:gs>
                <a:gs pos="100000">
                  <a:schemeClr val="bg2">
                    <a:lumMod val="20000"/>
                    <a:lumOff val="80000"/>
                  </a:schemeClr>
                </a:gs>
              </a:gsLst>
              <a:lin ang="15780000" scaled="0"/>
            </a:gradFill>
            <a:ln w="12700" cap="flat" cmpd="sng" algn="ctr">
              <a:solidFill>
                <a:srgbClr val="FFC000"/>
              </a:solidFill>
              <a:prstDash val="solid"/>
            </a:ln>
            <a:effectLst>
              <a:outerShdw blurRad="40000" dist="23000" dir="5400000" rotWithShape="0">
                <a:srgbClr val="000000">
                  <a:alpha val="35000"/>
                </a:srgbClr>
              </a:outerShdw>
            </a:effectLst>
          </p:spPr>
          <p:txBody>
            <a:bodyPr wrap="none" anchor="ctr">
              <a:noAutofit/>
            </a:bodyPr>
            <a:lstStyle/>
            <a:p>
              <a:pPr lvl="0" algn="ctr" eaLnBrk="0" fontAlgn="auto" hangingPunct="0">
                <a:spcBef>
                  <a:spcPts val="0"/>
                </a:spcBef>
                <a:spcAft>
                  <a:spcPts val="0"/>
                </a:spcAft>
                <a:buClrTx/>
                <a:buSzTx/>
                <a:defRPr/>
              </a:pPr>
              <a:r>
                <a:rPr lang="en-US" altLang="zh-CN" sz="1600" b="1" kern="0" dirty="0">
                  <a:solidFill>
                    <a:sysClr val="window" lastClr="FFFFFF"/>
                  </a:solidFill>
                  <a:latin typeface="幼圆" panose="02010509060101010101" pitchFamily="49" charset="-122"/>
                  <a:ea typeface="幼圆" panose="02010509060101010101" pitchFamily="49" charset="-122"/>
                  <a:sym typeface="+mn-ea"/>
                </a:rPr>
                <a:t>货主/发货人/收货人</a:t>
              </a:r>
            </a:p>
          </p:txBody>
        </p:sp>
        <p:sp>
          <p:nvSpPr>
            <p:cNvPr id="969" name="Line 980"/>
            <p:cNvSpPr>
              <a:spLocks noChangeShapeType="1"/>
            </p:cNvSpPr>
            <p:nvPr/>
          </p:nvSpPr>
          <p:spPr bwMode="auto">
            <a:xfrm flipV="1">
              <a:off x="10343" y="4070"/>
              <a:ext cx="0" cy="535"/>
            </a:xfrm>
            <a:prstGeom prst="line">
              <a:avLst/>
            </a:prstGeom>
            <a:noFill/>
            <a:ln w="38100">
              <a:solidFill>
                <a:schemeClr val="accent6">
                  <a:lumMod val="75000"/>
                </a:schemeClr>
              </a:solidFill>
              <a:round/>
              <a:headEnd type="triangle" w="med" len="med"/>
              <a:tailEnd type="triangle" w="med" len="me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74" name="Line 978"/>
            <p:cNvSpPr>
              <a:spLocks noChangeShapeType="1"/>
            </p:cNvSpPr>
            <p:nvPr/>
          </p:nvSpPr>
          <p:spPr bwMode="auto">
            <a:xfrm flipV="1">
              <a:off x="15483" y="6988"/>
              <a:ext cx="900" cy="350"/>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75" name="Line 978"/>
            <p:cNvSpPr>
              <a:spLocks noChangeShapeType="1"/>
            </p:cNvSpPr>
            <p:nvPr/>
          </p:nvSpPr>
          <p:spPr bwMode="auto">
            <a:xfrm>
              <a:off x="15483" y="8585"/>
              <a:ext cx="907" cy="558"/>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76" name="Line 978"/>
            <p:cNvSpPr>
              <a:spLocks noChangeShapeType="1"/>
            </p:cNvSpPr>
            <p:nvPr/>
          </p:nvSpPr>
          <p:spPr bwMode="auto">
            <a:xfrm flipV="1">
              <a:off x="15483" y="7668"/>
              <a:ext cx="907" cy="237"/>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77" name="Line 978"/>
            <p:cNvSpPr>
              <a:spLocks noChangeShapeType="1"/>
            </p:cNvSpPr>
            <p:nvPr/>
          </p:nvSpPr>
          <p:spPr bwMode="auto">
            <a:xfrm>
              <a:off x="15483" y="8133"/>
              <a:ext cx="907" cy="215"/>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pic>
          <p:nvPicPr>
            <p:cNvPr id="88132" name="Picture 2"/>
            <p:cNvPicPr>
              <a:picLocks noChangeAspect="1" noChangeArrowheads="1"/>
            </p:cNvPicPr>
            <p:nvPr/>
          </p:nvPicPr>
          <p:blipFill>
            <a:blip r:embed="rId13"/>
            <a:srcRect/>
            <a:stretch>
              <a:fillRect/>
            </a:stretch>
          </p:blipFill>
          <p:spPr bwMode="auto">
            <a:xfrm>
              <a:off x="6260" y="2113"/>
              <a:ext cx="1360" cy="792"/>
            </a:xfrm>
            <a:prstGeom prst="rect">
              <a:avLst/>
            </a:prstGeom>
            <a:noFill/>
            <a:ln w="9525">
              <a:noFill/>
              <a:miter lim="800000"/>
              <a:headEnd/>
              <a:tailEnd/>
            </a:ln>
          </p:spPr>
        </p:pic>
        <p:pic>
          <p:nvPicPr>
            <p:cNvPr id="88133" name="Picture 3"/>
            <p:cNvPicPr>
              <a:picLocks noChangeAspect="1" noChangeArrowheads="1"/>
            </p:cNvPicPr>
            <p:nvPr/>
          </p:nvPicPr>
          <p:blipFill>
            <a:blip r:embed="rId14"/>
            <a:srcRect/>
            <a:stretch>
              <a:fillRect/>
            </a:stretch>
          </p:blipFill>
          <p:spPr bwMode="auto">
            <a:xfrm>
              <a:off x="8378" y="1998"/>
              <a:ext cx="1320" cy="1020"/>
            </a:xfrm>
            <a:prstGeom prst="rect">
              <a:avLst/>
            </a:prstGeom>
            <a:noFill/>
            <a:ln w="9525">
              <a:noFill/>
              <a:miter lim="800000"/>
              <a:headEnd/>
              <a:tailEnd/>
            </a:ln>
          </p:spPr>
        </p:pic>
        <p:grpSp>
          <p:nvGrpSpPr>
            <p:cNvPr id="88072" name="Group 441"/>
            <p:cNvGrpSpPr/>
            <p:nvPr/>
          </p:nvGrpSpPr>
          <p:grpSpPr bwMode="auto">
            <a:xfrm>
              <a:off x="1878" y="8123"/>
              <a:ext cx="1905" cy="812"/>
              <a:chOff x="0" y="0"/>
              <a:chExt cx="509" cy="305"/>
            </a:xfrm>
          </p:grpSpPr>
          <p:sp>
            <p:nvSpPr>
              <p:cNvPr id="980" name="未知"/>
              <p:cNvSpPr/>
              <p:nvPr/>
            </p:nvSpPr>
            <p:spPr bwMode="auto">
              <a:xfrm>
                <a:off x="0" y="64"/>
                <a:ext cx="198" cy="38"/>
              </a:xfrm>
              <a:custGeom>
                <a:avLst/>
                <a:gdLst>
                  <a:gd name="T0" fmla="*/ 0 w 1185"/>
                  <a:gd name="T1" fmla="*/ 36 h 217"/>
                  <a:gd name="T2" fmla="*/ 9 w 1185"/>
                  <a:gd name="T3" fmla="*/ 35 h 217"/>
                  <a:gd name="T4" fmla="*/ 18 w 1185"/>
                  <a:gd name="T5" fmla="*/ 35 h 217"/>
                  <a:gd name="T6" fmla="*/ 27 w 1185"/>
                  <a:gd name="T7" fmla="*/ 34 h 217"/>
                  <a:gd name="T8" fmla="*/ 37 w 1185"/>
                  <a:gd name="T9" fmla="*/ 34 h 217"/>
                  <a:gd name="T10" fmla="*/ 46 w 1185"/>
                  <a:gd name="T11" fmla="*/ 33 h 217"/>
                  <a:gd name="T12" fmla="*/ 56 w 1185"/>
                  <a:gd name="T13" fmla="*/ 32 h 217"/>
                  <a:gd name="T14" fmla="*/ 66 w 1185"/>
                  <a:gd name="T15" fmla="*/ 32 h 217"/>
                  <a:gd name="T16" fmla="*/ 77 w 1185"/>
                  <a:gd name="T17" fmla="*/ 31 h 217"/>
                  <a:gd name="T18" fmla="*/ 88 w 1185"/>
                  <a:gd name="T19" fmla="*/ 31 h 217"/>
                  <a:gd name="T20" fmla="*/ 100 w 1185"/>
                  <a:gd name="T21" fmla="*/ 30 h 217"/>
                  <a:gd name="T22" fmla="*/ 112 w 1185"/>
                  <a:gd name="T23" fmla="*/ 29 h 217"/>
                  <a:gd name="T24" fmla="*/ 124 w 1185"/>
                  <a:gd name="T25" fmla="*/ 29 h 217"/>
                  <a:gd name="T26" fmla="*/ 136 w 1185"/>
                  <a:gd name="T27" fmla="*/ 28 h 217"/>
                  <a:gd name="T28" fmla="*/ 149 w 1185"/>
                  <a:gd name="T29" fmla="*/ 27 h 217"/>
                  <a:gd name="T30" fmla="*/ 162 w 1185"/>
                  <a:gd name="T31" fmla="*/ 26 h 217"/>
                  <a:gd name="T32" fmla="*/ 175 w 1185"/>
                  <a:gd name="T33" fmla="*/ 26 h 217"/>
                  <a:gd name="T34" fmla="*/ 178 w 1185"/>
                  <a:gd name="T35" fmla="*/ 22 h 217"/>
                  <a:gd name="T36" fmla="*/ 181 w 1185"/>
                  <a:gd name="T37" fmla="*/ 19 h 217"/>
                  <a:gd name="T38" fmla="*/ 184 w 1185"/>
                  <a:gd name="T39" fmla="*/ 16 h 217"/>
                  <a:gd name="T40" fmla="*/ 187 w 1185"/>
                  <a:gd name="T41" fmla="*/ 13 h 217"/>
                  <a:gd name="T42" fmla="*/ 189 w 1185"/>
                  <a:gd name="T43" fmla="*/ 10 h 217"/>
                  <a:gd name="T44" fmla="*/ 192 w 1185"/>
                  <a:gd name="T45" fmla="*/ 6 h 217"/>
                  <a:gd name="T46" fmla="*/ 195 w 1185"/>
                  <a:gd name="T47" fmla="*/ 3 h 217"/>
                  <a:gd name="T48" fmla="*/ 198 w 1185"/>
                  <a:gd name="T49" fmla="*/ 0 h 217"/>
                  <a:gd name="T50" fmla="*/ 184 w 1185"/>
                  <a:gd name="T51" fmla="*/ 1 h 217"/>
                  <a:gd name="T52" fmla="*/ 171 w 1185"/>
                  <a:gd name="T53" fmla="*/ 2 h 217"/>
                  <a:gd name="T54" fmla="*/ 157 w 1185"/>
                  <a:gd name="T55" fmla="*/ 3 h 217"/>
                  <a:gd name="T56" fmla="*/ 145 w 1185"/>
                  <a:gd name="T57" fmla="*/ 5 h 217"/>
                  <a:gd name="T58" fmla="*/ 132 w 1185"/>
                  <a:gd name="T59" fmla="*/ 6 h 217"/>
                  <a:gd name="T60" fmla="*/ 120 w 1185"/>
                  <a:gd name="T61" fmla="*/ 7 h 217"/>
                  <a:gd name="T62" fmla="*/ 108 w 1185"/>
                  <a:gd name="T63" fmla="*/ 8 h 217"/>
                  <a:gd name="T64" fmla="*/ 96 w 1185"/>
                  <a:gd name="T65" fmla="*/ 9 h 217"/>
                  <a:gd name="T66" fmla="*/ 85 w 1185"/>
                  <a:gd name="T67" fmla="*/ 10 h 217"/>
                  <a:gd name="T68" fmla="*/ 75 w 1185"/>
                  <a:gd name="T69" fmla="*/ 11 h 217"/>
                  <a:gd name="T70" fmla="*/ 65 w 1185"/>
                  <a:gd name="T71" fmla="*/ 12 h 217"/>
                  <a:gd name="T72" fmla="*/ 55 w 1185"/>
                  <a:gd name="T73" fmla="*/ 13 h 217"/>
                  <a:gd name="T74" fmla="*/ 45 w 1185"/>
                  <a:gd name="T75" fmla="*/ 14 h 217"/>
                  <a:gd name="T76" fmla="*/ 35 w 1185"/>
                  <a:gd name="T77" fmla="*/ 15 h 217"/>
                  <a:gd name="T78" fmla="*/ 26 w 1185"/>
                  <a:gd name="T79" fmla="*/ 15 h 217"/>
                  <a:gd name="T80" fmla="*/ 17 w 1185"/>
                  <a:gd name="T81" fmla="*/ 16 h 217"/>
                  <a:gd name="T82" fmla="*/ 15 w 1185"/>
                  <a:gd name="T83" fmla="*/ 19 h 217"/>
                  <a:gd name="T84" fmla="*/ 13 w 1185"/>
                  <a:gd name="T85" fmla="*/ 21 h 217"/>
                  <a:gd name="T86" fmla="*/ 10 w 1185"/>
                  <a:gd name="T87" fmla="*/ 24 h 217"/>
                  <a:gd name="T88" fmla="*/ 8 w 1185"/>
                  <a:gd name="T89" fmla="*/ 26 h 217"/>
                  <a:gd name="T90" fmla="*/ 6 w 1185"/>
                  <a:gd name="T91" fmla="*/ 29 h 217"/>
                  <a:gd name="T92" fmla="*/ 4 w 1185"/>
                  <a:gd name="T93" fmla="*/ 31 h 217"/>
                  <a:gd name="T94" fmla="*/ 2 w 1185"/>
                  <a:gd name="T95" fmla="*/ 33 h 217"/>
                  <a:gd name="T96" fmla="*/ 0 w 1185"/>
                  <a:gd name="T97" fmla="*/ 36 h 2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85" h="217">
                    <a:moveTo>
                      <a:pt x="0" y="217"/>
                    </a:moveTo>
                    <a:lnTo>
                      <a:pt x="52" y="213"/>
                    </a:lnTo>
                    <a:lnTo>
                      <a:pt x="107" y="210"/>
                    </a:lnTo>
                    <a:lnTo>
                      <a:pt x="162" y="205"/>
                    </a:lnTo>
                    <a:lnTo>
                      <a:pt x="221" y="202"/>
                    </a:lnTo>
                    <a:lnTo>
                      <a:pt x="278" y="198"/>
                    </a:lnTo>
                    <a:lnTo>
                      <a:pt x="337" y="195"/>
                    </a:lnTo>
                    <a:lnTo>
                      <a:pt x="397" y="192"/>
                    </a:lnTo>
                    <a:lnTo>
                      <a:pt x="460" y="189"/>
                    </a:lnTo>
                    <a:lnTo>
                      <a:pt x="527" y="184"/>
                    </a:lnTo>
                    <a:lnTo>
                      <a:pt x="598" y="180"/>
                    </a:lnTo>
                    <a:lnTo>
                      <a:pt x="668" y="176"/>
                    </a:lnTo>
                    <a:lnTo>
                      <a:pt x="742" y="172"/>
                    </a:lnTo>
                    <a:lnTo>
                      <a:pt x="815" y="166"/>
                    </a:lnTo>
                    <a:lnTo>
                      <a:pt x="893" y="162"/>
                    </a:lnTo>
                    <a:lnTo>
                      <a:pt x="970" y="158"/>
                    </a:lnTo>
                    <a:lnTo>
                      <a:pt x="1050" y="154"/>
                    </a:lnTo>
                    <a:lnTo>
                      <a:pt x="1066" y="135"/>
                    </a:lnTo>
                    <a:lnTo>
                      <a:pt x="1083" y="115"/>
                    </a:lnTo>
                    <a:lnTo>
                      <a:pt x="1100" y="96"/>
                    </a:lnTo>
                    <a:lnTo>
                      <a:pt x="1117" y="77"/>
                    </a:lnTo>
                    <a:lnTo>
                      <a:pt x="1133" y="58"/>
                    </a:lnTo>
                    <a:lnTo>
                      <a:pt x="1151" y="38"/>
                    </a:lnTo>
                    <a:lnTo>
                      <a:pt x="1167" y="19"/>
                    </a:lnTo>
                    <a:lnTo>
                      <a:pt x="1185" y="0"/>
                    </a:lnTo>
                    <a:lnTo>
                      <a:pt x="1102" y="7"/>
                    </a:lnTo>
                    <a:lnTo>
                      <a:pt x="1022" y="14"/>
                    </a:lnTo>
                    <a:lnTo>
                      <a:pt x="942" y="21"/>
                    </a:lnTo>
                    <a:lnTo>
                      <a:pt x="866" y="28"/>
                    </a:lnTo>
                    <a:lnTo>
                      <a:pt x="791" y="34"/>
                    </a:lnTo>
                    <a:lnTo>
                      <a:pt x="717" y="41"/>
                    </a:lnTo>
                    <a:lnTo>
                      <a:pt x="645" y="49"/>
                    </a:lnTo>
                    <a:lnTo>
                      <a:pt x="575" y="56"/>
                    </a:lnTo>
                    <a:lnTo>
                      <a:pt x="511" y="61"/>
                    </a:lnTo>
                    <a:lnTo>
                      <a:pt x="449" y="66"/>
                    </a:lnTo>
                    <a:lnTo>
                      <a:pt x="388" y="71"/>
                    </a:lnTo>
                    <a:lnTo>
                      <a:pt x="329" y="77"/>
                    </a:lnTo>
                    <a:lnTo>
                      <a:pt x="270" y="82"/>
                    </a:lnTo>
                    <a:lnTo>
                      <a:pt x="212" y="88"/>
                    </a:lnTo>
                    <a:lnTo>
                      <a:pt x="156" y="93"/>
                    </a:lnTo>
                    <a:lnTo>
                      <a:pt x="102" y="99"/>
                    </a:lnTo>
                    <a:lnTo>
                      <a:pt x="89" y="113"/>
                    </a:lnTo>
                    <a:lnTo>
                      <a:pt x="75" y="128"/>
                    </a:lnTo>
                    <a:lnTo>
                      <a:pt x="62" y="142"/>
                    </a:lnTo>
                    <a:lnTo>
                      <a:pt x="50" y="157"/>
                    </a:lnTo>
                    <a:lnTo>
                      <a:pt x="37" y="172"/>
                    </a:lnTo>
                    <a:lnTo>
                      <a:pt x="24" y="187"/>
                    </a:lnTo>
                    <a:lnTo>
                      <a:pt x="12" y="201"/>
                    </a:lnTo>
                    <a:lnTo>
                      <a:pt x="0" y="217"/>
                    </a:lnTo>
                    <a:close/>
                  </a:path>
                </a:pathLst>
              </a:custGeom>
              <a:solidFill>
                <a:srgbClr val="993D0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1" name="未知"/>
              <p:cNvSpPr/>
              <p:nvPr/>
            </p:nvSpPr>
            <p:spPr bwMode="auto">
              <a:xfrm>
                <a:off x="0" y="89"/>
                <a:ext cx="139" cy="202"/>
              </a:xfrm>
              <a:custGeom>
                <a:avLst/>
                <a:gdLst>
                  <a:gd name="T0" fmla="*/ 7 w 832"/>
                  <a:gd name="T1" fmla="*/ 8 h 1214"/>
                  <a:gd name="T2" fmla="*/ 22 w 832"/>
                  <a:gd name="T3" fmla="*/ 7 h 1214"/>
                  <a:gd name="T4" fmla="*/ 38 w 832"/>
                  <a:gd name="T5" fmla="*/ 6 h 1214"/>
                  <a:gd name="T6" fmla="*/ 54 w 832"/>
                  <a:gd name="T7" fmla="*/ 5 h 1214"/>
                  <a:gd name="T8" fmla="*/ 71 w 832"/>
                  <a:gd name="T9" fmla="*/ 4 h 1214"/>
                  <a:gd name="T10" fmla="*/ 90 w 832"/>
                  <a:gd name="T11" fmla="*/ 3 h 1214"/>
                  <a:gd name="T12" fmla="*/ 109 w 832"/>
                  <a:gd name="T13" fmla="*/ 2 h 1214"/>
                  <a:gd name="T14" fmla="*/ 128 w 832"/>
                  <a:gd name="T15" fmla="*/ 0 h 1214"/>
                  <a:gd name="T16" fmla="*/ 139 w 832"/>
                  <a:gd name="T17" fmla="*/ 12 h 1214"/>
                  <a:gd name="T18" fmla="*/ 139 w 832"/>
                  <a:gd name="T19" fmla="*/ 38 h 1214"/>
                  <a:gd name="T20" fmla="*/ 139 w 832"/>
                  <a:gd name="T21" fmla="*/ 63 h 1214"/>
                  <a:gd name="T22" fmla="*/ 139 w 832"/>
                  <a:gd name="T23" fmla="*/ 88 h 1214"/>
                  <a:gd name="T24" fmla="*/ 139 w 832"/>
                  <a:gd name="T25" fmla="*/ 114 h 1214"/>
                  <a:gd name="T26" fmla="*/ 139 w 832"/>
                  <a:gd name="T27" fmla="*/ 139 h 1214"/>
                  <a:gd name="T28" fmla="*/ 139 w 832"/>
                  <a:gd name="T29" fmla="*/ 164 h 1214"/>
                  <a:gd name="T30" fmla="*/ 139 w 832"/>
                  <a:gd name="T31" fmla="*/ 189 h 1214"/>
                  <a:gd name="T32" fmla="*/ 128 w 832"/>
                  <a:gd name="T33" fmla="*/ 200 h 1214"/>
                  <a:gd name="T34" fmla="*/ 109 w 832"/>
                  <a:gd name="T35" fmla="*/ 196 h 1214"/>
                  <a:gd name="T36" fmla="*/ 90 w 832"/>
                  <a:gd name="T37" fmla="*/ 192 h 1214"/>
                  <a:gd name="T38" fmla="*/ 71 w 832"/>
                  <a:gd name="T39" fmla="*/ 188 h 1214"/>
                  <a:gd name="T40" fmla="*/ 54 w 832"/>
                  <a:gd name="T41" fmla="*/ 185 h 1214"/>
                  <a:gd name="T42" fmla="*/ 38 w 832"/>
                  <a:gd name="T43" fmla="*/ 182 h 1214"/>
                  <a:gd name="T44" fmla="*/ 22 w 832"/>
                  <a:gd name="T45" fmla="*/ 179 h 1214"/>
                  <a:gd name="T46" fmla="*/ 7 w 832"/>
                  <a:gd name="T47" fmla="*/ 176 h 1214"/>
                  <a:gd name="T48" fmla="*/ 0 w 832"/>
                  <a:gd name="T49" fmla="*/ 164 h 1214"/>
                  <a:gd name="T50" fmla="*/ 0 w 832"/>
                  <a:gd name="T51" fmla="*/ 143 h 1214"/>
                  <a:gd name="T52" fmla="*/ 0 w 832"/>
                  <a:gd name="T53" fmla="*/ 122 h 1214"/>
                  <a:gd name="T54" fmla="*/ 0 w 832"/>
                  <a:gd name="T55" fmla="*/ 102 h 1214"/>
                  <a:gd name="T56" fmla="*/ 0 w 832"/>
                  <a:gd name="T57" fmla="*/ 81 h 1214"/>
                  <a:gd name="T58" fmla="*/ 0 w 832"/>
                  <a:gd name="T59" fmla="*/ 60 h 1214"/>
                  <a:gd name="T60" fmla="*/ 0 w 832"/>
                  <a:gd name="T61" fmla="*/ 40 h 1214"/>
                  <a:gd name="T62" fmla="*/ 0 w 832"/>
                  <a:gd name="T63" fmla="*/ 19 h 12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2" h="1214">
                    <a:moveTo>
                      <a:pt x="0" y="53"/>
                    </a:moveTo>
                    <a:lnTo>
                      <a:pt x="43" y="50"/>
                    </a:lnTo>
                    <a:lnTo>
                      <a:pt x="89" y="47"/>
                    </a:lnTo>
                    <a:lnTo>
                      <a:pt x="134" y="44"/>
                    </a:lnTo>
                    <a:lnTo>
                      <a:pt x="181" y="41"/>
                    </a:lnTo>
                    <a:lnTo>
                      <a:pt x="227" y="38"/>
                    </a:lnTo>
                    <a:lnTo>
                      <a:pt x="276" y="35"/>
                    </a:lnTo>
                    <a:lnTo>
                      <a:pt x="324" y="32"/>
                    </a:lnTo>
                    <a:lnTo>
                      <a:pt x="374" y="30"/>
                    </a:lnTo>
                    <a:lnTo>
                      <a:pt x="426" y="26"/>
                    </a:lnTo>
                    <a:lnTo>
                      <a:pt x="481" y="23"/>
                    </a:lnTo>
                    <a:lnTo>
                      <a:pt x="536" y="19"/>
                    </a:lnTo>
                    <a:lnTo>
                      <a:pt x="594" y="15"/>
                    </a:lnTo>
                    <a:lnTo>
                      <a:pt x="651" y="11"/>
                    </a:lnTo>
                    <a:lnTo>
                      <a:pt x="710" y="7"/>
                    </a:lnTo>
                    <a:lnTo>
                      <a:pt x="769" y="3"/>
                    </a:lnTo>
                    <a:lnTo>
                      <a:pt x="832" y="0"/>
                    </a:lnTo>
                    <a:lnTo>
                      <a:pt x="832" y="75"/>
                    </a:lnTo>
                    <a:lnTo>
                      <a:pt x="832" y="152"/>
                    </a:lnTo>
                    <a:lnTo>
                      <a:pt x="832" y="227"/>
                    </a:lnTo>
                    <a:lnTo>
                      <a:pt x="832" y="303"/>
                    </a:lnTo>
                    <a:lnTo>
                      <a:pt x="832" y="379"/>
                    </a:lnTo>
                    <a:lnTo>
                      <a:pt x="832" y="455"/>
                    </a:lnTo>
                    <a:lnTo>
                      <a:pt x="832" y="531"/>
                    </a:lnTo>
                    <a:lnTo>
                      <a:pt x="832" y="608"/>
                    </a:lnTo>
                    <a:lnTo>
                      <a:pt x="832" y="683"/>
                    </a:lnTo>
                    <a:lnTo>
                      <a:pt x="832" y="758"/>
                    </a:lnTo>
                    <a:lnTo>
                      <a:pt x="832" y="834"/>
                    </a:lnTo>
                    <a:lnTo>
                      <a:pt x="832" y="911"/>
                    </a:lnTo>
                    <a:lnTo>
                      <a:pt x="832" y="986"/>
                    </a:lnTo>
                    <a:lnTo>
                      <a:pt x="832" y="1062"/>
                    </a:lnTo>
                    <a:lnTo>
                      <a:pt x="832" y="1138"/>
                    </a:lnTo>
                    <a:lnTo>
                      <a:pt x="832" y="1214"/>
                    </a:lnTo>
                    <a:lnTo>
                      <a:pt x="769" y="1202"/>
                    </a:lnTo>
                    <a:lnTo>
                      <a:pt x="710" y="1190"/>
                    </a:lnTo>
                    <a:lnTo>
                      <a:pt x="651" y="1178"/>
                    </a:lnTo>
                    <a:lnTo>
                      <a:pt x="594" y="1166"/>
                    </a:lnTo>
                    <a:lnTo>
                      <a:pt x="536" y="1154"/>
                    </a:lnTo>
                    <a:lnTo>
                      <a:pt x="481" y="1144"/>
                    </a:lnTo>
                    <a:lnTo>
                      <a:pt x="426" y="1132"/>
                    </a:lnTo>
                    <a:lnTo>
                      <a:pt x="373" y="1122"/>
                    </a:lnTo>
                    <a:lnTo>
                      <a:pt x="323" y="1112"/>
                    </a:lnTo>
                    <a:lnTo>
                      <a:pt x="275" y="1102"/>
                    </a:lnTo>
                    <a:lnTo>
                      <a:pt x="226" y="1091"/>
                    </a:lnTo>
                    <a:lnTo>
                      <a:pt x="180" y="1082"/>
                    </a:lnTo>
                    <a:lnTo>
                      <a:pt x="134" y="1073"/>
                    </a:lnTo>
                    <a:lnTo>
                      <a:pt x="88" y="1064"/>
                    </a:lnTo>
                    <a:lnTo>
                      <a:pt x="43" y="1055"/>
                    </a:lnTo>
                    <a:lnTo>
                      <a:pt x="0" y="1045"/>
                    </a:lnTo>
                    <a:lnTo>
                      <a:pt x="0" y="983"/>
                    </a:lnTo>
                    <a:lnTo>
                      <a:pt x="0" y="920"/>
                    </a:lnTo>
                    <a:lnTo>
                      <a:pt x="0" y="859"/>
                    </a:lnTo>
                    <a:lnTo>
                      <a:pt x="0" y="797"/>
                    </a:lnTo>
                    <a:lnTo>
                      <a:pt x="0" y="735"/>
                    </a:lnTo>
                    <a:lnTo>
                      <a:pt x="0" y="672"/>
                    </a:lnTo>
                    <a:lnTo>
                      <a:pt x="0" y="611"/>
                    </a:lnTo>
                    <a:lnTo>
                      <a:pt x="0" y="549"/>
                    </a:lnTo>
                    <a:lnTo>
                      <a:pt x="0" y="487"/>
                    </a:lnTo>
                    <a:lnTo>
                      <a:pt x="0" y="424"/>
                    </a:lnTo>
                    <a:lnTo>
                      <a:pt x="0" y="363"/>
                    </a:lnTo>
                    <a:lnTo>
                      <a:pt x="0" y="301"/>
                    </a:lnTo>
                    <a:lnTo>
                      <a:pt x="0" y="239"/>
                    </a:lnTo>
                    <a:lnTo>
                      <a:pt x="0" y="176"/>
                    </a:lnTo>
                    <a:lnTo>
                      <a:pt x="0" y="115"/>
                    </a:lnTo>
                    <a:lnTo>
                      <a:pt x="0" y="53"/>
                    </a:lnTo>
                    <a:close/>
                  </a:path>
                </a:pathLst>
              </a:cu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2" name="未知"/>
              <p:cNvSpPr/>
              <p:nvPr/>
            </p:nvSpPr>
            <p:spPr bwMode="auto">
              <a:xfrm>
                <a:off x="0" y="95"/>
                <a:ext cx="139" cy="196"/>
              </a:xfrm>
              <a:custGeom>
                <a:avLst/>
                <a:gdLst>
                  <a:gd name="T0" fmla="*/ 7 w 832"/>
                  <a:gd name="T1" fmla="*/ 7 h 1176"/>
                  <a:gd name="T2" fmla="*/ 22 w 832"/>
                  <a:gd name="T3" fmla="*/ 6 h 1176"/>
                  <a:gd name="T4" fmla="*/ 38 w 832"/>
                  <a:gd name="T5" fmla="*/ 6 h 1176"/>
                  <a:gd name="T6" fmla="*/ 54 w 832"/>
                  <a:gd name="T7" fmla="*/ 5 h 1176"/>
                  <a:gd name="T8" fmla="*/ 71 w 832"/>
                  <a:gd name="T9" fmla="*/ 4 h 1176"/>
                  <a:gd name="T10" fmla="*/ 90 w 832"/>
                  <a:gd name="T11" fmla="*/ 3 h 1176"/>
                  <a:gd name="T12" fmla="*/ 109 w 832"/>
                  <a:gd name="T13" fmla="*/ 2 h 1176"/>
                  <a:gd name="T14" fmla="*/ 128 w 832"/>
                  <a:gd name="T15" fmla="*/ 1 h 1176"/>
                  <a:gd name="T16" fmla="*/ 139 w 832"/>
                  <a:gd name="T17" fmla="*/ 12 h 1176"/>
                  <a:gd name="T18" fmla="*/ 139 w 832"/>
                  <a:gd name="T19" fmla="*/ 37 h 1176"/>
                  <a:gd name="T20" fmla="*/ 139 w 832"/>
                  <a:gd name="T21" fmla="*/ 61 h 1176"/>
                  <a:gd name="T22" fmla="*/ 139 w 832"/>
                  <a:gd name="T23" fmla="*/ 86 h 1176"/>
                  <a:gd name="T24" fmla="*/ 139 w 832"/>
                  <a:gd name="T25" fmla="*/ 110 h 1176"/>
                  <a:gd name="T26" fmla="*/ 139 w 832"/>
                  <a:gd name="T27" fmla="*/ 135 h 1176"/>
                  <a:gd name="T28" fmla="*/ 139 w 832"/>
                  <a:gd name="T29" fmla="*/ 159 h 1176"/>
                  <a:gd name="T30" fmla="*/ 139 w 832"/>
                  <a:gd name="T31" fmla="*/ 184 h 1176"/>
                  <a:gd name="T32" fmla="*/ 128 w 832"/>
                  <a:gd name="T33" fmla="*/ 194 h 1176"/>
                  <a:gd name="T34" fmla="*/ 109 w 832"/>
                  <a:gd name="T35" fmla="*/ 190 h 1176"/>
                  <a:gd name="T36" fmla="*/ 90 w 832"/>
                  <a:gd name="T37" fmla="*/ 186 h 1176"/>
                  <a:gd name="T38" fmla="*/ 71 w 832"/>
                  <a:gd name="T39" fmla="*/ 182 h 1176"/>
                  <a:gd name="T40" fmla="*/ 54 w 832"/>
                  <a:gd name="T41" fmla="*/ 179 h 1176"/>
                  <a:gd name="T42" fmla="*/ 38 w 832"/>
                  <a:gd name="T43" fmla="*/ 176 h 1176"/>
                  <a:gd name="T44" fmla="*/ 22 w 832"/>
                  <a:gd name="T45" fmla="*/ 173 h 1176"/>
                  <a:gd name="T46" fmla="*/ 7 w 832"/>
                  <a:gd name="T47" fmla="*/ 170 h 1176"/>
                  <a:gd name="T48" fmla="*/ 0 w 832"/>
                  <a:gd name="T49" fmla="*/ 158 h 1176"/>
                  <a:gd name="T50" fmla="*/ 0 w 832"/>
                  <a:gd name="T51" fmla="*/ 138 h 1176"/>
                  <a:gd name="T52" fmla="*/ 0 w 832"/>
                  <a:gd name="T53" fmla="*/ 118 h 1176"/>
                  <a:gd name="T54" fmla="*/ 0 w 832"/>
                  <a:gd name="T55" fmla="*/ 98 h 1176"/>
                  <a:gd name="T56" fmla="*/ 0 w 832"/>
                  <a:gd name="T57" fmla="*/ 78 h 1176"/>
                  <a:gd name="T58" fmla="*/ 0 w 832"/>
                  <a:gd name="T59" fmla="*/ 58 h 1176"/>
                  <a:gd name="T60" fmla="*/ 0 w 832"/>
                  <a:gd name="T61" fmla="*/ 38 h 1176"/>
                  <a:gd name="T62" fmla="*/ 0 w 832"/>
                  <a:gd name="T63" fmla="*/ 18 h 1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2" h="1176">
                    <a:moveTo>
                      <a:pt x="0" y="45"/>
                    </a:moveTo>
                    <a:lnTo>
                      <a:pt x="43" y="42"/>
                    </a:lnTo>
                    <a:lnTo>
                      <a:pt x="89" y="40"/>
                    </a:lnTo>
                    <a:lnTo>
                      <a:pt x="134" y="38"/>
                    </a:lnTo>
                    <a:lnTo>
                      <a:pt x="181" y="36"/>
                    </a:lnTo>
                    <a:lnTo>
                      <a:pt x="227" y="33"/>
                    </a:lnTo>
                    <a:lnTo>
                      <a:pt x="276" y="31"/>
                    </a:lnTo>
                    <a:lnTo>
                      <a:pt x="324" y="28"/>
                    </a:lnTo>
                    <a:lnTo>
                      <a:pt x="374" y="26"/>
                    </a:lnTo>
                    <a:lnTo>
                      <a:pt x="426" y="22"/>
                    </a:lnTo>
                    <a:lnTo>
                      <a:pt x="481" y="18"/>
                    </a:lnTo>
                    <a:lnTo>
                      <a:pt x="536" y="15"/>
                    </a:lnTo>
                    <a:lnTo>
                      <a:pt x="594" y="12"/>
                    </a:lnTo>
                    <a:lnTo>
                      <a:pt x="651" y="9"/>
                    </a:lnTo>
                    <a:lnTo>
                      <a:pt x="710" y="6"/>
                    </a:lnTo>
                    <a:lnTo>
                      <a:pt x="769" y="3"/>
                    </a:lnTo>
                    <a:lnTo>
                      <a:pt x="832" y="0"/>
                    </a:lnTo>
                    <a:lnTo>
                      <a:pt x="832" y="73"/>
                    </a:lnTo>
                    <a:lnTo>
                      <a:pt x="832" y="147"/>
                    </a:lnTo>
                    <a:lnTo>
                      <a:pt x="832" y="220"/>
                    </a:lnTo>
                    <a:lnTo>
                      <a:pt x="832" y="294"/>
                    </a:lnTo>
                    <a:lnTo>
                      <a:pt x="832" y="367"/>
                    </a:lnTo>
                    <a:lnTo>
                      <a:pt x="832" y="441"/>
                    </a:lnTo>
                    <a:lnTo>
                      <a:pt x="832" y="514"/>
                    </a:lnTo>
                    <a:lnTo>
                      <a:pt x="832" y="588"/>
                    </a:lnTo>
                    <a:lnTo>
                      <a:pt x="832" y="661"/>
                    </a:lnTo>
                    <a:lnTo>
                      <a:pt x="832" y="735"/>
                    </a:lnTo>
                    <a:lnTo>
                      <a:pt x="832" y="809"/>
                    </a:lnTo>
                    <a:lnTo>
                      <a:pt x="832" y="882"/>
                    </a:lnTo>
                    <a:lnTo>
                      <a:pt x="832" y="955"/>
                    </a:lnTo>
                    <a:lnTo>
                      <a:pt x="832" y="1029"/>
                    </a:lnTo>
                    <a:lnTo>
                      <a:pt x="832" y="1103"/>
                    </a:lnTo>
                    <a:lnTo>
                      <a:pt x="832" y="1176"/>
                    </a:lnTo>
                    <a:lnTo>
                      <a:pt x="769" y="1164"/>
                    </a:lnTo>
                    <a:lnTo>
                      <a:pt x="710" y="1152"/>
                    </a:lnTo>
                    <a:lnTo>
                      <a:pt x="651" y="1140"/>
                    </a:lnTo>
                    <a:lnTo>
                      <a:pt x="594" y="1128"/>
                    </a:lnTo>
                    <a:lnTo>
                      <a:pt x="536" y="1116"/>
                    </a:lnTo>
                    <a:lnTo>
                      <a:pt x="481" y="1106"/>
                    </a:lnTo>
                    <a:lnTo>
                      <a:pt x="426" y="1094"/>
                    </a:lnTo>
                    <a:lnTo>
                      <a:pt x="373" y="1084"/>
                    </a:lnTo>
                    <a:lnTo>
                      <a:pt x="323" y="1074"/>
                    </a:lnTo>
                    <a:lnTo>
                      <a:pt x="275" y="1064"/>
                    </a:lnTo>
                    <a:lnTo>
                      <a:pt x="226" y="1053"/>
                    </a:lnTo>
                    <a:lnTo>
                      <a:pt x="180" y="1044"/>
                    </a:lnTo>
                    <a:lnTo>
                      <a:pt x="134" y="1035"/>
                    </a:lnTo>
                    <a:lnTo>
                      <a:pt x="88" y="1026"/>
                    </a:lnTo>
                    <a:lnTo>
                      <a:pt x="43" y="1017"/>
                    </a:lnTo>
                    <a:lnTo>
                      <a:pt x="0" y="1007"/>
                    </a:lnTo>
                    <a:lnTo>
                      <a:pt x="0" y="946"/>
                    </a:lnTo>
                    <a:lnTo>
                      <a:pt x="0" y="886"/>
                    </a:lnTo>
                    <a:lnTo>
                      <a:pt x="0" y="826"/>
                    </a:lnTo>
                    <a:lnTo>
                      <a:pt x="0" y="767"/>
                    </a:lnTo>
                    <a:lnTo>
                      <a:pt x="0" y="706"/>
                    </a:lnTo>
                    <a:lnTo>
                      <a:pt x="0" y="647"/>
                    </a:lnTo>
                    <a:lnTo>
                      <a:pt x="0" y="586"/>
                    </a:lnTo>
                    <a:lnTo>
                      <a:pt x="0" y="527"/>
                    </a:lnTo>
                    <a:lnTo>
                      <a:pt x="0" y="466"/>
                    </a:lnTo>
                    <a:lnTo>
                      <a:pt x="0" y="406"/>
                    </a:lnTo>
                    <a:lnTo>
                      <a:pt x="0" y="345"/>
                    </a:lnTo>
                    <a:lnTo>
                      <a:pt x="0" y="286"/>
                    </a:lnTo>
                    <a:lnTo>
                      <a:pt x="0" y="225"/>
                    </a:lnTo>
                    <a:lnTo>
                      <a:pt x="0" y="165"/>
                    </a:lnTo>
                    <a:lnTo>
                      <a:pt x="0" y="105"/>
                    </a:lnTo>
                    <a:lnTo>
                      <a:pt x="0" y="45"/>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3" name="未知"/>
              <p:cNvSpPr/>
              <p:nvPr/>
            </p:nvSpPr>
            <p:spPr bwMode="auto">
              <a:xfrm>
                <a:off x="0" y="135"/>
                <a:ext cx="139" cy="2"/>
              </a:xfrm>
              <a:custGeom>
                <a:avLst/>
                <a:gdLst>
                  <a:gd name="T0" fmla="*/ 0 w 832"/>
                  <a:gd name="T1" fmla="*/ 1 h 11"/>
                  <a:gd name="T2" fmla="*/ 7 w 832"/>
                  <a:gd name="T3" fmla="*/ 0 h 11"/>
                  <a:gd name="T4" fmla="*/ 15 w 832"/>
                  <a:gd name="T5" fmla="*/ 0 h 11"/>
                  <a:gd name="T6" fmla="*/ 22 w 832"/>
                  <a:gd name="T7" fmla="*/ 0 h 11"/>
                  <a:gd name="T8" fmla="*/ 30 w 832"/>
                  <a:gd name="T9" fmla="*/ 0 h 11"/>
                  <a:gd name="T10" fmla="*/ 38 w 832"/>
                  <a:gd name="T11" fmla="*/ 0 h 11"/>
                  <a:gd name="T12" fmla="*/ 46 w 832"/>
                  <a:gd name="T13" fmla="*/ 0 h 11"/>
                  <a:gd name="T14" fmla="*/ 54 w 832"/>
                  <a:gd name="T15" fmla="*/ 0 h 11"/>
                  <a:gd name="T16" fmla="*/ 62 w 832"/>
                  <a:gd name="T17" fmla="*/ 0 h 11"/>
                  <a:gd name="T18" fmla="*/ 71 w 832"/>
                  <a:gd name="T19" fmla="*/ 0 h 11"/>
                  <a:gd name="T20" fmla="*/ 80 w 832"/>
                  <a:gd name="T21" fmla="*/ 0 h 11"/>
                  <a:gd name="T22" fmla="*/ 90 w 832"/>
                  <a:gd name="T23" fmla="*/ 0 h 11"/>
                  <a:gd name="T24" fmla="*/ 99 w 832"/>
                  <a:gd name="T25" fmla="*/ 0 h 11"/>
                  <a:gd name="T26" fmla="*/ 109 w 832"/>
                  <a:gd name="T27" fmla="*/ 0 h 11"/>
                  <a:gd name="T28" fmla="*/ 119 w 832"/>
                  <a:gd name="T29" fmla="*/ 0 h 11"/>
                  <a:gd name="T30" fmla="*/ 128 w 832"/>
                  <a:gd name="T31" fmla="*/ 0 h 11"/>
                  <a:gd name="T32" fmla="*/ 139 w 832"/>
                  <a:gd name="T33" fmla="*/ 0 h 11"/>
                  <a:gd name="T34" fmla="*/ 139 w 832"/>
                  <a:gd name="T35" fmla="*/ 1 h 11"/>
                  <a:gd name="T36" fmla="*/ 139 w 832"/>
                  <a:gd name="T37" fmla="*/ 2 h 11"/>
                  <a:gd name="T38" fmla="*/ 128 w 832"/>
                  <a:gd name="T39" fmla="*/ 2 h 11"/>
                  <a:gd name="T40" fmla="*/ 119 w 832"/>
                  <a:gd name="T41" fmla="*/ 2 h 11"/>
                  <a:gd name="T42" fmla="*/ 109 w 832"/>
                  <a:gd name="T43" fmla="*/ 2 h 11"/>
                  <a:gd name="T44" fmla="*/ 99 w 832"/>
                  <a:gd name="T45" fmla="*/ 2 h 11"/>
                  <a:gd name="T46" fmla="*/ 90 w 832"/>
                  <a:gd name="T47" fmla="*/ 2 h 11"/>
                  <a:gd name="T48" fmla="*/ 80 w 832"/>
                  <a:gd name="T49" fmla="*/ 2 h 11"/>
                  <a:gd name="T50" fmla="*/ 71 w 832"/>
                  <a:gd name="T51" fmla="*/ 2 h 11"/>
                  <a:gd name="T52" fmla="*/ 62 w 832"/>
                  <a:gd name="T53" fmla="*/ 2 h 11"/>
                  <a:gd name="T54" fmla="*/ 54 w 832"/>
                  <a:gd name="T55" fmla="*/ 2 h 11"/>
                  <a:gd name="T56" fmla="*/ 46 w 832"/>
                  <a:gd name="T57" fmla="*/ 2 h 11"/>
                  <a:gd name="T58" fmla="*/ 38 w 832"/>
                  <a:gd name="T59" fmla="*/ 2 h 11"/>
                  <a:gd name="T60" fmla="*/ 30 w 832"/>
                  <a:gd name="T61" fmla="*/ 2 h 11"/>
                  <a:gd name="T62" fmla="*/ 22 w 832"/>
                  <a:gd name="T63" fmla="*/ 2 h 11"/>
                  <a:gd name="T64" fmla="*/ 15 w 832"/>
                  <a:gd name="T65" fmla="*/ 2 h 11"/>
                  <a:gd name="T66" fmla="*/ 7 w 832"/>
                  <a:gd name="T67" fmla="*/ 2 h 11"/>
                  <a:gd name="T68" fmla="*/ 0 w 832"/>
                  <a:gd name="T69" fmla="*/ 2 h 11"/>
                  <a:gd name="T70" fmla="*/ 0 w 832"/>
                  <a:gd name="T71" fmla="*/ 1 h 11"/>
                  <a:gd name="T72" fmla="*/ 0 w 832"/>
                  <a:gd name="T73" fmla="*/ 1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11">
                    <a:moveTo>
                      <a:pt x="0" y="3"/>
                    </a:moveTo>
                    <a:lnTo>
                      <a:pt x="43" y="2"/>
                    </a:lnTo>
                    <a:lnTo>
                      <a:pt x="89" y="1"/>
                    </a:lnTo>
                    <a:lnTo>
                      <a:pt x="134" y="1"/>
                    </a:lnTo>
                    <a:lnTo>
                      <a:pt x="181" y="1"/>
                    </a:lnTo>
                    <a:lnTo>
                      <a:pt x="227" y="1"/>
                    </a:lnTo>
                    <a:lnTo>
                      <a:pt x="276" y="1"/>
                    </a:lnTo>
                    <a:lnTo>
                      <a:pt x="324" y="1"/>
                    </a:lnTo>
                    <a:lnTo>
                      <a:pt x="374" y="1"/>
                    </a:lnTo>
                    <a:lnTo>
                      <a:pt x="426" y="0"/>
                    </a:lnTo>
                    <a:lnTo>
                      <a:pt x="481" y="0"/>
                    </a:lnTo>
                    <a:lnTo>
                      <a:pt x="536" y="0"/>
                    </a:lnTo>
                    <a:lnTo>
                      <a:pt x="594" y="0"/>
                    </a:lnTo>
                    <a:lnTo>
                      <a:pt x="651" y="0"/>
                    </a:lnTo>
                    <a:lnTo>
                      <a:pt x="710" y="0"/>
                    </a:lnTo>
                    <a:lnTo>
                      <a:pt x="769" y="0"/>
                    </a:lnTo>
                    <a:lnTo>
                      <a:pt x="832" y="0"/>
                    </a:lnTo>
                    <a:lnTo>
                      <a:pt x="832" y="5"/>
                    </a:lnTo>
                    <a:lnTo>
                      <a:pt x="832" y="11"/>
                    </a:lnTo>
                    <a:lnTo>
                      <a:pt x="769" y="11"/>
                    </a:lnTo>
                    <a:lnTo>
                      <a:pt x="710" y="11"/>
                    </a:lnTo>
                    <a:lnTo>
                      <a:pt x="651" y="11"/>
                    </a:lnTo>
                    <a:lnTo>
                      <a:pt x="594" y="11"/>
                    </a:lnTo>
                    <a:lnTo>
                      <a:pt x="536" y="11"/>
                    </a:lnTo>
                    <a:lnTo>
                      <a:pt x="481" y="11"/>
                    </a:lnTo>
                    <a:lnTo>
                      <a:pt x="426" y="11"/>
                    </a:lnTo>
                    <a:lnTo>
                      <a:pt x="374" y="11"/>
                    </a:lnTo>
                    <a:lnTo>
                      <a:pt x="324" y="11"/>
                    </a:lnTo>
                    <a:lnTo>
                      <a:pt x="276" y="11"/>
                    </a:lnTo>
                    <a:lnTo>
                      <a:pt x="227" y="11"/>
                    </a:lnTo>
                    <a:lnTo>
                      <a:pt x="181" y="11"/>
                    </a:lnTo>
                    <a:lnTo>
                      <a:pt x="134" y="11"/>
                    </a:lnTo>
                    <a:lnTo>
                      <a:pt x="89" y="11"/>
                    </a:lnTo>
                    <a:lnTo>
                      <a:pt x="43" y="11"/>
                    </a:lnTo>
                    <a:lnTo>
                      <a:pt x="0" y="11"/>
                    </a:lnTo>
                    <a:lnTo>
                      <a:pt x="0" y="6"/>
                    </a:lnTo>
                    <a:lnTo>
                      <a:pt x="0" y="3"/>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4" name="未知"/>
              <p:cNvSpPr/>
              <p:nvPr/>
            </p:nvSpPr>
            <p:spPr bwMode="auto">
              <a:xfrm>
                <a:off x="0" y="103"/>
                <a:ext cx="133" cy="32"/>
              </a:xfrm>
              <a:custGeom>
                <a:avLst/>
                <a:gdLst>
                  <a:gd name="T0" fmla="*/ 0 w 795"/>
                  <a:gd name="T1" fmla="*/ 6 h 193"/>
                  <a:gd name="T2" fmla="*/ 7 w 795"/>
                  <a:gd name="T3" fmla="*/ 5 h 193"/>
                  <a:gd name="T4" fmla="*/ 14 w 795"/>
                  <a:gd name="T5" fmla="*/ 5 h 193"/>
                  <a:gd name="T6" fmla="*/ 21 w 795"/>
                  <a:gd name="T7" fmla="*/ 5 h 193"/>
                  <a:gd name="T8" fmla="*/ 29 w 795"/>
                  <a:gd name="T9" fmla="*/ 5 h 193"/>
                  <a:gd name="T10" fmla="*/ 36 w 795"/>
                  <a:gd name="T11" fmla="*/ 4 h 193"/>
                  <a:gd name="T12" fmla="*/ 44 w 795"/>
                  <a:gd name="T13" fmla="*/ 4 h 193"/>
                  <a:gd name="T14" fmla="*/ 52 w 795"/>
                  <a:gd name="T15" fmla="*/ 3 h 193"/>
                  <a:gd name="T16" fmla="*/ 60 w 795"/>
                  <a:gd name="T17" fmla="*/ 3 h 193"/>
                  <a:gd name="T18" fmla="*/ 68 w 795"/>
                  <a:gd name="T19" fmla="*/ 3 h 193"/>
                  <a:gd name="T20" fmla="*/ 77 w 795"/>
                  <a:gd name="T21" fmla="*/ 2 h 193"/>
                  <a:gd name="T22" fmla="*/ 86 w 795"/>
                  <a:gd name="T23" fmla="*/ 2 h 193"/>
                  <a:gd name="T24" fmla="*/ 95 w 795"/>
                  <a:gd name="T25" fmla="*/ 1 h 193"/>
                  <a:gd name="T26" fmla="*/ 104 w 795"/>
                  <a:gd name="T27" fmla="*/ 1 h 193"/>
                  <a:gd name="T28" fmla="*/ 114 w 795"/>
                  <a:gd name="T29" fmla="*/ 1 h 193"/>
                  <a:gd name="T30" fmla="*/ 123 w 795"/>
                  <a:gd name="T31" fmla="*/ 0 h 193"/>
                  <a:gd name="T32" fmla="*/ 133 w 795"/>
                  <a:gd name="T33" fmla="*/ 0 h 193"/>
                  <a:gd name="T34" fmla="*/ 133 w 795"/>
                  <a:gd name="T35" fmla="*/ 4 h 193"/>
                  <a:gd name="T36" fmla="*/ 133 w 795"/>
                  <a:gd name="T37" fmla="*/ 8 h 193"/>
                  <a:gd name="T38" fmla="*/ 133 w 795"/>
                  <a:gd name="T39" fmla="*/ 12 h 193"/>
                  <a:gd name="T40" fmla="*/ 133 w 795"/>
                  <a:gd name="T41" fmla="*/ 16 h 193"/>
                  <a:gd name="T42" fmla="*/ 133 w 795"/>
                  <a:gd name="T43" fmla="*/ 20 h 193"/>
                  <a:gd name="T44" fmla="*/ 133 w 795"/>
                  <a:gd name="T45" fmla="*/ 24 h 193"/>
                  <a:gd name="T46" fmla="*/ 133 w 795"/>
                  <a:gd name="T47" fmla="*/ 28 h 193"/>
                  <a:gd name="T48" fmla="*/ 133 w 795"/>
                  <a:gd name="T49" fmla="*/ 32 h 193"/>
                  <a:gd name="T50" fmla="*/ 123 w 795"/>
                  <a:gd name="T51" fmla="*/ 32 h 193"/>
                  <a:gd name="T52" fmla="*/ 114 w 795"/>
                  <a:gd name="T53" fmla="*/ 32 h 193"/>
                  <a:gd name="T54" fmla="*/ 104 w 795"/>
                  <a:gd name="T55" fmla="*/ 32 h 193"/>
                  <a:gd name="T56" fmla="*/ 95 w 795"/>
                  <a:gd name="T57" fmla="*/ 32 h 193"/>
                  <a:gd name="T58" fmla="*/ 86 w 795"/>
                  <a:gd name="T59" fmla="*/ 32 h 193"/>
                  <a:gd name="T60" fmla="*/ 77 w 795"/>
                  <a:gd name="T61" fmla="*/ 32 h 193"/>
                  <a:gd name="T62" fmla="*/ 68 w 795"/>
                  <a:gd name="T63" fmla="*/ 32 h 193"/>
                  <a:gd name="T64" fmla="*/ 60 w 795"/>
                  <a:gd name="T65" fmla="*/ 32 h 193"/>
                  <a:gd name="T66" fmla="*/ 52 w 795"/>
                  <a:gd name="T67" fmla="*/ 32 h 193"/>
                  <a:gd name="T68" fmla="*/ 44 w 795"/>
                  <a:gd name="T69" fmla="*/ 32 h 193"/>
                  <a:gd name="T70" fmla="*/ 36 w 795"/>
                  <a:gd name="T71" fmla="*/ 32 h 193"/>
                  <a:gd name="T72" fmla="*/ 29 w 795"/>
                  <a:gd name="T73" fmla="*/ 32 h 193"/>
                  <a:gd name="T74" fmla="*/ 21 w 795"/>
                  <a:gd name="T75" fmla="*/ 32 h 193"/>
                  <a:gd name="T76" fmla="*/ 14 w 795"/>
                  <a:gd name="T77" fmla="*/ 32 h 193"/>
                  <a:gd name="T78" fmla="*/ 7 w 795"/>
                  <a:gd name="T79" fmla="*/ 32 h 193"/>
                  <a:gd name="T80" fmla="*/ 0 w 795"/>
                  <a:gd name="T81" fmla="*/ 32 h 193"/>
                  <a:gd name="T82" fmla="*/ 0 w 795"/>
                  <a:gd name="T83" fmla="*/ 29 h 193"/>
                  <a:gd name="T84" fmla="*/ 0 w 795"/>
                  <a:gd name="T85" fmla="*/ 25 h 193"/>
                  <a:gd name="T86" fmla="*/ 0 w 795"/>
                  <a:gd name="T87" fmla="*/ 22 h 193"/>
                  <a:gd name="T88" fmla="*/ 0 w 795"/>
                  <a:gd name="T89" fmla="*/ 19 h 193"/>
                  <a:gd name="T90" fmla="*/ 0 w 795"/>
                  <a:gd name="T91" fmla="*/ 15 h 193"/>
                  <a:gd name="T92" fmla="*/ 0 w 795"/>
                  <a:gd name="T93" fmla="*/ 12 h 193"/>
                  <a:gd name="T94" fmla="*/ 0 w 795"/>
                  <a:gd name="T95" fmla="*/ 9 h 193"/>
                  <a:gd name="T96" fmla="*/ 0 w 795"/>
                  <a:gd name="T97" fmla="*/ 6 h 1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95" h="193">
                    <a:moveTo>
                      <a:pt x="0" y="36"/>
                    </a:moveTo>
                    <a:lnTo>
                      <a:pt x="42" y="33"/>
                    </a:lnTo>
                    <a:lnTo>
                      <a:pt x="85" y="32"/>
                    </a:lnTo>
                    <a:lnTo>
                      <a:pt x="128" y="29"/>
                    </a:lnTo>
                    <a:lnTo>
                      <a:pt x="172" y="28"/>
                    </a:lnTo>
                    <a:lnTo>
                      <a:pt x="217" y="25"/>
                    </a:lnTo>
                    <a:lnTo>
                      <a:pt x="263" y="24"/>
                    </a:lnTo>
                    <a:lnTo>
                      <a:pt x="309" y="21"/>
                    </a:lnTo>
                    <a:lnTo>
                      <a:pt x="358" y="20"/>
                    </a:lnTo>
                    <a:lnTo>
                      <a:pt x="409" y="17"/>
                    </a:lnTo>
                    <a:lnTo>
                      <a:pt x="462" y="14"/>
                    </a:lnTo>
                    <a:lnTo>
                      <a:pt x="514" y="12"/>
                    </a:lnTo>
                    <a:lnTo>
                      <a:pt x="569" y="9"/>
                    </a:lnTo>
                    <a:lnTo>
                      <a:pt x="623" y="6"/>
                    </a:lnTo>
                    <a:lnTo>
                      <a:pt x="679" y="4"/>
                    </a:lnTo>
                    <a:lnTo>
                      <a:pt x="737" y="2"/>
                    </a:lnTo>
                    <a:lnTo>
                      <a:pt x="795" y="0"/>
                    </a:lnTo>
                    <a:lnTo>
                      <a:pt x="795" y="23"/>
                    </a:lnTo>
                    <a:lnTo>
                      <a:pt x="795" y="47"/>
                    </a:lnTo>
                    <a:lnTo>
                      <a:pt x="795" y="70"/>
                    </a:lnTo>
                    <a:lnTo>
                      <a:pt x="795" y="95"/>
                    </a:lnTo>
                    <a:lnTo>
                      <a:pt x="795" y="118"/>
                    </a:lnTo>
                    <a:lnTo>
                      <a:pt x="795" y="142"/>
                    </a:lnTo>
                    <a:lnTo>
                      <a:pt x="795" y="166"/>
                    </a:lnTo>
                    <a:lnTo>
                      <a:pt x="795" y="191"/>
                    </a:lnTo>
                    <a:lnTo>
                      <a:pt x="737" y="191"/>
                    </a:lnTo>
                    <a:lnTo>
                      <a:pt x="679" y="191"/>
                    </a:lnTo>
                    <a:lnTo>
                      <a:pt x="623" y="191"/>
                    </a:lnTo>
                    <a:lnTo>
                      <a:pt x="569" y="191"/>
                    </a:lnTo>
                    <a:lnTo>
                      <a:pt x="514" y="191"/>
                    </a:lnTo>
                    <a:lnTo>
                      <a:pt x="462" y="191"/>
                    </a:lnTo>
                    <a:lnTo>
                      <a:pt x="409" y="191"/>
                    </a:lnTo>
                    <a:lnTo>
                      <a:pt x="358" y="192"/>
                    </a:lnTo>
                    <a:lnTo>
                      <a:pt x="309" y="192"/>
                    </a:lnTo>
                    <a:lnTo>
                      <a:pt x="263" y="192"/>
                    </a:lnTo>
                    <a:lnTo>
                      <a:pt x="217" y="192"/>
                    </a:lnTo>
                    <a:lnTo>
                      <a:pt x="172" y="192"/>
                    </a:lnTo>
                    <a:lnTo>
                      <a:pt x="128" y="192"/>
                    </a:lnTo>
                    <a:lnTo>
                      <a:pt x="85" y="192"/>
                    </a:lnTo>
                    <a:lnTo>
                      <a:pt x="42" y="192"/>
                    </a:lnTo>
                    <a:lnTo>
                      <a:pt x="0" y="193"/>
                    </a:lnTo>
                    <a:lnTo>
                      <a:pt x="0" y="172"/>
                    </a:lnTo>
                    <a:lnTo>
                      <a:pt x="0" y="153"/>
                    </a:lnTo>
                    <a:lnTo>
                      <a:pt x="0" y="133"/>
                    </a:lnTo>
                    <a:lnTo>
                      <a:pt x="0" y="114"/>
                    </a:lnTo>
                    <a:lnTo>
                      <a:pt x="0" y="93"/>
                    </a:lnTo>
                    <a:lnTo>
                      <a:pt x="0" y="75"/>
                    </a:lnTo>
                    <a:lnTo>
                      <a:pt x="0" y="55"/>
                    </a:lnTo>
                    <a:lnTo>
                      <a:pt x="0" y="36"/>
                    </a:lnTo>
                    <a:close/>
                  </a:path>
                </a:pathLst>
              </a:custGeom>
              <a:solidFill>
                <a:srgbClr val="12120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5" name="未知"/>
              <p:cNvSpPr/>
              <p:nvPr/>
            </p:nvSpPr>
            <p:spPr bwMode="auto">
              <a:xfrm>
                <a:off x="0" y="140"/>
                <a:ext cx="145" cy="152"/>
              </a:xfrm>
              <a:custGeom>
                <a:avLst/>
                <a:gdLst>
                  <a:gd name="T0" fmla="*/ 8 w 866"/>
                  <a:gd name="T1" fmla="*/ 0 h 911"/>
                  <a:gd name="T2" fmla="*/ 23 w 866"/>
                  <a:gd name="T3" fmla="*/ 0 h 911"/>
                  <a:gd name="T4" fmla="*/ 39 w 866"/>
                  <a:gd name="T5" fmla="*/ 0 h 911"/>
                  <a:gd name="T6" fmla="*/ 56 w 866"/>
                  <a:gd name="T7" fmla="*/ 0 h 911"/>
                  <a:gd name="T8" fmla="*/ 74 w 866"/>
                  <a:gd name="T9" fmla="*/ 1 h 911"/>
                  <a:gd name="T10" fmla="*/ 93 w 866"/>
                  <a:gd name="T11" fmla="*/ 1 h 911"/>
                  <a:gd name="T12" fmla="*/ 113 w 866"/>
                  <a:gd name="T13" fmla="*/ 1 h 911"/>
                  <a:gd name="T14" fmla="*/ 134 w 866"/>
                  <a:gd name="T15" fmla="*/ 1 h 911"/>
                  <a:gd name="T16" fmla="*/ 145 w 866"/>
                  <a:gd name="T17" fmla="*/ 10 h 911"/>
                  <a:gd name="T18" fmla="*/ 145 w 866"/>
                  <a:gd name="T19" fmla="*/ 29 h 911"/>
                  <a:gd name="T20" fmla="*/ 145 w 866"/>
                  <a:gd name="T21" fmla="*/ 48 h 911"/>
                  <a:gd name="T22" fmla="*/ 145 w 866"/>
                  <a:gd name="T23" fmla="*/ 67 h 911"/>
                  <a:gd name="T24" fmla="*/ 145 w 866"/>
                  <a:gd name="T25" fmla="*/ 86 h 911"/>
                  <a:gd name="T26" fmla="*/ 145 w 866"/>
                  <a:gd name="T27" fmla="*/ 105 h 911"/>
                  <a:gd name="T28" fmla="*/ 145 w 866"/>
                  <a:gd name="T29" fmla="*/ 124 h 911"/>
                  <a:gd name="T30" fmla="*/ 145 w 866"/>
                  <a:gd name="T31" fmla="*/ 142 h 911"/>
                  <a:gd name="T32" fmla="*/ 134 w 866"/>
                  <a:gd name="T33" fmla="*/ 150 h 911"/>
                  <a:gd name="T34" fmla="*/ 113 w 866"/>
                  <a:gd name="T35" fmla="*/ 146 h 911"/>
                  <a:gd name="T36" fmla="*/ 93 w 866"/>
                  <a:gd name="T37" fmla="*/ 141 h 911"/>
                  <a:gd name="T38" fmla="*/ 74 w 866"/>
                  <a:gd name="T39" fmla="*/ 138 h 911"/>
                  <a:gd name="T40" fmla="*/ 56 w 866"/>
                  <a:gd name="T41" fmla="*/ 134 h 911"/>
                  <a:gd name="T42" fmla="*/ 39 w 866"/>
                  <a:gd name="T43" fmla="*/ 130 h 911"/>
                  <a:gd name="T44" fmla="*/ 23 w 866"/>
                  <a:gd name="T45" fmla="*/ 127 h 911"/>
                  <a:gd name="T46" fmla="*/ 8 w 866"/>
                  <a:gd name="T47" fmla="*/ 124 h 911"/>
                  <a:gd name="T48" fmla="*/ 0 w 866"/>
                  <a:gd name="T49" fmla="*/ 115 h 911"/>
                  <a:gd name="T50" fmla="*/ 0 w 866"/>
                  <a:gd name="T51" fmla="*/ 99 h 911"/>
                  <a:gd name="T52" fmla="*/ 0 w 866"/>
                  <a:gd name="T53" fmla="*/ 84 h 911"/>
                  <a:gd name="T54" fmla="*/ 0 w 866"/>
                  <a:gd name="T55" fmla="*/ 69 h 911"/>
                  <a:gd name="T56" fmla="*/ 0 w 866"/>
                  <a:gd name="T57" fmla="*/ 54 h 911"/>
                  <a:gd name="T58" fmla="*/ 0 w 866"/>
                  <a:gd name="T59" fmla="*/ 38 h 911"/>
                  <a:gd name="T60" fmla="*/ 0 w 866"/>
                  <a:gd name="T61" fmla="*/ 23 h 911"/>
                  <a:gd name="T62" fmla="*/ 0 w 866"/>
                  <a:gd name="T63" fmla="*/ 8 h 9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66" h="911">
                    <a:moveTo>
                      <a:pt x="0" y="0"/>
                    </a:moveTo>
                    <a:lnTo>
                      <a:pt x="45" y="0"/>
                    </a:lnTo>
                    <a:lnTo>
                      <a:pt x="92" y="0"/>
                    </a:lnTo>
                    <a:lnTo>
                      <a:pt x="138" y="0"/>
                    </a:lnTo>
                    <a:lnTo>
                      <a:pt x="187" y="1"/>
                    </a:lnTo>
                    <a:lnTo>
                      <a:pt x="235" y="1"/>
                    </a:lnTo>
                    <a:lnTo>
                      <a:pt x="285" y="2"/>
                    </a:lnTo>
                    <a:lnTo>
                      <a:pt x="335" y="2"/>
                    </a:lnTo>
                    <a:lnTo>
                      <a:pt x="387" y="3"/>
                    </a:lnTo>
                    <a:lnTo>
                      <a:pt x="442" y="3"/>
                    </a:lnTo>
                    <a:lnTo>
                      <a:pt x="501" y="3"/>
                    </a:lnTo>
                    <a:lnTo>
                      <a:pt x="558" y="3"/>
                    </a:lnTo>
                    <a:lnTo>
                      <a:pt x="618" y="3"/>
                    </a:lnTo>
                    <a:lnTo>
                      <a:pt x="677" y="3"/>
                    </a:lnTo>
                    <a:lnTo>
                      <a:pt x="740" y="3"/>
                    </a:lnTo>
                    <a:lnTo>
                      <a:pt x="802" y="3"/>
                    </a:lnTo>
                    <a:lnTo>
                      <a:pt x="866" y="4"/>
                    </a:lnTo>
                    <a:lnTo>
                      <a:pt x="866" y="60"/>
                    </a:lnTo>
                    <a:lnTo>
                      <a:pt x="866" y="117"/>
                    </a:lnTo>
                    <a:lnTo>
                      <a:pt x="866" y="174"/>
                    </a:lnTo>
                    <a:lnTo>
                      <a:pt x="866" y="231"/>
                    </a:lnTo>
                    <a:lnTo>
                      <a:pt x="866" y="288"/>
                    </a:lnTo>
                    <a:lnTo>
                      <a:pt x="866" y="344"/>
                    </a:lnTo>
                    <a:lnTo>
                      <a:pt x="866" y="400"/>
                    </a:lnTo>
                    <a:lnTo>
                      <a:pt x="866" y="458"/>
                    </a:lnTo>
                    <a:lnTo>
                      <a:pt x="866" y="514"/>
                    </a:lnTo>
                    <a:lnTo>
                      <a:pt x="866" y="570"/>
                    </a:lnTo>
                    <a:lnTo>
                      <a:pt x="866" y="627"/>
                    </a:lnTo>
                    <a:lnTo>
                      <a:pt x="866" y="684"/>
                    </a:lnTo>
                    <a:lnTo>
                      <a:pt x="866" y="741"/>
                    </a:lnTo>
                    <a:lnTo>
                      <a:pt x="866" y="797"/>
                    </a:lnTo>
                    <a:lnTo>
                      <a:pt x="866" y="853"/>
                    </a:lnTo>
                    <a:lnTo>
                      <a:pt x="866" y="911"/>
                    </a:lnTo>
                    <a:lnTo>
                      <a:pt x="802" y="897"/>
                    </a:lnTo>
                    <a:lnTo>
                      <a:pt x="740" y="885"/>
                    </a:lnTo>
                    <a:lnTo>
                      <a:pt x="677" y="873"/>
                    </a:lnTo>
                    <a:lnTo>
                      <a:pt x="618" y="860"/>
                    </a:lnTo>
                    <a:lnTo>
                      <a:pt x="558" y="848"/>
                    </a:lnTo>
                    <a:lnTo>
                      <a:pt x="501" y="836"/>
                    </a:lnTo>
                    <a:lnTo>
                      <a:pt x="442" y="825"/>
                    </a:lnTo>
                    <a:lnTo>
                      <a:pt x="387" y="814"/>
                    </a:lnTo>
                    <a:lnTo>
                      <a:pt x="335" y="803"/>
                    </a:lnTo>
                    <a:lnTo>
                      <a:pt x="285" y="793"/>
                    </a:lnTo>
                    <a:lnTo>
                      <a:pt x="235" y="782"/>
                    </a:lnTo>
                    <a:lnTo>
                      <a:pt x="187" y="772"/>
                    </a:lnTo>
                    <a:lnTo>
                      <a:pt x="138" y="762"/>
                    </a:lnTo>
                    <a:lnTo>
                      <a:pt x="92" y="753"/>
                    </a:lnTo>
                    <a:lnTo>
                      <a:pt x="45" y="744"/>
                    </a:lnTo>
                    <a:lnTo>
                      <a:pt x="0" y="734"/>
                    </a:lnTo>
                    <a:lnTo>
                      <a:pt x="0" y="688"/>
                    </a:lnTo>
                    <a:lnTo>
                      <a:pt x="0" y="642"/>
                    </a:lnTo>
                    <a:lnTo>
                      <a:pt x="0" y="596"/>
                    </a:lnTo>
                    <a:lnTo>
                      <a:pt x="0" y="551"/>
                    </a:lnTo>
                    <a:lnTo>
                      <a:pt x="0" y="505"/>
                    </a:lnTo>
                    <a:lnTo>
                      <a:pt x="0" y="459"/>
                    </a:lnTo>
                    <a:lnTo>
                      <a:pt x="0" y="413"/>
                    </a:lnTo>
                    <a:lnTo>
                      <a:pt x="0" y="367"/>
                    </a:lnTo>
                    <a:lnTo>
                      <a:pt x="0" y="321"/>
                    </a:lnTo>
                    <a:lnTo>
                      <a:pt x="0" y="275"/>
                    </a:lnTo>
                    <a:lnTo>
                      <a:pt x="0" y="229"/>
                    </a:lnTo>
                    <a:lnTo>
                      <a:pt x="0" y="183"/>
                    </a:lnTo>
                    <a:lnTo>
                      <a:pt x="0" y="137"/>
                    </a:lnTo>
                    <a:lnTo>
                      <a:pt x="0" y="91"/>
                    </a:lnTo>
                    <a:lnTo>
                      <a:pt x="0" y="45"/>
                    </a:lnTo>
                    <a:lnTo>
                      <a:pt x="0" y="0"/>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6" name="未知"/>
              <p:cNvSpPr/>
              <p:nvPr/>
            </p:nvSpPr>
            <p:spPr bwMode="auto">
              <a:xfrm>
                <a:off x="0" y="147"/>
                <a:ext cx="133" cy="126"/>
              </a:xfrm>
              <a:custGeom>
                <a:avLst/>
                <a:gdLst>
                  <a:gd name="T0" fmla="*/ 7 w 795"/>
                  <a:gd name="T1" fmla="*/ 0 h 755"/>
                  <a:gd name="T2" fmla="*/ 21 w 795"/>
                  <a:gd name="T3" fmla="*/ 0 h 755"/>
                  <a:gd name="T4" fmla="*/ 36 w 795"/>
                  <a:gd name="T5" fmla="*/ 0 h 755"/>
                  <a:gd name="T6" fmla="*/ 52 w 795"/>
                  <a:gd name="T7" fmla="*/ 1 h 755"/>
                  <a:gd name="T8" fmla="*/ 68 w 795"/>
                  <a:gd name="T9" fmla="*/ 1 h 755"/>
                  <a:gd name="T10" fmla="*/ 86 w 795"/>
                  <a:gd name="T11" fmla="*/ 1 h 755"/>
                  <a:gd name="T12" fmla="*/ 104 w 795"/>
                  <a:gd name="T13" fmla="*/ 2 h 755"/>
                  <a:gd name="T14" fmla="*/ 123 w 795"/>
                  <a:gd name="T15" fmla="*/ 2 h 755"/>
                  <a:gd name="T16" fmla="*/ 133 w 795"/>
                  <a:gd name="T17" fmla="*/ 10 h 755"/>
                  <a:gd name="T18" fmla="*/ 133 w 795"/>
                  <a:gd name="T19" fmla="*/ 25 h 755"/>
                  <a:gd name="T20" fmla="*/ 133 w 795"/>
                  <a:gd name="T21" fmla="*/ 41 h 755"/>
                  <a:gd name="T22" fmla="*/ 133 w 795"/>
                  <a:gd name="T23" fmla="*/ 56 h 755"/>
                  <a:gd name="T24" fmla="*/ 133 w 795"/>
                  <a:gd name="T25" fmla="*/ 72 h 755"/>
                  <a:gd name="T26" fmla="*/ 133 w 795"/>
                  <a:gd name="T27" fmla="*/ 87 h 755"/>
                  <a:gd name="T28" fmla="*/ 133 w 795"/>
                  <a:gd name="T29" fmla="*/ 102 h 755"/>
                  <a:gd name="T30" fmla="*/ 133 w 795"/>
                  <a:gd name="T31" fmla="*/ 118 h 755"/>
                  <a:gd name="T32" fmla="*/ 123 w 795"/>
                  <a:gd name="T33" fmla="*/ 124 h 755"/>
                  <a:gd name="T34" fmla="*/ 104 w 795"/>
                  <a:gd name="T35" fmla="*/ 121 h 755"/>
                  <a:gd name="T36" fmla="*/ 86 w 795"/>
                  <a:gd name="T37" fmla="*/ 117 h 755"/>
                  <a:gd name="T38" fmla="*/ 68 w 795"/>
                  <a:gd name="T39" fmla="*/ 114 h 755"/>
                  <a:gd name="T40" fmla="*/ 52 w 795"/>
                  <a:gd name="T41" fmla="*/ 111 h 755"/>
                  <a:gd name="T42" fmla="*/ 36 w 795"/>
                  <a:gd name="T43" fmla="*/ 108 h 755"/>
                  <a:gd name="T44" fmla="*/ 21 w 795"/>
                  <a:gd name="T45" fmla="*/ 106 h 755"/>
                  <a:gd name="T46" fmla="*/ 7 w 795"/>
                  <a:gd name="T47" fmla="*/ 103 h 755"/>
                  <a:gd name="T48" fmla="*/ 0 w 795"/>
                  <a:gd name="T49" fmla="*/ 95 h 755"/>
                  <a:gd name="T50" fmla="*/ 0 w 795"/>
                  <a:gd name="T51" fmla="*/ 83 h 755"/>
                  <a:gd name="T52" fmla="*/ 0 w 795"/>
                  <a:gd name="T53" fmla="*/ 70 h 755"/>
                  <a:gd name="T54" fmla="*/ 0 w 795"/>
                  <a:gd name="T55" fmla="*/ 57 h 755"/>
                  <a:gd name="T56" fmla="*/ 0 w 795"/>
                  <a:gd name="T57" fmla="*/ 45 h 755"/>
                  <a:gd name="T58" fmla="*/ 0 w 795"/>
                  <a:gd name="T59" fmla="*/ 32 h 755"/>
                  <a:gd name="T60" fmla="*/ 0 w 795"/>
                  <a:gd name="T61" fmla="*/ 19 h 755"/>
                  <a:gd name="T62" fmla="*/ 0 w 795"/>
                  <a:gd name="T63" fmla="*/ 6 h 7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95" h="755">
                    <a:moveTo>
                      <a:pt x="0" y="0"/>
                    </a:moveTo>
                    <a:lnTo>
                      <a:pt x="42" y="0"/>
                    </a:lnTo>
                    <a:lnTo>
                      <a:pt x="85" y="1"/>
                    </a:lnTo>
                    <a:lnTo>
                      <a:pt x="128" y="1"/>
                    </a:lnTo>
                    <a:lnTo>
                      <a:pt x="172" y="2"/>
                    </a:lnTo>
                    <a:lnTo>
                      <a:pt x="217" y="2"/>
                    </a:lnTo>
                    <a:lnTo>
                      <a:pt x="263" y="3"/>
                    </a:lnTo>
                    <a:lnTo>
                      <a:pt x="309" y="4"/>
                    </a:lnTo>
                    <a:lnTo>
                      <a:pt x="358" y="6"/>
                    </a:lnTo>
                    <a:lnTo>
                      <a:pt x="409" y="6"/>
                    </a:lnTo>
                    <a:lnTo>
                      <a:pt x="462" y="7"/>
                    </a:lnTo>
                    <a:lnTo>
                      <a:pt x="514" y="8"/>
                    </a:lnTo>
                    <a:lnTo>
                      <a:pt x="569" y="9"/>
                    </a:lnTo>
                    <a:lnTo>
                      <a:pt x="623" y="9"/>
                    </a:lnTo>
                    <a:lnTo>
                      <a:pt x="679" y="10"/>
                    </a:lnTo>
                    <a:lnTo>
                      <a:pt x="737" y="11"/>
                    </a:lnTo>
                    <a:lnTo>
                      <a:pt x="795" y="13"/>
                    </a:lnTo>
                    <a:lnTo>
                      <a:pt x="795" y="59"/>
                    </a:lnTo>
                    <a:lnTo>
                      <a:pt x="795" y="105"/>
                    </a:lnTo>
                    <a:lnTo>
                      <a:pt x="795" y="151"/>
                    </a:lnTo>
                    <a:lnTo>
                      <a:pt x="795" y="198"/>
                    </a:lnTo>
                    <a:lnTo>
                      <a:pt x="795" y="245"/>
                    </a:lnTo>
                    <a:lnTo>
                      <a:pt x="795" y="291"/>
                    </a:lnTo>
                    <a:lnTo>
                      <a:pt x="795" y="337"/>
                    </a:lnTo>
                    <a:lnTo>
                      <a:pt x="795" y="384"/>
                    </a:lnTo>
                    <a:lnTo>
                      <a:pt x="795" y="430"/>
                    </a:lnTo>
                    <a:lnTo>
                      <a:pt x="795" y="476"/>
                    </a:lnTo>
                    <a:lnTo>
                      <a:pt x="795" y="522"/>
                    </a:lnTo>
                    <a:lnTo>
                      <a:pt x="795" y="568"/>
                    </a:lnTo>
                    <a:lnTo>
                      <a:pt x="795" y="614"/>
                    </a:lnTo>
                    <a:lnTo>
                      <a:pt x="795" y="662"/>
                    </a:lnTo>
                    <a:lnTo>
                      <a:pt x="795" y="708"/>
                    </a:lnTo>
                    <a:lnTo>
                      <a:pt x="795" y="755"/>
                    </a:lnTo>
                    <a:lnTo>
                      <a:pt x="737" y="744"/>
                    </a:lnTo>
                    <a:lnTo>
                      <a:pt x="679" y="733"/>
                    </a:lnTo>
                    <a:lnTo>
                      <a:pt x="623" y="723"/>
                    </a:lnTo>
                    <a:lnTo>
                      <a:pt x="569" y="714"/>
                    </a:lnTo>
                    <a:lnTo>
                      <a:pt x="514" y="704"/>
                    </a:lnTo>
                    <a:lnTo>
                      <a:pt x="462" y="694"/>
                    </a:lnTo>
                    <a:lnTo>
                      <a:pt x="409" y="685"/>
                    </a:lnTo>
                    <a:lnTo>
                      <a:pt x="358" y="677"/>
                    </a:lnTo>
                    <a:lnTo>
                      <a:pt x="309" y="668"/>
                    </a:lnTo>
                    <a:lnTo>
                      <a:pt x="263" y="659"/>
                    </a:lnTo>
                    <a:lnTo>
                      <a:pt x="217" y="649"/>
                    </a:lnTo>
                    <a:lnTo>
                      <a:pt x="172" y="642"/>
                    </a:lnTo>
                    <a:lnTo>
                      <a:pt x="128" y="633"/>
                    </a:lnTo>
                    <a:lnTo>
                      <a:pt x="85" y="626"/>
                    </a:lnTo>
                    <a:lnTo>
                      <a:pt x="42" y="618"/>
                    </a:lnTo>
                    <a:lnTo>
                      <a:pt x="0" y="611"/>
                    </a:lnTo>
                    <a:lnTo>
                      <a:pt x="0" y="572"/>
                    </a:lnTo>
                    <a:lnTo>
                      <a:pt x="0" y="535"/>
                    </a:lnTo>
                    <a:lnTo>
                      <a:pt x="0" y="496"/>
                    </a:lnTo>
                    <a:lnTo>
                      <a:pt x="0" y="458"/>
                    </a:lnTo>
                    <a:lnTo>
                      <a:pt x="0" y="419"/>
                    </a:lnTo>
                    <a:lnTo>
                      <a:pt x="0" y="381"/>
                    </a:lnTo>
                    <a:lnTo>
                      <a:pt x="0" y="343"/>
                    </a:lnTo>
                    <a:lnTo>
                      <a:pt x="0" y="306"/>
                    </a:lnTo>
                    <a:lnTo>
                      <a:pt x="0" y="267"/>
                    </a:lnTo>
                    <a:lnTo>
                      <a:pt x="0" y="229"/>
                    </a:lnTo>
                    <a:lnTo>
                      <a:pt x="0" y="190"/>
                    </a:lnTo>
                    <a:lnTo>
                      <a:pt x="0" y="152"/>
                    </a:lnTo>
                    <a:lnTo>
                      <a:pt x="0" y="113"/>
                    </a:lnTo>
                    <a:lnTo>
                      <a:pt x="0" y="75"/>
                    </a:lnTo>
                    <a:lnTo>
                      <a:pt x="0" y="36"/>
                    </a:lnTo>
                    <a:lnTo>
                      <a:pt x="0" y="0"/>
                    </a:lnTo>
                    <a:close/>
                  </a:path>
                </a:pathLst>
              </a:custGeom>
              <a:solidFill>
                <a:srgbClr val="12120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7" name="未知"/>
              <p:cNvSpPr/>
              <p:nvPr/>
            </p:nvSpPr>
            <p:spPr bwMode="auto">
              <a:xfrm>
                <a:off x="0" y="161"/>
                <a:ext cx="133" cy="8"/>
              </a:xfrm>
              <a:custGeom>
                <a:avLst/>
                <a:gdLst>
                  <a:gd name="T0" fmla="*/ 0 w 795"/>
                  <a:gd name="T1" fmla="*/ 0 h 79"/>
                  <a:gd name="T2" fmla="*/ 7 w 795"/>
                  <a:gd name="T3" fmla="*/ 0 h 79"/>
                  <a:gd name="T4" fmla="*/ 14 w 795"/>
                  <a:gd name="T5" fmla="*/ 0 h 79"/>
                  <a:gd name="T6" fmla="*/ 21 w 795"/>
                  <a:gd name="T7" fmla="*/ 1 h 79"/>
                  <a:gd name="T8" fmla="*/ 29 w 795"/>
                  <a:gd name="T9" fmla="*/ 1 h 79"/>
                  <a:gd name="T10" fmla="*/ 36 w 795"/>
                  <a:gd name="T11" fmla="*/ 1 h 79"/>
                  <a:gd name="T12" fmla="*/ 44 w 795"/>
                  <a:gd name="T13" fmla="*/ 2 h 79"/>
                  <a:gd name="T14" fmla="*/ 52 w 795"/>
                  <a:gd name="T15" fmla="*/ 2 h 79"/>
                  <a:gd name="T16" fmla="*/ 60 w 795"/>
                  <a:gd name="T17" fmla="*/ 2 h 79"/>
                  <a:gd name="T18" fmla="*/ 68 w 795"/>
                  <a:gd name="T19" fmla="*/ 2 h 79"/>
                  <a:gd name="T20" fmla="*/ 77 w 795"/>
                  <a:gd name="T21" fmla="*/ 3 h 79"/>
                  <a:gd name="T22" fmla="*/ 86 w 795"/>
                  <a:gd name="T23" fmla="*/ 3 h 79"/>
                  <a:gd name="T24" fmla="*/ 95 w 795"/>
                  <a:gd name="T25" fmla="*/ 4 h 79"/>
                  <a:gd name="T26" fmla="*/ 104 w 795"/>
                  <a:gd name="T27" fmla="*/ 4 h 79"/>
                  <a:gd name="T28" fmla="*/ 114 w 795"/>
                  <a:gd name="T29" fmla="*/ 4 h 79"/>
                  <a:gd name="T30" fmla="*/ 123 w 795"/>
                  <a:gd name="T31" fmla="*/ 5 h 79"/>
                  <a:gd name="T32" fmla="*/ 133 w 795"/>
                  <a:gd name="T33" fmla="*/ 5 h 79"/>
                  <a:gd name="T34" fmla="*/ 133 w 795"/>
                  <a:gd name="T35" fmla="*/ 6 h 79"/>
                  <a:gd name="T36" fmla="*/ 133 w 795"/>
                  <a:gd name="T37" fmla="*/ 7 h 79"/>
                  <a:gd name="T38" fmla="*/ 133 w 795"/>
                  <a:gd name="T39" fmla="*/ 8 h 79"/>
                  <a:gd name="T40" fmla="*/ 133 w 795"/>
                  <a:gd name="T41" fmla="*/ 9 h 79"/>
                  <a:gd name="T42" fmla="*/ 133 w 795"/>
                  <a:gd name="T43" fmla="*/ 10 h 79"/>
                  <a:gd name="T44" fmla="*/ 133 w 795"/>
                  <a:gd name="T45" fmla="*/ 11 h 79"/>
                  <a:gd name="T46" fmla="*/ 133 w 795"/>
                  <a:gd name="T47" fmla="*/ 12 h 79"/>
                  <a:gd name="T48" fmla="*/ 133 w 795"/>
                  <a:gd name="T49" fmla="*/ 13 h 79"/>
                  <a:gd name="T50" fmla="*/ 123 w 795"/>
                  <a:gd name="T51" fmla="*/ 13 h 79"/>
                  <a:gd name="T52" fmla="*/ 114 w 795"/>
                  <a:gd name="T53" fmla="*/ 12 h 79"/>
                  <a:gd name="T54" fmla="*/ 104 w 795"/>
                  <a:gd name="T55" fmla="*/ 12 h 79"/>
                  <a:gd name="T56" fmla="*/ 95 w 795"/>
                  <a:gd name="T57" fmla="*/ 11 h 79"/>
                  <a:gd name="T58" fmla="*/ 86 w 795"/>
                  <a:gd name="T59" fmla="*/ 11 h 79"/>
                  <a:gd name="T60" fmla="*/ 77 w 795"/>
                  <a:gd name="T61" fmla="*/ 10 h 79"/>
                  <a:gd name="T62" fmla="*/ 68 w 795"/>
                  <a:gd name="T63" fmla="*/ 10 h 79"/>
                  <a:gd name="T64" fmla="*/ 60 w 795"/>
                  <a:gd name="T65" fmla="*/ 9 h 79"/>
                  <a:gd name="T66" fmla="*/ 52 w 795"/>
                  <a:gd name="T67" fmla="*/ 9 h 79"/>
                  <a:gd name="T68" fmla="*/ 44 w 795"/>
                  <a:gd name="T69" fmla="*/ 9 h 79"/>
                  <a:gd name="T70" fmla="*/ 36 w 795"/>
                  <a:gd name="T71" fmla="*/ 8 h 79"/>
                  <a:gd name="T72" fmla="*/ 29 w 795"/>
                  <a:gd name="T73" fmla="*/ 8 h 79"/>
                  <a:gd name="T74" fmla="*/ 21 w 795"/>
                  <a:gd name="T75" fmla="*/ 7 h 79"/>
                  <a:gd name="T76" fmla="*/ 14 w 795"/>
                  <a:gd name="T77" fmla="*/ 7 h 79"/>
                  <a:gd name="T78" fmla="*/ 7 w 795"/>
                  <a:gd name="T79" fmla="*/ 7 h 79"/>
                  <a:gd name="T80" fmla="*/ 0 w 795"/>
                  <a:gd name="T81" fmla="*/ 7 h 79"/>
                  <a:gd name="T82" fmla="*/ 0 w 795"/>
                  <a:gd name="T83" fmla="*/ 5 h 79"/>
                  <a:gd name="T84" fmla="*/ 0 w 795"/>
                  <a:gd name="T85" fmla="*/ 3 h 79"/>
                  <a:gd name="T86" fmla="*/ 0 w 795"/>
                  <a:gd name="T87" fmla="*/ 2 h 79"/>
                  <a:gd name="T88" fmla="*/ 0 w 795"/>
                  <a:gd name="T89" fmla="*/ 0 h 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79">
                    <a:moveTo>
                      <a:pt x="0" y="0"/>
                    </a:moveTo>
                    <a:lnTo>
                      <a:pt x="42" y="1"/>
                    </a:lnTo>
                    <a:lnTo>
                      <a:pt x="85" y="3"/>
                    </a:lnTo>
                    <a:lnTo>
                      <a:pt x="128" y="5"/>
                    </a:lnTo>
                    <a:lnTo>
                      <a:pt x="172" y="7"/>
                    </a:lnTo>
                    <a:lnTo>
                      <a:pt x="217" y="8"/>
                    </a:lnTo>
                    <a:lnTo>
                      <a:pt x="263" y="10"/>
                    </a:lnTo>
                    <a:lnTo>
                      <a:pt x="309" y="12"/>
                    </a:lnTo>
                    <a:lnTo>
                      <a:pt x="358" y="14"/>
                    </a:lnTo>
                    <a:lnTo>
                      <a:pt x="409" y="15"/>
                    </a:lnTo>
                    <a:lnTo>
                      <a:pt x="462" y="18"/>
                    </a:lnTo>
                    <a:lnTo>
                      <a:pt x="514" y="19"/>
                    </a:lnTo>
                    <a:lnTo>
                      <a:pt x="569" y="22"/>
                    </a:lnTo>
                    <a:lnTo>
                      <a:pt x="623" y="24"/>
                    </a:lnTo>
                    <a:lnTo>
                      <a:pt x="679" y="26"/>
                    </a:lnTo>
                    <a:lnTo>
                      <a:pt x="737" y="28"/>
                    </a:lnTo>
                    <a:lnTo>
                      <a:pt x="795" y="31"/>
                    </a:lnTo>
                    <a:lnTo>
                      <a:pt x="795" y="36"/>
                    </a:lnTo>
                    <a:lnTo>
                      <a:pt x="795" y="43"/>
                    </a:lnTo>
                    <a:lnTo>
                      <a:pt x="795" y="48"/>
                    </a:lnTo>
                    <a:lnTo>
                      <a:pt x="795" y="54"/>
                    </a:lnTo>
                    <a:lnTo>
                      <a:pt x="795" y="60"/>
                    </a:lnTo>
                    <a:lnTo>
                      <a:pt x="795" y="66"/>
                    </a:lnTo>
                    <a:lnTo>
                      <a:pt x="795" y="72"/>
                    </a:lnTo>
                    <a:lnTo>
                      <a:pt x="795" y="79"/>
                    </a:lnTo>
                    <a:lnTo>
                      <a:pt x="737" y="76"/>
                    </a:lnTo>
                    <a:lnTo>
                      <a:pt x="679" y="73"/>
                    </a:lnTo>
                    <a:lnTo>
                      <a:pt x="623" y="70"/>
                    </a:lnTo>
                    <a:lnTo>
                      <a:pt x="569" y="67"/>
                    </a:lnTo>
                    <a:lnTo>
                      <a:pt x="514" y="64"/>
                    </a:lnTo>
                    <a:lnTo>
                      <a:pt x="462" y="62"/>
                    </a:lnTo>
                    <a:lnTo>
                      <a:pt x="409" y="59"/>
                    </a:lnTo>
                    <a:lnTo>
                      <a:pt x="358" y="57"/>
                    </a:lnTo>
                    <a:lnTo>
                      <a:pt x="309" y="54"/>
                    </a:lnTo>
                    <a:lnTo>
                      <a:pt x="263" y="52"/>
                    </a:lnTo>
                    <a:lnTo>
                      <a:pt x="217" y="50"/>
                    </a:lnTo>
                    <a:lnTo>
                      <a:pt x="172" y="48"/>
                    </a:lnTo>
                    <a:lnTo>
                      <a:pt x="128" y="45"/>
                    </a:lnTo>
                    <a:lnTo>
                      <a:pt x="85" y="44"/>
                    </a:lnTo>
                    <a:lnTo>
                      <a:pt x="42" y="41"/>
                    </a:lnTo>
                    <a:lnTo>
                      <a:pt x="0" y="40"/>
                    </a:lnTo>
                    <a:lnTo>
                      <a:pt x="0" y="29"/>
                    </a:lnTo>
                    <a:lnTo>
                      <a:pt x="0" y="20"/>
                    </a:lnTo>
                    <a:lnTo>
                      <a:pt x="0" y="10"/>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8" name="未知"/>
              <p:cNvSpPr/>
              <p:nvPr/>
            </p:nvSpPr>
            <p:spPr bwMode="auto">
              <a:xfrm>
                <a:off x="0" y="182"/>
                <a:ext cx="133" cy="18"/>
              </a:xfrm>
              <a:custGeom>
                <a:avLst/>
                <a:gdLst>
                  <a:gd name="T0" fmla="*/ 0 w 795"/>
                  <a:gd name="T1" fmla="*/ 0 h 106"/>
                  <a:gd name="T2" fmla="*/ 7 w 795"/>
                  <a:gd name="T3" fmla="*/ 1 h 106"/>
                  <a:gd name="T4" fmla="*/ 14 w 795"/>
                  <a:gd name="T5" fmla="*/ 1 h 106"/>
                  <a:gd name="T6" fmla="*/ 21 w 795"/>
                  <a:gd name="T7" fmla="*/ 2 h 106"/>
                  <a:gd name="T8" fmla="*/ 29 w 795"/>
                  <a:gd name="T9" fmla="*/ 2 h 106"/>
                  <a:gd name="T10" fmla="*/ 36 w 795"/>
                  <a:gd name="T11" fmla="*/ 3 h 106"/>
                  <a:gd name="T12" fmla="*/ 44 w 795"/>
                  <a:gd name="T13" fmla="*/ 3 h 106"/>
                  <a:gd name="T14" fmla="*/ 52 w 795"/>
                  <a:gd name="T15" fmla="*/ 4 h 106"/>
                  <a:gd name="T16" fmla="*/ 60 w 795"/>
                  <a:gd name="T17" fmla="*/ 4 h 106"/>
                  <a:gd name="T18" fmla="*/ 68 w 795"/>
                  <a:gd name="T19" fmla="*/ 5 h 106"/>
                  <a:gd name="T20" fmla="*/ 77 w 795"/>
                  <a:gd name="T21" fmla="*/ 6 h 106"/>
                  <a:gd name="T22" fmla="*/ 86 w 795"/>
                  <a:gd name="T23" fmla="*/ 6 h 106"/>
                  <a:gd name="T24" fmla="*/ 95 w 795"/>
                  <a:gd name="T25" fmla="*/ 7 h 106"/>
                  <a:gd name="T26" fmla="*/ 104 w 795"/>
                  <a:gd name="T27" fmla="*/ 8 h 106"/>
                  <a:gd name="T28" fmla="*/ 114 w 795"/>
                  <a:gd name="T29" fmla="*/ 8 h 106"/>
                  <a:gd name="T30" fmla="*/ 123 w 795"/>
                  <a:gd name="T31" fmla="*/ 9 h 106"/>
                  <a:gd name="T32" fmla="*/ 133 w 795"/>
                  <a:gd name="T33" fmla="*/ 10 h 106"/>
                  <a:gd name="T34" fmla="*/ 133 w 795"/>
                  <a:gd name="T35" fmla="*/ 11 h 106"/>
                  <a:gd name="T36" fmla="*/ 133 w 795"/>
                  <a:gd name="T37" fmla="*/ 12 h 106"/>
                  <a:gd name="T38" fmla="*/ 133 w 795"/>
                  <a:gd name="T39" fmla="*/ 13 h 106"/>
                  <a:gd name="T40" fmla="*/ 133 w 795"/>
                  <a:gd name="T41" fmla="*/ 14 h 106"/>
                  <a:gd name="T42" fmla="*/ 133 w 795"/>
                  <a:gd name="T43" fmla="*/ 15 h 106"/>
                  <a:gd name="T44" fmla="*/ 133 w 795"/>
                  <a:gd name="T45" fmla="*/ 16 h 106"/>
                  <a:gd name="T46" fmla="*/ 133 w 795"/>
                  <a:gd name="T47" fmla="*/ 17 h 106"/>
                  <a:gd name="T48" fmla="*/ 133 w 795"/>
                  <a:gd name="T49" fmla="*/ 18 h 106"/>
                  <a:gd name="T50" fmla="*/ 123 w 795"/>
                  <a:gd name="T51" fmla="*/ 17 h 106"/>
                  <a:gd name="T52" fmla="*/ 114 w 795"/>
                  <a:gd name="T53" fmla="*/ 16 h 106"/>
                  <a:gd name="T54" fmla="*/ 104 w 795"/>
                  <a:gd name="T55" fmla="*/ 16 h 106"/>
                  <a:gd name="T56" fmla="*/ 95 w 795"/>
                  <a:gd name="T57" fmla="*/ 15 h 106"/>
                  <a:gd name="T58" fmla="*/ 86 w 795"/>
                  <a:gd name="T59" fmla="*/ 14 h 106"/>
                  <a:gd name="T60" fmla="*/ 77 w 795"/>
                  <a:gd name="T61" fmla="*/ 13 h 106"/>
                  <a:gd name="T62" fmla="*/ 68 w 795"/>
                  <a:gd name="T63" fmla="*/ 12 h 106"/>
                  <a:gd name="T64" fmla="*/ 60 w 795"/>
                  <a:gd name="T65" fmla="*/ 12 h 106"/>
                  <a:gd name="T66" fmla="*/ 52 w 795"/>
                  <a:gd name="T67" fmla="*/ 11 h 106"/>
                  <a:gd name="T68" fmla="*/ 44 w 795"/>
                  <a:gd name="T69" fmla="*/ 10 h 106"/>
                  <a:gd name="T70" fmla="*/ 36 w 795"/>
                  <a:gd name="T71" fmla="*/ 10 h 106"/>
                  <a:gd name="T72" fmla="*/ 29 w 795"/>
                  <a:gd name="T73" fmla="*/ 9 h 106"/>
                  <a:gd name="T74" fmla="*/ 21 w 795"/>
                  <a:gd name="T75" fmla="*/ 8 h 106"/>
                  <a:gd name="T76" fmla="*/ 14 w 795"/>
                  <a:gd name="T77" fmla="*/ 8 h 106"/>
                  <a:gd name="T78" fmla="*/ 7 w 795"/>
                  <a:gd name="T79" fmla="*/ 7 h 106"/>
                  <a:gd name="T80" fmla="*/ 0 w 795"/>
                  <a:gd name="T81" fmla="*/ 7 h 106"/>
                  <a:gd name="T82" fmla="*/ 0 w 795"/>
                  <a:gd name="T83" fmla="*/ 5 h 106"/>
                  <a:gd name="T84" fmla="*/ 0 w 795"/>
                  <a:gd name="T85" fmla="*/ 3 h 106"/>
                  <a:gd name="T86" fmla="*/ 0 w 795"/>
                  <a:gd name="T87" fmla="*/ 2 h 106"/>
                  <a:gd name="T88" fmla="*/ 0 w 795"/>
                  <a:gd name="T89" fmla="*/ 0 h 10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106">
                    <a:moveTo>
                      <a:pt x="0" y="0"/>
                    </a:moveTo>
                    <a:lnTo>
                      <a:pt x="42" y="3"/>
                    </a:lnTo>
                    <a:lnTo>
                      <a:pt x="85" y="6"/>
                    </a:lnTo>
                    <a:lnTo>
                      <a:pt x="128" y="9"/>
                    </a:lnTo>
                    <a:lnTo>
                      <a:pt x="172" y="12"/>
                    </a:lnTo>
                    <a:lnTo>
                      <a:pt x="217" y="15"/>
                    </a:lnTo>
                    <a:lnTo>
                      <a:pt x="263" y="19"/>
                    </a:lnTo>
                    <a:lnTo>
                      <a:pt x="309" y="22"/>
                    </a:lnTo>
                    <a:lnTo>
                      <a:pt x="358" y="26"/>
                    </a:lnTo>
                    <a:lnTo>
                      <a:pt x="409" y="29"/>
                    </a:lnTo>
                    <a:lnTo>
                      <a:pt x="462" y="34"/>
                    </a:lnTo>
                    <a:lnTo>
                      <a:pt x="514" y="38"/>
                    </a:lnTo>
                    <a:lnTo>
                      <a:pt x="569" y="42"/>
                    </a:lnTo>
                    <a:lnTo>
                      <a:pt x="623" y="45"/>
                    </a:lnTo>
                    <a:lnTo>
                      <a:pt x="679" y="49"/>
                    </a:lnTo>
                    <a:lnTo>
                      <a:pt x="737" y="53"/>
                    </a:lnTo>
                    <a:lnTo>
                      <a:pt x="795" y="58"/>
                    </a:lnTo>
                    <a:lnTo>
                      <a:pt x="795" y="64"/>
                    </a:lnTo>
                    <a:lnTo>
                      <a:pt x="795" y="70"/>
                    </a:lnTo>
                    <a:lnTo>
                      <a:pt x="795" y="77"/>
                    </a:lnTo>
                    <a:lnTo>
                      <a:pt x="795" y="83"/>
                    </a:lnTo>
                    <a:lnTo>
                      <a:pt x="795" y="88"/>
                    </a:lnTo>
                    <a:lnTo>
                      <a:pt x="795" y="94"/>
                    </a:lnTo>
                    <a:lnTo>
                      <a:pt x="795" y="100"/>
                    </a:lnTo>
                    <a:lnTo>
                      <a:pt x="795" y="106"/>
                    </a:lnTo>
                    <a:lnTo>
                      <a:pt x="737" y="101"/>
                    </a:lnTo>
                    <a:lnTo>
                      <a:pt x="679" y="97"/>
                    </a:lnTo>
                    <a:lnTo>
                      <a:pt x="623" y="92"/>
                    </a:lnTo>
                    <a:lnTo>
                      <a:pt x="569" y="88"/>
                    </a:lnTo>
                    <a:lnTo>
                      <a:pt x="514" y="83"/>
                    </a:lnTo>
                    <a:lnTo>
                      <a:pt x="462" y="79"/>
                    </a:lnTo>
                    <a:lnTo>
                      <a:pt x="409" y="73"/>
                    </a:lnTo>
                    <a:lnTo>
                      <a:pt x="358" y="70"/>
                    </a:lnTo>
                    <a:lnTo>
                      <a:pt x="309" y="65"/>
                    </a:lnTo>
                    <a:lnTo>
                      <a:pt x="263" y="61"/>
                    </a:lnTo>
                    <a:lnTo>
                      <a:pt x="217" y="57"/>
                    </a:lnTo>
                    <a:lnTo>
                      <a:pt x="172" y="54"/>
                    </a:lnTo>
                    <a:lnTo>
                      <a:pt x="128" y="50"/>
                    </a:lnTo>
                    <a:lnTo>
                      <a:pt x="85" y="47"/>
                    </a:lnTo>
                    <a:lnTo>
                      <a:pt x="42" y="43"/>
                    </a:lnTo>
                    <a:lnTo>
                      <a:pt x="0" y="40"/>
                    </a:lnTo>
                    <a:lnTo>
                      <a:pt x="0" y="29"/>
                    </a:lnTo>
                    <a:lnTo>
                      <a:pt x="0" y="19"/>
                    </a:lnTo>
                    <a:lnTo>
                      <a:pt x="0" y="9"/>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89" name="未知"/>
              <p:cNvSpPr/>
              <p:nvPr/>
            </p:nvSpPr>
            <p:spPr bwMode="auto">
              <a:xfrm>
                <a:off x="0" y="204"/>
                <a:ext cx="133" cy="23"/>
              </a:xfrm>
              <a:custGeom>
                <a:avLst/>
                <a:gdLst>
                  <a:gd name="T0" fmla="*/ 0 w 795"/>
                  <a:gd name="T1" fmla="*/ 0 h 134"/>
                  <a:gd name="T2" fmla="*/ 7 w 795"/>
                  <a:gd name="T3" fmla="*/ 1 h 134"/>
                  <a:gd name="T4" fmla="*/ 14 w 795"/>
                  <a:gd name="T5" fmla="*/ 2 h 134"/>
                  <a:gd name="T6" fmla="*/ 21 w 795"/>
                  <a:gd name="T7" fmla="*/ 2 h 134"/>
                  <a:gd name="T8" fmla="*/ 29 w 795"/>
                  <a:gd name="T9" fmla="*/ 3 h 134"/>
                  <a:gd name="T10" fmla="*/ 36 w 795"/>
                  <a:gd name="T11" fmla="*/ 4 h 134"/>
                  <a:gd name="T12" fmla="*/ 44 w 795"/>
                  <a:gd name="T13" fmla="*/ 5 h 134"/>
                  <a:gd name="T14" fmla="*/ 52 w 795"/>
                  <a:gd name="T15" fmla="*/ 6 h 134"/>
                  <a:gd name="T16" fmla="*/ 60 w 795"/>
                  <a:gd name="T17" fmla="*/ 7 h 134"/>
                  <a:gd name="T18" fmla="*/ 68 w 795"/>
                  <a:gd name="T19" fmla="*/ 8 h 134"/>
                  <a:gd name="T20" fmla="*/ 77 w 795"/>
                  <a:gd name="T21" fmla="*/ 8 h 134"/>
                  <a:gd name="T22" fmla="*/ 86 w 795"/>
                  <a:gd name="T23" fmla="*/ 9 h 134"/>
                  <a:gd name="T24" fmla="*/ 95 w 795"/>
                  <a:gd name="T25" fmla="*/ 10 h 134"/>
                  <a:gd name="T26" fmla="*/ 104 w 795"/>
                  <a:gd name="T27" fmla="*/ 12 h 134"/>
                  <a:gd name="T28" fmla="*/ 114 w 795"/>
                  <a:gd name="T29" fmla="*/ 13 h 134"/>
                  <a:gd name="T30" fmla="*/ 123 w 795"/>
                  <a:gd name="T31" fmla="*/ 14 h 134"/>
                  <a:gd name="T32" fmla="*/ 133 w 795"/>
                  <a:gd name="T33" fmla="*/ 15 h 134"/>
                  <a:gd name="T34" fmla="*/ 133 w 795"/>
                  <a:gd name="T35" fmla="*/ 16 h 134"/>
                  <a:gd name="T36" fmla="*/ 133 w 795"/>
                  <a:gd name="T37" fmla="*/ 17 h 134"/>
                  <a:gd name="T38" fmla="*/ 133 w 795"/>
                  <a:gd name="T39" fmla="*/ 18 h 134"/>
                  <a:gd name="T40" fmla="*/ 133 w 795"/>
                  <a:gd name="T41" fmla="*/ 19 h 134"/>
                  <a:gd name="T42" fmla="*/ 133 w 795"/>
                  <a:gd name="T43" fmla="*/ 20 h 134"/>
                  <a:gd name="T44" fmla="*/ 133 w 795"/>
                  <a:gd name="T45" fmla="*/ 21 h 134"/>
                  <a:gd name="T46" fmla="*/ 133 w 795"/>
                  <a:gd name="T47" fmla="*/ 22 h 134"/>
                  <a:gd name="T48" fmla="*/ 133 w 795"/>
                  <a:gd name="T49" fmla="*/ 23 h 134"/>
                  <a:gd name="T50" fmla="*/ 123 w 795"/>
                  <a:gd name="T51" fmla="*/ 22 h 134"/>
                  <a:gd name="T52" fmla="*/ 114 w 795"/>
                  <a:gd name="T53" fmla="*/ 21 h 134"/>
                  <a:gd name="T54" fmla="*/ 104 w 795"/>
                  <a:gd name="T55" fmla="*/ 20 h 134"/>
                  <a:gd name="T56" fmla="*/ 95 w 795"/>
                  <a:gd name="T57" fmla="*/ 18 h 134"/>
                  <a:gd name="T58" fmla="*/ 86 w 795"/>
                  <a:gd name="T59" fmla="*/ 17 h 134"/>
                  <a:gd name="T60" fmla="*/ 77 w 795"/>
                  <a:gd name="T61" fmla="*/ 16 h 134"/>
                  <a:gd name="T62" fmla="*/ 68 w 795"/>
                  <a:gd name="T63" fmla="*/ 15 h 134"/>
                  <a:gd name="T64" fmla="*/ 60 w 795"/>
                  <a:gd name="T65" fmla="*/ 14 h 134"/>
                  <a:gd name="T66" fmla="*/ 52 w 795"/>
                  <a:gd name="T67" fmla="*/ 13 h 134"/>
                  <a:gd name="T68" fmla="*/ 44 w 795"/>
                  <a:gd name="T69" fmla="*/ 12 h 134"/>
                  <a:gd name="T70" fmla="*/ 36 w 795"/>
                  <a:gd name="T71" fmla="*/ 11 h 134"/>
                  <a:gd name="T72" fmla="*/ 29 w 795"/>
                  <a:gd name="T73" fmla="*/ 10 h 134"/>
                  <a:gd name="T74" fmla="*/ 21 w 795"/>
                  <a:gd name="T75" fmla="*/ 9 h 134"/>
                  <a:gd name="T76" fmla="*/ 14 w 795"/>
                  <a:gd name="T77" fmla="*/ 8 h 134"/>
                  <a:gd name="T78" fmla="*/ 7 w 795"/>
                  <a:gd name="T79" fmla="*/ 7 h 134"/>
                  <a:gd name="T80" fmla="*/ 0 w 795"/>
                  <a:gd name="T81" fmla="*/ 7 h 134"/>
                  <a:gd name="T82" fmla="*/ 0 w 795"/>
                  <a:gd name="T83" fmla="*/ 5 h 134"/>
                  <a:gd name="T84" fmla="*/ 0 w 795"/>
                  <a:gd name="T85" fmla="*/ 3 h 134"/>
                  <a:gd name="T86" fmla="*/ 0 w 795"/>
                  <a:gd name="T87" fmla="*/ 2 h 134"/>
                  <a:gd name="T88" fmla="*/ 0 w 795"/>
                  <a:gd name="T89" fmla="*/ 0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5" h="134">
                    <a:moveTo>
                      <a:pt x="0" y="0"/>
                    </a:moveTo>
                    <a:lnTo>
                      <a:pt x="42" y="4"/>
                    </a:lnTo>
                    <a:lnTo>
                      <a:pt x="85" y="9"/>
                    </a:lnTo>
                    <a:lnTo>
                      <a:pt x="128" y="13"/>
                    </a:lnTo>
                    <a:lnTo>
                      <a:pt x="172" y="18"/>
                    </a:lnTo>
                    <a:lnTo>
                      <a:pt x="217" y="22"/>
                    </a:lnTo>
                    <a:lnTo>
                      <a:pt x="263" y="29"/>
                    </a:lnTo>
                    <a:lnTo>
                      <a:pt x="309" y="33"/>
                    </a:lnTo>
                    <a:lnTo>
                      <a:pt x="358" y="39"/>
                    </a:lnTo>
                    <a:lnTo>
                      <a:pt x="409" y="44"/>
                    </a:lnTo>
                    <a:lnTo>
                      <a:pt x="462" y="49"/>
                    </a:lnTo>
                    <a:lnTo>
                      <a:pt x="514" y="55"/>
                    </a:lnTo>
                    <a:lnTo>
                      <a:pt x="569" y="61"/>
                    </a:lnTo>
                    <a:lnTo>
                      <a:pt x="623" y="68"/>
                    </a:lnTo>
                    <a:lnTo>
                      <a:pt x="679" y="74"/>
                    </a:lnTo>
                    <a:lnTo>
                      <a:pt x="737" y="80"/>
                    </a:lnTo>
                    <a:lnTo>
                      <a:pt x="795" y="86"/>
                    </a:lnTo>
                    <a:lnTo>
                      <a:pt x="795" y="91"/>
                    </a:lnTo>
                    <a:lnTo>
                      <a:pt x="795" y="97"/>
                    </a:lnTo>
                    <a:lnTo>
                      <a:pt x="795" y="103"/>
                    </a:lnTo>
                    <a:lnTo>
                      <a:pt x="795" y="110"/>
                    </a:lnTo>
                    <a:lnTo>
                      <a:pt x="795" y="116"/>
                    </a:lnTo>
                    <a:lnTo>
                      <a:pt x="795" y="122"/>
                    </a:lnTo>
                    <a:lnTo>
                      <a:pt x="795" y="128"/>
                    </a:lnTo>
                    <a:lnTo>
                      <a:pt x="795" y="134"/>
                    </a:lnTo>
                    <a:lnTo>
                      <a:pt x="737" y="127"/>
                    </a:lnTo>
                    <a:lnTo>
                      <a:pt x="679" y="120"/>
                    </a:lnTo>
                    <a:lnTo>
                      <a:pt x="623" y="114"/>
                    </a:lnTo>
                    <a:lnTo>
                      <a:pt x="569" y="107"/>
                    </a:lnTo>
                    <a:lnTo>
                      <a:pt x="514" y="100"/>
                    </a:lnTo>
                    <a:lnTo>
                      <a:pt x="462" y="94"/>
                    </a:lnTo>
                    <a:lnTo>
                      <a:pt x="409" y="88"/>
                    </a:lnTo>
                    <a:lnTo>
                      <a:pt x="358" y="82"/>
                    </a:lnTo>
                    <a:lnTo>
                      <a:pt x="309" y="76"/>
                    </a:lnTo>
                    <a:lnTo>
                      <a:pt x="263" y="70"/>
                    </a:lnTo>
                    <a:lnTo>
                      <a:pt x="217" y="64"/>
                    </a:lnTo>
                    <a:lnTo>
                      <a:pt x="172" y="59"/>
                    </a:lnTo>
                    <a:lnTo>
                      <a:pt x="128" y="53"/>
                    </a:lnTo>
                    <a:lnTo>
                      <a:pt x="85" y="48"/>
                    </a:lnTo>
                    <a:lnTo>
                      <a:pt x="42" y="43"/>
                    </a:lnTo>
                    <a:lnTo>
                      <a:pt x="0" y="39"/>
                    </a:lnTo>
                    <a:lnTo>
                      <a:pt x="0" y="29"/>
                    </a:lnTo>
                    <a:lnTo>
                      <a:pt x="0" y="19"/>
                    </a:lnTo>
                    <a:lnTo>
                      <a:pt x="0" y="9"/>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0" name="未知"/>
              <p:cNvSpPr/>
              <p:nvPr/>
            </p:nvSpPr>
            <p:spPr bwMode="auto">
              <a:xfrm>
                <a:off x="123" y="96"/>
                <a:ext cx="2" cy="45"/>
              </a:xfrm>
              <a:custGeom>
                <a:avLst/>
                <a:gdLst>
                  <a:gd name="T0" fmla="*/ 0 w 15"/>
                  <a:gd name="T1" fmla="*/ 0 h 275"/>
                  <a:gd name="T2" fmla="*/ 1 w 15"/>
                  <a:gd name="T3" fmla="*/ 0 h 275"/>
                  <a:gd name="T4" fmla="*/ 2 w 15"/>
                  <a:gd name="T5" fmla="*/ 0 h 275"/>
                  <a:gd name="T6" fmla="*/ 2 w 15"/>
                  <a:gd name="T7" fmla="*/ 6 h 275"/>
                  <a:gd name="T8" fmla="*/ 2 w 15"/>
                  <a:gd name="T9" fmla="*/ 11 h 275"/>
                  <a:gd name="T10" fmla="*/ 2 w 15"/>
                  <a:gd name="T11" fmla="*/ 17 h 275"/>
                  <a:gd name="T12" fmla="*/ 2 w 15"/>
                  <a:gd name="T13" fmla="*/ 22 h 275"/>
                  <a:gd name="T14" fmla="*/ 2 w 15"/>
                  <a:gd name="T15" fmla="*/ 28 h 275"/>
                  <a:gd name="T16" fmla="*/ 2 w 15"/>
                  <a:gd name="T17" fmla="*/ 34 h 275"/>
                  <a:gd name="T18" fmla="*/ 2 w 15"/>
                  <a:gd name="T19" fmla="*/ 39 h 275"/>
                  <a:gd name="T20" fmla="*/ 2 w 15"/>
                  <a:gd name="T21" fmla="*/ 45 h 275"/>
                  <a:gd name="T22" fmla="*/ 1 w 15"/>
                  <a:gd name="T23" fmla="*/ 45 h 275"/>
                  <a:gd name="T24" fmla="*/ 0 w 15"/>
                  <a:gd name="T25" fmla="*/ 45 h 275"/>
                  <a:gd name="T26" fmla="*/ 0 w 15"/>
                  <a:gd name="T27" fmla="*/ 39 h 275"/>
                  <a:gd name="T28" fmla="*/ 0 w 15"/>
                  <a:gd name="T29" fmla="*/ 34 h 275"/>
                  <a:gd name="T30" fmla="*/ 0 w 15"/>
                  <a:gd name="T31" fmla="*/ 28 h 275"/>
                  <a:gd name="T32" fmla="*/ 0 w 15"/>
                  <a:gd name="T33" fmla="*/ 22 h 275"/>
                  <a:gd name="T34" fmla="*/ 0 w 15"/>
                  <a:gd name="T35" fmla="*/ 17 h 275"/>
                  <a:gd name="T36" fmla="*/ 0 w 15"/>
                  <a:gd name="T37" fmla="*/ 11 h 275"/>
                  <a:gd name="T38" fmla="*/ 0 w 15"/>
                  <a:gd name="T39" fmla="*/ 6 h 275"/>
                  <a:gd name="T40" fmla="*/ 0 w 15"/>
                  <a:gd name="T41" fmla="*/ 0 h 2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75">
                    <a:moveTo>
                      <a:pt x="0" y="0"/>
                    </a:moveTo>
                    <a:lnTo>
                      <a:pt x="7" y="0"/>
                    </a:lnTo>
                    <a:lnTo>
                      <a:pt x="15" y="0"/>
                    </a:lnTo>
                    <a:lnTo>
                      <a:pt x="15" y="34"/>
                    </a:lnTo>
                    <a:lnTo>
                      <a:pt x="15" y="68"/>
                    </a:lnTo>
                    <a:lnTo>
                      <a:pt x="15" y="103"/>
                    </a:lnTo>
                    <a:lnTo>
                      <a:pt x="15" y="137"/>
                    </a:lnTo>
                    <a:lnTo>
                      <a:pt x="15" y="171"/>
                    </a:lnTo>
                    <a:lnTo>
                      <a:pt x="15" y="205"/>
                    </a:lnTo>
                    <a:lnTo>
                      <a:pt x="15" y="240"/>
                    </a:lnTo>
                    <a:lnTo>
                      <a:pt x="15" y="275"/>
                    </a:lnTo>
                    <a:lnTo>
                      <a:pt x="7" y="275"/>
                    </a:lnTo>
                    <a:lnTo>
                      <a:pt x="0" y="275"/>
                    </a:lnTo>
                    <a:lnTo>
                      <a:pt x="0" y="240"/>
                    </a:lnTo>
                    <a:lnTo>
                      <a:pt x="0" y="206"/>
                    </a:lnTo>
                    <a:lnTo>
                      <a:pt x="0" y="171"/>
                    </a:lnTo>
                    <a:lnTo>
                      <a:pt x="0" y="137"/>
                    </a:lnTo>
                    <a:lnTo>
                      <a:pt x="0" y="103"/>
                    </a:lnTo>
                    <a:lnTo>
                      <a:pt x="0" y="69"/>
                    </a:lnTo>
                    <a:lnTo>
                      <a:pt x="0" y="34"/>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1" name="未知"/>
              <p:cNvSpPr/>
              <p:nvPr/>
            </p:nvSpPr>
            <p:spPr bwMode="auto">
              <a:xfrm>
                <a:off x="97" y="97"/>
                <a:ext cx="2" cy="44"/>
              </a:xfrm>
              <a:custGeom>
                <a:avLst/>
                <a:gdLst>
                  <a:gd name="T0" fmla="*/ 0 w 15"/>
                  <a:gd name="T1" fmla="*/ 0 h 265"/>
                  <a:gd name="T2" fmla="*/ 1 w 15"/>
                  <a:gd name="T3" fmla="*/ 0 h 265"/>
                  <a:gd name="T4" fmla="*/ 2 w 15"/>
                  <a:gd name="T5" fmla="*/ 0 h 265"/>
                  <a:gd name="T6" fmla="*/ 2 w 15"/>
                  <a:gd name="T7" fmla="*/ 5 h 265"/>
                  <a:gd name="T8" fmla="*/ 2 w 15"/>
                  <a:gd name="T9" fmla="*/ 11 h 265"/>
                  <a:gd name="T10" fmla="*/ 2 w 15"/>
                  <a:gd name="T11" fmla="*/ 16 h 265"/>
                  <a:gd name="T12" fmla="*/ 2 w 15"/>
                  <a:gd name="T13" fmla="*/ 22 h 265"/>
                  <a:gd name="T14" fmla="*/ 2 w 15"/>
                  <a:gd name="T15" fmla="*/ 27 h 265"/>
                  <a:gd name="T16" fmla="*/ 2 w 15"/>
                  <a:gd name="T17" fmla="*/ 33 h 265"/>
                  <a:gd name="T18" fmla="*/ 2 w 15"/>
                  <a:gd name="T19" fmla="*/ 38 h 265"/>
                  <a:gd name="T20" fmla="*/ 2 w 15"/>
                  <a:gd name="T21" fmla="*/ 44 h 265"/>
                  <a:gd name="T22" fmla="*/ 1 w 15"/>
                  <a:gd name="T23" fmla="*/ 44 h 265"/>
                  <a:gd name="T24" fmla="*/ 0 w 15"/>
                  <a:gd name="T25" fmla="*/ 44 h 265"/>
                  <a:gd name="T26" fmla="*/ 0 w 15"/>
                  <a:gd name="T27" fmla="*/ 38 h 265"/>
                  <a:gd name="T28" fmla="*/ 0 w 15"/>
                  <a:gd name="T29" fmla="*/ 33 h 265"/>
                  <a:gd name="T30" fmla="*/ 0 w 15"/>
                  <a:gd name="T31" fmla="*/ 27 h 265"/>
                  <a:gd name="T32" fmla="*/ 0 w 15"/>
                  <a:gd name="T33" fmla="*/ 22 h 265"/>
                  <a:gd name="T34" fmla="*/ 0 w 15"/>
                  <a:gd name="T35" fmla="*/ 16 h 265"/>
                  <a:gd name="T36" fmla="*/ 0 w 15"/>
                  <a:gd name="T37" fmla="*/ 11 h 265"/>
                  <a:gd name="T38" fmla="*/ 0 w 15"/>
                  <a:gd name="T39" fmla="*/ 5 h 265"/>
                  <a:gd name="T40" fmla="*/ 0 w 15"/>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65">
                    <a:moveTo>
                      <a:pt x="0" y="0"/>
                    </a:moveTo>
                    <a:lnTo>
                      <a:pt x="7" y="0"/>
                    </a:lnTo>
                    <a:lnTo>
                      <a:pt x="15" y="0"/>
                    </a:lnTo>
                    <a:lnTo>
                      <a:pt x="15" y="33"/>
                    </a:lnTo>
                    <a:lnTo>
                      <a:pt x="15" y="66"/>
                    </a:lnTo>
                    <a:lnTo>
                      <a:pt x="15" y="99"/>
                    </a:lnTo>
                    <a:lnTo>
                      <a:pt x="15" y="132"/>
                    </a:lnTo>
                    <a:lnTo>
                      <a:pt x="15" y="165"/>
                    </a:lnTo>
                    <a:lnTo>
                      <a:pt x="15" y="198"/>
                    </a:lnTo>
                    <a:lnTo>
                      <a:pt x="15" y="231"/>
                    </a:lnTo>
                    <a:lnTo>
                      <a:pt x="15" y="265"/>
                    </a:lnTo>
                    <a:lnTo>
                      <a:pt x="7" y="265"/>
                    </a:lnTo>
                    <a:lnTo>
                      <a:pt x="0" y="265"/>
                    </a:lnTo>
                    <a:lnTo>
                      <a:pt x="0" y="231"/>
                    </a:lnTo>
                    <a:lnTo>
                      <a:pt x="0" y="198"/>
                    </a:lnTo>
                    <a:lnTo>
                      <a:pt x="0" y="165"/>
                    </a:lnTo>
                    <a:lnTo>
                      <a:pt x="0" y="132"/>
                    </a:lnTo>
                    <a:lnTo>
                      <a:pt x="0" y="99"/>
                    </a:lnTo>
                    <a:lnTo>
                      <a:pt x="0" y="66"/>
                    </a:lnTo>
                    <a:lnTo>
                      <a:pt x="0" y="33"/>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2" name="未知"/>
              <p:cNvSpPr/>
              <p:nvPr/>
            </p:nvSpPr>
            <p:spPr bwMode="auto">
              <a:xfrm>
                <a:off x="73" y="98"/>
                <a:ext cx="2" cy="43"/>
              </a:xfrm>
              <a:custGeom>
                <a:avLst/>
                <a:gdLst>
                  <a:gd name="T0" fmla="*/ 0 w 12"/>
                  <a:gd name="T1" fmla="*/ 0 h 255"/>
                  <a:gd name="T2" fmla="*/ 1 w 12"/>
                  <a:gd name="T3" fmla="*/ 0 h 255"/>
                  <a:gd name="T4" fmla="*/ 2 w 12"/>
                  <a:gd name="T5" fmla="*/ 0 h 255"/>
                  <a:gd name="T6" fmla="*/ 2 w 12"/>
                  <a:gd name="T7" fmla="*/ 5 h 255"/>
                  <a:gd name="T8" fmla="*/ 2 w 12"/>
                  <a:gd name="T9" fmla="*/ 11 h 255"/>
                  <a:gd name="T10" fmla="*/ 2 w 12"/>
                  <a:gd name="T11" fmla="*/ 16 h 255"/>
                  <a:gd name="T12" fmla="*/ 2 w 12"/>
                  <a:gd name="T13" fmla="*/ 21 h 255"/>
                  <a:gd name="T14" fmla="*/ 2 w 12"/>
                  <a:gd name="T15" fmla="*/ 27 h 255"/>
                  <a:gd name="T16" fmla="*/ 2 w 12"/>
                  <a:gd name="T17" fmla="*/ 32 h 255"/>
                  <a:gd name="T18" fmla="*/ 2 w 12"/>
                  <a:gd name="T19" fmla="*/ 37 h 255"/>
                  <a:gd name="T20" fmla="*/ 2 w 12"/>
                  <a:gd name="T21" fmla="*/ 43 h 255"/>
                  <a:gd name="T22" fmla="*/ 1 w 12"/>
                  <a:gd name="T23" fmla="*/ 43 h 255"/>
                  <a:gd name="T24" fmla="*/ 0 w 12"/>
                  <a:gd name="T25" fmla="*/ 43 h 255"/>
                  <a:gd name="T26" fmla="*/ 0 w 12"/>
                  <a:gd name="T27" fmla="*/ 37 h 255"/>
                  <a:gd name="T28" fmla="*/ 0 w 12"/>
                  <a:gd name="T29" fmla="*/ 32 h 255"/>
                  <a:gd name="T30" fmla="*/ 0 w 12"/>
                  <a:gd name="T31" fmla="*/ 27 h 255"/>
                  <a:gd name="T32" fmla="*/ 0 w 12"/>
                  <a:gd name="T33" fmla="*/ 21 h 255"/>
                  <a:gd name="T34" fmla="*/ 0 w 12"/>
                  <a:gd name="T35" fmla="*/ 16 h 255"/>
                  <a:gd name="T36" fmla="*/ 0 w 12"/>
                  <a:gd name="T37" fmla="*/ 11 h 255"/>
                  <a:gd name="T38" fmla="*/ 0 w 12"/>
                  <a:gd name="T39" fmla="*/ 5 h 255"/>
                  <a:gd name="T40" fmla="*/ 0 w 12"/>
                  <a:gd name="T41" fmla="*/ 0 h 2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255">
                    <a:moveTo>
                      <a:pt x="0" y="0"/>
                    </a:moveTo>
                    <a:lnTo>
                      <a:pt x="6" y="0"/>
                    </a:lnTo>
                    <a:lnTo>
                      <a:pt x="12" y="0"/>
                    </a:lnTo>
                    <a:lnTo>
                      <a:pt x="12" y="30"/>
                    </a:lnTo>
                    <a:lnTo>
                      <a:pt x="12" y="63"/>
                    </a:lnTo>
                    <a:lnTo>
                      <a:pt x="12" y="94"/>
                    </a:lnTo>
                    <a:lnTo>
                      <a:pt x="12" y="127"/>
                    </a:lnTo>
                    <a:lnTo>
                      <a:pt x="12" y="158"/>
                    </a:lnTo>
                    <a:lnTo>
                      <a:pt x="12" y="190"/>
                    </a:lnTo>
                    <a:lnTo>
                      <a:pt x="12" y="222"/>
                    </a:lnTo>
                    <a:lnTo>
                      <a:pt x="12" y="255"/>
                    </a:lnTo>
                    <a:lnTo>
                      <a:pt x="6" y="255"/>
                    </a:lnTo>
                    <a:lnTo>
                      <a:pt x="0" y="255"/>
                    </a:lnTo>
                    <a:lnTo>
                      <a:pt x="0" y="222"/>
                    </a:lnTo>
                    <a:lnTo>
                      <a:pt x="0" y="190"/>
                    </a:lnTo>
                    <a:lnTo>
                      <a:pt x="0" y="158"/>
                    </a:lnTo>
                    <a:lnTo>
                      <a:pt x="0" y="127"/>
                    </a:lnTo>
                    <a:lnTo>
                      <a:pt x="0" y="94"/>
                    </a:lnTo>
                    <a:lnTo>
                      <a:pt x="0" y="63"/>
                    </a:lnTo>
                    <a:lnTo>
                      <a:pt x="0" y="30"/>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3" name="未知"/>
              <p:cNvSpPr/>
              <p:nvPr/>
            </p:nvSpPr>
            <p:spPr bwMode="auto">
              <a:xfrm>
                <a:off x="51" y="100"/>
                <a:ext cx="4" cy="38"/>
              </a:xfrm>
              <a:custGeom>
                <a:avLst/>
                <a:gdLst>
                  <a:gd name="T0" fmla="*/ 0 w 14"/>
                  <a:gd name="T1" fmla="*/ 0 h 247"/>
                  <a:gd name="T2" fmla="*/ 1 w 14"/>
                  <a:gd name="T3" fmla="*/ 0 h 247"/>
                  <a:gd name="T4" fmla="*/ 2 w 14"/>
                  <a:gd name="T5" fmla="*/ 0 h 247"/>
                  <a:gd name="T6" fmla="*/ 2 w 14"/>
                  <a:gd name="T7" fmla="*/ 5 h 247"/>
                  <a:gd name="T8" fmla="*/ 2 w 14"/>
                  <a:gd name="T9" fmla="*/ 10 h 247"/>
                  <a:gd name="T10" fmla="*/ 2 w 14"/>
                  <a:gd name="T11" fmla="*/ 15 h 247"/>
                  <a:gd name="T12" fmla="*/ 2 w 14"/>
                  <a:gd name="T13" fmla="*/ 20 h 247"/>
                  <a:gd name="T14" fmla="*/ 2 w 14"/>
                  <a:gd name="T15" fmla="*/ 25 h 247"/>
                  <a:gd name="T16" fmla="*/ 2 w 14"/>
                  <a:gd name="T17" fmla="*/ 31 h 247"/>
                  <a:gd name="T18" fmla="*/ 2 w 14"/>
                  <a:gd name="T19" fmla="*/ 36 h 247"/>
                  <a:gd name="T20" fmla="*/ 2 w 14"/>
                  <a:gd name="T21" fmla="*/ 41 h 247"/>
                  <a:gd name="T22" fmla="*/ 1 w 14"/>
                  <a:gd name="T23" fmla="*/ 41 h 247"/>
                  <a:gd name="T24" fmla="*/ 0 w 14"/>
                  <a:gd name="T25" fmla="*/ 41 h 247"/>
                  <a:gd name="T26" fmla="*/ 0 w 14"/>
                  <a:gd name="T27" fmla="*/ 36 h 247"/>
                  <a:gd name="T28" fmla="*/ 0 w 14"/>
                  <a:gd name="T29" fmla="*/ 31 h 247"/>
                  <a:gd name="T30" fmla="*/ 0 w 14"/>
                  <a:gd name="T31" fmla="*/ 25 h 247"/>
                  <a:gd name="T32" fmla="*/ 0 w 14"/>
                  <a:gd name="T33" fmla="*/ 20 h 247"/>
                  <a:gd name="T34" fmla="*/ 0 w 14"/>
                  <a:gd name="T35" fmla="*/ 15 h 247"/>
                  <a:gd name="T36" fmla="*/ 0 w 14"/>
                  <a:gd name="T37" fmla="*/ 10 h 247"/>
                  <a:gd name="T38" fmla="*/ 0 w 14"/>
                  <a:gd name="T39" fmla="*/ 5 h 247"/>
                  <a:gd name="T40" fmla="*/ 0 w 14"/>
                  <a:gd name="T41" fmla="*/ 0 h 2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47">
                    <a:moveTo>
                      <a:pt x="0" y="0"/>
                    </a:moveTo>
                    <a:lnTo>
                      <a:pt x="6" y="0"/>
                    </a:lnTo>
                    <a:lnTo>
                      <a:pt x="14" y="0"/>
                    </a:lnTo>
                    <a:lnTo>
                      <a:pt x="14" y="30"/>
                    </a:lnTo>
                    <a:lnTo>
                      <a:pt x="14" y="61"/>
                    </a:lnTo>
                    <a:lnTo>
                      <a:pt x="14" y="92"/>
                    </a:lnTo>
                    <a:lnTo>
                      <a:pt x="14" y="123"/>
                    </a:lnTo>
                    <a:lnTo>
                      <a:pt x="14" y="153"/>
                    </a:lnTo>
                    <a:lnTo>
                      <a:pt x="14" y="184"/>
                    </a:lnTo>
                    <a:lnTo>
                      <a:pt x="14" y="215"/>
                    </a:lnTo>
                    <a:lnTo>
                      <a:pt x="14" y="247"/>
                    </a:lnTo>
                    <a:lnTo>
                      <a:pt x="6" y="247"/>
                    </a:lnTo>
                    <a:lnTo>
                      <a:pt x="0" y="247"/>
                    </a:lnTo>
                    <a:lnTo>
                      <a:pt x="0" y="215"/>
                    </a:lnTo>
                    <a:lnTo>
                      <a:pt x="0" y="184"/>
                    </a:lnTo>
                    <a:lnTo>
                      <a:pt x="0" y="153"/>
                    </a:lnTo>
                    <a:lnTo>
                      <a:pt x="0" y="123"/>
                    </a:lnTo>
                    <a:lnTo>
                      <a:pt x="0" y="92"/>
                    </a:lnTo>
                    <a:lnTo>
                      <a:pt x="0" y="61"/>
                    </a:lnTo>
                    <a:lnTo>
                      <a:pt x="0" y="30"/>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4" name="未知"/>
              <p:cNvSpPr/>
              <p:nvPr/>
            </p:nvSpPr>
            <p:spPr bwMode="auto">
              <a:xfrm>
                <a:off x="30" y="101"/>
                <a:ext cx="2" cy="38"/>
              </a:xfrm>
              <a:custGeom>
                <a:avLst/>
                <a:gdLst>
                  <a:gd name="T0" fmla="*/ 0 w 11"/>
                  <a:gd name="T1" fmla="*/ 0 h 239"/>
                  <a:gd name="T2" fmla="*/ 1 w 11"/>
                  <a:gd name="T3" fmla="*/ 0 h 239"/>
                  <a:gd name="T4" fmla="*/ 2 w 11"/>
                  <a:gd name="T5" fmla="*/ 0 h 239"/>
                  <a:gd name="T6" fmla="*/ 2 w 11"/>
                  <a:gd name="T7" fmla="*/ 5 h 239"/>
                  <a:gd name="T8" fmla="*/ 2 w 11"/>
                  <a:gd name="T9" fmla="*/ 10 h 239"/>
                  <a:gd name="T10" fmla="*/ 2 w 11"/>
                  <a:gd name="T11" fmla="*/ 15 h 239"/>
                  <a:gd name="T12" fmla="*/ 2 w 11"/>
                  <a:gd name="T13" fmla="*/ 20 h 239"/>
                  <a:gd name="T14" fmla="*/ 2 w 11"/>
                  <a:gd name="T15" fmla="*/ 25 h 239"/>
                  <a:gd name="T16" fmla="*/ 2 w 11"/>
                  <a:gd name="T17" fmla="*/ 30 h 239"/>
                  <a:gd name="T18" fmla="*/ 2 w 11"/>
                  <a:gd name="T19" fmla="*/ 35 h 239"/>
                  <a:gd name="T20" fmla="*/ 2 w 11"/>
                  <a:gd name="T21" fmla="*/ 40 h 239"/>
                  <a:gd name="T22" fmla="*/ 1 w 11"/>
                  <a:gd name="T23" fmla="*/ 40 h 239"/>
                  <a:gd name="T24" fmla="*/ 0 w 11"/>
                  <a:gd name="T25" fmla="*/ 40 h 239"/>
                  <a:gd name="T26" fmla="*/ 0 w 11"/>
                  <a:gd name="T27" fmla="*/ 35 h 239"/>
                  <a:gd name="T28" fmla="*/ 0 w 11"/>
                  <a:gd name="T29" fmla="*/ 30 h 239"/>
                  <a:gd name="T30" fmla="*/ 0 w 11"/>
                  <a:gd name="T31" fmla="*/ 25 h 239"/>
                  <a:gd name="T32" fmla="*/ 0 w 11"/>
                  <a:gd name="T33" fmla="*/ 20 h 239"/>
                  <a:gd name="T34" fmla="*/ 0 w 11"/>
                  <a:gd name="T35" fmla="*/ 15 h 239"/>
                  <a:gd name="T36" fmla="*/ 0 w 11"/>
                  <a:gd name="T37" fmla="*/ 10 h 239"/>
                  <a:gd name="T38" fmla="*/ 0 w 11"/>
                  <a:gd name="T39" fmla="*/ 5 h 239"/>
                  <a:gd name="T40" fmla="*/ 0 w 11"/>
                  <a:gd name="T41" fmla="*/ 0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39">
                    <a:moveTo>
                      <a:pt x="0" y="0"/>
                    </a:moveTo>
                    <a:lnTo>
                      <a:pt x="5" y="0"/>
                    </a:lnTo>
                    <a:lnTo>
                      <a:pt x="11" y="0"/>
                    </a:lnTo>
                    <a:lnTo>
                      <a:pt x="11" y="29"/>
                    </a:lnTo>
                    <a:lnTo>
                      <a:pt x="11" y="58"/>
                    </a:lnTo>
                    <a:lnTo>
                      <a:pt x="11" y="88"/>
                    </a:lnTo>
                    <a:lnTo>
                      <a:pt x="11" y="119"/>
                    </a:lnTo>
                    <a:lnTo>
                      <a:pt x="11" y="148"/>
                    </a:lnTo>
                    <a:lnTo>
                      <a:pt x="11" y="178"/>
                    </a:lnTo>
                    <a:lnTo>
                      <a:pt x="11" y="208"/>
                    </a:lnTo>
                    <a:lnTo>
                      <a:pt x="11" y="239"/>
                    </a:lnTo>
                    <a:lnTo>
                      <a:pt x="5" y="239"/>
                    </a:lnTo>
                    <a:lnTo>
                      <a:pt x="0" y="239"/>
                    </a:lnTo>
                    <a:lnTo>
                      <a:pt x="0" y="208"/>
                    </a:lnTo>
                    <a:lnTo>
                      <a:pt x="0" y="178"/>
                    </a:lnTo>
                    <a:lnTo>
                      <a:pt x="0" y="148"/>
                    </a:lnTo>
                    <a:lnTo>
                      <a:pt x="0" y="119"/>
                    </a:lnTo>
                    <a:lnTo>
                      <a:pt x="0" y="88"/>
                    </a:lnTo>
                    <a:lnTo>
                      <a:pt x="0" y="58"/>
                    </a:lnTo>
                    <a:lnTo>
                      <a:pt x="0" y="29"/>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5" name="未知"/>
              <p:cNvSpPr/>
              <p:nvPr/>
            </p:nvSpPr>
            <p:spPr bwMode="auto">
              <a:xfrm>
                <a:off x="10" y="102"/>
                <a:ext cx="2" cy="38"/>
              </a:xfrm>
              <a:custGeom>
                <a:avLst/>
                <a:gdLst>
                  <a:gd name="T0" fmla="*/ 0 w 10"/>
                  <a:gd name="T1" fmla="*/ 0 h 232"/>
                  <a:gd name="T2" fmla="*/ 1 w 10"/>
                  <a:gd name="T3" fmla="*/ 0 h 232"/>
                  <a:gd name="T4" fmla="*/ 2 w 10"/>
                  <a:gd name="T5" fmla="*/ 0 h 232"/>
                  <a:gd name="T6" fmla="*/ 2 w 10"/>
                  <a:gd name="T7" fmla="*/ 5 h 232"/>
                  <a:gd name="T8" fmla="*/ 2 w 10"/>
                  <a:gd name="T9" fmla="*/ 9 h 232"/>
                  <a:gd name="T10" fmla="*/ 2 w 10"/>
                  <a:gd name="T11" fmla="*/ 14 h 232"/>
                  <a:gd name="T12" fmla="*/ 2 w 10"/>
                  <a:gd name="T13" fmla="*/ 19 h 232"/>
                  <a:gd name="T14" fmla="*/ 2 w 10"/>
                  <a:gd name="T15" fmla="*/ 24 h 232"/>
                  <a:gd name="T16" fmla="*/ 2 w 10"/>
                  <a:gd name="T17" fmla="*/ 29 h 232"/>
                  <a:gd name="T18" fmla="*/ 2 w 10"/>
                  <a:gd name="T19" fmla="*/ 34 h 232"/>
                  <a:gd name="T20" fmla="*/ 2 w 10"/>
                  <a:gd name="T21" fmla="*/ 39 h 232"/>
                  <a:gd name="T22" fmla="*/ 1 w 10"/>
                  <a:gd name="T23" fmla="*/ 39 h 232"/>
                  <a:gd name="T24" fmla="*/ 0 w 10"/>
                  <a:gd name="T25" fmla="*/ 39 h 232"/>
                  <a:gd name="T26" fmla="*/ 0 w 10"/>
                  <a:gd name="T27" fmla="*/ 34 h 232"/>
                  <a:gd name="T28" fmla="*/ 0 w 10"/>
                  <a:gd name="T29" fmla="*/ 29 h 232"/>
                  <a:gd name="T30" fmla="*/ 0 w 10"/>
                  <a:gd name="T31" fmla="*/ 24 h 232"/>
                  <a:gd name="T32" fmla="*/ 0 w 10"/>
                  <a:gd name="T33" fmla="*/ 19 h 232"/>
                  <a:gd name="T34" fmla="*/ 0 w 10"/>
                  <a:gd name="T35" fmla="*/ 14 h 232"/>
                  <a:gd name="T36" fmla="*/ 0 w 10"/>
                  <a:gd name="T37" fmla="*/ 9 h 232"/>
                  <a:gd name="T38" fmla="*/ 0 w 10"/>
                  <a:gd name="T39" fmla="*/ 5 h 232"/>
                  <a:gd name="T40" fmla="*/ 0 w 10"/>
                  <a:gd name="T41" fmla="*/ 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 h="232">
                    <a:moveTo>
                      <a:pt x="0" y="0"/>
                    </a:moveTo>
                    <a:lnTo>
                      <a:pt x="5" y="0"/>
                    </a:lnTo>
                    <a:lnTo>
                      <a:pt x="10" y="0"/>
                    </a:lnTo>
                    <a:lnTo>
                      <a:pt x="10" y="28"/>
                    </a:lnTo>
                    <a:lnTo>
                      <a:pt x="10" y="56"/>
                    </a:lnTo>
                    <a:lnTo>
                      <a:pt x="10" y="85"/>
                    </a:lnTo>
                    <a:lnTo>
                      <a:pt x="10" y="114"/>
                    </a:lnTo>
                    <a:lnTo>
                      <a:pt x="10" y="142"/>
                    </a:lnTo>
                    <a:lnTo>
                      <a:pt x="10" y="172"/>
                    </a:lnTo>
                    <a:lnTo>
                      <a:pt x="10" y="201"/>
                    </a:lnTo>
                    <a:lnTo>
                      <a:pt x="10" y="232"/>
                    </a:lnTo>
                    <a:lnTo>
                      <a:pt x="5" y="232"/>
                    </a:lnTo>
                    <a:lnTo>
                      <a:pt x="0" y="232"/>
                    </a:lnTo>
                    <a:lnTo>
                      <a:pt x="0" y="202"/>
                    </a:lnTo>
                    <a:lnTo>
                      <a:pt x="0" y="173"/>
                    </a:lnTo>
                    <a:lnTo>
                      <a:pt x="0" y="144"/>
                    </a:lnTo>
                    <a:lnTo>
                      <a:pt x="0" y="115"/>
                    </a:lnTo>
                    <a:lnTo>
                      <a:pt x="0" y="85"/>
                    </a:lnTo>
                    <a:lnTo>
                      <a:pt x="0" y="56"/>
                    </a:lnTo>
                    <a:lnTo>
                      <a:pt x="0" y="28"/>
                    </a:lnTo>
                    <a:lnTo>
                      <a:pt x="0" y="0"/>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6" name="未知"/>
              <p:cNvSpPr/>
              <p:nvPr/>
            </p:nvSpPr>
            <p:spPr bwMode="auto">
              <a:xfrm>
                <a:off x="0" y="113"/>
                <a:ext cx="139" cy="14"/>
              </a:xfrm>
              <a:custGeom>
                <a:avLst/>
                <a:gdLst>
                  <a:gd name="T0" fmla="*/ 0 w 832"/>
                  <a:gd name="T1" fmla="*/ 4 h 83"/>
                  <a:gd name="T2" fmla="*/ 7 w 832"/>
                  <a:gd name="T3" fmla="*/ 4 h 83"/>
                  <a:gd name="T4" fmla="*/ 15 w 832"/>
                  <a:gd name="T5" fmla="*/ 4 h 83"/>
                  <a:gd name="T6" fmla="*/ 22 w 832"/>
                  <a:gd name="T7" fmla="*/ 3 h 83"/>
                  <a:gd name="T8" fmla="*/ 30 w 832"/>
                  <a:gd name="T9" fmla="*/ 3 h 83"/>
                  <a:gd name="T10" fmla="*/ 38 w 832"/>
                  <a:gd name="T11" fmla="*/ 3 h 83"/>
                  <a:gd name="T12" fmla="*/ 46 w 832"/>
                  <a:gd name="T13" fmla="*/ 3 h 83"/>
                  <a:gd name="T14" fmla="*/ 54 w 832"/>
                  <a:gd name="T15" fmla="*/ 3 h 83"/>
                  <a:gd name="T16" fmla="*/ 62 w 832"/>
                  <a:gd name="T17" fmla="*/ 2 h 83"/>
                  <a:gd name="T18" fmla="*/ 71 w 832"/>
                  <a:gd name="T19" fmla="*/ 2 h 83"/>
                  <a:gd name="T20" fmla="*/ 80 w 832"/>
                  <a:gd name="T21" fmla="*/ 2 h 83"/>
                  <a:gd name="T22" fmla="*/ 90 w 832"/>
                  <a:gd name="T23" fmla="*/ 1 h 83"/>
                  <a:gd name="T24" fmla="*/ 99 w 832"/>
                  <a:gd name="T25" fmla="*/ 1 h 83"/>
                  <a:gd name="T26" fmla="*/ 109 w 832"/>
                  <a:gd name="T27" fmla="*/ 1 h 83"/>
                  <a:gd name="T28" fmla="*/ 119 w 832"/>
                  <a:gd name="T29" fmla="*/ 1 h 83"/>
                  <a:gd name="T30" fmla="*/ 128 w 832"/>
                  <a:gd name="T31" fmla="*/ 0 h 83"/>
                  <a:gd name="T32" fmla="*/ 139 w 832"/>
                  <a:gd name="T33" fmla="*/ 0 h 83"/>
                  <a:gd name="T34" fmla="*/ 139 w 832"/>
                  <a:gd name="T35" fmla="*/ 1 h 83"/>
                  <a:gd name="T36" fmla="*/ 139 w 832"/>
                  <a:gd name="T37" fmla="*/ 3 h 83"/>
                  <a:gd name="T38" fmla="*/ 139 w 832"/>
                  <a:gd name="T39" fmla="*/ 4 h 83"/>
                  <a:gd name="T40" fmla="*/ 139 w 832"/>
                  <a:gd name="T41" fmla="*/ 6 h 83"/>
                  <a:gd name="T42" fmla="*/ 139 w 832"/>
                  <a:gd name="T43" fmla="*/ 7 h 83"/>
                  <a:gd name="T44" fmla="*/ 139 w 832"/>
                  <a:gd name="T45" fmla="*/ 9 h 83"/>
                  <a:gd name="T46" fmla="*/ 139 w 832"/>
                  <a:gd name="T47" fmla="*/ 10 h 83"/>
                  <a:gd name="T48" fmla="*/ 139 w 832"/>
                  <a:gd name="T49" fmla="*/ 11 h 83"/>
                  <a:gd name="T50" fmla="*/ 128 w 832"/>
                  <a:gd name="T51" fmla="*/ 11 h 83"/>
                  <a:gd name="T52" fmla="*/ 119 w 832"/>
                  <a:gd name="T53" fmla="*/ 12 h 83"/>
                  <a:gd name="T54" fmla="*/ 109 w 832"/>
                  <a:gd name="T55" fmla="*/ 12 h 83"/>
                  <a:gd name="T56" fmla="*/ 99 w 832"/>
                  <a:gd name="T57" fmla="*/ 12 h 83"/>
                  <a:gd name="T58" fmla="*/ 90 w 832"/>
                  <a:gd name="T59" fmla="*/ 12 h 83"/>
                  <a:gd name="T60" fmla="*/ 80 w 832"/>
                  <a:gd name="T61" fmla="*/ 12 h 83"/>
                  <a:gd name="T62" fmla="*/ 71 w 832"/>
                  <a:gd name="T63" fmla="*/ 12 h 83"/>
                  <a:gd name="T64" fmla="*/ 62 w 832"/>
                  <a:gd name="T65" fmla="*/ 13 h 83"/>
                  <a:gd name="T66" fmla="*/ 54 w 832"/>
                  <a:gd name="T67" fmla="*/ 13 h 83"/>
                  <a:gd name="T68" fmla="*/ 46 w 832"/>
                  <a:gd name="T69" fmla="*/ 13 h 83"/>
                  <a:gd name="T70" fmla="*/ 38 w 832"/>
                  <a:gd name="T71" fmla="*/ 13 h 83"/>
                  <a:gd name="T72" fmla="*/ 30 w 832"/>
                  <a:gd name="T73" fmla="*/ 13 h 83"/>
                  <a:gd name="T74" fmla="*/ 22 w 832"/>
                  <a:gd name="T75" fmla="*/ 13 h 83"/>
                  <a:gd name="T76" fmla="*/ 15 w 832"/>
                  <a:gd name="T77" fmla="*/ 13 h 83"/>
                  <a:gd name="T78" fmla="*/ 7 w 832"/>
                  <a:gd name="T79" fmla="*/ 14 h 83"/>
                  <a:gd name="T80" fmla="*/ 0 w 832"/>
                  <a:gd name="T81" fmla="*/ 14 h 83"/>
                  <a:gd name="T82" fmla="*/ 0 w 832"/>
                  <a:gd name="T83" fmla="*/ 13 h 83"/>
                  <a:gd name="T84" fmla="*/ 0 w 832"/>
                  <a:gd name="T85" fmla="*/ 11 h 83"/>
                  <a:gd name="T86" fmla="*/ 0 w 832"/>
                  <a:gd name="T87" fmla="*/ 10 h 83"/>
                  <a:gd name="T88" fmla="*/ 0 w 832"/>
                  <a:gd name="T89" fmla="*/ 9 h 83"/>
                  <a:gd name="T90" fmla="*/ 0 w 832"/>
                  <a:gd name="T91" fmla="*/ 8 h 83"/>
                  <a:gd name="T92" fmla="*/ 0 w 832"/>
                  <a:gd name="T93" fmla="*/ 7 h 83"/>
                  <a:gd name="T94" fmla="*/ 0 w 832"/>
                  <a:gd name="T95" fmla="*/ 5 h 83"/>
                  <a:gd name="T96" fmla="*/ 0 w 832"/>
                  <a:gd name="T97" fmla="*/ 4 h 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32" h="83">
                    <a:moveTo>
                      <a:pt x="0" y="25"/>
                    </a:moveTo>
                    <a:lnTo>
                      <a:pt x="43" y="23"/>
                    </a:lnTo>
                    <a:lnTo>
                      <a:pt x="89" y="22"/>
                    </a:lnTo>
                    <a:lnTo>
                      <a:pt x="134" y="20"/>
                    </a:lnTo>
                    <a:lnTo>
                      <a:pt x="181" y="19"/>
                    </a:lnTo>
                    <a:lnTo>
                      <a:pt x="227" y="17"/>
                    </a:lnTo>
                    <a:lnTo>
                      <a:pt x="276" y="16"/>
                    </a:lnTo>
                    <a:lnTo>
                      <a:pt x="324" y="15"/>
                    </a:lnTo>
                    <a:lnTo>
                      <a:pt x="374" y="14"/>
                    </a:lnTo>
                    <a:lnTo>
                      <a:pt x="426" y="12"/>
                    </a:lnTo>
                    <a:lnTo>
                      <a:pt x="481" y="10"/>
                    </a:lnTo>
                    <a:lnTo>
                      <a:pt x="536" y="8"/>
                    </a:lnTo>
                    <a:lnTo>
                      <a:pt x="594" y="7"/>
                    </a:lnTo>
                    <a:lnTo>
                      <a:pt x="651" y="5"/>
                    </a:lnTo>
                    <a:lnTo>
                      <a:pt x="710" y="3"/>
                    </a:lnTo>
                    <a:lnTo>
                      <a:pt x="769" y="1"/>
                    </a:lnTo>
                    <a:lnTo>
                      <a:pt x="832" y="0"/>
                    </a:lnTo>
                    <a:lnTo>
                      <a:pt x="832" y="8"/>
                    </a:lnTo>
                    <a:lnTo>
                      <a:pt x="832" y="16"/>
                    </a:lnTo>
                    <a:lnTo>
                      <a:pt x="832" y="24"/>
                    </a:lnTo>
                    <a:lnTo>
                      <a:pt x="832" y="33"/>
                    </a:lnTo>
                    <a:lnTo>
                      <a:pt x="832" y="42"/>
                    </a:lnTo>
                    <a:lnTo>
                      <a:pt x="832" y="51"/>
                    </a:lnTo>
                    <a:lnTo>
                      <a:pt x="832" y="59"/>
                    </a:lnTo>
                    <a:lnTo>
                      <a:pt x="832" y="68"/>
                    </a:lnTo>
                    <a:lnTo>
                      <a:pt x="769" y="68"/>
                    </a:lnTo>
                    <a:lnTo>
                      <a:pt x="710" y="69"/>
                    </a:lnTo>
                    <a:lnTo>
                      <a:pt x="651" y="70"/>
                    </a:lnTo>
                    <a:lnTo>
                      <a:pt x="594" y="71"/>
                    </a:lnTo>
                    <a:lnTo>
                      <a:pt x="536" y="72"/>
                    </a:lnTo>
                    <a:lnTo>
                      <a:pt x="481" y="73"/>
                    </a:lnTo>
                    <a:lnTo>
                      <a:pt x="426" y="74"/>
                    </a:lnTo>
                    <a:lnTo>
                      <a:pt x="374" y="77"/>
                    </a:lnTo>
                    <a:lnTo>
                      <a:pt x="324" y="77"/>
                    </a:lnTo>
                    <a:lnTo>
                      <a:pt x="276" y="77"/>
                    </a:lnTo>
                    <a:lnTo>
                      <a:pt x="227" y="78"/>
                    </a:lnTo>
                    <a:lnTo>
                      <a:pt x="181" y="79"/>
                    </a:lnTo>
                    <a:lnTo>
                      <a:pt x="134" y="79"/>
                    </a:lnTo>
                    <a:lnTo>
                      <a:pt x="89" y="80"/>
                    </a:lnTo>
                    <a:lnTo>
                      <a:pt x="43" y="81"/>
                    </a:lnTo>
                    <a:lnTo>
                      <a:pt x="0" y="83"/>
                    </a:lnTo>
                    <a:lnTo>
                      <a:pt x="0" y="76"/>
                    </a:lnTo>
                    <a:lnTo>
                      <a:pt x="0" y="68"/>
                    </a:lnTo>
                    <a:lnTo>
                      <a:pt x="0" y="61"/>
                    </a:lnTo>
                    <a:lnTo>
                      <a:pt x="0" y="54"/>
                    </a:lnTo>
                    <a:lnTo>
                      <a:pt x="0" y="47"/>
                    </a:lnTo>
                    <a:lnTo>
                      <a:pt x="0" y="40"/>
                    </a:lnTo>
                    <a:lnTo>
                      <a:pt x="0" y="32"/>
                    </a:lnTo>
                    <a:lnTo>
                      <a:pt x="0" y="25"/>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7" name="未知"/>
              <p:cNvSpPr/>
              <p:nvPr/>
            </p:nvSpPr>
            <p:spPr bwMode="auto">
              <a:xfrm>
                <a:off x="0" y="115"/>
                <a:ext cx="139" cy="8"/>
              </a:xfrm>
              <a:custGeom>
                <a:avLst/>
                <a:gdLst>
                  <a:gd name="T0" fmla="*/ 0 w 832"/>
                  <a:gd name="T1" fmla="*/ 4 h 57"/>
                  <a:gd name="T2" fmla="*/ 7 w 832"/>
                  <a:gd name="T3" fmla="*/ 4 h 57"/>
                  <a:gd name="T4" fmla="*/ 15 w 832"/>
                  <a:gd name="T5" fmla="*/ 4 h 57"/>
                  <a:gd name="T6" fmla="*/ 22 w 832"/>
                  <a:gd name="T7" fmla="*/ 3 h 57"/>
                  <a:gd name="T8" fmla="*/ 30 w 832"/>
                  <a:gd name="T9" fmla="*/ 3 h 57"/>
                  <a:gd name="T10" fmla="*/ 38 w 832"/>
                  <a:gd name="T11" fmla="*/ 3 h 57"/>
                  <a:gd name="T12" fmla="*/ 46 w 832"/>
                  <a:gd name="T13" fmla="*/ 3 h 57"/>
                  <a:gd name="T14" fmla="*/ 54 w 832"/>
                  <a:gd name="T15" fmla="*/ 2 h 57"/>
                  <a:gd name="T16" fmla="*/ 62 w 832"/>
                  <a:gd name="T17" fmla="*/ 2 h 57"/>
                  <a:gd name="T18" fmla="*/ 71 w 832"/>
                  <a:gd name="T19" fmla="*/ 2 h 57"/>
                  <a:gd name="T20" fmla="*/ 80 w 832"/>
                  <a:gd name="T21" fmla="*/ 2 h 57"/>
                  <a:gd name="T22" fmla="*/ 90 w 832"/>
                  <a:gd name="T23" fmla="*/ 1 h 57"/>
                  <a:gd name="T24" fmla="*/ 99 w 832"/>
                  <a:gd name="T25" fmla="*/ 1 h 57"/>
                  <a:gd name="T26" fmla="*/ 109 w 832"/>
                  <a:gd name="T27" fmla="*/ 1 h 57"/>
                  <a:gd name="T28" fmla="*/ 119 w 832"/>
                  <a:gd name="T29" fmla="*/ 1 h 57"/>
                  <a:gd name="T30" fmla="*/ 128 w 832"/>
                  <a:gd name="T31" fmla="*/ 0 h 57"/>
                  <a:gd name="T32" fmla="*/ 139 w 832"/>
                  <a:gd name="T33" fmla="*/ 0 h 57"/>
                  <a:gd name="T34" fmla="*/ 139 w 832"/>
                  <a:gd name="T35" fmla="*/ 2 h 57"/>
                  <a:gd name="T36" fmla="*/ 139 w 832"/>
                  <a:gd name="T37" fmla="*/ 4 h 57"/>
                  <a:gd name="T38" fmla="*/ 139 w 832"/>
                  <a:gd name="T39" fmla="*/ 5 h 57"/>
                  <a:gd name="T40" fmla="*/ 139 w 832"/>
                  <a:gd name="T41" fmla="*/ 7 h 57"/>
                  <a:gd name="T42" fmla="*/ 128 w 832"/>
                  <a:gd name="T43" fmla="*/ 7 h 57"/>
                  <a:gd name="T44" fmla="*/ 119 w 832"/>
                  <a:gd name="T45" fmla="*/ 8 h 57"/>
                  <a:gd name="T46" fmla="*/ 109 w 832"/>
                  <a:gd name="T47" fmla="*/ 8 h 57"/>
                  <a:gd name="T48" fmla="*/ 99 w 832"/>
                  <a:gd name="T49" fmla="*/ 8 h 57"/>
                  <a:gd name="T50" fmla="*/ 90 w 832"/>
                  <a:gd name="T51" fmla="*/ 8 h 57"/>
                  <a:gd name="T52" fmla="*/ 80 w 832"/>
                  <a:gd name="T53" fmla="*/ 8 h 57"/>
                  <a:gd name="T54" fmla="*/ 71 w 832"/>
                  <a:gd name="T55" fmla="*/ 9 h 57"/>
                  <a:gd name="T56" fmla="*/ 62 w 832"/>
                  <a:gd name="T57" fmla="*/ 9 h 57"/>
                  <a:gd name="T58" fmla="*/ 54 w 832"/>
                  <a:gd name="T59" fmla="*/ 9 h 57"/>
                  <a:gd name="T60" fmla="*/ 46 w 832"/>
                  <a:gd name="T61" fmla="*/ 9 h 57"/>
                  <a:gd name="T62" fmla="*/ 38 w 832"/>
                  <a:gd name="T63" fmla="*/ 9 h 57"/>
                  <a:gd name="T64" fmla="*/ 30 w 832"/>
                  <a:gd name="T65" fmla="*/ 9 h 57"/>
                  <a:gd name="T66" fmla="*/ 22 w 832"/>
                  <a:gd name="T67" fmla="*/ 9 h 57"/>
                  <a:gd name="T68" fmla="*/ 15 w 832"/>
                  <a:gd name="T69" fmla="*/ 10 h 57"/>
                  <a:gd name="T70" fmla="*/ 7 w 832"/>
                  <a:gd name="T71" fmla="*/ 10 h 57"/>
                  <a:gd name="T72" fmla="*/ 0 w 832"/>
                  <a:gd name="T73" fmla="*/ 10 h 57"/>
                  <a:gd name="T74" fmla="*/ 0 w 832"/>
                  <a:gd name="T75" fmla="*/ 8 h 57"/>
                  <a:gd name="T76" fmla="*/ 0 w 832"/>
                  <a:gd name="T77" fmla="*/ 7 h 57"/>
                  <a:gd name="T78" fmla="*/ 0 w 832"/>
                  <a:gd name="T79" fmla="*/ 6 h 57"/>
                  <a:gd name="T80" fmla="*/ 0 w 832"/>
                  <a:gd name="T81" fmla="*/ 4 h 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32" h="57">
                    <a:moveTo>
                      <a:pt x="0" y="24"/>
                    </a:moveTo>
                    <a:lnTo>
                      <a:pt x="43" y="22"/>
                    </a:lnTo>
                    <a:lnTo>
                      <a:pt x="89" y="20"/>
                    </a:lnTo>
                    <a:lnTo>
                      <a:pt x="134" y="18"/>
                    </a:lnTo>
                    <a:lnTo>
                      <a:pt x="181" y="18"/>
                    </a:lnTo>
                    <a:lnTo>
                      <a:pt x="227" y="16"/>
                    </a:lnTo>
                    <a:lnTo>
                      <a:pt x="276" y="15"/>
                    </a:lnTo>
                    <a:lnTo>
                      <a:pt x="324" y="13"/>
                    </a:lnTo>
                    <a:lnTo>
                      <a:pt x="374" y="13"/>
                    </a:lnTo>
                    <a:lnTo>
                      <a:pt x="426" y="11"/>
                    </a:lnTo>
                    <a:lnTo>
                      <a:pt x="481" y="9"/>
                    </a:lnTo>
                    <a:lnTo>
                      <a:pt x="536" y="7"/>
                    </a:lnTo>
                    <a:lnTo>
                      <a:pt x="594" y="6"/>
                    </a:lnTo>
                    <a:lnTo>
                      <a:pt x="651" y="4"/>
                    </a:lnTo>
                    <a:lnTo>
                      <a:pt x="710" y="3"/>
                    </a:lnTo>
                    <a:lnTo>
                      <a:pt x="769" y="1"/>
                    </a:lnTo>
                    <a:lnTo>
                      <a:pt x="832" y="0"/>
                    </a:lnTo>
                    <a:lnTo>
                      <a:pt x="832" y="10"/>
                    </a:lnTo>
                    <a:lnTo>
                      <a:pt x="832" y="20"/>
                    </a:lnTo>
                    <a:lnTo>
                      <a:pt x="832" y="31"/>
                    </a:lnTo>
                    <a:lnTo>
                      <a:pt x="832" y="42"/>
                    </a:lnTo>
                    <a:lnTo>
                      <a:pt x="769" y="42"/>
                    </a:lnTo>
                    <a:lnTo>
                      <a:pt x="710" y="44"/>
                    </a:lnTo>
                    <a:lnTo>
                      <a:pt x="651" y="44"/>
                    </a:lnTo>
                    <a:lnTo>
                      <a:pt x="594" y="46"/>
                    </a:lnTo>
                    <a:lnTo>
                      <a:pt x="536" y="47"/>
                    </a:lnTo>
                    <a:lnTo>
                      <a:pt x="481" y="48"/>
                    </a:lnTo>
                    <a:lnTo>
                      <a:pt x="426" y="49"/>
                    </a:lnTo>
                    <a:lnTo>
                      <a:pt x="374" y="51"/>
                    </a:lnTo>
                    <a:lnTo>
                      <a:pt x="324" y="51"/>
                    </a:lnTo>
                    <a:lnTo>
                      <a:pt x="276" y="52"/>
                    </a:lnTo>
                    <a:lnTo>
                      <a:pt x="227" y="53"/>
                    </a:lnTo>
                    <a:lnTo>
                      <a:pt x="181" y="54"/>
                    </a:lnTo>
                    <a:lnTo>
                      <a:pt x="134" y="54"/>
                    </a:lnTo>
                    <a:lnTo>
                      <a:pt x="89" y="55"/>
                    </a:lnTo>
                    <a:lnTo>
                      <a:pt x="43" y="56"/>
                    </a:lnTo>
                    <a:lnTo>
                      <a:pt x="0" y="57"/>
                    </a:lnTo>
                    <a:lnTo>
                      <a:pt x="0" y="48"/>
                    </a:lnTo>
                    <a:lnTo>
                      <a:pt x="0" y="40"/>
                    </a:lnTo>
                    <a:lnTo>
                      <a:pt x="0" y="32"/>
                    </a:lnTo>
                    <a:lnTo>
                      <a:pt x="0" y="24"/>
                    </a:lnTo>
                    <a:close/>
                  </a:path>
                </a:pathLst>
              </a:cu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8" name="未知"/>
              <p:cNvSpPr/>
              <p:nvPr/>
            </p:nvSpPr>
            <p:spPr bwMode="auto">
              <a:xfrm>
                <a:off x="106" y="96"/>
                <a:ext cx="10" cy="45"/>
              </a:xfrm>
              <a:custGeom>
                <a:avLst/>
                <a:gdLst>
                  <a:gd name="T0" fmla="*/ 0 w 61"/>
                  <a:gd name="T1" fmla="*/ 1 h 270"/>
                  <a:gd name="T2" fmla="*/ 1 w 61"/>
                  <a:gd name="T3" fmla="*/ 0 h 270"/>
                  <a:gd name="T4" fmla="*/ 2 w 61"/>
                  <a:gd name="T5" fmla="*/ 0 h 270"/>
                  <a:gd name="T6" fmla="*/ 4 w 61"/>
                  <a:gd name="T7" fmla="*/ 0 h 270"/>
                  <a:gd name="T8" fmla="*/ 5 w 61"/>
                  <a:gd name="T9" fmla="*/ 0 h 270"/>
                  <a:gd name="T10" fmla="*/ 6 w 61"/>
                  <a:gd name="T11" fmla="*/ 0 h 270"/>
                  <a:gd name="T12" fmla="*/ 7 w 61"/>
                  <a:gd name="T13" fmla="*/ 0 h 270"/>
                  <a:gd name="T14" fmla="*/ 9 w 61"/>
                  <a:gd name="T15" fmla="*/ 0 h 270"/>
                  <a:gd name="T16" fmla="*/ 10 w 61"/>
                  <a:gd name="T17" fmla="*/ 0 h 270"/>
                  <a:gd name="T18" fmla="*/ 10 w 61"/>
                  <a:gd name="T19" fmla="*/ 6 h 270"/>
                  <a:gd name="T20" fmla="*/ 10 w 61"/>
                  <a:gd name="T21" fmla="*/ 11 h 270"/>
                  <a:gd name="T22" fmla="*/ 10 w 61"/>
                  <a:gd name="T23" fmla="*/ 17 h 270"/>
                  <a:gd name="T24" fmla="*/ 10 w 61"/>
                  <a:gd name="T25" fmla="*/ 22 h 270"/>
                  <a:gd name="T26" fmla="*/ 10 w 61"/>
                  <a:gd name="T27" fmla="*/ 28 h 270"/>
                  <a:gd name="T28" fmla="*/ 10 w 61"/>
                  <a:gd name="T29" fmla="*/ 34 h 270"/>
                  <a:gd name="T30" fmla="*/ 10 w 61"/>
                  <a:gd name="T31" fmla="*/ 39 h 270"/>
                  <a:gd name="T32" fmla="*/ 10 w 61"/>
                  <a:gd name="T33" fmla="*/ 45 h 270"/>
                  <a:gd name="T34" fmla="*/ 9 w 61"/>
                  <a:gd name="T35" fmla="*/ 45 h 270"/>
                  <a:gd name="T36" fmla="*/ 7 w 61"/>
                  <a:gd name="T37" fmla="*/ 45 h 270"/>
                  <a:gd name="T38" fmla="*/ 6 w 61"/>
                  <a:gd name="T39" fmla="*/ 45 h 270"/>
                  <a:gd name="T40" fmla="*/ 5 w 61"/>
                  <a:gd name="T41" fmla="*/ 45 h 270"/>
                  <a:gd name="T42" fmla="*/ 4 w 61"/>
                  <a:gd name="T43" fmla="*/ 45 h 270"/>
                  <a:gd name="T44" fmla="*/ 2 w 61"/>
                  <a:gd name="T45" fmla="*/ 45 h 270"/>
                  <a:gd name="T46" fmla="*/ 1 w 61"/>
                  <a:gd name="T47" fmla="*/ 45 h 270"/>
                  <a:gd name="T48" fmla="*/ 0 w 61"/>
                  <a:gd name="T49" fmla="*/ 45 h 270"/>
                  <a:gd name="T50" fmla="*/ 0 w 61"/>
                  <a:gd name="T51" fmla="*/ 39 h 270"/>
                  <a:gd name="T52" fmla="*/ 0 w 61"/>
                  <a:gd name="T53" fmla="*/ 34 h 270"/>
                  <a:gd name="T54" fmla="*/ 0 w 61"/>
                  <a:gd name="T55" fmla="*/ 28 h 270"/>
                  <a:gd name="T56" fmla="*/ 0 w 61"/>
                  <a:gd name="T57" fmla="*/ 23 h 270"/>
                  <a:gd name="T58" fmla="*/ 0 w 61"/>
                  <a:gd name="T59" fmla="*/ 17 h 270"/>
                  <a:gd name="T60" fmla="*/ 0 w 61"/>
                  <a:gd name="T61" fmla="*/ 12 h 270"/>
                  <a:gd name="T62" fmla="*/ 0 w 61"/>
                  <a:gd name="T63" fmla="*/ 6 h 270"/>
                  <a:gd name="T64" fmla="*/ 0 w 61"/>
                  <a:gd name="T65" fmla="*/ 1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 h="270">
                    <a:moveTo>
                      <a:pt x="0" y="3"/>
                    </a:moveTo>
                    <a:lnTo>
                      <a:pt x="7" y="2"/>
                    </a:lnTo>
                    <a:lnTo>
                      <a:pt x="15" y="2"/>
                    </a:lnTo>
                    <a:lnTo>
                      <a:pt x="22" y="1"/>
                    </a:lnTo>
                    <a:lnTo>
                      <a:pt x="30" y="1"/>
                    </a:lnTo>
                    <a:lnTo>
                      <a:pt x="37" y="0"/>
                    </a:lnTo>
                    <a:lnTo>
                      <a:pt x="45" y="0"/>
                    </a:lnTo>
                    <a:lnTo>
                      <a:pt x="53" y="0"/>
                    </a:lnTo>
                    <a:lnTo>
                      <a:pt x="61" y="0"/>
                    </a:lnTo>
                    <a:lnTo>
                      <a:pt x="61" y="33"/>
                    </a:lnTo>
                    <a:lnTo>
                      <a:pt x="61" y="67"/>
                    </a:lnTo>
                    <a:lnTo>
                      <a:pt x="61" y="101"/>
                    </a:lnTo>
                    <a:lnTo>
                      <a:pt x="61" y="134"/>
                    </a:lnTo>
                    <a:lnTo>
                      <a:pt x="61" y="168"/>
                    </a:lnTo>
                    <a:lnTo>
                      <a:pt x="61" y="202"/>
                    </a:lnTo>
                    <a:lnTo>
                      <a:pt x="61" y="236"/>
                    </a:lnTo>
                    <a:lnTo>
                      <a:pt x="61" y="270"/>
                    </a:lnTo>
                    <a:lnTo>
                      <a:pt x="53" y="270"/>
                    </a:lnTo>
                    <a:lnTo>
                      <a:pt x="45" y="270"/>
                    </a:lnTo>
                    <a:lnTo>
                      <a:pt x="37" y="270"/>
                    </a:lnTo>
                    <a:lnTo>
                      <a:pt x="30" y="270"/>
                    </a:lnTo>
                    <a:lnTo>
                      <a:pt x="22" y="270"/>
                    </a:lnTo>
                    <a:lnTo>
                      <a:pt x="15" y="270"/>
                    </a:lnTo>
                    <a:lnTo>
                      <a:pt x="7" y="270"/>
                    </a:lnTo>
                    <a:lnTo>
                      <a:pt x="0" y="270"/>
                    </a:lnTo>
                    <a:lnTo>
                      <a:pt x="0" y="236"/>
                    </a:lnTo>
                    <a:lnTo>
                      <a:pt x="0" y="203"/>
                    </a:lnTo>
                    <a:lnTo>
                      <a:pt x="0" y="169"/>
                    </a:lnTo>
                    <a:lnTo>
                      <a:pt x="0" y="136"/>
                    </a:lnTo>
                    <a:lnTo>
                      <a:pt x="0" y="103"/>
                    </a:lnTo>
                    <a:lnTo>
                      <a:pt x="0" y="70"/>
                    </a:lnTo>
                    <a:lnTo>
                      <a:pt x="0" y="36"/>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999" name="未知"/>
              <p:cNvSpPr/>
              <p:nvPr/>
            </p:nvSpPr>
            <p:spPr bwMode="auto">
              <a:xfrm>
                <a:off x="106" y="141"/>
                <a:ext cx="10" cy="145"/>
              </a:xfrm>
              <a:custGeom>
                <a:avLst/>
                <a:gdLst>
                  <a:gd name="T0" fmla="*/ 0 w 61"/>
                  <a:gd name="T1" fmla="*/ 143 h 870"/>
                  <a:gd name="T2" fmla="*/ 1 w 61"/>
                  <a:gd name="T3" fmla="*/ 143 h 870"/>
                  <a:gd name="T4" fmla="*/ 2 w 61"/>
                  <a:gd name="T5" fmla="*/ 144 h 870"/>
                  <a:gd name="T6" fmla="*/ 4 w 61"/>
                  <a:gd name="T7" fmla="*/ 144 h 870"/>
                  <a:gd name="T8" fmla="*/ 5 w 61"/>
                  <a:gd name="T9" fmla="*/ 144 h 870"/>
                  <a:gd name="T10" fmla="*/ 6 w 61"/>
                  <a:gd name="T11" fmla="*/ 144 h 870"/>
                  <a:gd name="T12" fmla="*/ 7 w 61"/>
                  <a:gd name="T13" fmla="*/ 145 h 870"/>
                  <a:gd name="T14" fmla="*/ 9 w 61"/>
                  <a:gd name="T15" fmla="*/ 145 h 870"/>
                  <a:gd name="T16" fmla="*/ 10 w 61"/>
                  <a:gd name="T17" fmla="*/ 145 h 870"/>
                  <a:gd name="T18" fmla="*/ 10 w 61"/>
                  <a:gd name="T19" fmla="*/ 136 h 870"/>
                  <a:gd name="T20" fmla="*/ 10 w 61"/>
                  <a:gd name="T21" fmla="*/ 127 h 870"/>
                  <a:gd name="T22" fmla="*/ 10 w 61"/>
                  <a:gd name="T23" fmla="*/ 118 h 870"/>
                  <a:gd name="T24" fmla="*/ 10 w 61"/>
                  <a:gd name="T25" fmla="*/ 109 h 870"/>
                  <a:gd name="T26" fmla="*/ 10 w 61"/>
                  <a:gd name="T27" fmla="*/ 100 h 870"/>
                  <a:gd name="T28" fmla="*/ 10 w 61"/>
                  <a:gd name="T29" fmla="*/ 91 h 870"/>
                  <a:gd name="T30" fmla="*/ 10 w 61"/>
                  <a:gd name="T31" fmla="*/ 82 h 870"/>
                  <a:gd name="T32" fmla="*/ 10 w 61"/>
                  <a:gd name="T33" fmla="*/ 73 h 870"/>
                  <a:gd name="T34" fmla="*/ 10 w 61"/>
                  <a:gd name="T35" fmla="*/ 63 h 870"/>
                  <a:gd name="T36" fmla="*/ 10 w 61"/>
                  <a:gd name="T37" fmla="*/ 54 h 870"/>
                  <a:gd name="T38" fmla="*/ 10 w 61"/>
                  <a:gd name="T39" fmla="*/ 45 h 870"/>
                  <a:gd name="T40" fmla="*/ 10 w 61"/>
                  <a:gd name="T41" fmla="*/ 36 h 870"/>
                  <a:gd name="T42" fmla="*/ 10 w 61"/>
                  <a:gd name="T43" fmla="*/ 27 h 870"/>
                  <a:gd name="T44" fmla="*/ 10 w 61"/>
                  <a:gd name="T45" fmla="*/ 18 h 870"/>
                  <a:gd name="T46" fmla="*/ 10 w 61"/>
                  <a:gd name="T47" fmla="*/ 9 h 870"/>
                  <a:gd name="T48" fmla="*/ 10 w 61"/>
                  <a:gd name="T49" fmla="*/ 0 h 870"/>
                  <a:gd name="T50" fmla="*/ 9 w 61"/>
                  <a:gd name="T51" fmla="*/ 0 h 870"/>
                  <a:gd name="T52" fmla="*/ 7 w 61"/>
                  <a:gd name="T53" fmla="*/ 0 h 870"/>
                  <a:gd name="T54" fmla="*/ 6 w 61"/>
                  <a:gd name="T55" fmla="*/ 0 h 870"/>
                  <a:gd name="T56" fmla="*/ 5 w 61"/>
                  <a:gd name="T57" fmla="*/ 0 h 870"/>
                  <a:gd name="T58" fmla="*/ 4 w 61"/>
                  <a:gd name="T59" fmla="*/ 0 h 870"/>
                  <a:gd name="T60" fmla="*/ 2 w 61"/>
                  <a:gd name="T61" fmla="*/ 0 h 870"/>
                  <a:gd name="T62" fmla="*/ 1 w 61"/>
                  <a:gd name="T63" fmla="*/ 0 h 870"/>
                  <a:gd name="T64" fmla="*/ 0 w 61"/>
                  <a:gd name="T65" fmla="*/ 0 h 870"/>
                  <a:gd name="T66" fmla="*/ 0 w 61"/>
                  <a:gd name="T67" fmla="*/ 9 h 870"/>
                  <a:gd name="T68" fmla="*/ 0 w 61"/>
                  <a:gd name="T69" fmla="*/ 18 h 870"/>
                  <a:gd name="T70" fmla="*/ 0 w 61"/>
                  <a:gd name="T71" fmla="*/ 27 h 870"/>
                  <a:gd name="T72" fmla="*/ 0 w 61"/>
                  <a:gd name="T73" fmla="*/ 36 h 870"/>
                  <a:gd name="T74" fmla="*/ 0 w 61"/>
                  <a:gd name="T75" fmla="*/ 44 h 870"/>
                  <a:gd name="T76" fmla="*/ 0 w 61"/>
                  <a:gd name="T77" fmla="*/ 53 h 870"/>
                  <a:gd name="T78" fmla="*/ 0 w 61"/>
                  <a:gd name="T79" fmla="*/ 62 h 870"/>
                  <a:gd name="T80" fmla="*/ 0 w 61"/>
                  <a:gd name="T81" fmla="*/ 71 h 870"/>
                  <a:gd name="T82" fmla="*/ 0 w 61"/>
                  <a:gd name="T83" fmla="*/ 80 h 870"/>
                  <a:gd name="T84" fmla="*/ 0 w 61"/>
                  <a:gd name="T85" fmla="*/ 89 h 870"/>
                  <a:gd name="T86" fmla="*/ 0 w 61"/>
                  <a:gd name="T87" fmla="*/ 98 h 870"/>
                  <a:gd name="T88" fmla="*/ 0 w 61"/>
                  <a:gd name="T89" fmla="*/ 107 h 870"/>
                  <a:gd name="T90" fmla="*/ 0 w 61"/>
                  <a:gd name="T91" fmla="*/ 116 h 870"/>
                  <a:gd name="T92" fmla="*/ 0 w 61"/>
                  <a:gd name="T93" fmla="*/ 125 h 870"/>
                  <a:gd name="T94" fmla="*/ 0 w 61"/>
                  <a:gd name="T95" fmla="*/ 134 h 870"/>
                  <a:gd name="T96" fmla="*/ 0 w 61"/>
                  <a:gd name="T97" fmla="*/ 143 h 8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1" h="870">
                    <a:moveTo>
                      <a:pt x="0" y="857"/>
                    </a:moveTo>
                    <a:lnTo>
                      <a:pt x="7" y="858"/>
                    </a:lnTo>
                    <a:lnTo>
                      <a:pt x="15" y="861"/>
                    </a:lnTo>
                    <a:lnTo>
                      <a:pt x="22" y="862"/>
                    </a:lnTo>
                    <a:lnTo>
                      <a:pt x="30" y="864"/>
                    </a:lnTo>
                    <a:lnTo>
                      <a:pt x="37" y="865"/>
                    </a:lnTo>
                    <a:lnTo>
                      <a:pt x="45" y="867"/>
                    </a:lnTo>
                    <a:lnTo>
                      <a:pt x="53" y="868"/>
                    </a:lnTo>
                    <a:lnTo>
                      <a:pt x="61" y="870"/>
                    </a:lnTo>
                    <a:lnTo>
                      <a:pt x="61" y="814"/>
                    </a:lnTo>
                    <a:lnTo>
                      <a:pt x="61" y="760"/>
                    </a:lnTo>
                    <a:lnTo>
                      <a:pt x="61" y="706"/>
                    </a:lnTo>
                    <a:lnTo>
                      <a:pt x="61" y="652"/>
                    </a:lnTo>
                    <a:lnTo>
                      <a:pt x="61" y="597"/>
                    </a:lnTo>
                    <a:lnTo>
                      <a:pt x="61" y="543"/>
                    </a:lnTo>
                    <a:lnTo>
                      <a:pt x="61" y="489"/>
                    </a:lnTo>
                    <a:lnTo>
                      <a:pt x="61" y="435"/>
                    </a:lnTo>
                    <a:lnTo>
                      <a:pt x="61" y="380"/>
                    </a:lnTo>
                    <a:lnTo>
                      <a:pt x="61" y="326"/>
                    </a:lnTo>
                    <a:lnTo>
                      <a:pt x="61" y="271"/>
                    </a:lnTo>
                    <a:lnTo>
                      <a:pt x="61" y="217"/>
                    </a:lnTo>
                    <a:lnTo>
                      <a:pt x="61" y="162"/>
                    </a:lnTo>
                    <a:lnTo>
                      <a:pt x="61" y="108"/>
                    </a:lnTo>
                    <a:lnTo>
                      <a:pt x="61" y="53"/>
                    </a:lnTo>
                    <a:lnTo>
                      <a:pt x="61" y="0"/>
                    </a:lnTo>
                    <a:lnTo>
                      <a:pt x="53" y="0"/>
                    </a:lnTo>
                    <a:lnTo>
                      <a:pt x="45" y="0"/>
                    </a:lnTo>
                    <a:lnTo>
                      <a:pt x="37" y="0"/>
                    </a:lnTo>
                    <a:lnTo>
                      <a:pt x="30" y="0"/>
                    </a:lnTo>
                    <a:lnTo>
                      <a:pt x="22" y="0"/>
                    </a:lnTo>
                    <a:lnTo>
                      <a:pt x="15" y="0"/>
                    </a:lnTo>
                    <a:lnTo>
                      <a:pt x="7" y="0"/>
                    </a:lnTo>
                    <a:lnTo>
                      <a:pt x="0" y="0"/>
                    </a:lnTo>
                    <a:lnTo>
                      <a:pt x="0" y="52"/>
                    </a:lnTo>
                    <a:lnTo>
                      <a:pt x="0" y="106"/>
                    </a:lnTo>
                    <a:lnTo>
                      <a:pt x="0" y="160"/>
                    </a:lnTo>
                    <a:lnTo>
                      <a:pt x="0" y="214"/>
                    </a:lnTo>
                    <a:lnTo>
                      <a:pt x="0" y="266"/>
                    </a:lnTo>
                    <a:lnTo>
                      <a:pt x="0" y="320"/>
                    </a:lnTo>
                    <a:lnTo>
                      <a:pt x="0" y="374"/>
                    </a:lnTo>
                    <a:lnTo>
                      <a:pt x="0" y="428"/>
                    </a:lnTo>
                    <a:lnTo>
                      <a:pt x="0" y="481"/>
                    </a:lnTo>
                    <a:lnTo>
                      <a:pt x="0" y="535"/>
                    </a:lnTo>
                    <a:lnTo>
                      <a:pt x="0" y="588"/>
                    </a:lnTo>
                    <a:lnTo>
                      <a:pt x="0" y="642"/>
                    </a:lnTo>
                    <a:lnTo>
                      <a:pt x="0" y="696"/>
                    </a:lnTo>
                    <a:lnTo>
                      <a:pt x="0" y="750"/>
                    </a:lnTo>
                    <a:lnTo>
                      <a:pt x="0" y="803"/>
                    </a:lnTo>
                    <a:lnTo>
                      <a:pt x="0" y="857"/>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0" name="未知"/>
              <p:cNvSpPr/>
              <p:nvPr/>
            </p:nvSpPr>
            <p:spPr bwMode="auto">
              <a:xfrm>
                <a:off x="82" y="97"/>
                <a:ext cx="9" cy="44"/>
              </a:xfrm>
              <a:custGeom>
                <a:avLst/>
                <a:gdLst>
                  <a:gd name="T0" fmla="*/ 0 w 56"/>
                  <a:gd name="T1" fmla="*/ 1 h 262"/>
                  <a:gd name="T2" fmla="*/ 1 w 56"/>
                  <a:gd name="T3" fmla="*/ 0 h 262"/>
                  <a:gd name="T4" fmla="*/ 2 w 56"/>
                  <a:gd name="T5" fmla="*/ 0 h 262"/>
                  <a:gd name="T6" fmla="*/ 3 w 56"/>
                  <a:gd name="T7" fmla="*/ 0 h 262"/>
                  <a:gd name="T8" fmla="*/ 5 w 56"/>
                  <a:gd name="T9" fmla="*/ 0 h 262"/>
                  <a:gd name="T10" fmla="*/ 5 w 56"/>
                  <a:gd name="T11" fmla="*/ 0 h 262"/>
                  <a:gd name="T12" fmla="*/ 7 w 56"/>
                  <a:gd name="T13" fmla="*/ 0 h 262"/>
                  <a:gd name="T14" fmla="*/ 8 w 56"/>
                  <a:gd name="T15" fmla="*/ 0 h 262"/>
                  <a:gd name="T16" fmla="*/ 9 w 56"/>
                  <a:gd name="T17" fmla="*/ 0 h 262"/>
                  <a:gd name="T18" fmla="*/ 9 w 56"/>
                  <a:gd name="T19" fmla="*/ 5 h 262"/>
                  <a:gd name="T20" fmla="*/ 9 w 56"/>
                  <a:gd name="T21" fmla="*/ 11 h 262"/>
                  <a:gd name="T22" fmla="*/ 9 w 56"/>
                  <a:gd name="T23" fmla="*/ 16 h 262"/>
                  <a:gd name="T24" fmla="*/ 9 w 56"/>
                  <a:gd name="T25" fmla="*/ 22 h 262"/>
                  <a:gd name="T26" fmla="*/ 9 w 56"/>
                  <a:gd name="T27" fmla="*/ 27 h 262"/>
                  <a:gd name="T28" fmla="*/ 9 w 56"/>
                  <a:gd name="T29" fmla="*/ 33 h 262"/>
                  <a:gd name="T30" fmla="*/ 9 w 56"/>
                  <a:gd name="T31" fmla="*/ 38 h 262"/>
                  <a:gd name="T32" fmla="*/ 9 w 56"/>
                  <a:gd name="T33" fmla="*/ 44 h 262"/>
                  <a:gd name="T34" fmla="*/ 8 w 56"/>
                  <a:gd name="T35" fmla="*/ 44 h 262"/>
                  <a:gd name="T36" fmla="*/ 7 w 56"/>
                  <a:gd name="T37" fmla="*/ 44 h 262"/>
                  <a:gd name="T38" fmla="*/ 5 w 56"/>
                  <a:gd name="T39" fmla="*/ 44 h 262"/>
                  <a:gd name="T40" fmla="*/ 5 w 56"/>
                  <a:gd name="T41" fmla="*/ 44 h 262"/>
                  <a:gd name="T42" fmla="*/ 3 w 56"/>
                  <a:gd name="T43" fmla="*/ 44 h 262"/>
                  <a:gd name="T44" fmla="*/ 2 w 56"/>
                  <a:gd name="T45" fmla="*/ 44 h 262"/>
                  <a:gd name="T46" fmla="*/ 1 w 56"/>
                  <a:gd name="T47" fmla="*/ 44 h 262"/>
                  <a:gd name="T48" fmla="*/ 0 w 56"/>
                  <a:gd name="T49" fmla="*/ 44 h 262"/>
                  <a:gd name="T50" fmla="*/ 0 w 56"/>
                  <a:gd name="T51" fmla="*/ 38 h 262"/>
                  <a:gd name="T52" fmla="*/ 0 w 56"/>
                  <a:gd name="T53" fmla="*/ 33 h 262"/>
                  <a:gd name="T54" fmla="*/ 0 w 56"/>
                  <a:gd name="T55" fmla="*/ 28 h 262"/>
                  <a:gd name="T56" fmla="*/ 0 w 56"/>
                  <a:gd name="T57" fmla="*/ 22 h 262"/>
                  <a:gd name="T58" fmla="*/ 0 w 56"/>
                  <a:gd name="T59" fmla="*/ 17 h 262"/>
                  <a:gd name="T60" fmla="*/ 0 w 56"/>
                  <a:gd name="T61" fmla="*/ 11 h 262"/>
                  <a:gd name="T62" fmla="*/ 0 w 56"/>
                  <a:gd name="T63" fmla="*/ 6 h 262"/>
                  <a:gd name="T64" fmla="*/ 0 w 56"/>
                  <a:gd name="T65" fmla="*/ 1 h 2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 h="262">
                    <a:moveTo>
                      <a:pt x="0" y="3"/>
                    </a:moveTo>
                    <a:lnTo>
                      <a:pt x="6" y="2"/>
                    </a:lnTo>
                    <a:lnTo>
                      <a:pt x="14" y="2"/>
                    </a:lnTo>
                    <a:lnTo>
                      <a:pt x="21" y="2"/>
                    </a:lnTo>
                    <a:lnTo>
                      <a:pt x="28" y="2"/>
                    </a:lnTo>
                    <a:lnTo>
                      <a:pt x="34" y="1"/>
                    </a:lnTo>
                    <a:lnTo>
                      <a:pt x="41" y="1"/>
                    </a:lnTo>
                    <a:lnTo>
                      <a:pt x="48" y="0"/>
                    </a:lnTo>
                    <a:lnTo>
                      <a:pt x="56" y="0"/>
                    </a:lnTo>
                    <a:lnTo>
                      <a:pt x="56" y="32"/>
                    </a:lnTo>
                    <a:lnTo>
                      <a:pt x="56" y="65"/>
                    </a:lnTo>
                    <a:lnTo>
                      <a:pt x="56" y="98"/>
                    </a:lnTo>
                    <a:lnTo>
                      <a:pt x="56" y="131"/>
                    </a:lnTo>
                    <a:lnTo>
                      <a:pt x="56" y="163"/>
                    </a:lnTo>
                    <a:lnTo>
                      <a:pt x="56" y="196"/>
                    </a:lnTo>
                    <a:lnTo>
                      <a:pt x="56" y="229"/>
                    </a:lnTo>
                    <a:lnTo>
                      <a:pt x="56" y="262"/>
                    </a:lnTo>
                    <a:lnTo>
                      <a:pt x="48" y="262"/>
                    </a:lnTo>
                    <a:lnTo>
                      <a:pt x="41" y="262"/>
                    </a:lnTo>
                    <a:lnTo>
                      <a:pt x="34" y="262"/>
                    </a:lnTo>
                    <a:lnTo>
                      <a:pt x="28" y="262"/>
                    </a:lnTo>
                    <a:lnTo>
                      <a:pt x="21" y="262"/>
                    </a:lnTo>
                    <a:lnTo>
                      <a:pt x="14" y="262"/>
                    </a:lnTo>
                    <a:lnTo>
                      <a:pt x="6" y="262"/>
                    </a:lnTo>
                    <a:lnTo>
                      <a:pt x="0" y="262"/>
                    </a:lnTo>
                    <a:lnTo>
                      <a:pt x="0" y="229"/>
                    </a:lnTo>
                    <a:lnTo>
                      <a:pt x="0" y="197"/>
                    </a:lnTo>
                    <a:lnTo>
                      <a:pt x="0" y="164"/>
                    </a:lnTo>
                    <a:lnTo>
                      <a:pt x="0" y="133"/>
                    </a:lnTo>
                    <a:lnTo>
                      <a:pt x="0" y="100"/>
                    </a:lnTo>
                    <a:lnTo>
                      <a:pt x="0" y="68"/>
                    </a:lnTo>
                    <a:lnTo>
                      <a:pt x="0" y="35"/>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1" name="未知"/>
              <p:cNvSpPr/>
              <p:nvPr/>
            </p:nvSpPr>
            <p:spPr bwMode="auto">
              <a:xfrm>
                <a:off x="82" y="141"/>
                <a:ext cx="9" cy="140"/>
              </a:xfrm>
              <a:custGeom>
                <a:avLst/>
                <a:gdLst>
                  <a:gd name="T0" fmla="*/ 0 w 56"/>
                  <a:gd name="T1" fmla="*/ 138 h 839"/>
                  <a:gd name="T2" fmla="*/ 1 w 56"/>
                  <a:gd name="T3" fmla="*/ 138 h 839"/>
                  <a:gd name="T4" fmla="*/ 2 w 56"/>
                  <a:gd name="T5" fmla="*/ 138 h 839"/>
                  <a:gd name="T6" fmla="*/ 3 w 56"/>
                  <a:gd name="T7" fmla="*/ 139 h 839"/>
                  <a:gd name="T8" fmla="*/ 5 w 56"/>
                  <a:gd name="T9" fmla="*/ 139 h 839"/>
                  <a:gd name="T10" fmla="*/ 5 w 56"/>
                  <a:gd name="T11" fmla="*/ 139 h 839"/>
                  <a:gd name="T12" fmla="*/ 7 w 56"/>
                  <a:gd name="T13" fmla="*/ 139 h 839"/>
                  <a:gd name="T14" fmla="*/ 8 w 56"/>
                  <a:gd name="T15" fmla="*/ 139 h 839"/>
                  <a:gd name="T16" fmla="*/ 9 w 56"/>
                  <a:gd name="T17" fmla="*/ 140 h 839"/>
                  <a:gd name="T18" fmla="*/ 9 w 56"/>
                  <a:gd name="T19" fmla="*/ 131 h 839"/>
                  <a:gd name="T20" fmla="*/ 9 w 56"/>
                  <a:gd name="T21" fmla="*/ 122 h 839"/>
                  <a:gd name="T22" fmla="*/ 9 w 56"/>
                  <a:gd name="T23" fmla="*/ 114 h 839"/>
                  <a:gd name="T24" fmla="*/ 9 w 56"/>
                  <a:gd name="T25" fmla="*/ 105 h 839"/>
                  <a:gd name="T26" fmla="*/ 9 w 56"/>
                  <a:gd name="T27" fmla="*/ 96 h 839"/>
                  <a:gd name="T28" fmla="*/ 9 w 56"/>
                  <a:gd name="T29" fmla="*/ 87 h 839"/>
                  <a:gd name="T30" fmla="*/ 9 w 56"/>
                  <a:gd name="T31" fmla="*/ 79 h 839"/>
                  <a:gd name="T32" fmla="*/ 9 w 56"/>
                  <a:gd name="T33" fmla="*/ 70 h 839"/>
                  <a:gd name="T34" fmla="*/ 9 w 56"/>
                  <a:gd name="T35" fmla="*/ 61 h 839"/>
                  <a:gd name="T36" fmla="*/ 9 w 56"/>
                  <a:gd name="T37" fmla="*/ 52 h 839"/>
                  <a:gd name="T38" fmla="*/ 9 w 56"/>
                  <a:gd name="T39" fmla="*/ 44 h 839"/>
                  <a:gd name="T40" fmla="*/ 9 w 56"/>
                  <a:gd name="T41" fmla="*/ 35 h 839"/>
                  <a:gd name="T42" fmla="*/ 9 w 56"/>
                  <a:gd name="T43" fmla="*/ 26 h 839"/>
                  <a:gd name="T44" fmla="*/ 9 w 56"/>
                  <a:gd name="T45" fmla="*/ 17 h 839"/>
                  <a:gd name="T46" fmla="*/ 9 w 56"/>
                  <a:gd name="T47" fmla="*/ 9 h 839"/>
                  <a:gd name="T48" fmla="*/ 9 w 56"/>
                  <a:gd name="T49" fmla="*/ 0 h 839"/>
                  <a:gd name="T50" fmla="*/ 8 w 56"/>
                  <a:gd name="T51" fmla="*/ 0 h 839"/>
                  <a:gd name="T52" fmla="*/ 7 w 56"/>
                  <a:gd name="T53" fmla="*/ 0 h 839"/>
                  <a:gd name="T54" fmla="*/ 5 w 56"/>
                  <a:gd name="T55" fmla="*/ 0 h 839"/>
                  <a:gd name="T56" fmla="*/ 5 w 56"/>
                  <a:gd name="T57" fmla="*/ 0 h 839"/>
                  <a:gd name="T58" fmla="*/ 3 w 56"/>
                  <a:gd name="T59" fmla="*/ 0 h 839"/>
                  <a:gd name="T60" fmla="*/ 2 w 56"/>
                  <a:gd name="T61" fmla="*/ 0 h 839"/>
                  <a:gd name="T62" fmla="*/ 1 w 56"/>
                  <a:gd name="T63" fmla="*/ 0 h 839"/>
                  <a:gd name="T64" fmla="*/ 0 w 56"/>
                  <a:gd name="T65" fmla="*/ 0 h 839"/>
                  <a:gd name="T66" fmla="*/ 0 w 56"/>
                  <a:gd name="T67" fmla="*/ 9 h 839"/>
                  <a:gd name="T68" fmla="*/ 0 w 56"/>
                  <a:gd name="T69" fmla="*/ 17 h 839"/>
                  <a:gd name="T70" fmla="*/ 0 w 56"/>
                  <a:gd name="T71" fmla="*/ 26 h 839"/>
                  <a:gd name="T72" fmla="*/ 0 w 56"/>
                  <a:gd name="T73" fmla="*/ 35 h 839"/>
                  <a:gd name="T74" fmla="*/ 0 w 56"/>
                  <a:gd name="T75" fmla="*/ 43 h 839"/>
                  <a:gd name="T76" fmla="*/ 0 w 56"/>
                  <a:gd name="T77" fmla="*/ 52 h 839"/>
                  <a:gd name="T78" fmla="*/ 0 w 56"/>
                  <a:gd name="T79" fmla="*/ 60 h 839"/>
                  <a:gd name="T80" fmla="*/ 0 w 56"/>
                  <a:gd name="T81" fmla="*/ 69 h 839"/>
                  <a:gd name="T82" fmla="*/ 0 w 56"/>
                  <a:gd name="T83" fmla="*/ 78 h 839"/>
                  <a:gd name="T84" fmla="*/ 0 w 56"/>
                  <a:gd name="T85" fmla="*/ 86 h 839"/>
                  <a:gd name="T86" fmla="*/ 0 w 56"/>
                  <a:gd name="T87" fmla="*/ 95 h 839"/>
                  <a:gd name="T88" fmla="*/ 0 w 56"/>
                  <a:gd name="T89" fmla="*/ 103 h 839"/>
                  <a:gd name="T90" fmla="*/ 0 w 56"/>
                  <a:gd name="T91" fmla="*/ 112 h 839"/>
                  <a:gd name="T92" fmla="*/ 0 w 56"/>
                  <a:gd name="T93" fmla="*/ 121 h 839"/>
                  <a:gd name="T94" fmla="*/ 0 w 56"/>
                  <a:gd name="T95" fmla="*/ 129 h 839"/>
                  <a:gd name="T96" fmla="*/ 0 w 56"/>
                  <a:gd name="T97" fmla="*/ 138 h 83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6" h="839">
                    <a:moveTo>
                      <a:pt x="0" y="827"/>
                    </a:moveTo>
                    <a:lnTo>
                      <a:pt x="6" y="828"/>
                    </a:lnTo>
                    <a:lnTo>
                      <a:pt x="14" y="830"/>
                    </a:lnTo>
                    <a:lnTo>
                      <a:pt x="21" y="831"/>
                    </a:lnTo>
                    <a:lnTo>
                      <a:pt x="28" y="833"/>
                    </a:lnTo>
                    <a:lnTo>
                      <a:pt x="34" y="833"/>
                    </a:lnTo>
                    <a:lnTo>
                      <a:pt x="41" y="835"/>
                    </a:lnTo>
                    <a:lnTo>
                      <a:pt x="48" y="836"/>
                    </a:lnTo>
                    <a:lnTo>
                      <a:pt x="56" y="839"/>
                    </a:lnTo>
                    <a:lnTo>
                      <a:pt x="56" y="786"/>
                    </a:lnTo>
                    <a:lnTo>
                      <a:pt x="56" y="733"/>
                    </a:lnTo>
                    <a:lnTo>
                      <a:pt x="56" y="681"/>
                    </a:lnTo>
                    <a:lnTo>
                      <a:pt x="56" y="629"/>
                    </a:lnTo>
                    <a:lnTo>
                      <a:pt x="56" y="576"/>
                    </a:lnTo>
                    <a:lnTo>
                      <a:pt x="56" y="523"/>
                    </a:lnTo>
                    <a:lnTo>
                      <a:pt x="56" y="471"/>
                    </a:lnTo>
                    <a:lnTo>
                      <a:pt x="56" y="419"/>
                    </a:lnTo>
                    <a:lnTo>
                      <a:pt x="56" y="366"/>
                    </a:lnTo>
                    <a:lnTo>
                      <a:pt x="56" y="313"/>
                    </a:lnTo>
                    <a:lnTo>
                      <a:pt x="56" y="261"/>
                    </a:lnTo>
                    <a:lnTo>
                      <a:pt x="56" y="209"/>
                    </a:lnTo>
                    <a:lnTo>
                      <a:pt x="56" y="156"/>
                    </a:lnTo>
                    <a:lnTo>
                      <a:pt x="56" y="104"/>
                    </a:lnTo>
                    <a:lnTo>
                      <a:pt x="56" y="52"/>
                    </a:lnTo>
                    <a:lnTo>
                      <a:pt x="56" y="0"/>
                    </a:lnTo>
                    <a:lnTo>
                      <a:pt x="48" y="0"/>
                    </a:lnTo>
                    <a:lnTo>
                      <a:pt x="41" y="0"/>
                    </a:lnTo>
                    <a:lnTo>
                      <a:pt x="34" y="0"/>
                    </a:lnTo>
                    <a:lnTo>
                      <a:pt x="28" y="0"/>
                    </a:lnTo>
                    <a:lnTo>
                      <a:pt x="21" y="0"/>
                    </a:lnTo>
                    <a:lnTo>
                      <a:pt x="14" y="0"/>
                    </a:lnTo>
                    <a:lnTo>
                      <a:pt x="6" y="0"/>
                    </a:lnTo>
                    <a:lnTo>
                      <a:pt x="0" y="0"/>
                    </a:lnTo>
                    <a:lnTo>
                      <a:pt x="0" y="51"/>
                    </a:lnTo>
                    <a:lnTo>
                      <a:pt x="0" y="102"/>
                    </a:lnTo>
                    <a:lnTo>
                      <a:pt x="0" y="154"/>
                    </a:lnTo>
                    <a:lnTo>
                      <a:pt x="0" y="207"/>
                    </a:lnTo>
                    <a:lnTo>
                      <a:pt x="0" y="258"/>
                    </a:lnTo>
                    <a:lnTo>
                      <a:pt x="0" y="309"/>
                    </a:lnTo>
                    <a:lnTo>
                      <a:pt x="0" y="361"/>
                    </a:lnTo>
                    <a:lnTo>
                      <a:pt x="0" y="414"/>
                    </a:lnTo>
                    <a:lnTo>
                      <a:pt x="0" y="465"/>
                    </a:lnTo>
                    <a:lnTo>
                      <a:pt x="0" y="516"/>
                    </a:lnTo>
                    <a:lnTo>
                      <a:pt x="0" y="567"/>
                    </a:lnTo>
                    <a:lnTo>
                      <a:pt x="0" y="620"/>
                    </a:lnTo>
                    <a:lnTo>
                      <a:pt x="0" y="671"/>
                    </a:lnTo>
                    <a:lnTo>
                      <a:pt x="0" y="723"/>
                    </a:lnTo>
                    <a:lnTo>
                      <a:pt x="0" y="774"/>
                    </a:lnTo>
                    <a:lnTo>
                      <a:pt x="0" y="827"/>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2" name="未知"/>
              <p:cNvSpPr/>
              <p:nvPr/>
            </p:nvSpPr>
            <p:spPr bwMode="auto">
              <a:xfrm>
                <a:off x="59" y="99"/>
                <a:ext cx="9" cy="42"/>
              </a:xfrm>
              <a:custGeom>
                <a:avLst/>
                <a:gdLst>
                  <a:gd name="T0" fmla="*/ 0 w 53"/>
                  <a:gd name="T1" fmla="*/ 0 h 251"/>
                  <a:gd name="T2" fmla="*/ 1 w 53"/>
                  <a:gd name="T3" fmla="*/ 0 h 251"/>
                  <a:gd name="T4" fmla="*/ 2 w 53"/>
                  <a:gd name="T5" fmla="*/ 0 h 251"/>
                  <a:gd name="T6" fmla="*/ 3 w 53"/>
                  <a:gd name="T7" fmla="*/ 0 h 251"/>
                  <a:gd name="T8" fmla="*/ 5 w 53"/>
                  <a:gd name="T9" fmla="*/ 0 h 251"/>
                  <a:gd name="T10" fmla="*/ 6 w 53"/>
                  <a:gd name="T11" fmla="*/ 0 h 251"/>
                  <a:gd name="T12" fmla="*/ 7 w 53"/>
                  <a:gd name="T13" fmla="*/ 0 h 251"/>
                  <a:gd name="T14" fmla="*/ 8 w 53"/>
                  <a:gd name="T15" fmla="*/ 0 h 251"/>
                  <a:gd name="T16" fmla="*/ 9 w 53"/>
                  <a:gd name="T17" fmla="*/ 0 h 251"/>
                  <a:gd name="T18" fmla="*/ 9 w 53"/>
                  <a:gd name="T19" fmla="*/ 5 h 251"/>
                  <a:gd name="T20" fmla="*/ 9 w 53"/>
                  <a:gd name="T21" fmla="*/ 10 h 251"/>
                  <a:gd name="T22" fmla="*/ 9 w 53"/>
                  <a:gd name="T23" fmla="*/ 16 h 251"/>
                  <a:gd name="T24" fmla="*/ 9 w 53"/>
                  <a:gd name="T25" fmla="*/ 21 h 251"/>
                  <a:gd name="T26" fmla="*/ 9 w 53"/>
                  <a:gd name="T27" fmla="*/ 26 h 251"/>
                  <a:gd name="T28" fmla="*/ 9 w 53"/>
                  <a:gd name="T29" fmla="*/ 31 h 251"/>
                  <a:gd name="T30" fmla="*/ 9 w 53"/>
                  <a:gd name="T31" fmla="*/ 37 h 251"/>
                  <a:gd name="T32" fmla="*/ 9 w 53"/>
                  <a:gd name="T33" fmla="*/ 42 h 251"/>
                  <a:gd name="T34" fmla="*/ 8 w 53"/>
                  <a:gd name="T35" fmla="*/ 42 h 251"/>
                  <a:gd name="T36" fmla="*/ 7 w 53"/>
                  <a:gd name="T37" fmla="*/ 42 h 251"/>
                  <a:gd name="T38" fmla="*/ 6 w 53"/>
                  <a:gd name="T39" fmla="*/ 42 h 251"/>
                  <a:gd name="T40" fmla="*/ 5 w 53"/>
                  <a:gd name="T41" fmla="*/ 42 h 251"/>
                  <a:gd name="T42" fmla="*/ 3 w 53"/>
                  <a:gd name="T43" fmla="*/ 42 h 251"/>
                  <a:gd name="T44" fmla="*/ 2 w 53"/>
                  <a:gd name="T45" fmla="*/ 42 h 251"/>
                  <a:gd name="T46" fmla="*/ 1 w 53"/>
                  <a:gd name="T47" fmla="*/ 42 h 251"/>
                  <a:gd name="T48" fmla="*/ 0 w 53"/>
                  <a:gd name="T49" fmla="*/ 42 h 251"/>
                  <a:gd name="T50" fmla="*/ 0 w 53"/>
                  <a:gd name="T51" fmla="*/ 37 h 251"/>
                  <a:gd name="T52" fmla="*/ 0 w 53"/>
                  <a:gd name="T53" fmla="*/ 31 h 251"/>
                  <a:gd name="T54" fmla="*/ 0 w 53"/>
                  <a:gd name="T55" fmla="*/ 26 h 251"/>
                  <a:gd name="T56" fmla="*/ 0 w 53"/>
                  <a:gd name="T57" fmla="*/ 21 h 251"/>
                  <a:gd name="T58" fmla="*/ 0 w 53"/>
                  <a:gd name="T59" fmla="*/ 16 h 251"/>
                  <a:gd name="T60" fmla="*/ 0 w 53"/>
                  <a:gd name="T61" fmla="*/ 11 h 251"/>
                  <a:gd name="T62" fmla="*/ 0 w 53"/>
                  <a:gd name="T63" fmla="*/ 5 h 251"/>
                  <a:gd name="T64" fmla="*/ 0 w 53"/>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3" h="251">
                    <a:moveTo>
                      <a:pt x="0" y="2"/>
                    </a:moveTo>
                    <a:lnTo>
                      <a:pt x="6" y="1"/>
                    </a:lnTo>
                    <a:lnTo>
                      <a:pt x="13" y="1"/>
                    </a:lnTo>
                    <a:lnTo>
                      <a:pt x="20" y="0"/>
                    </a:lnTo>
                    <a:lnTo>
                      <a:pt x="27" y="0"/>
                    </a:lnTo>
                    <a:lnTo>
                      <a:pt x="33" y="0"/>
                    </a:lnTo>
                    <a:lnTo>
                      <a:pt x="39" y="0"/>
                    </a:lnTo>
                    <a:lnTo>
                      <a:pt x="46" y="0"/>
                    </a:lnTo>
                    <a:lnTo>
                      <a:pt x="53" y="0"/>
                    </a:lnTo>
                    <a:lnTo>
                      <a:pt x="53" y="30"/>
                    </a:lnTo>
                    <a:lnTo>
                      <a:pt x="53" y="61"/>
                    </a:lnTo>
                    <a:lnTo>
                      <a:pt x="53" y="93"/>
                    </a:lnTo>
                    <a:lnTo>
                      <a:pt x="53" y="125"/>
                    </a:lnTo>
                    <a:lnTo>
                      <a:pt x="53" y="155"/>
                    </a:lnTo>
                    <a:lnTo>
                      <a:pt x="53" y="187"/>
                    </a:lnTo>
                    <a:lnTo>
                      <a:pt x="53" y="219"/>
                    </a:lnTo>
                    <a:lnTo>
                      <a:pt x="53" y="251"/>
                    </a:lnTo>
                    <a:lnTo>
                      <a:pt x="46" y="251"/>
                    </a:lnTo>
                    <a:lnTo>
                      <a:pt x="39" y="251"/>
                    </a:lnTo>
                    <a:lnTo>
                      <a:pt x="33" y="251"/>
                    </a:lnTo>
                    <a:lnTo>
                      <a:pt x="27" y="251"/>
                    </a:lnTo>
                    <a:lnTo>
                      <a:pt x="20" y="251"/>
                    </a:lnTo>
                    <a:lnTo>
                      <a:pt x="13" y="251"/>
                    </a:lnTo>
                    <a:lnTo>
                      <a:pt x="6" y="251"/>
                    </a:lnTo>
                    <a:lnTo>
                      <a:pt x="0" y="251"/>
                    </a:lnTo>
                    <a:lnTo>
                      <a:pt x="0" y="219"/>
                    </a:lnTo>
                    <a:lnTo>
                      <a:pt x="0" y="188"/>
                    </a:lnTo>
                    <a:lnTo>
                      <a:pt x="0" y="156"/>
                    </a:lnTo>
                    <a:lnTo>
                      <a:pt x="0" y="126"/>
                    </a:lnTo>
                    <a:lnTo>
                      <a:pt x="0" y="94"/>
                    </a:lnTo>
                    <a:lnTo>
                      <a:pt x="0" y="63"/>
                    </a:lnTo>
                    <a:lnTo>
                      <a:pt x="0" y="32"/>
                    </a:lnTo>
                    <a:lnTo>
                      <a:pt x="0" y="2"/>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3" name="未知"/>
              <p:cNvSpPr/>
              <p:nvPr/>
            </p:nvSpPr>
            <p:spPr bwMode="auto">
              <a:xfrm>
                <a:off x="59" y="141"/>
                <a:ext cx="9" cy="135"/>
              </a:xfrm>
              <a:custGeom>
                <a:avLst/>
                <a:gdLst>
                  <a:gd name="T0" fmla="*/ 0 w 53"/>
                  <a:gd name="T1" fmla="*/ 133 h 811"/>
                  <a:gd name="T2" fmla="*/ 1 w 53"/>
                  <a:gd name="T3" fmla="*/ 133 h 811"/>
                  <a:gd name="T4" fmla="*/ 2 w 53"/>
                  <a:gd name="T5" fmla="*/ 134 h 811"/>
                  <a:gd name="T6" fmla="*/ 3 w 53"/>
                  <a:gd name="T7" fmla="*/ 134 h 811"/>
                  <a:gd name="T8" fmla="*/ 4 w 53"/>
                  <a:gd name="T9" fmla="*/ 134 h 811"/>
                  <a:gd name="T10" fmla="*/ 5 w 53"/>
                  <a:gd name="T11" fmla="*/ 134 h 811"/>
                  <a:gd name="T12" fmla="*/ 7 w 53"/>
                  <a:gd name="T13" fmla="*/ 135 h 811"/>
                  <a:gd name="T14" fmla="*/ 8 w 53"/>
                  <a:gd name="T15" fmla="*/ 135 h 811"/>
                  <a:gd name="T16" fmla="*/ 9 w 53"/>
                  <a:gd name="T17" fmla="*/ 135 h 811"/>
                  <a:gd name="T18" fmla="*/ 9 w 53"/>
                  <a:gd name="T19" fmla="*/ 127 h 811"/>
                  <a:gd name="T20" fmla="*/ 9 w 53"/>
                  <a:gd name="T21" fmla="*/ 118 h 811"/>
                  <a:gd name="T22" fmla="*/ 9 w 53"/>
                  <a:gd name="T23" fmla="*/ 110 h 811"/>
                  <a:gd name="T24" fmla="*/ 9 w 53"/>
                  <a:gd name="T25" fmla="*/ 101 h 811"/>
                  <a:gd name="T26" fmla="*/ 9 w 53"/>
                  <a:gd name="T27" fmla="*/ 93 h 811"/>
                  <a:gd name="T28" fmla="*/ 9 w 53"/>
                  <a:gd name="T29" fmla="*/ 84 h 811"/>
                  <a:gd name="T30" fmla="*/ 9 w 53"/>
                  <a:gd name="T31" fmla="*/ 76 h 811"/>
                  <a:gd name="T32" fmla="*/ 9 w 53"/>
                  <a:gd name="T33" fmla="*/ 68 h 811"/>
                  <a:gd name="T34" fmla="*/ 9 w 53"/>
                  <a:gd name="T35" fmla="*/ 59 h 811"/>
                  <a:gd name="T36" fmla="*/ 9 w 53"/>
                  <a:gd name="T37" fmla="*/ 50 h 811"/>
                  <a:gd name="T38" fmla="*/ 9 w 53"/>
                  <a:gd name="T39" fmla="*/ 42 h 811"/>
                  <a:gd name="T40" fmla="*/ 9 w 53"/>
                  <a:gd name="T41" fmla="*/ 34 h 811"/>
                  <a:gd name="T42" fmla="*/ 9 w 53"/>
                  <a:gd name="T43" fmla="*/ 25 h 811"/>
                  <a:gd name="T44" fmla="*/ 9 w 53"/>
                  <a:gd name="T45" fmla="*/ 17 h 811"/>
                  <a:gd name="T46" fmla="*/ 9 w 53"/>
                  <a:gd name="T47" fmla="*/ 8 h 811"/>
                  <a:gd name="T48" fmla="*/ 9 w 53"/>
                  <a:gd name="T49" fmla="*/ 0 h 811"/>
                  <a:gd name="T50" fmla="*/ 8 w 53"/>
                  <a:gd name="T51" fmla="*/ 0 h 811"/>
                  <a:gd name="T52" fmla="*/ 7 w 53"/>
                  <a:gd name="T53" fmla="*/ 0 h 811"/>
                  <a:gd name="T54" fmla="*/ 6 w 53"/>
                  <a:gd name="T55" fmla="*/ 0 h 811"/>
                  <a:gd name="T56" fmla="*/ 5 w 53"/>
                  <a:gd name="T57" fmla="*/ 0 h 811"/>
                  <a:gd name="T58" fmla="*/ 3 w 53"/>
                  <a:gd name="T59" fmla="*/ 0 h 811"/>
                  <a:gd name="T60" fmla="*/ 2 w 53"/>
                  <a:gd name="T61" fmla="*/ 0 h 811"/>
                  <a:gd name="T62" fmla="*/ 1 w 53"/>
                  <a:gd name="T63" fmla="*/ 0 h 811"/>
                  <a:gd name="T64" fmla="*/ 0 w 53"/>
                  <a:gd name="T65" fmla="*/ 0 h 811"/>
                  <a:gd name="T66" fmla="*/ 0 w 53"/>
                  <a:gd name="T67" fmla="*/ 8 h 811"/>
                  <a:gd name="T68" fmla="*/ 0 w 53"/>
                  <a:gd name="T69" fmla="*/ 16 h 811"/>
                  <a:gd name="T70" fmla="*/ 0 w 53"/>
                  <a:gd name="T71" fmla="*/ 25 h 811"/>
                  <a:gd name="T72" fmla="*/ 0 w 53"/>
                  <a:gd name="T73" fmla="*/ 33 h 811"/>
                  <a:gd name="T74" fmla="*/ 0 w 53"/>
                  <a:gd name="T75" fmla="*/ 41 h 811"/>
                  <a:gd name="T76" fmla="*/ 0 w 53"/>
                  <a:gd name="T77" fmla="*/ 50 h 811"/>
                  <a:gd name="T78" fmla="*/ 0 w 53"/>
                  <a:gd name="T79" fmla="*/ 58 h 811"/>
                  <a:gd name="T80" fmla="*/ 0 w 53"/>
                  <a:gd name="T81" fmla="*/ 67 h 811"/>
                  <a:gd name="T82" fmla="*/ 0 w 53"/>
                  <a:gd name="T83" fmla="*/ 75 h 811"/>
                  <a:gd name="T84" fmla="*/ 0 w 53"/>
                  <a:gd name="T85" fmla="*/ 83 h 811"/>
                  <a:gd name="T86" fmla="*/ 0 w 53"/>
                  <a:gd name="T87" fmla="*/ 92 h 811"/>
                  <a:gd name="T88" fmla="*/ 0 w 53"/>
                  <a:gd name="T89" fmla="*/ 100 h 811"/>
                  <a:gd name="T90" fmla="*/ 0 w 53"/>
                  <a:gd name="T91" fmla="*/ 108 h 811"/>
                  <a:gd name="T92" fmla="*/ 0 w 53"/>
                  <a:gd name="T93" fmla="*/ 117 h 811"/>
                  <a:gd name="T94" fmla="*/ 0 w 53"/>
                  <a:gd name="T95" fmla="*/ 125 h 811"/>
                  <a:gd name="T96" fmla="*/ 0 w 53"/>
                  <a:gd name="T97" fmla="*/ 133 h 8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 h="811">
                    <a:moveTo>
                      <a:pt x="0" y="801"/>
                    </a:moveTo>
                    <a:lnTo>
                      <a:pt x="6" y="801"/>
                    </a:lnTo>
                    <a:lnTo>
                      <a:pt x="13" y="803"/>
                    </a:lnTo>
                    <a:lnTo>
                      <a:pt x="19" y="804"/>
                    </a:lnTo>
                    <a:lnTo>
                      <a:pt x="26" y="806"/>
                    </a:lnTo>
                    <a:lnTo>
                      <a:pt x="32" y="806"/>
                    </a:lnTo>
                    <a:lnTo>
                      <a:pt x="39" y="808"/>
                    </a:lnTo>
                    <a:lnTo>
                      <a:pt x="46" y="809"/>
                    </a:lnTo>
                    <a:lnTo>
                      <a:pt x="53" y="811"/>
                    </a:lnTo>
                    <a:lnTo>
                      <a:pt x="53" y="760"/>
                    </a:lnTo>
                    <a:lnTo>
                      <a:pt x="53" y="710"/>
                    </a:lnTo>
                    <a:lnTo>
                      <a:pt x="53" y="659"/>
                    </a:lnTo>
                    <a:lnTo>
                      <a:pt x="53" y="608"/>
                    </a:lnTo>
                    <a:lnTo>
                      <a:pt x="53" y="557"/>
                    </a:lnTo>
                    <a:lnTo>
                      <a:pt x="53" y="507"/>
                    </a:lnTo>
                    <a:lnTo>
                      <a:pt x="53" y="456"/>
                    </a:lnTo>
                    <a:lnTo>
                      <a:pt x="53" y="407"/>
                    </a:lnTo>
                    <a:lnTo>
                      <a:pt x="53" y="354"/>
                    </a:lnTo>
                    <a:lnTo>
                      <a:pt x="53" y="303"/>
                    </a:lnTo>
                    <a:lnTo>
                      <a:pt x="53" y="252"/>
                    </a:lnTo>
                    <a:lnTo>
                      <a:pt x="53" y="202"/>
                    </a:lnTo>
                    <a:lnTo>
                      <a:pt x="53" y="150"/>
                    </a:lnTo>
                    <a:lnTo>
                      <a:pt x="53" y="100"/>
                    </a:lnTo>
                    <a:lnTo>
                      <a:pt x="53" y="50"/>
                    </a:lnTo>
                    <a:lnTo>
                      <a:pt x="53" y="0"/>
                    </a:lnTo>
                    <a:lnTo>
                      <a:pt x="46" y="0"/>
                    </a:lnTo>
                    <a:lnTo>
                      <a:pt x="39" y="0"/>
                    </a:lnTo>
                    <a:lnTo>
                      <a:pt x="33" y="0"/>
                    </a:lnTo>
                    <a:lnTo>
                      <a:pt x="27" y="0"/>
                    </a:lnTo>
                    <a:lnTo>
                      <a:pt x="20" y="0"/>
                    </a:lnTo>
                    <a:lnTo>
                      <a:pt x="13" y="0"/>
                    </a:lnTo>
                    <a:lnTo>
                      <a:pt x="6" y="0"/>
                    </a:lnTo>
                    <a:lnTo>
                      <a:pt x="0" y="0"/>
                    </a:lnTo>
                    <a:lnTo>
                      <a:pt x="0" y="49"/>
                    </a:lnTo>
                    <a:lnTo>
                      <a:pt x="0" y="99"/>
                    </a:lnTo>
                    <a:lnTo>
                      <a:pt x="0" y="149"/>
                    </a:lnTo>
                    <a:lnTo>
                      <a:pt x="0" y="199"/>
                    </a:lnTo>
                    <a:lnTo>
                      <a:pt x="0" y="249"/>
                    </a:lnTo>
                    <a:lnTo>
                      <a:pt x="0" y="300"/>
                    </a:lnTo>
                    <a:lnTo>
                      <a:pt x="0" y="349"/>
                    </a:lnTo>
                    <a:lnTo>
                      <a:pt x="0" y="400"/>
                    </a:lnTo>
                    <a:lnTo>
                      <a:pt x="0" y="450"/>
                    </a:lnTo>
                    <a:lnTo>
                      <a:pt x="0" y="500"/>
                    </a:lnTo>
                    <a:lnTo>
                      <a:pt x="0" y="550"/>
                    </a:lnTo>
                    <a:lnTo>
                      <a:pt x="0" y="600"/>
                    </a:lnTo>
                    <a:lnTo>
                      <a:pt x="0" y="649"/>
                    </a:lnTo>
                    <a:lnTo>
                      <a:pt x="0" y="701"/>
                    </a:lnTo>
                    <a:lnTo>
                      <a:pt x="0" y="750"/>
                    </a:lnTo>
                    <a:lnTo>
                      <a:pt x="0" y="801"/>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4" name="未知"/>
              <p:cNvSpPr/>
              <p:nvPr/>
            </p:nvSpPr>
            <p:spPr bwMode="auto">
              <a:xfrm>
                <a:off x="37" y="100"/>
                <a:ext cx="9" cy="38"/>
              </a:xfrm>
              <a:custGeom>
                <a:avLst/>
                <a:gdLst>
                  <a:gd name="T0" fmla="*/ 0 w 50"/>
                  <a:gd name="T1" fmla="*/ 1 h 245"/>
                  <a:gd name="T2" fmla="*/ 1 w 50"/>
                  <a:gd name="T3" fmla="*/ 0 h 245"/>
                  <a:gd name="T4" fmla="*/ 2 w 50"/>
                  <a:gd name="T5" fmla="*/ 0 h 245"/>
                  <a:gd name="T6" fmla="*/ 3 w 50"/>
                  <a:gd name="T7" fmla="*/ 0 h 245"/>
                  <a:gd name="T8" fmla="*/ 4 w 50"/>
                  <a:gd name="T9" fmla="*/ 0 h 245"/>
                  <a:gd name="T10" fmla="*/ 5 w 50"/>
                  <a:gd name="T11" fmla="*/ 0 h 245"/>
                  <a:gd name="T12" fmla="*/ 6 w 50"/>
                  <a:gd name="T13" fmla="*/ 0 h 245"/>
                  <a:gd name="T14" fmla="*/ 8 w 50"/>
                  <a:gd name="T15" fmla="*/ 0 h 245"/>
                  <a:gd name="T16" fmla="*/ 9 w 50"/>
                  <a:gd name="T17" fmla="*/ 0 h 245"/>
                  <a:gd name="T18" fmla="*/ 9 w 50"/>
                  <a:gd name="T19" fmla="*/ 5 h 245"/>
                  <a:gd name="T20" fmla="*/ 9 w 50"/>
                  <a:gd name="T21" fmla="*/ 10 h 245"/>
                  <a:gd name="T22" fmla="*/ 9 w 50"/>
                  <a:gd name="T23" fmla="*/ 15 h 245"/>
                  <a:gd name="T24" fmla="*/ 9 w 50"/>
                  <a:gd name="T25" fmla="*/ 20 h 245"/>
                  <a:gd name="T26" fmla="*/ 9 w 50"/>
                  <a:gd name="T27" fmla="*/ 25 h 245"/>
                  <a:gd name="T28" fmla="*/ 9 w 50"/>
                  <a:gd name="T29" fmla="*/ 31 h 245"/>
                  <a:gd name="T30" fmla="*/ 9 w 50"/>
                  <a:gd name="T31" fmla="*/ 36 h 245"/>
                  <a:gd name="T32" fmla="*/ 9 w 50"/>
                  <a:gd name="T33" fmla="*/ 41 h 245"/>
                  <a:gd name="T34" fmla="*/ 8 w 50"/>
                  <a:gd name="T35" fmla="*/ 41 h 245"/>
                  <a:gd name="T36" fmla="*/ 6 w 50"/>
                  <a:gd name="T37" fmla="*/ 41 h 245"/>
                  <a:gd name="T38" fmla="*/ 5 w 50"/>
                  <a:gd name="T39" fmla="*/ 41 h 245"/>
                  <a:gd name="T40" fmla="*/ 4 w 50"/>
                  <a:gd name="T41" fmla="*/ 41 h 245"/>
                  <a:gd name="T42" fmla="*/ 3 w 50"/>
                  <a:gd name="T43" fmla="*/ 41 h 245"/>
                  <a:gd name="T44" fmla="*/ 2 w 50"/>
                  <a:gd name="T45" fmla="*/ 41 h 245"/>
                  <a:gd name="T46" fmla="*/ 1 w 50"/>
                  <a:gd name="T47" fmla="*/ 41 h 245"/>
                  <a:gd name="T48" fmla="*/ 0 w 50"/>
                  <a:gd name="T49" fmla="*/ 41 h 245"/>
                  <a:gd name="T50" fmla="*/ 0 w 50"/>
                  <a:gd name="T51" fmla="*/ 36 h 245"/>
                  <a:gd name="T52" fmla="*/ 0 w 50"/>
                  <a:gd name="T53" fmla="*/ 31 h 245"/>
                  <a:gd name="T54" fmla="*/ 0 w 50"/>
                  <a:gd name="T55" fmla="*/ 25 h 245"/>
                  <a:gd name="T56" fmla="*/ 0 w 50"/>
                  <a:gd name="T57" fmla="*/ 21 h 245"/>
                  <a:gd name="T58" fmla="*/ 0 w 50"/>
                  <a:gd name="T59" fmla="*/ 15 h 245"/>
                  <a:gd name="T60" fmla="*/ 0 w 50"/>
                  <a:gd name="T61" fmla="*/ 10 h 245"/>
                  <a:gd name="T62" fmla="*/ 0 w 50"/>
                  <a:gd name="T63" fmla="*/ 6 h 245"/>
                  <a:gd name="T64" fmla="*/ 0 w 50"/>
                  <a:gd name="T65" fmla="*/ 1 h 2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245">
                    <a:moveTo>
                      <a:pt x="0" y="3"/>
                    </a:moveTo>
                    <a:lnTo>
                      <a:pt x="6" y="2"/>
                    </a:lnTo>
                    <a:lnTo>
                      <a:pt x="12" y="1"/>
                    </a:lnTo>
                    <a:lnTo>
                      <a:pt x="18" y="1"/>
                    </a:lnTo>
                    <a:lnTo>
                      <a:pt x="24" y="1"/>
                    </a:lnTo>
                    <a:lnTo>
                      <a:pt x="30" y="0"/>
                    </a:lnTo>
                    <a:lnTo>
                      <a:pt x="36" y="0"/>
                    </a:lnTo>
                    <a:lnTo>
                      <a:pt x="42" y="0"/>
                    </a:lnTo>
                    <a:lnTo>
                      <a:pt x="50" y="0"/>
                    </a:lnTo>
                    <a:lnTo>
                      <a:pt x="50" y="29"/>
                    </a:lnTo>
                    <a:lnTo>
                      <a:pt x="50" y="60"/>
                    </a:lnTo>
                    <a:lnTo>
                      <a:pt x="50" y="91"/>
                    </a:lnTo>
                    <a:lnTo>
                      <a:pt x="50" y="122"/>
                    </a:lnTo>
                    <a:lnTo>
                      <a:pt x="50" y="152"/>
                    </a:lnTo>
                    <a:lnTo>
                      <a:pt x="50" y="183"/>
                    </a:lnTo>
                    <a:lnTo>
                      <a:pt x="50" y="214"/>
                    </a:lnTo>
                    <a:lnTo>
                      <a:pt x="50" y="245"/>
                    </a:lnTo>
                    <a:lnTo>
                      <a:pt x="42" y="245"/>
                    </a:lnTo>
                    <a:lnTo>
                      <a:pt x="36" y="245"/>
                    </a:lnTo>
                    <a:lnTo>
                      <a:pt x="30" y="245"/>
                    </a:lnTo>
                    <a:lnTo>
                      <a:pt x="24" y="245"/>
                    </a:lnTo>
                    <a:lnTo>
                      <a:pt x="18" y="245"/>
                    </a:lnTo>
                    <a:lnTo>
                      <a:pt x="12" y="245"/>
                    </a:lnTo>
                    <a:lnTo>
                      <a:pt x="6" y="245"/>
                    </a:lnTo>
                    <a:lnTo>
                      <a:pt x="0" y="245"/>
                    </a:lnTo>
                    <a:lnTo>
                      <a:pt x="0" y="214"/>
                    </a:lnTo>
                    <a:lnTo>
                      <a:pt x="0" y="183"/>
                    </a:lnTo>
                    <a:lnTo>
                      <a:pt x="0" y="152"/>
                    </a:lnTo>
                    <a:lnTo>
                      <a:pt x="0" y="123"/>
                    </a:lnTo>
                    <a:lnTo>
                      <a:pt x="0" y="92"/>
                    </a:lnTo>
                    <a:lnTo>
                      <a:pt x="0" y="62"/>
                    </a:lnTo>
                    <a:lnTo>
                      <a:pt x="0" y="33"/>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5" name="未知"/>
              <p:cNvSpPr/>
              <p:nvPr/>
            </p:nvSpPr>
            <p:spPr bwMode="auto">
              <a:xfrm>
                <a:off x="37" y="141"/>
                <a:ext cx="9" cy="130"/>
              </a:xfrm>
              <a:custGeom>
                <a:avLst/>
                <a:gdLst>
                  <a:gd name="T0" fmla="*/ 0 w 50"/>
                  <a:gd name="T1" fmla="*/ 128 h 784"/>
                  <a:gd name="T2" fmla="*/ 1 w 50"/>
                  <a:gd name="T3" fmla="*/ 129 h 784"/>
                  <a:gd name="T4" fmla="*/ 2 w 50"/>
                  <a:gd name="T5" fmla="*/ 129 h 784"/>
                  <a:gd name="T6" fmla="*/ 3 w 50"/>
                  <a:gd name="T7" fmla="*/ 129 h 784"/>
                  <a:gd name="T8" fmla="*/ 4 w 50"/>
                  <a:gd name="T9" fmla="*/ 129 h 784"/>
                  <a:gd name="T10" fmla="*/ 5 w 50"/>
                  <a:gd name="T11" fmla="*/ 129 h 784"/>
                  <a:gd name="T12" fmla="*/ 6 w 50"/>
                  <a:gd name="T13" fmla="*/ 130 h 784"/>
                  <a:gd name="T14" fmla="*/ 8 w 50"/>
                  <a:gd name="T15" fmla="*/ 130 h 784"/>
                  <a:gd name="T16" fmla="*/ 9 w 50"/>
                  <a:gd name="T17" fmla="*/ 130 h 784"/>
                  <a:gd name="T18" fmla="*/ 9 w 50"/>
                  <a:gd name="T19" fmla="*/ 122 h 784"/>
                  <a:gd name="T20" fmla="*/ 9 w 50"/>
                  <a:gd name="T21" fmla="*/ 114 h 784"/>
                  <a:gd name="T22" fmla="*/ 9 w 50"/>
                  <a:gd name="T23" fmla="*/ 105 h 784"/>
                  <a:gd name="T24" fmla="*/ 9 w 50"/>
                  <a:gd name="T25" fmla="*/ 98 h 784"/>
                  <a:gd name="T26" fmla="*/ 9 w 50"/>
                  <a:gd name="T27" fmla="*/ 89 h 784"/>
                  <a:gd name="T28" fmla="*/ 9 w 50"/>
                  <a:gd name="T29" fmla="*/ 81 h 784"/>
                  <a:gd name="T30" fmla="*/ 9 w 50"/>
                  <a:gd name="T31" fmla="*/ 73 h 784"/>
                  <a:gd name="T32" fmla="*/ 9 w 50"/>
                  <a:gd name="T33" fmla="*/ 65 h 784"/>
                  <a:gd name="T34" fmla="*/ 9 w 50"/>
                  <a:gd name="T35" fmla="*/ 57 h 784"/>
                  <a:gd name="T36" fmla="*/ 9 w 50"/>
                  <a:gd name="T37" fmla="*/ 49 h 784"/>
                  <a:gd name="T38" fmla="*/ 9 w 50"/>
                  <a:gd name="T39" fmla="*/ 41 h 784"/>
                  <a:gd name="T40" fmla="*/ 9 w 50"/>
                  <a:gd name="T41" fmla="*/ 32 h 784"/>
                  <a:gd name="T42" fmla="*/ 9 w 50"/>
                  <a:gd name="T43" fmla="*/ 24 h 784"/>
                  <a:gd name="T44" fmla="*/ 9 w 50"/>
                  <a:gd name="T45" fmla="*/ 16 h 784"/>
                  <a:gd name="T46" fmla="*/ 9 w 50"/>
                  <a:gd name="T47" fmla="*/ 8 h 784"/>
                  <a:gd name="T48" fmla="*/ 9 w 50"/>
                  <a:gd name="T49" fmla="*/ 0 h 784"/>
                  <a:gd name="T50" fmla="*/ 8 w 50"/>
                  <a:gd name="T51" fmla="*/ 0 h 784"/>
                  <a:gd name="T52" fmla="*/ 6 w 50"/>
                  <a:gd name="T53" fmla="*/ 0 h 784"/>
                  <a:gd name="T54" fmla="*/ 5 w 50"/>
                  <a:gd name="T55" fmla="*/ 0 h 784"/>
                  <a:gd name="T56" fmla="*/ 4 w 50"/>
                  <a:gd name="T57" fmla="*/ 0 h 784"/>
                  <a:gd name="T58" fmla="*/ 3 w 50"/>
                  <a:gd name="T59" fmla="*/ 0 h 784"/>
                  <a:gd name="T60" fmla="*/ 2 w 50"/>
                  <a:gd name="T61" fmla="*/ 0 h 784"/>
                  <a:gd name="T62" fmla="*/ 1 w 50"/>
                  <a:gd name="T63" fmla="*/ 0 h 784"/>
                  <a:gd name="T64" fmla="*/ 0 w 50"/>
                  <a:gd name="T65" fmla="*/ 0 h 784"/>
                  <a:gd name="T66" fmla="*/ 0 w 50"/>
                  <a:gd name="T67" fmla="*/ 8 h 784"/>
                  <a:gd name="T68" fmla="*/ 0 w 50"/>
                  <a:gd name="T69" fmla="*/ 16 h 784"/>
                  <a:gd name="T70" fmla="*/ 0 w 50"/>
                  <a:gd name="T71" fmla="*/ 24 h 784"/>
                  <a:gd name="T72" fmla="*/ 0 w 50"/>
                  <a:gd name="T73" fmla="*/ 32 h 784"/>
                  <a:gd name="T74" fmla="*/ 0 w 50"/>
                  <a:gd name="T75" fmla="*/ 40 h 784"/>
                  <a:gd name="T76" fmla="*/ 0 w 50"/>
                  <a:gd name="T77" fmla="*/ 48 h 784"/>
                  <a:gd name="T78" fmla="*/ 0 w 50"/>
                  <a:gd name="T79" fmla="*/ 56 h 784"/>
                  <a:gd name="T80" fmla="*/ 0 w 50"/>
                  <a:gd name="T81" fmla="*/ 64 h 784"/>
                  <a:gd name="T82" fmla="*/ 0 w 50"/>
                  <a:gd name="T83" fmla="*/ 72 h 784"/>
                  <a:gd name="T84" fmla="*/ 0 w 50"/>
                  <a:gd name="T85" fmla="*/ 80 h 784"/>
                  <a:gd name="T86" fmla="*/ 0 w 50"/>
                  <a:gd name="T87" fmla="*/ 88 h 784"/>
                  <a:gd name="T88" fmla="*/ 0 w 50"/>
                  <a:gd name="T89" fmla="*/ 96 h 784"/>
                  <a:gd name="T90" fmla="*/ 0 w 50"/>
                  <a:gd name="T91" fmla="*/ 104 h 784"/>
                  <a:gd name="T92" fmla="*/ 0 w 50"/>
                  <a:gd name="T93" fmla="*/ 112 h 784"/>
                  <a:gd name="T94" fmla="*/ 0 w 50"/>
                  <a:gd name="T95" fmla="*/ 120 h 784"/>
                  <a:gd name="T96" fmla="*/ 0 w 50"/>
                  <a:gd name="T97" fmla="*/ 128 h 7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0" h="784">
                    <a:moveTo>
                      <a:pt x="0" y="774"/>
                    </a:moveTo>
                    <a:lnTo>
                      <a:pt x="6" y="775"/>
                    </a:lnTo>
                    <a:lnTo>
                      <a:pt x="12" y="776"/>
                    </a:lnTo>
                    <a:lnTo>
                      <a:pt x="18" y="777"/>
                    </a:lnTo>
                    <a:lnTo>
                      <a:pt x="24" y="780"/>
                    </a:lnTo>
                    <a:lnTo>
                      <a:pt x="30" y="780"/>
                    </a:lnTo>
                    <a:lnTo>
                      <a:pt x="36" y="782"/>
                    </a:lnTo>
                    <a:lnTo>
                      <a:pt x="42" y="782"/>
                    </a:lnTo>
                    <a:lnTo>
                      <a:pt x="50" y="784"/>
                    </a:lnTo>
                    <a:lnTo>
                      <a:pt x="50" y="734"/>
                    </a:lnTo>
                    <a:lnTo>
                      <a:pt x="50" y="685"/>
                    </a:lnTo>
                    <a:lnTo>
                      <a:pt x="50" y="636"/>
                    </a:lnTo>
                    <a:lnTo>
                      <a:pt x="50" y="588"/>
                    </a:lnTo>
                    <a:lnTo>
                      <a:pt x="50" y="539"/>
                    </a:lnTo>
                    <a:lnTo>
                      <a:pt x="50" y="490"/>
                    </a:lnTo>
                    <a:lnTo>
                      <a:pt x="50" y="440"/>
                    </a:lnTo>
                    <a:lnTo>
                      <a:pt x="50" y="392"/>
                    </a:lnTo>
                    <a:lnTo>
                      <a:pt x="50" y="343"/>
                    </a:lnTo>
                    <a:lnTo>
                      <a:pt x="50" y="294"/>
                    </a:lnTo>
                    <a:lnTo>
                      <a:pt x="50" y="245"/>
                    </a:lnTo>
                    <a:lnTo>
                      <a:pt x="50" y="195"/>
                    </a:lnTo>
                    <a:lnTo>
                      <a:pt x="50" y="146"/>
                    </a:lnTo>
                    <a:lnTo>
                      <a:pt x="50" y="97"/>
                    </a:lnTo>
                    <a:lnTo>
                      <a:pt x="50" y="48"/>
                    </a:lnTo>
                    <a:lnTo>
                      <a:pt x="50" y="0"/>
                    </a:lnTo>
                    <a:lnTo>
                      <a:pt x="42" y="0"/>
                    </a:lnTo>
                    <a:lnTo>
                      <a:pt x="36" y="0"/>
                    </a:lnTo>
                    <a:lnTo>
                      <a:pt x="30" y="0"/>
                    </a:lnTo>
                    <a:lnTo>
                      <a:pt x="24" y="0"/>
                    </a:lnTo>
                    <a:lnTo>
                      <a:pt x="18" y="0"/>
                    </a:lnTo>
                    <a:lnTo>
                      <a:pt x="12" y="0"/>
                    </a:lnTo>
                    <a:lnTo>
                      <a:pt x="6" y="0"/>
                    </a:lnTo>
                    <a:lnTo>
                      <a:pt x="0" y="0"/>
                    </a:lnTo>
                    <a:lnTo>
                      <a:pt x="0" y="47"/>
                    </a:lnTo>
                    <a:lnTo>
                      <a:pt x="0" y="95"/>
                    </a:lnTo>
                    <a:lnTo>
                      <a:pt x="0" y="143"/>
                    </a:lnTo>
                    <a:lnTo>
                      <a:pt x="0" y="192"/>
                    </a:lnTo>
                    <a:lnTo>
                      <a:pt x="0" y="240"/>
                    </a:lnTo>
                    <a:lnTo>
                      <a:pt x="0" y="289"/>
                    </a:lnTo>
                    <a:lnTo>
                      <a:pt x="0" y="337"/>
                    </a:lnTo>
                    <a:lnTo>
                      <a:pt x="0" y="386"/>
                    </a:lnTo>
                    <a:lnTo>
                      <a:pt x="0" y="434"/>
                    </a:lnTo>
                    <a:lnTo>
                      <a:pt x="0" y="482"/>
                    </a:lnTo>
                    <a:lnTo>
                      <a:pt x="0" y="531"/>
                    </a:lnTo>
                    <a:lnTo>
                      <a:pt x="0" y="580"/>
                    </a:lnTo>
                    <a:lnTo>
                      <a:pt x="0" y="628"/>
                    </a:lnTo>
                    <a:lnTo>
                      <a:pt x="0" y="677"/>
                    </a:lnTo>
                    <a:lnTo>
                      <a:pt x="0" y="725"/>
                    </a:lnTo>
                    <a:lnTo>
                      <a:pt x="0" y="774"/>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6" name="未知"/>
              <p:cNvSpPr/>
              <p:nvPr/>
            </p:nvSpPr>
            <p:spPr bwMode="auto">
              <a:xfrm>
                <a:off x="17" y="101"/>
                <a:ext cx="8" cy="38"/>
              </a:xfrm>
              <a:custGeom>
                <a:avLst/>
                <a:gdLst>
                  <a:gd name="T0" fmla="*/ 0 w 47"/>
                  <a:gd name="T1" fmla="*/ 1 h 238"/>
                  <a:gd name="T2" fmla="*/ 1 w 47"/>
                  <a:gd name="T3" fmla="*/ 0 h 238"/>
                  <a:gd name="T4" fmla="*/ 2 w 47"/>
                  <a:gd name="T5" fmla="*/ 0 h 238"/>
                  <a:gd name="T6" fmla="*/ 3 w 47"/>
                  <a:gd name="T7" fmla="*/ 0 h 238"/>
                  <a:gd name="T8" fmla="*/ 4 w 47"/>
                  <a:gd name="T9" fmla="*/ 0 h 238"/>
                  <a:gd name="T10" fmla="*/ 5 w 47"/>
                  <a:gd name="T11" fmla="*/ 0 h 238"/>
                  <a:gd name="T12" fmla="*/ 6 w 47"/>
                  <a:gd name="T13" fmla="*/ 0 h 238"/>
                  <a:gd name="T14" fmla="*/ 7 w 47"/>
                  <a:gd name="T15" fmla="*/ 0 h 238"/>
                  <a:gd name="T16" fmla="*/ 8 w 47"/>
                  <a:gd name="T17" fmla="*/ 0 h 238"/>
                  <a:gd name="T18" fmla="*/ 8 w 47"/>
                  <a:gd name="T19" fmla="*/ 5 h 238"/>
                  <a:gd name="T20" fmla="*/ 8 w 47"/>
                  <a:gd name="T21" fmla="*/ 10 h 238"/>
                  <a:gd name="T22" fmla="*/ 8 w 47"/>
                  <a:gd name="T23" fmla="*/ 15 h 238"/>
                  <a:gd name="T24" fmla="*/ 8 w 47"/>
                  <a:gd name="T25" fmla="*/ 20 h 238"/>
                  <a:gd name="T26" fmla="*/ 8 w 47"/>
                  <a:gd name="T27" fmla="*/ 25 h 238"/>
                  <a:gd name="T28" fmla="*/ 8 w 47"/>
                  <a:gd name="T29" fmla="*/ 30 h 238"/>
                  <a:gd name="T30" fmla="*/ 8 w 47"/>
                  <a:gd name="T31" fmla="*/ 35 h 238"/>
                  <a:gd name="T32" fmla="*/ 8 w 47"/>
                  <a:gd name="T33" fmla="*/ 40 h 238"/>
                  <a:gd name="T34" fmla="*/ 7 w 47"/>
                  <a:gd name="T35" fmla="*/ 40 h 238"/>
                  <a:gd name="T36" fmla="*/ 6 w 47"/>
                  <a:gd name="T37" fmla="*/ 40 h 238"/>
                  <a:gd name="T38" fmla="*/ 5 w 47"/>
                  <a:gd name="T39" fmla="*/ 40 h 238"/>
                  <a:gd name="T40" fmla="*/ 4 w 47"/>
                  <a:gd name="T41" fmla="*/ 40 h 238"/>
                  <a:gd name="T42" fmla="*/ 3 w 47"/>
                  <a:gd name="T43" fmla="*/ 40 h 238"/>
                  <a:gd name="T44" fmla="*/ 2 w 47"/>
                  <a:gd name="T45" fmla="*/ 40 h 238"/>
                  <a:gd name="T46" fmla="*/ 1 w 47"/>
                  <a:gd name="T47" fmla="*/ 40 h 238"/>
                  <a:gd name="T48" fmla="*/ 0 w 47"/>
                  <a:gd name="T49" fmla="*/ 40 h 238"/>
                  <a:gd name="T50" fmla="*/ 0 w 47"/>
                  <a:gd name="T51" fmla="*/ 35 h 238"/>
                  <a:gd name="T52" fmla="*/ 0 w 47"/>
                  <a:gd name="T53" fmla="*/ 30 h 238"/>
                  <a:gd name="T54" fmla="*/ 0 w 47"/>
                  <a:gd name="T55" fmla="*/ 25 h 238"/>
                  <a:gd name="T56" fmla="*/ 0 w 47"/>
                  <a:gd name="T57" fmla="*/ 20 h 238"/>
                  <a:gd name="T58" fmla="*/ 0 w 47"/>
                  <a:gd name="T59" fmla="*/ 15 h 238"/>
                  <a:gd name="T60" fmla="*/ 0 w 47"/>
                  <a:gd name="T61" fmla="*/ 10 h 238"/>
                  <a:gd name="T62" fmla="*/ 0 w 47"/>
                  <a:gd name="T63" fmla="*/ 5 h 238"/>
                  <a:gd name="T64" fmla="*/ 0 w 47"/>
                  <a:gd name="T65" fmla="*/ 1 h 2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 h="238">
                    <a:moveTo>
                      <a:pt x="0" y="3"/>
                    </a:moveTo>
                    <a:lnTo>
                      <a:pt x="5" y="2"/>
                    </a:lnTo>
                    <a:lnTo>
                      <a:pt x="11" y="2"/>
                    </a:lnTo>
                    <a:lnTo>
                      <a:pt x="17" y="1"/>
                    </a:lnTo>
                    <a:lnTo>
                      <a:pt x="23" y="1"/>
                    </a:lnTo>
                    <a:lnTo>
                      <a:pt x="29" y="0"/>
                    </a:lnTo>
                    <a:lnTo>
                      <a:pt x="35" y="0"/>
                    </a:lnTo>
                    <a:lnTo>
                      <a:pt x="41" y="0"/>
                    </a:lnTo>
                    <a:lnTo>
                      <a:pt x="47" y="0"/>
                    </a:lnTo>
                    <a:lnTo>
                      <a:pt x="47" y="29"/>
                    </a:lnTo>
                    <a:lnTo>
                      <a:pt x="47" y="59"/>
                    </a:lnTo>
                    <a:lnTo>
                      <a:pt x="47" y="88"/>
                    </a:lnTo>
                    <a:lnTo>
                      <a:pt x="47" y="119"/>
                    </a:lnTo>
                    <a:lnTo>
                      <a:pt x="47" y="147"/>
                    </a:lnTo>
                    <a:lnTo>
                      <a:pt x="47" y="178"/>
                    </a:lnTo>
                    <a:lnTo>
                      <a:pt x="47" y="207"/>
                    </a:lnTo>
                    <a:lnTo>
                      <a:pt x="47" y="238"/>
                    </a:lnTo>
                    <a:lnTo>
                      <a:pt x="41" y="238"/>
                    </a:lnTo>
                    <a:lnTo>
                      <a:pt x="35" y="238"/>
                    </a:lnTo>
                    <a:lnTo>
                      <a:pt x="29" y="238"/>
                    </a:lnTo>
                    <a:lnTo>
                      <a:pt x="23" y="238"/>
                    </a:lnTo>
                    <a:lnTo>
                      <a:pt x="17" y="238"/>
                    </a:lnTo>
                    <a:lnTo>
                      <a:pt x="11" y="238"/>
                    </a:lnTo>
                    <a:lnTo>
                      <a:pt x="5" y="238"/>
                    </a:lnTo>
                    <a:lnTo>
                      <a:pt x="0" y="238"/>
                    </a:lnTo>
                    <a:lnTo>
                      <a:pt x="0" y="207"/>
                    </a:lnTo>
                    <a:lnTo>
                      <a:pt x="0" y="178"/>
                    </a:lnTo>
                    <a:lnTo>
                      <a:pt x="0" y="148"/>
                    </a:lnTo>
                    <a:lnTo>
                      <a:pt x="0" y="120"/>
                    </a:lnTo>
                    <a:lnTo>
                      <a:pt x="0" y="90"/>
                    </a:lnTo>
                    <a:lnTo>
                      <a:pt x="0" y="61"/>
                    </a:lnTo>
                    <a:lnTo>
                      <a:pt x="0" y="32"/>
                    </a:lnTo>
                    <a:lnTo>
                      <a:pt x="0" y="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7" name="未知"/>
              <p:cNvSpPr/>
              <p:nvPr/>
            </p:nvSpPr>
            <p:spPr bwMode="auto">
              <a:xfrm>
                <a:off x="17" y="141"/>
                <a:ext cx="8" cy="130"/>
              </a:xfrm>
              <a:custGeom>
                <a:avLst/>
                <a:gdLst>
                  <a:gd name="T0" fmla="*/ 0 w 47"/>
                  <a:gd name="T1" fmla="*/ 125 h 761"/>
                  <a:gd name="T2" fmla="*/ 1 w 47"/>
                  <a:gd name="T3" fmla="*/ 125 h 761"/>
                  <a:gd name="T4" fmla="*/ 2 w 47"/>
                  <a:gd name="T5" fmla="*/ 126 h 761"/>
                  <a:gd name="T6" fmla="*/ 3 w 47"/>
                  <a:gd name="T7" fmla="*/ 126 h 761"/>
                  <a:gd name="T8" fmla="*/ 4 w 47"/>
                  <a:gd name="T9" fmla="*/ 126 h 761"/>
                  <a:gd name="T10" fmla="*/ 5 w 47"/>
                  <a:gd name="T11" fmla="*/ 126 h 761"/>
                  <a:gd name="T12" fmla="*/ 6 w 47"/>
                  <a:gd name="T13" fmla="*/ 126 h 761"/>
                  <a:gd name="T14" fmla="*/ 7 w 47"/>
                  <a:gd name="T15" fmla="*/ 127 h 761"/>
                  <a:gd name="T16" fmla="*/ 8 w 47"/>
                  <a:gd name="T17" fmla="*/ 127 h 761"/>
                  <a:gd name="T18" fmla="*/ 8 w 47"/>
                  <a:gd name="T19" fmla="*/ 119 h 761"/>
                  <a:gd name="T20" fmla="*/ 8 w 47"/>
                  <a:gd name="T21" fmla="*/ 111 h 761"/>
                  <a:gd name="T22" fmla="*/ 8 w 47"/>
                  <a:gd name="T23" fmla="*/ 103 h 761"/>
                  <a:gd name="T24" fmla="*/ 8 w 47"/>
                  <a:gd name="T25" fmla="*/ 95 h 761"/>
                  <a:gd name="T26" fmla="*/ 8 w 47"/>
                  <a:gd name="T27" fmla="*/ 87 h 761"/>
                  <a:gd name="T28" fmla="*/ 8 w 47"/>
                  <a:gd name="T29" fmla="*/ 79 h 761"/>
                  <a:gd name="T30" fmla="*/ 8 w 47"/>
                  <a:gd name="T31" fmla="*/ 71 h 761"/>
                  <a:gd name="T32" fmla="*/ 8 w 47"/>
                  <a:gd name="T33" fmla="*/ 63 h 761"/>
                  <a:gd name="T34" fmla="*/ 8 w 47"/>
                  <a:gd name="T35" fmla="*/ 55 h 761"/>
                  <a:gd name="T36" fmla="*/ 8 w 47"/>
                  <a:gd name="T37" fmla="*/ 47 h 761"/>
                  <a:gd name="T38" fmla="*/ 8 w 47"/>
                  <a:gd name="T39" fmla="*/ 39 h 761"/>
                  <a:gd name="T40" fmla="*/ 8 w 47"/>
                  <a:gd name="T41" fmla="*/ 31 h 761"/>
                  <a:gd name="T42" fmla="*/ 8 w 47"/>
                  <a:gd name="T43" fmla="*/ 23 h 761"/>
                  <a:gd name="T44" fmla="*/ 8 w 47"/>
                  <a:gd name="T45" fmla="*/ 16 h 761"/>
                  <a:gd name="T46" fmla="*/ 8 w 47"/>
                  <a:gd name="T47" fmla="*/ 8 h 761"/>
                  <a:gd name="T48" fmla="*/ 8 w 47"/>
                  <a:gd name="T49" fmla="*/ 0 h 761"/>
                  <a:gd name="T50" fmla="*/ 7 w 47"/>
                  <a:gd name="T51" fmla="*/ 0 h 761"/>
                  <a:gd name="T52" fmla="*/ 6 w 47"/>
                  <a:gd name="T53" fmla="*/ 0 h 761"/>
                  <a:gd name="T54" fmla="*/ 5 w 47"/>
                  <a:gd name="T55" fmla="*/ 0 h 761"/>
                  <a:gd name="T56" fmla="*/ 4 w 47"/>
                  <a:gd name="T57" fmla="*/ 0 h 761"/>
                  <a:gd name="T58" fmla="*/ 3 w 47"/>
                  <a:gd name="T59" fmla="*/ 0 h 761"/>
                  <a:gd name="T60" fmla="*/ 2 w 47"/>
                  <a:gd name="T61" fmla="*/ 0 h 761"/>
                  <a:gd name="T62" fmla="*/ 1 w 47"/>
                  <a:gd name="T63" fmla="*/ 0 h 761"/>
                  <a:gd name="T64" fmla="*/ 0 w 47"/>
                  <a:gd name="T65" fmla="*/ 0 h 761"/>
                  <a:gd name="T66" fmla="*/ 0 w 47"/>
                  <a:gd name="T67" fmla="*/ 8 h 761"/>
                  <a:gd name="T68" fmla="*/ 0 w 47"/>
                  <a:gd name="T69" fmla="*/ 16 h 761"/>
                  <a:gd name="T70" fmla="*/ 0 w 47"/>
                  <a:gd name="T71" fmla="*/ 23 h 761"/>
                  <a:gd name="T72" fmla="*/ 0 w 47"/>
                  <a:gd name="T73" fmla="*/ 31 h 761"/>
                  <a:gd name="T74" fmla="*/ 0 w 47"/>
                  <a:gd name="T75" fmla="*/ 39 h 761"/>
                  <a:gd name="T76" fmla="*/ 0 w 47"/>
                  <a:gd name="T77" fmla="*/ 47 h 761"/>
                  <a:gd name="T78" fmla="*/ 0 w 47"/>
                  <a:gd name="T79" fmla="*/ 55 h 761"/>
                  <a:gd name="T80" fmla="*/ 0 w 47"/>
                  <a:gd name="T81" fmla="*/ 63 h 761"/>
                  <a:gd name="T82" fmla="*/ 0 w 47"/>
                  <a:gd name="T83" fmla="*/ 70 h 761"/>
                  <a:gd name="T84" fmla="*/ 0 w 47"/>
                  <a:gd name="T85" fmla="*/ 78 h 761"/>
                  <a:gd name="T86" fmla="*/ 0 w 47"/>
                  <a:gd name="T87" fmla="*/ 86 h 761"/>
                  <a:gd name="T88" fmla="*/ 0 w 47"/>
                  <a:gd name="T89" fmla="*/ 94 h 761"/>
                  <a:gd name="T90" fmla="*/ 0 w 47"/>
                  <a:gd name="T91" fmla="*/ 102 h 761"/>
                  <a:gd name="T92" fmla="*/ 0 w 47"/>
                  <a:gd name="T93" fmla="*/ 110 h 761"/>
                  <a:gd name="T94" fmla="*/ 0 w 47"/>
                  <a:gd name="T95" fmla="*/ 117 h 761"/>
                  <a:gd name="T96" fmla="*/ 0 w 47"/>
                  <a:gd name="T97" fmla="*/ 125 h 7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7" h="761">
                    <a:moveTo>
                      <a:pt x="0" y="751"/>
                    </a:moveTo>
                    <a:lnTo>
                      <a:pt x="5" y="751"/>
                    </a:lnTo>
                    <a:lnTo>
                      <a:pt x="11" y="753"/>
                    </a:lnTo>
                    <a:lnTo>
                      <a:pt x="17" y="753"/>
                    </a:lnTo>
                    <a:lnTo>
                      <a:pt x="23" y="755"/>
                    </a:lnTo>
                    <a:lnTo>
                      <a:pt x="29" y="756"/>
                    </a:lnTo>
                    <a:lnTo>
                      <a:pt x="35" y="758"/>
                    </a:lnTo>
                    <a:lnTo>
                      <a:pt x="41" y="759"/>
                    </a:lnTo>
                    <a:lnTo>
                      <a:pt x="47" y="761"/>
                    </a:lnTo>
                    <a:lnTo>
                      <a:pt x="47" y="712"/>
                    </a:lnTo>
                    <a:lnTo>
                      <a:pt x="47" y="665"/>
                    </a:lnTo>
                    <a:lnTo>
                      <a:pt x="47" y="617"/>
                    </a:lnTo>
                    <a:lnTo>
                      <a:pt x="47" y="569"/>
                    </a:lnTo>
                    <a:lnTo>
                      <a:pt x="47" y="521"/>
                    </a:lnTo>
                    <a:lnTo>
                      <a:pt x="47" y="474"/>
                    </a:lnTo>
                    <a:lnTo>
                      <a:pt x="47" y="427"/>
                    </a:lnTo>
                    <a:lnTo>
                      <a:pt x="47" y="380"/>
                    </a:lnTo>
                    <a:lnTo>
                      <a:pt x="47" y="331"/>
                    </a:lnTo>
                    <a:lnTo>
                      <a:pt x="47" y="284"/>
                    </a:lnTo>
                    <a:lnTo>
                      <a:pt x="47" y="235"/>
                    </a:lnTo>
                    <a:lnTo>
                      <a:pt x="47" y="188"/>
                    </a:lnTo>
                    <a:lnTo>
                      <a:pt x="47" y="140"/>
                    </a:lnTo>
                    <a:lnTo>
                      <a:pt x="47" y="94"/>
                    </a:lnTo>
                    <a:lnTo>
                      <a:pt x="47" y="46"/>
                    </a:lnTo>
                    <a:lnTo>
                      <a:pt x="47" y="0"/>
                    </a:lnTo>
                    <a:lnTo>
                      <a:pt x="41" y="0"/>
                    </a:lnTo>
                    <a:lnTo>
                      <a:pt x="35" y="0"/>
                    </a:lnTo>
                    <a:lnTo>
                      <a:pt x="29" y="0"/>
                    </a:lnTo>
                    <a:lnTo>
                      <a:pt x="23" y="0"/>
                    </a:lnTo>
                    <a:lnTo>
                      <a:pt x="17" y="0"/>
                    </a:lnTo>
                    <a:lnTo>
                      <a:pt x="11" y="0"/>
                    </a:lnTo>
                    <a:lnTo>
                      <a:pt x="5" y="0"/>
                    </a:lnTo>
                    <a:lnTo>
                      <a:pt x="0" y="0"/>
                    </a:lnTo>
                    <a:lnTo>
                      <a:pt x="0" y="46"/>
                    </a:lnTo>
                    <a:lnTo>
                      <a:pt x="0" y="93"/>
                    </a:lnTo>
                    <a:lnTo>
                      <a:pt x="0" y="140"/>
                    </a:lnTo>
                    <a:lnTo>
                      <a:pt x="0" y="187"/>
                    </a:lnTo>
                    <a:lnTo>
                      <a:pt x="0" y="233"/>
                    </a:lnTo>
                    <a:lnTo>
                      <a:pt x="0" y="280"/>
                    </a:lnTo>
                    <a:lnTo>
                      <a:pt x="0" y="328"/>
                    </a:lnTo>
                    <a:lnTo>
                      <a:pt x="0" y="376"/>
                    </a:lnTo>
                    <a:lnTo>
                      <a:pt x="0" y="422"/>
                    </a:lnTo>
                    <a:lnTo>
                      <a:pt x="0" y="469"/>
                    </a:lnTo>
                    <a:lnTo>
                      <a:pt x="0" y="516"/>
                    </a:lnTo>
                    <a:lnTo>
                      <a:pt x="0" y="563"/>
                    </a:lnTo>
                    <a:lnTo>
                      <a:pt x="0" y="609"/>
                    </a:lnTo>
                    <a:lnTo>
                      <a:pt x="0" y="657"/>
                    </a:lnTo>
                    <a:lnTo>
                      <a:pt x="0" y="704"/>
                    </a:lnTo>
                    <a:lnTo>
                      <a:pt x="0" y="751"/>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8" name="未知"/>
              <p:cNvSpPr/>
              <p:nvPr/>
            </p:nvSpPr>
            <p:spPr bwMode="auto">
              <a:xfrm>
                <a:off x="0" y="102"/>
                <a:ext cx="6" cy="38"/>
              </a:xfrm>
              <a:custGeom>
                <a:avLst/>
                <a:gdLst>
                  <a:gd name="T0" fmla="*/ 0 w 32"/>
                  <a:gd name="T1" fmla="*/ 0 h 231"/>
                  <a:gd name="T2" fmla="*/ 1 w 32"/>
                  <a:gd name="T3" fmla="*/ 0 h 231"/>
                  <a:gd name="T4" fmla="*/ 3 w 32"/>
                  <a:gd name="T5" fmla="*/ 0 h 231"/>
                  <a:gd name="T6" fmla="*/ 4 w 32"/>
                  <a:gd name="T7" fmla="*/ 0 h 231"/>
                  <a:gd name="T8" fmla="*/ 6 w 32"/>
                  <a:gd name="T9" fmla="*/ 0 h 231"/>
                  <a:gd name="T10" fmla="*/ 6 w 32"/>
                  <a:gd name="T11" fmla="*/ 5 h 231"/>
                  <a:gd name="T12" fmla="*/ 6 w 32"/>
                  <a:gd name="T13" fmla="*/ 10 h 231"/>
                  <a:gd name="T14" fmla="*/ 6 w 32"/>
                  <a:gd name="T15" fmla="*/ 14 h 231"/>
                  <a:gd name="T16" fmla="*/ 6 w 32"/>
                  <a:gd name="T17" fmla="*/ 19 h 231"/>
                  <a:gd name="T18" fmla="*/ 6 w 32"/>
                  <a:gd name="T19" fmla="*/ 24 h 231"/>
                  <a:gd name="T20" fmla="*/ 6 w 32"/>
                  <a:gd name="T21" fmla="*/ 29 h 231"/>
                  <a:gd name="T22" fmla="*/ 6 w 32"/>
                  <a:gd name="T23" fmla="*/ 34 h 231"/>
                  <a:gd name="T24" fmla="*/ 6 w 32"/>
                  <a:gd name="T25" fmla="*/ 39 h 231"/>
                  <a:gd name="T26" fmla="*/ 4 w 32"/>
                  <a:gd name="T27" fmla="*/ 39 h 231"/>
                  <a:gd name="T28" fmla="*/ 3 w 32"/>
                  <a:gd name="T29" fmla="*/ 39 h 231"/>
                  <a:gd name="T30" fmla="*/ 1 w 32"/>
                  <a:gd name="T31" fmla="*/ 39 h 231"/>
                  <a:gd name="T32" fmla="*/ 0 w 32"/>
                  <a:gd name="T33" fmla="*/ 39 h 231"/>
                  <a:gd name="T34" fmla="*/ 0 w 32"/>
                  <a:gd name="T35" fmla="*/ 34 h 231"/>
                  <a:gd name="T36" fmla="*/ 0 w 32"/>
                  <a:gd name="T37" fmla="*/ 29 h 231"/>
                  <a:gd name="T38" fmla="*/ 0 w 32"/>
                  <a:gd name="T39" fmla="*/ 24 h 231"/>
                  <a:gd name="T40" fmla="*/ 0 w 32"/>
                  <a:gd name="T41" fmla="*/ 20 h 231"/>
                  <a:gd name="T42" fmla="*/ 0 w 32"/>
                  <a:gd name="T43" fmla="*/ 15 h 231"/>
                  <a:gd name="T44" fmla="*/ 0 w 32"/>
                  <a:gd name="T45" fmla="*/ 10 h 231"/>
                  <a:gd name="T46" fmla="*/ 0 w 32"/>
                  <a:gd name="T47" fmla="*/ 5 h 231"/>
                  <a:gd name="T48" fmla="*/ 0 w 32"/>
                  <a:gd name="T49" fmla="*/ 0 h 2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2" h="231">
                    <a:moveTo>
                      <a:pt x="0" y="1"/>
                    </a:moveTo>
                    <a:lnTo>
                      <a:pt x="7" y="0"/>
                    </a:lnTo>
                    <a:lnTo>
                      <a:pt x="15" y="0"/>
                    </a:lnTo>
                    <a:lnTo>
                      <a:pt x="23" y="0"/>
                    </a:lnTo>
                    <a:lnTo>
                      <a:pt x="32" y="0"/>
                    </a:lnTo>
                    <a:lnTo>
                      <a:pt x="32" y="28"/>
                    </a:lnTo>
                    <a:lnTo>
                      <a:pt x="32" y="57"/>
                    </a:lnTo>
                    <a:lnTo>
                      <a:pt x="32" y="85"/>
                    </a:lnTo>
                    <a:lnTo>
                      <a:pt x="32" y="115"/>
                    </a:lnTo>
                    <a:lnTo>
                      <a:pt x="32" y="144"/>
                    </a:lnTo>
                    <a:lnTo>
                      <a:pt x="32" y="172"/>
                    </a:lnTo>
                    <a:lnTo>
                      <a:pt x="32" y="201"/>
                    </a:lnTo>
                    <a:lnTo>
                      <a:pt x="32" y="231"/>
                    </a:lnTo>
                    <a:lnTo>
                      <a:pt x="23" y="231"/>
                    </a:lnTo>
                    <a:lnTo>
                      <a:pt x="15" y="231"/>
                    </a:lnTo>
                    <a:lnTo>
                      <a:pt x="7" y="231"/>
                    </a:lnTo>
                    <a:lnTo>
                      <a:pt x="0" y="231"/>
                    </a:lnTo>
                    <a:lnTo>
                      <a:pt x="0" y="201"/>
                    </a:lnTo>
                    <a:lnTo>
                      <a:pt x="0" y="172"/>
                    </a:lnTo>
                    <a:lnTo>
                      <a:pt x="0" y="144"/>
                    </a:lnTo>
                    <a:lnTo>
                      <a:pt x="0" y="116"/>
                    </a:lnTo>
                    <a:lnTo>
                      <a:pt x="0" y="86"/>
                    </a:lnTo>
                    <a:lnTo>
                      <a:pt x="0" y="57"/>
                    </a:lnTo>
                    <a:lnTo>
                      <a:pt x="0" y="29"/>
                    </a:lnTo>
                    <a:lnTo>
                      <a:pt x="0" y="1"/>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09" name="未知"/>
              <p:cNvSpPr/>
              <p:nvPr/>
            </p:nvSpPr>
            <p:spPr bwMode="auto">
              <a:xfrm>
                <a:off x="0" y="141"/>
                <a:ext cx="6" cy="122"/>
              </a:xfrm>
              <a:custGeom>
                <a:avLst/>
                <a:gdLst>
                  <a:gd name="T0" fmla="*/ 0 w 32"/>
                  <a:gd name="T1" fmla="*/ 121 h 736"/>
                  <a:gd name="T2" fmla="*/ 1 w 32"/>
                  <a:gd name="T3" fmla="*/ 121 h 736"/>
                  <a:gd name="T4" fmla="*/ 3 w 32"/>
                  <a:gd name="T5" fmla="*/ 121 h 736"/>
                  <a:gd name="T6" fmla="*/ 4 w 32"/>
                  <a:gd name="T7" fmla="*/ 122 h 736"/>
                  <a:gd name="T8" fmla="*/ 6 w 32"/>
                  <a:gd name="T9" fmla="*/ 122 h 736"/>
                  <a:gd name="T10" fmla="*/ 6 w 32"/>
                  <a:gd name="T11" fmla="*/ 114 h 736"/>
                  <a:gd name="T12" fmla="*/ 6 w 32"/>
                  <a:gd name="T13" fmla="*/ 107 h 736"/>
                  <a:gd name="T14" fmla="*/ 6 w 32"/>
                  <a:gd name="T15" fmla="*/ 99 h 736"/>
                  <a:gd name="T16" fmla="*/ 6 w 32"/>
                  <a:gd name="T17" fmla="*/ 91 h 736"/>
                  <a:gd name="T18" fmla="*/ 6 w 32"/>
                  <a:gd name="T19" fmla="*/ 84 h 736"/>
                  <a:gd name="T20" fmla="*/ 6 w 32"/>
                  <a:gd name="T21" fmla="*/ 76 h 736"/>
                  <a:gd name="T22" fmla="*/ 6 w 32"/>
                  <a:gd name="T23" fmla="*/ 69 h 736"/>
                  <a:gd name="T24" fmla="*/ 6 w 32"/>
                  <a:gd name="T25" fmla="*/ 61 h 736"/>
                  <a:gd name="T26" fmla="*/ 6 w 32"/>
                  <a:gd name="T27" fmla="*/ 53 h 736"/>
                  <a:gd name="T28" fmla="*/ 6 w 32"/>
                  <a:gd name="T29" fmla="*/ 46 h 736"/>
                  <a:gd name="T30" fmla="*/ 6 w 32"/>
                  <a:gd name="T31" fmla="*/ 38 h 736"/>
                  <a:gd name="T32" fmla="*/ 6 w 32"/>
                  <a:gd name="T33" fmla="*/ 30 h 736"/>
                  <a:gd name="T34" fmla="*/ 6 w 32"/>
                  <a:gd name="T35" fmla="*/ 23 h 736"/>
                  <a:gd name="T36" fmla="*/ 6 w 32"/>
                  <a:gd name="T37" fmla="*/ 15 h 736"/>
                  <a:gd name="T38" fmla="*/ 6 w 32"/>
                  <a:gd name="T39" fmla="*/ 7 h 736"/>
                  <a:gd name="T40" fmla="*/ 6 w 32"/>
                  <a:gd name="T41" fmla="*/ 0 h 736"/>
                  <a:gd name="T42" fmla="*/ 4 w 32"/>
                  <a:gd name="T43" fmla="*/ 0 h 736"/>
                  <a:gd name="T44" fmla="*/ 3 w 32"/>
                  <a:gd name="T45" fmla="*/ 0 h 736"/>
                  <a:gd name="T46" fmla="*/ 1 w 32"/>
                  <a:gd name="T47" fmla="*/ 0 h 736"/>
                  <a:gd name="T48" fmla="*/ 0 w 32"/>
                  <a:gd name="T49" fmla="*/ 0 h 736"/>
                  <a:gd name="T50" fmla="*/ 0 w 32"/>
                  <a:gd name="T51" fmla="*/ 7 h 736"/>
                  <a:gd name="T52" fmla="*/ 0 w 32"/>
                  <a:gd name="T53" fmla="*/ 15 h 736"/>
                  <a:gd name="T54" fmla="*/ 0 w 32"/>
                  <a:gd name="T55" fmla="*/ 22 h 736"/>
                  <a:gd name="T56" fmla="*/ 0 w 32"/>
                  <a:gd name="T57" fmla="*/ 30 h 736"/>
                  <a:gd name="T58" fmla="*/ 0 w 32"/>
                  <a:gd name="T59" fmla="*/ 37 h 736"/>
                  <a:gd name="T60" fmla="*/ 0 w 32"/>
                  <a:gd name="T61" fmla="*/ 45 h 736"/>
                  <a:gd name="T62" fmla="*/ 0 w 32"/>
                  <a:gd name="T63" fmla="*/ 53 h 736"/>
                  <a:gd name="T64" fmla="*/ 0 w 32"/>
                  <a:gd name="T65" fmla="*/ 60 h 736"/>
                  <a:gd name="T66" fmla="*/ 0 w 32"/>
                  <a:gd name="T67" fmla="*/ 68 h 736"/>
                  <a:gd name="T68" fmla="*/ 0 w 32"/>
                  <a:gd name="T69" fmla="*/ 75 h 736"/>
                  <a:gd name="T70" fmla="*/ 0 w 32"/>
                  <a:gd name="T71" fmla="*/ 83 h 736"/>
                  <a:gd name="T72" fmla="*/ 0 w 32"/>
                  <a:gd name="T73" fmla="*/ 91 h 736"/>
                  <a:gd name="T74" fmla="*/ 0 w 32"/>
                  <a:gd name="T75" fmla="*/ 98 h 736"/>
                  <a:gd name="T76" fmla="*/ 0 w 32"/>
                  <a:gd name="T77" fmla="*/ 106 h 736"/>
                  <a:gd name="T78" fmla="*/ 0 w 32"/>
                  <a:gd name="T79" fmla="*/ 113 h 736"/>
                  <a:gd name="T80" fmla="*/ 0 w 32"/>
                  <a:gd name="T81" fmla="*/ 121 h 7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2" h="736">
                    <a:moveTo>
                      <a:pt x="0" y="729"/>
                    </a:moveTo>
                    <a:lnTo>
                      <a:pt x="7" y="730"/>
                    </a:lnTo>
                    <a:lnTo>
                      <a:pt x="15" y="732"/>
                    </a:lnTo>
                    <a:lnTo>
                      <a:pt x="23" y="734"/>
                    </a:lnTo>
                    <a:lnTo>
                      <a:pt x="32" y="736"/>
                    </a:lnTo>
                    <a:lnTo>
                      <a:pt x="32" y="690"/>
                    </a:lnTo>
                    <a:lnTo>
                      <a:pt x="32" y="644"/>
                    </a:lnTo>
                    <a:lnTo>
                      <a:pt x="32" y="598"/>
                    </a:lnTo>
                    <a:lnTo>
                      <a:pt x="32" y="552"/>
                    </a:lnTo>
                    <a:lnTo>
                      <a:pt x="32" y="506"/>
                    </a:lnTo>
                    <a:lnTo>
                      <a:pt x="32" y="460"/>
                    </a:lnTo>
                    <a:lnTo>
                      <a:pt x="32" y="414"/>
                    </a:lnTo>
                    <a:lnTo>
                      <a:pt x="32" y="368"/>
                    </a:lnTo>
                    <a:lnTo>
                      <a:pt x="32" y="321"/>
                    </a:lnTo>
                    <a:lnTo>
                      <a:pt x="32" y="275"/>
                    </a:lnTo>
                    <a:lnTo>
                      <a:pt x="32" y="229"/>
                    </a:lnTo>
                    <a:lnTo>
                      <a:pt x="32" y="183"/>
                    </a:lnTo>
                    <a:lnTo>
                      <a:pt x="32" y="137"/>
                    </a:lnTo>
                    <a:lnTo>
                      <a:pt x="32" y="91"/>
                    </a:lnTo>
                    <a:lnTo>
                      <a:pt x="32" y="45"/>
                    </a:lnTo>
                    <a:lnTo>
                      <a:pt x="32" y="0"/>
                    </a:lnTo>
                    <a:lnTo>
                      <a:pt x="23" y="0"/>
                    </a:lnTo>
                    <a:lnTo>
                      <a:pt x="15" y="0"/>
                    </a:lnTo>
                    <a:lnTo>
                      <a:pt x="7" y="0"/>
                    </a:lnTo>
                    <a:lnTo>
                      <a:pt x="0" y="0"/>
                    </a:lnTo>
                    <a:lnTo>
                      <a:pt x="0" y="44"/>
                    </a:lnTo>
                    <a:lnTo>
                      <a:pt x="0" y="89"/>
                    </a:lnTo>
                    <a:lnTo>
                      <a:pt x="0" y="135"/>
                    </a:lnTo>
                    <a:lnTo>
                      <a:pt x="0" y="181"/>
                    </a:lnTo>
                    <a:lnTo>
                      <a:pt x="0" y="226"/>
                    </a:lnTo>
                    <a:lnTo>
                      <a:pt x="0" y="272"/>
                    </a:lnTo>
                    <a:lnTo>
                      <a:pt x="0" y="318"/>
                    </a:lnTo>
                    <a:lnTo>
                      <a:pt x="0" y="364"/>
                    </a:lnTo>
                    <a:lnTo>
                      <a:pt x="0" y="410"/>
                    </a:lnTo>
                    <a:lnTo>
                      <a:pt x="0" y="455"/>
                    </a:lnTo>
                    <a:lnTo>
                      <a:pt x="0" y="501"/>
                    </a:lnTo>
                    <a:lnTo>
                      <a:pt x="0" y="547"/>
                    </a:lnTo>
                    <a:lnTo>
                      <a:pt x="0" y="592"/>
                    </a:lnTo>
                    <a:lnTo>
                      <a:pt x="0" y="637"/>
                    </a:lnTo>
                    <a:lnTo>
                      <a:pt x="0" y="683"/>
                    </a:lnTo>
                    <a:lnTo>
                      <a:pt x="0" y="729"/>
                    </a:lnTo>
                    <a:close/>
                  </a:path>
                </a:pathLst>
              </a:custGeom>
              <a:solidFill>
                <a:srgbClr val="7D5C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0" name="未知"/>
              <p:cNvSpPr/>
              <p:nvPr/>
            </p:nvSpPr>
            <p:spPr bwMode="auto">
              <a:xfrm>
                <a:off x="0" y="96"/>
                <a:ext cx="139" cy="9"/>
              </a:xfrm>
              <a:custGeom>
                <a:avLst/>
                <a:gdLst>
                  <a:gd name="T0" fmla="*/ 0 w 832"/>
                  <a:gd name="T1" fmla="*/ 7 h 56"/>
                  <a:gd name="T2" fmla="*/ 7 w 832"/>
                  <a:gd name="T3" fmla="*/ 7 h 56"/>
                  <a:gd name="T4" fmla="*/ 15 w 832"/>
                  <a:gd name="T5" fmla="*/ 6 h 56"/>
                  <a:gd name="T6" fmla="*/ 22 w 832"/>
                  <a:gd name="T7" fmla="*/ 6 h 56"/>
                  <a:gd name="T8" fmla="*/ 30 w 832"/>
                  <a:gd name="T9" fmla="*/ 6 h 56"/>
                  <a:gd name="T10" fmla="*/ 38 w 832"/>
                  <a:gd name="T11" fmla="*/ 5 h 56"/>
                  <a:gd name="T12" fmla="*/ 46 w 832"/>
                  <a:gd name="T13" fmla="*/ 5 h 56"/>
                  <a:gd name="T14" fmla="*/ 54 w 832"/>
                  <a:gd name="T15" fmla="*/ 5 h 56"/>
                  <a:gd name="T16" fmla="*/ 62 w 832"/>
                  <a:gd name="T17" fmla="*/ 4 h 56"/>
                  <a:gd name="T18" fmla="*/ 71 w 832"/>
                  <a:gd name="T19" fmla="*/ 4 h 56"/>
                  <a:gd name="T20" fmla="*/ 80 w 832"/>
                  <a:gd name="T21" fmla="*/ 3 h 56"/>
                  <a:gd name="T22" fmla="*/ 90 w 832"/>
                  <a:gd name="T23" fmla="*/ 3 h 56"/>
                  <a:gd name="T24" fmla="*/ 99 w 832"/>
                  <a:gd name="T25" fmla="*/ 2 h 56"/>
                  <a:gd name="T26" fmla="*/ 109 w 832"/>
                  <a:gd name="T27" fmla="*/ 1 h 56"/>
                  <a:gd name="T28" fmla="*/ 119 w 832"/>
                  <a:gd name="T29" fmla="*/ 1 h 56"/>
                  <a:gd name="T30" fmla="*/ 128 w 832"/>
                  <a:gd name="T31" fmla="*/ 0 h 56"/>
                  <a:gd name="T32" fmla="*/ 139 w 832"/>
                  <a:gd name="T33" fmla="*/ 0 h 56"/>
                  <a:gd name="T34" fmla="*/ 139 w 832"/>
                  <a:gd name="T35" fmla="*/ 1 h 56"/>
                  <a:gd name="T36" fmla="*/ 139 w 832"/>
                  <a:gd name="T37" fmla="*/ 2 h 56"/>
                  <a:gd name="T38" fmla="*/ 128 w 832"/>
                  <a:gd name="T39" fmla="*/ 3 h 56"/>
                  <a:gd name="T40" fmla="*/ 119 w 832"/>
                  <a:gd name="T41" fmla="*/ 3 h 56"/>
                  <a:gd name="T42" fmla="*/ 109 w 832"/>
                  <a:gd name="T43" fmla="*/ 4 h 56"/>
                  <a:gd name="T44" fmla="*/ 99 w 832"/>
                  <a:gd name="T45" fmla="*/ 4 h 56"/>
                  <a:gd name="T46" fmla="*/ 90 w 832"/>
                  <a:gd name="T47" fmla="*/ 4 h 56"/>
                  <a:gd name="T48" fmla="*/ 80 w 832"/>
                  <a:gd name="T49" fmla="*/ 5 h 56"/>
                  <a:gd name="T50" fmla="*/ 71 w 832"/>
                  <a:gd name="T51" fmla="*/ 5 h 56"/>
                  <a:gd name="T52" fmla="*/ 62 w 832"/>
                  <a:gd name="T53" fmla="*/ 6 h 56"/>
                  <a:gd name="T54" fmla="*/ 54 w 832"/>
                  <a:gd name="T55" fmla="*/ 6 h 56"/>
                  <a:gd name="T56" fmla="*/ 46 w 832"/>
                  <a:gd name="T57" fmla="*/ 7 h 56"/>
                  <a:gd name="T58" fmla="*/ 38 w 832"/>
                  <a:gd name="T59" fmla="*/ 7 h 56"/>
                  <a:gd name="T60" fmla="*/ 30 w 832"/>
                  <a:gd name="T61" fmla="*/ 7 h 56"/>
                  <a:gd name="T62" fmla="*/ 22 w 832"/>
                  <a:gd name="T63" fmla="*/ 8 h 56"/>
                  <a:gd name="T64" fmla="*/ 15 w 832"/>
                  <a:gd name="T65" fmla="*/ 8 h 56"/>
                  <a:gd name="T66" fmla="*/ 7 w 832"/>
                  <a:gd name="T67" fmla="*/ 8 h 56"/>
                  <a:gd name="T68" fmla="*/ 0 w 832"/>
                  <a:gd name="T69" fmla="*/ 9 h 56"/>
                  <a:gd name="T70" fmla="*/ 0 w 832"/>
                  <a:gd name="T71" fmla="*/ 8 h 56"/>
                  <a:gd name="T72" fmla="*/ 0 w 832"/>
                  <a:gd name="T73" fmla="*/ 7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56">
                    <a:moveTo>
                      <a:pt x="0" y="46"/>
                    </a:moveTo>
                    <a:lnTo>
                      <a:pt x="43" y="43"/>
                    </a:lnTo>
                    <a:lnTo>
                      <a:pt x="89" y="40"/>
                    </a:lnTo>
                    <a:lnTo>
                      <a:pt x="134" y="37"/>
                    </a:lnTo>
                    <a:lnTo>
                      <a:pt x="181" y="35"/>
                    </a:lnTo>
                    <a:lnTo>
                      <a:pt x="227" y="32"/>
                    </a:lnTo>
                    <a:lnTo>
                      <a:pt x="276" y="30"/>
                    </a:lnTo>
                    <a:lnTo>
                      <a:pt x="324" y="28"/>
                    </a:lnTo>
                    <a:lnTo>
                      <a:pt x="374" y="26"/>
                    </a:lnTo>
                    <a:lnTo>
                      <a:pt x="426" y="22"/>
                    </a:lnTo>
                    <a:lnTo>
                      <a:pt x="481" y="19"/>
                    </a:lnTo>
                    <a:lnTo>
                      <a:pt x="536" y="16"/>
                    </a:lnTo>
                    <a:lnTo>
                      <a:pt x="594" y="12"/>
                    </a:lnTo>
                    <a:lnTo>
                      <a:pt x="651" y="9"/>
                    </a:lnTo>
                    <a:lnTo>
                      <a:pt x="710" y="6"/>
                    </a:lnTo>
                    <a:lnTo>
                      <a:pt x="769" y="3"/>
                    </a:lnTo>
                    <a:lnTo>
                      <a:pt x="832" y="0"/>
                    </a:lnTo>
                    <a:lnTo>
                      <a:pt x="832" y="6"/>
                    </a:lnTo>
                    <a:lnTo>
                      <a:pt x="832" y="14"/>
                    </a:lnTo>
                    <a:lnTo>
                      <a:pt x="769" y="16"/>
                    </a:lnTo>
                    <a:lnTo>
                      <a:pt x="710" y="19"/>
                    </a:lnTo>
                    <a:lnTo>
                      <a:pt x="651" y="22"/>
                    </a:lnTo>
                    <a:lnTo>
                      <a:pt x="594" y="25"/>
                    </a:lnTo>
                    <a:lnTo>
                      <a:pt x="536" y="27"/>
                    </a:lnTo>
                    <a:lnTo>
                      <a:pt x="481" y="30"/>
                    </a:lnTo>
                    <a:lnTo>
                      <a:pt x="426" y="33"/>
                    </a:lnTo>
                    <a:lnTo>
                      <a:pt x="374" y="36"/>
                    </a:lnTo>
                    <a:lnTo>
                      <a:pt x="324" y="38"/>
                    </a:lnTo>
                    <a:lnTo>
                      <a:pt x="276" y="41"/>
                    </a:lnTo>
                    <a:lnTo>
                      <a:pt x="227" y="43"/>
                    </a:lnTo>
                    <a:lnTo>
                      <a:pt x="181" y="46"/>
                    </a:lnTo>
                    <a:lnTo>
                      <a:pt x="134" y="48"/>
                    </a:lnTo>
                    <a:lnTo>
                      <a:pt x="89" y="50"/>
                    </a:lnTo>
                    <a:lnTo>
                      <a:pt x="43" y="52"/>
                    </a:lnTo>
                    <a:lnTo>
                      <a:pt x="0" y="56"/>
                    </a:lnTo>
                    <a:lnTo>
                      <a:pt x="0" y="49"/>
                    </a:lnTo>
                    <a:lnTo>
                      <a:pt x="0" y="46"/>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1" name="未知"/>
              <p:cNvSpPr/>
              <p:nvPr/>
            </p:nvSpPr>
            <p:spPr bwMode="auto">
              <a:xfrm>
                <a:off x="0" y="101"/>
                <a:ext cx="139" cy="8"/>
              </a:xfrm>
              <a:custGeom>
                <a:avLst/>
                <a:gdLst>
                  <a:gd name="T0" fmla="*/ 0 w 832"/>
                  <a:gd name="T1" fmla="*/ 6 h 49"/>
                  <a:gd name="T2" fmla="*/ 7 w 832"/>
                  <a:gd name="T3" fmla="*/ 6 h 49"/>
                  <a:gd name="T4" fmla="*/ 15 w 832"/>
                  <a:gd name="T5" fmla="*/ 6 h 49"/>
                  <a:gd name="T6" fmla="*/ 22 w 832"/>
                  <a:gd name="T7" fmla="*/ 5 h 49"/>
                  <a:gd name="T8" fmla="*/ 30 w 832"/>
                  <a:gd name="T9" fmla="*/ 5 h 49"/>
                  <a:gd name="T10" fmla="*/ 38 w 832"/>
                  <a:gd name="T11" fmla="*/ 5 h 49"/>
                  <a:gd name="T12" fmla="*/ 46 w 832"/>
                  <a:gd name="T13" fmla="*/ 4 h 49"/>
                  <a:gd name="T14" fmla="*/ 54 w 832"/>
                  <a:gd name="T15" fmla="*/ 4 h 49"/>
                  <a:gd name="T16" fmla="*/ 62 w 832"/>
                  <a:gd name="T17" fmla="*/ 4 h 49"/>
                  <a:gd name="T18" fmla="*/ 71 w 832"/>
                  <a:gd name="T19" fmla="*/ 3 h 49"/>
                  <a:gd name="T20" fmla="*/ 80 w 832"/>
                  <a:gd name="T21" fmla="*/ 3 h 49"/>
                  <a:gd name="T22" fmla="*/ 90 w 832"/>
                  <a:gd name="T23" fmla="*/ 2 h 49"/>
                  <a:gd name="T24" fmla="*/ 99 w 832"/>
                  <a:gd name="T25" fmla="*/ 2 h 49"/>
                  <a:gd name="T26" fmla="*/ 109 w 832"/>
                  <a:gd name="T27" fmla="*/ 1 h 49"/>
                  <a:gd name="T28" fmla="*/ 119 w 832"/>
                  <a:gd name="T29" fmla="*/ 1 h 49"/>
                  <a:gd name="T30" fmla="*/ 128 w 832"/>
                  <a:gd name="T31" fmla="*/ 0 h 49"/>
                  <a:gd name="T32" fmla="*/ 139 w 832"/>
                  <a:gd name="T33" fmla="*/ 0 h 49"/>
                  <a:gd name="T34" fmla="*/ 139 w 832"/>
                  <a:gd name="T35" fmla="*/ 1 h 49"/>
                  <a:gd name="T36" fmla="*/ 139 w 832"/>
                  <a:gd name="T37" fmla="*/ 2 h 49"/>
                  <a:gd name="T38" fmla="*/ 128 w 832"/>
                  <a:gd name="T39" fmla="*/ 2 h 49"/>
                  <a:gd name="T40" fmla="*/ 119 w 832"/>
                  <a:gd name="T41" fmla="*/ 3 h 49"/>
                  <a:gd name="T42" fmla="*/ 109 w 832"/>
                  <a:gd name="T43" fmla="*/ 3 h 49"/>
                  <a:gd name="T44" fmla="*/ 99 w 832"/>
                  <a:gd name="T45" fmla="*/ 4 h 49"/>
                  <a:gd name="T46" fmla="*/ 90 w 832"/>
                  <a:gd name="T47" fmla="*/ 4 h 49"/>
                  <a:gd name="T48" fmla="*/ 80 w 832"/>
                  <a:gd name="T49" fmla="*/ 5 h 49"/>
                  <a:gd name="T50" fmla="*/ 71 w 832"/>
                  <a:gd name="T51" fmla="*/ 5 h 49"/>
                  <a:gd name="T52" fmla="*/ 62 w 832"/>
                  <a:gd name="T53" fmla="*/ 5 h 49"/>
                  <a:gd name="T54" fmla="*/ 54 w 832"/>
                  <a:gd name="T55" fmla="*/ 6 h 49"/>
                  <a:gd name="T56" fmla="*/ 46 w 832"/>
                  <a:gd name="T57" fmla="*/ 6 h 49"/>
                  <a:gd name="T58" fmla="*/ 38 w 832"/>
                  <a:gd name="T59" fmla="*/ 6 h 49"/>
                  <a:gd name="T60" fmla="*/ 30 w 832"/>
                  <a:gd name="T61" fmla="*/ 7 h 49"/>
                  <a:gd name="T62" fmla="*/ 22 w 832"/>
                  <a:gd name="T63" fmla="*/ 7 h 49"/>
                  <a:gd name="T64" fmla="*/ 15 w 832"/>
                  <a:gd name="T65" fmla="*/ 7 h 49"/>
                  <a:gd name="T66" fmla="*/ 7 w 832"/>
                  <a:gd name="T67" fmla="*/ 8 h 49"/>
                  <a:gd name="T68" fmla="*/ 0 w 832"/>
                  <a:gd name="T69" fmla="*/ 8 h 49"/>
                  <a:gd name="T70" fmla="*/ 0 w 832"/>
                  <a:gd name="T71" fmla="*/ 7 h 49"/>
                  <a:gd name="T72" fmla="*/ 0 w 832"/>
                  <a:gd name="T73" fmla="*/ 6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2" h="49">
                    <a:moveTo>
                      <a:pt x="0" y="39"/>
                    </a:moveTo>
                    <a:lnTo>
                      <a:pt x="43" y="36"/>
                    </a:lnTo>
                    <a:lnTo>
                      <a:pt x="89" y="34"/>
                    </a:lnTo>
                    <a:lnTo>
                      <a:pt x="134" y="32"/>
                    </a:lnTo>
                    <a:lnTo>
                      <a:pt x="181" y="31"/>
                    </a:lnTo>
                    <a:lnTo>
                      <a:pt x="227" y="28"/>
                    </a:lnTo>
                    <a:lnTo>
                      <a:pt x="276" y="25"/>
                    </a:lnTo>
                    <a:lnTo>
                      <a:pt x="324" y="23"/>
                    </a:lnTo>
                    <a:lnTo>
                      <a:pt x="374" y="22"/>
                    </a:lnTo>
                    <a:lnTo>
                      <a:pt x="426" y="19"/>
                    </a:lnTo>
                    <a:lnTo>
                      <a:pt x="481" y="16"/>
                    </a:lnTo>
                    <a:lnTo>
                      <a:pt x="536" y="13"/>
                    </a:lnTo>
                    <a:lnTo>
                      <a:pt x="594" y="11"/>
                    </a:lnTo>
                    <a:lnTo>
                      <a:pt x="651" y="8"/>
                    </a:lnTo>
                    <a:lnTo>
                      <a:pt x="710" y="5"/>
                    </a:lnTo>
                    <a:lnTo>
                      <a:pt x="769" y="2"/>
                    </a:lnTo>
                    <a:lnTo>
                      <a:pt x="832" y="0"/>
                    </a:lnTo>
                    <a:lnTo>
                      <a:pt x="832" y="6"/>
                    </a:lnTo>
                    <a:lnTo>
                      <a:pt x="832" y="12"/>
                    </a:lnTo>
                    <a:lnTo>
                      <a:pt x="769" y="14"/>
                    </a:lnTo>
                    <a:lnTo>
                      <a:pt x="710" y="17"/>
                    </a:lnTo>
                    <a:lnTo>
                      <a:pt x="651" y="19"/>
                    </a:lnTo>
                    <a:lnTo>
                      <a:pt x="594" y="22"/>
                    </a:lnTo>
                    <a:lnTo>
                      <a:pt x="536" y="24"/>
                    </a:lnTo>
                    <a:lnTo>
                      <a:pt x="481" y="28"/>
                    </a:lnTo>
                    <a:lnTo>
                      <a:pt x="426" y="30"/>
                    </a:lnTo>
                    <a:lnTo>
                      <a:pt x="374" y="33"/>
                    </a:lnTo>
                    <a:lnTo>
                      <a:pt x="324" y="34"/>
                    </a:lnTo>
                    <a:lnTo>
                      <a:pt x="276" y="37"/>
                    </a:lnTo>
                    <a:lnTo>
                      <a:pt x="227" y="38"/>
                    </a:lnTo>
                    <a:lnTo>
                      <a:pt x="181" y="41"/>
                    </a:lnTo>
                    <a:lnTo>
                      <a:pt x="134" y="42"/>
                    </a:lnTo>
                    <a:lnTo>
                      <a:pt x="89" y="45"/>
                    </a:lnTo>
                    <a:lnTo>
                      <a:pt x="43" y="46"/>
                    </a:lnTo>
                    <a:lnTo>
                      <a:pt x="0" y="49"/>
                    </a:lnTo>
                    <a:lnTo>
                      <a:pt x="0" y="44"/>
                    </a:lnTo>
                    <a:lnTo>
                      <a:pt x="0" y="39"/>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2" name="未知"/>
              <p:cNvSpPr/>
              <p:nvPr/>
            </p:nvSpPr>
            <p:spPr bwMode="auto">
              <a:xfrm>
                <a:off x="0" y="228"/>
                <a:ext cx="138" cy="23"/>
              </a:xfrm>
              <a:custGeom>
                <a:avLst/>
                <a:gdLst>
                  <a:gd name="T0" fmla="*/ 0 w 828"/>
                  <a:gd name="T1" fmla="*/ 0 h 136"/>
                  <a:gd name="T2" fmla="*/ 7 w 828"/>
                  <a:gd name="T3" fmla="*/ 1 h 136"/>
                  <a:gd name="T4" fmla="*/ 15 w 828"/>
                  <a:gd name="T5" fmla="*/ 2 h 136"/>
                  <a:gd name="T6" fmla="*/ 22 w 828"/>
                  <a:gd name="T7" fmla="*/ 3 h 136"/>
                  <a:gd name="T8" fmla="*/ 30 w 828"/>
                  <a:gd name="T9" fmla="*/ 5 h 136"/>
                  <a:gd name="T10" fmla="*/ 38 w 828"/>
                  <a:gd name="T11" fmla="*/ 6 h 136"/>
                  <a:gd name="T12" fmla="*/ 46 w 828"/>
                  <a:gd name="T13" fmla="*/ 7 h 136"/>
                  <a:gd name="T14" fmla="*/ 54 w 828"/>
                  <a:gd name="T15" fmla="*/ 8 h 136"/>
                  <a:gd name="T16" fmla="*/ 62 w 828"/>
                  <a:gd name="T17" fmla="*/ 9 h 136"/>
                  <a:gd name="T18" fmla="*/ 71 w 828"/>
                  <a:gd name="T19" fmla="*/ 11 h 136"/>
                  <a:gd name="T20" fmla="*/ 80 w 828"/>
                  <a:gd name="T21" fmla="*/ 12 h 136"/>
                  <a:gd name="T22" fmla="*/ 89 w 828"/>
                  <a:gd name="T23" fmla="*/ 13 h 136"/>
                  <a:gd name="T24" fmla="*/ 99 w 828"/>
                  <a:gd name="T25" fmla="*/ 15 h 136"/>
                  <a:gd name="T26" fmla="*/ 108 w 828"/>
                  <a:gd name="T27" fmla="*/ 16 h 136"/>
                  <a:gd name="T28" fmla="*/ 118 w 828"/>
                  <a:gd name="T29" fmla="*/ 18 h 136"/>
                  <a:gd name="T30" fmla="*/ 128 w 828"/>
                  <a:gd name="T31" fmla="*/ 19 h 136"/>
                  <a:gd name="T32" fmla="*/ 138 w 828"/>
                  <a:gd name="T33" fmla="*/ 21 h 136"/>
                  <a:gd name="T34" fmla="*/ 138 w 828"/>
                  <a:gd name="T35" fmla="*/ 22 h 136"/>
                  <a:gd name="T36" fmla="*/ 138 w 828"/>
                  <a:gd name="T37" fmla="*/ 23 h 136"/>
                  <a:gd name="T38" fmla="*/ 128 w 828"/>
                  <a:gd name="T39" fmla="*/ 21 h 136"/>
                  <a:gd name="T40" fmla="*/ 118 w 828"/>
                  <a:gd name="T41" fmla="*/ 20 h 136"/>
                  <a:gd name="T42" fmla="*/ 108 w 828"/>
                  <a:gd name="T43" fmla="*/ 18 h 136"/>
                  <a:gd name="T44" fmla="*/ 99 w 828"/>
                  <a:gd name="T45" fmla="*/ 17 h 136"/>
                  <a:gd name="T46" fmla="*/ 89 w 828"/>
                  <a:gd name="T47" fmla="*/ 15 h 136"/>
                  <a:gd name="T48" fmla="*/ 80 w 828"/>
                  <a:gd name="T49" fmla="*/ 14 h 136"/>
                  <a:gd name="T50" fmla="*/ 71 w 828"/>
                  <a:gd name="T51" fmla="*/ 12 h 136"/>
                  <a:gd name="T52" fmla="*/ 62 w 828"/>
                  <a:gd name="T53" fmla="*/ 11 h 136"/>
                  <a:gd name="T54" fmla="*/ 54 w 828"/>
                  <a:gd name="T55" fmla="*/ 10 h 136"/>
                  <a:gd name="T56" fmla="*/ 46 w 828"/>
                  <a:gd name="T57" fmla="*/ 9 h 136"/>
                  <a:gd name="T58" fmla="*/ 38 w 828"/>
                  <a:gd name="T59" fmla="*/ 7 h 136"/>
                  <a:gd name="T60" fmla="*/ 30 w 828"/>
                  <a:gd name="T61" fmla="*/ 6 h 136"/>
                  <a:gd name="T62" fmla="*/ 22 w 828"/>
                  <a:gd name="T63" fmla="*/ 5 h 136"/>
                  <a:gd name="T64" fmla="*/ 15 w 828"/>
                  <a:gd name="T65" fmla="*/ 4 h 136"/>
                  <a:gd name="T66" fmla="*/ 7 w 828"/>
                  <a:gd name="T67" fmla="*/ 3 h 136"/>
                  <a:gd name="T68" fmla="*/ 0 w 828"/>
                  <a:gd name="T69" fmla="*/ 2 h 136"/>
                  <a:gd name="T70" fmla="*/ 0 w 828"/>
                  <a:gd name="T71" fmla="*/ 1 h 136"/>
                  <a:gd name="T72" fmla="*/ 0 w 828"/>
                  <a:gd name="T73" fmla="*/ 0 h 1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28" h="136">
                    <a:moveTo>
                      <a:pt x="0" y="0"/>
                    </a:moveTo>
                    <a:lnTo>
                      <a:pt x="43" y="7"/>
                    </a:lnTo>
                    <a:lnTo>
                      <a:pt x="88" y="13"/>
                    </a:lnTo>
                    <a:lnTo>
                      <a:pt x="133" y="20"/>
                    </a:lnTo>
                    <a:lnTo>
                      <a:pt x="180" y="27"/>
                    </a:lnTo>
                    <a:lnTo>
                      <a:pt x="226" y="33"/>
                    </a:lnTo>
                    <a:lnTo>
                      <a:pt x="275" y="40"/>
                    </a:lnTo>
                    <a:lnTo>
                      <a:pt x="323" y="48"/>
                    </a:lnTo>
                    <a:lnTo>
                      <a:pt x="373" y="56"/>
                    </a:lnTo>
                    <a:lnTo>
                      <a:pt x="425" y="63"/>
                    </a:lnTo>
                    <a:lnTo>
                      <a:pt x="479" y="71"/>
                    </a:lnTo>
                    <a:lnTo>
                      <a:pt x="534" y="78"/>
                    </a:lnTo>
                    <a:lnTo>
                      <a:pt x="592" y="87"/>
                    </a:lnTo>
                    <a:lnTo>
                      <a:pt x="648" y="96"/>
                    </a:lnTo>
                    <a:lnTo>
                      <a:pt x="707" y="104"/>
                    </a:lnTo>
                    <a:lnTo>
                      <a:pt x="766" y="113"/>
                    </a:lnTo>
                    <a:lnTo>
                      <a:pt x="828" y="122"/>
                    </a:lnTo>
                    <a:lnTo>
                      <a:pt x="828" y="128"/>
                    </a:lnTo>
                    <a:lnTo>
                      <a:pt x="828" y="136"/>
                    </a:lnTo>
                    <a:lnTo>
                      <a:pt x="766" y="126"/>
                    </a:lnTo>
                    <a:lnTo>
                      <a:pt x="707" y="117"/>
                    </a:lnTo>
                    <a:lnTo>
                      <a:pt x="648" y="108"/>
                    </a:lnTo>
                    <a:lnTo>
                      <a:pt x="592" y="99"/>
                    </a:lnTo>
                    <a:lnTo>
                      <a:pt x="534" y="90"/>
                    </a:lnTo>
                    <a:lnTo>
                      <a:pt x="479" y="81"/>
                    </a:lnTo>
                    <a:lnTo>
                      <a:pt x="425" y="73"/>
                    </a:lnTo>
                    <a:lnTo>
                      <a:pt x="373" y="66"/>
                    </a:lnTo>
                    <a:lnTo>
                      <a:pt x="323" y="58"/>
                    </a:lnTo>
                    <a:lnTo>
                      <a:pt x="275" y="51"/>
                    </a:lnTo>
                    <a:lnTo>
                      <a:pt x="226" y="42"/>
                    </a:lnTo>
                    <a:lnTo>
                      <a:pt x="180" y="36"/>
                    </a:lnTo>
                    <a:lnTo>
                      <a:pt x="133" y="29"/>
                    </a:lnTo>
                    <a:lnTo>
                      <a:pt x="88" y="23"/>
                    </a:lnTo>
                    <a:lnTo>
                      <a:pt x="43" y="17"/>
                    </a:lnTo>
                    <a:lnTo>
                      <a:pt x="0" y="11"/>
                    </a:lnTo>
                    <a:lnTo>
                      <a:pt x="0" y="6"/>
                    </a:lnTo>
                    <a:lnTo>
                      <a:pt x="0" y="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3" name="未知"/>
              <p:cNvSpPr/>
              <p:nvPr/>
            </p:nvSpPr>
            <p:spPr bwMode="auto">
              <a:xfrm>
                <a:off x="0" y="225"/>
                <a:ext cx="138" cy="23"/>
              </a:xfrm>
              <a:custGeom>
                <a:avLst/>
                <a:gdLst>
                  <a:gd name="T0" fmla="*/ 0 w 828"/>
                  <a:gd name="T1" fmla="*/ 4 h 143"/>
                  <a:gd name="T2" fmla="*/ 7 w 828"/>
                  <a:gd name="T3" fmla="*/ 5 h 143"/>
                  <a:gd name="T4" fmla="*/ 15 w 828"/>
                  <a:gd name="T5" fmla="*/ 6 h 143"/>
                  <a:gd name="T6" fmla="*/ 22 w 828"/>
                  <a:gd name="T7" fmla="*/ 7 h 143"/>
                  <a:gd name="T8" fmla="*/ 30 w 828"/>
                  <a:gd name="T9" fmla="*/ 8 h 143"/>
                  <a:gd name="T10" fmla="*/ 38 w 828"/>
                  <a:gd name="T11" fmla="*/ 9 h 143"/>
                  <a:gd name="T12" fmla="*/ 46 w 828"/>
                  <a:gd name="T13" fmla="*/ 10 h 143"/>
                  <a:gd name="T14" fmla="*/ 54 w 828"/>
                  <a:gd name="T15" fmla="*/ 12 h 143"/>
                  <a:gd name="T16" fmla="*/ 62 w 828"/>
                  <a:gd name="T17" fmla="*/ 13 h 143"/>
                  <a:gd name="T18" fmla="*/ 71 w 828"/>
                  <a:gd name="T19" fmla="*/ 14 h 143"/>
                  <a:gd name="T20" fmla="*/ 80 w 828"/>
                  <a:gd name="T21" fmla="*/ 15 h 143"/>
                  <a:gd name="T22" fmla="*/ 89 w 828"/>
                  <a:gd name="T23" fmla="*/ 17 h 143"/>
                  <a:gd name="T24" fmla="*/ 99 w 828"/>
                  <a:gd name="T25" fmla="*/ 18 h 143"/>
                  <a:gd name="T26" fmla="*/ 108 w 828"/>
                  <a:gd name="T27" fmla="*/ 20 h 143"/>
                  <a:gd name="T28" fmla="*/ 118 w 828"/>
                  <a:gd name="T29" fmla="*/ 21 h 143"/>
                  <a:gd name="T30" fmla="*/ 128 w 828"/>
                  <a:gd name="T31" fmla="*/ 22 h 143"/>
                  <a:gd name="T32" fmla="*/ 138 w 828"/>
                  <a:gd name="T33" fmla="*/ 24 h 143"/>
                  <a:gd name="T34" fmla="*/ 138 w 828"/>
                  <a:gd name="T35" fmla="*/ 23 h 143"/>
                  <a:gd name="T36" fmla="*/ 138 w 828"/>
                  <a:gd name="T37" fmla="*/ 22 h 143"/>
                  <a:gd name="T38" fmla="*/ 138 w 828"/>
                  <a:gd name="T39" fmla="*/ 21 h 143"/>
                  <a:gd name="T40" fmla="*/ 138 w 828"/>
                  <a:gd name="T41" fmla="*/ 20 h 143"/>
                  <a:gd name="T42" fmla="*/ 128 w 828"/>
                  <a:gd name="T43" fmla="*/ 18 h 143"/>
                  <a:gd name="T44" fmla="*/ 118 w 828"/>
                  <a:gd name="T45" fmla="*/ 17 h 143"/>
                  <a:gd name="T46" fmla="*/ 108 w 828"/>
                  <a:gd name="T47" fmla="*/ 15 h 143"/>
                  <a:gd name="T48" fmla="*/ 99 w 828"/>
                  <a:gd name="T49" fmla="*/ 14 h 143"/>
                  <a:gd name="T50" fmla="*/ 89 w 828"/>
                  <a:gd name="T51" fmla="*/ 13 h 143"/>
                  <a:gd name="T52" fmla="*/ 80 w 828"/>
                  <a:gd name="T53" fmla="*/ 11 h 143"/>
                  <a:gd name="T54" fmla="*/ 71 w 828"/>
                  <a:gd name="T55" fmla="*/ 10 h 143"/>
                  <a:gd name="T56" fmla="*/ 62 w 828"/>
                  <a:gd name="T57" fmla="*/ 9 h 143"/>
                  <a:gd name="T58" fmla="*/ 54 w 828"/>
                  <a:gd name="T59" fmla="*/ 8 h 143"/>
                  <a:gd name="T60" fmla="*/ 46 w 828"/>
                  <a:gd name="T61" fmla="*/ 7 h 143"/>
                  <a:gd name="T62" fmla="*/ 38 w 828"/>
                  <a:gd name="T63" fmla="*/ 5 h 143"/>
                  <a:gd name="T64" fmla="*/ 30 w 828"/>
                  <a:gd name="T65" fmla="*/ 4 h 143"/>
                  <a:gd name="T66" fmla="*/ 22 w 828"/>
                  <a:gd name="T67" fmla="*/ 3 h 143"/>
                  <a:gd name="T68" fmla="*/ 15 w 828"/>
                  <a:gd name="T69" fmla="*/ 2 h 143"/>
                  <a:gd name="T70" fmla="*/ 7 w 828"/>
                  <a:gd name="T71" fmla="*/ 1 h 143"/>
                  <a:gd name="T72" fmla="*/ 0 w 828"/>
                  <a:gd name="T73" fmla="*/ 0 h 143"/>
                  <a:gd name="T74" fmla="*/ 0 w 828"/>
                  <a:gd name="T75" fmla="*/ 2 h 143"/>
                  <a:gd name="T76" fmla="*/ 0 w 828"/>
                  <a:gd name="T77" fmla="*/ 4 h 14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28" h="143">
                    <a:moveTo>
                      <a:pt x="0" y="21"/>
                    </a:moveTo>
                    <a:lnTo>
                      <a:pt x="43" y="28"/>
                    </a:lnTo>
                    <a:lnTo>
                      <a:pt x="88" y="34"/>
                    </a:lnTo>
                    <a:lnTo>
                      <a:pt x="133" y="41"/>
                    </a:lnTo>
                    <a:lnTo>
                      <a:pt x="180" y="48"/>
                    </a:lnTo>
                    <a:lnTo>
                      <a:pt x="226" y="54"/>
                    </a:lnTo>
                    <a:lnTo>
                      <a:pt x="275" y="61"/>
                    </a:lnTo>
                    <a:lnTo>
                      <a:pt x="323" y="69"/>
                    </a:lnTo>
                    <a:lnTo>
                      <a:pt x="373" y="77"/>
                    </a:lnTo>
                    <a:lnTo>
                      <a:pt x="425" y="84"/>
                    </a:lnTo>
                    <a:lnTo>
                      <a:pt x="479" y="92"/>
                    </a:lnTo>
                    <a:lnTo>
                      <a:pt x="534" y="99"/>
                    </a:lnTo>
                    <a:lnTo>
                      <a:pt x="592" y="108"/>
                    </a:lnTo>
                    <a:lnTo>
                      <a:pt x="648" y="117"/>
                    </a:lnTo>
                    <a:lnTo>
                      <a:pt x="707" y="125"/>
                    </a:lnTo>
                    <a:lnTo>
                      <a:pt x="766" y="134"/>
                    </a:lnTo>
                    <a:lnTo>
                      <a:pt x="828" y="143"/>
                    </a:lnTo>
                    <a:lnTo>
                      <a:pt x="828" y="136"/>
                    </a:lnTo>
                    <a:lnTo>
                      <a:pt x="828" y="130"/>
                    </a:lnTo>
                    <a:lnTo>
                      <a:pt x="828" y="124"/>
                    </a:lnTo>
                    <a:lnTo>
                      <a:pt x="828" y="118"/>
                    </a:lnTo>
                    <a:lnTo>
                      <a:pt x="766" y="108"/>
                    </a:lnTo>
                    <a:lnTo>
                      <a:pt x="707" y="99"/>
                    </a:lnTo>
                    <a:lnTo>
                      <a:pt x="648" y="91"/>
                    </a:lnTo>
                    <a:lnTo>
                      <a:pt x="592" y="84"/>
                    </a:lnTo>
                    <a:lnTo>
                      <a:pt x="534" y="75"/>
                    </a:lnTo>
                    <a:lnTo>
                      <a:pt x="479" y="67"/>
                    </a:lnTo>
                    <a:lnTo>
                      <a:pt x="425" y="59"/>
                    </a:lnTo>
                    <a:lnTo>
                      <a:pt x="373" y="53"/>
                    </a:lnTo>
                    <a:lnTo>
                      <a:pt x="323" y="46"/>
                    </a:lnTo>
                    <a:lnTo>
                      <a:pt x="275" y="39"/>
                    </a:lnTo>
                    <a:lnTo>
                      <a:pt x="226" y="32"/>
                    </a:lnTo>
                    <a:lnTo>
                      <a:pt x="180" y="25"/>
                    </a:lnTo>
                    <a:lnTo>
                      <a:pt x="133" y="18"/>
                    </a:lnTo>
                    <a:lnTo>
                      <a:pt x="88" y="12"/>
                    </a:lnTo>
                    <a:lnTo>
                      <a:pt x="43" y="6"/>
                    </a:lnTo>
                    <a:lnTo>
                      <a:pt x="0" y="0"/>
                    </a:lnTo>
                    <a:lnTo>
                      <a:pt x="0" y="10"/>
                    </a:lnTo>
                    <a:lnTo>
                      <a:pt x="0" y="21"/>
                    </a:lnTo>
                    <a:close/>
                  </a:path>
                </a:pathLst>
              </a:custGeom>
              <a:solidFill>
                <a:srgbClr val="6B4A3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4" name="未知"/>
              <p:cNvSpPr/>
              <p:nvPr/>
            </p:nvSpPr>
            <p:spPr bwMode="auto">
              <a:xfrm>
                <a:off x="0" y="230"/>
                <a:ext cx="138" cy="23"/>
              </a:xfrm>
              <a:custGeom>
                <a:avLst/>
                <a:gdLst>
                  <a:gd name="T0" fmla="*/ 0 w 828"/>
                  <a:gd name="T1" fmla="*/ 2 h 137"/>
                  <a:gd name="T2" fmla="*/ 7 w 828"/>
                  <a:gd name="T3" fmla="*/ 3 h 137"/>
                  <a:gd name="T4" fmla="*/ 15 w 828"/>
                  <a:gd name="T5" fmla="*/ 4 h 137"/>
                  <a:gd name="T6" fmla="*/ 22 w 828"/>
                  <a:gd name="T7" fmla="*/ 5 h 137"/>
                  <a:gd name="T8" fmla="*/ 30 w 828"/>
                  <a:gd name="T9" fmla="*/ 6 h 137"/>
                  <a:gd name="T10" fmla="*/ 38 w 828"/>
                  <a:gd name="T11" fmla="*/ 7 h 137"/>
                  <a:gd name="T12" fmla="*/ 46 w 828"/>
                  <a:gd name="T13" fmla="*/ 9 h 137"/>
                  <a:gd name="T14" fmla="*/ 54 w 828"/>
                  <a:gd name="T15" fmla="*/ 10 h 137"/>
                  <a:gd name="T16" fmla="*/ 62 w 828"/>
                  <a:gd name="T17" fmla="*/ 11 h 137"/>
                  <a:gd name="T18" fmla="*/ 71 w 828"/>
                  <a:gd name="T19" fmla="*/ 12 h 137"/>
                  <a:gd name="T20" fmla="*/ 80 w 828"/>
                  <a:gd name="T21" fmla="*/ 14 h 137"/>
                  <a:gd name="T22" fmla="*/ 89 w 828"/>
                  <a:gd name="T23" fmla="*/ 15 h 137"/>
                  <a:gd name="T24" fmla="*/ 99 w 828"/>
                  <a:gd name="T25" fmla="*/ 17 h 137"/>
                  <a:gd name="T26" fmla="*/ 108 w 828"/>
                  <a:gd name="T27" fmla="*/ 18 h 137"/>
                  <a:gd name="T28" fmla="*/ 118 w 828"/>
                  <a:gd name="T29" fmla="*/ 20 h 137"/>
                  <a:gd name="T30" fmla="*/ 128 w 828"/>
                  <a:gd name="T31" fmla="*/ 21 h 137"/>
                  <a:gd name="T32" fmla="*/ 138 w 828"/>
                  <a:gd name="T33" fmla="*/ 23 h 137"/>
                  <a:gd name="T34" fmla="*/ 138 w 828"/>
                  <a:gd name="T35" fmla="*/ 22 h 137"/>
                  <a:gd name="T36" fmla="*/ 138 w 828"/>
                  <a:gd name="T37" fmla="*/ 21 h 137"/>
                  <a:gd name="T38" fmla="*/ 128 w 828"/>
                  <a:gd name="T39" fmla="*/ 19 h 137"/>
                  <a:gd name="T40" fmla="*/ 118 w 828"/>
                  <a:gd name="T41" fmla="*/ 18 h 137"/>
                  <a:gd name="T42" fmla="*/ 108 w 828"/>
                  <a:gd name="T43" fmla="*/ 16 h 137"/>
                  <a:gd name="T44" fmla="*/ 99 w 828"/>
                  <a:gd name="T45" fmla="*/ 15 h 137"/>
                  <a:gd name="T46" fmla="*/ 89 w 828"/>
                  <a:gd name="T47" fmla="*/ 13 h 137"/>
                  <a:gd name="T48" fmla="*/ 80 w 828"/>
                  <a:gd name="T49" fmla="*/ 12 h 137"/>
                  <a:gd name="T50" fmla="*/ 71 w 828"/>
                  <a:gd name="T51" fmla="*/ 10 h 137"/>
                  <a:gd name="T52" fmla="*/ 62 w 828"/>
                  <a:gd name="T53" fmla="*/ 9 h 137"/>
                  <a:gd name="T54" fmla="*/ 54 w 828"/>
                  <a:gd name="T55" fmla="*/ 8 h 137"/>
                  <a:gd name="T56" fmla="*/ 46 w 828"/>
                  <a:gd name="T57" fmla="*/ 7 h 137"/>
                  <a:gd name="T58" fmla="*/ 38 w 828"/>
                  <a:gd name="T59" fmla="*/ 5 h 137"/>
                  <a:gd name="T60" fmla="*/ 30 w 828"/>
                  <a:gd name="T61" fmla="*/ 4 h 137"/>
                  <a:gd name="T62" fmla="*/ 22 w 828"/>
                  <a:gd name="T63" fmla="*/ 3 h 137"/>
                  <a:gd name="T64" fmla="*/ 15 w 828"/>
                  <a:gd name="T65" fmla="*/ 2 h 137"/>
                  <a:gd name="T66" fmla="*/ 7 w 828"/>
                  <a:gd name="T67" fmla="*/ 1 h 137"/>
                  <a:gd name="T68" fmla="*/ 0 w 828"/>
                  <a:gd name="T69" fmla="*/ 0 h 137"/>
                  <a:gd name="T70" fmla="*/ 0 w 828"/>
                  <a:gd name="T71" fmla="*/ 1 h 137"/>
                  <a:gd name="T72" fmla="*/ 0 w 828"/>
                  <a:gd name="T73" fmla="*/ 2 h 1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28" h="137">
                    <a:moveTo>
                      <a:pt x="0" y="9"/>
                    </a:moveTo>
                    <a:lnTo>
                      <a:pt x="43" y="15"/>
                    </a:lnTo>
                    <a:lnTo>
                      <a:pt x="88" y="22"/>
                    </a:lnTo>
                    <a:lnTo>
                      <a:pt x="133" y="29"/>
                    </a:lnTo>
                    <a:lnTo>
                      <a:pt x="180" y="38"/>
                    </a:lnTo>
                    <a:lnTo>
                      <a:pt x="226" y="44"/>
                    </a:lnTo>
                    <a:lnTo>
                      <a:pt x="275" y="51"/>
                    </a:lnTo>
                    <a:lnTo>
                      <a:pt x="323" y="58"/>
                    </a:lnTo>
                    <a:lnTo>
                      <a:pt x="373" y="66"/>
                    </a:lnTo>
                    <a:lnTo>
                      <a:pt x="425" y="74"/>
                    </a:lnTo>
                    <a:lnTo>
                      <a:pt x="479" y="83"/>
                    </a:lnTo>
                    <a:lnTo>
                      <a:pt x="534" y="91"/>
                    </a:lnTo>
                    <a:lnTo>
                      <a:pt x="592" y="100"/>
                    </a:lnTo>
                    <a:lnTo>
                      <a:pt x="648" y="108"/>
                    </a:lnTo>
                    <a:lnTo>
                      <a:pt x="707" y="117"/>
                    </a:lnTo>
                    <a:lnTo>
                      <a:pt x="766" y="127"/>
                    </a:lnTo>
                    <a:lnTo>
                      <a:pt x="828" y="137"/>
                    </a:lnTo>
                    <a:lnTo>
                      <a:pt x="828" y="131"/>
                    </a:lnTo>
                    <a:lnTo>
                      <a:pt x="828" y="125"/>
                    </a:lnTo>
                    <a:lnTo>
                      <a:pt x="766" y="115"/>
                    </a:lnTo>
                    <a:lnTo>
                      <a:pt x="707" y="106"/>
                    </a:lnTo>
                    <a:lnTo>
                      <a:pt x="648" y="97"/>
                    </a:lnTo>
                    <a:lnTo>
                      <a:pt x="592" y="88"/>
                    </a:lnTo>
                    <a:lnTo>
                      <a:pt x="534" y="79"/>
                    </a:lnTo>
                    <a:lnTo>
                      <a:pt x="479" y="70"/>
                    </a:lnTo>
                    <a:lnTo>
                      <a:pt x="425" y="62"/>
                    </a:lnTo>
                    <a:lnTo>
                      <a:pt x="373" y="55"/>
                    </a:lnTo>
                    <a:lnTo>
                      <a:pt x="323" y="47"/>
                    </a:lnTo>
                    <a:lnTo>
                      <a:pt x="275" y="40"/>
                    </a:lnTo>
                    <a:lnTo>
                      <a:pt x="226" y="31"/>
                    </a:lnTo>
                    <a:lnTo>
                      <a:pt x="180" y="25"/>
                    </a:lnTo>
                    <a:lnTo>
                      <a:pt x="133" y="18"/>
                    </a:lnTo>
                    <a:lnTo>
                      <a:pt x="88" y="12"/>
                    </a:lnTo>
                    <a:lnTo>
                      <a:pt x="43" y="6"/>
                    </a:lnTo>
                    <a:lnTo>
                      <a:pt x="0" y="0"/>
                    </a:lnTo>
                    <a:lnTo>
                      <a:pt x="0" y="4"/>
                    </a:lnTo>
                    <a:lnTo>
                      <a:pt x="0" y="9"/>
                    </a:lnTo>
                    <a:close/>
                  </a:path>
                </a:pathLst>
              </a:custGeom>
              <a:solidFill>
                <a:srgbClr val="33332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5" name="未知"/>
              <p:cNvSpPr/>
              <p:nvPr/>
            </p:nvSpPr>
            <p:spPr bwMode="auto">
              <a:xfrm>
                <a:off x="0" y="260"/>
                <a:ext cx="140" cy="29"/>
              </a:xfrm>
              <a:custGeom>
                <a:avLst/>
                <a:gdLst>
                  <a:gd name="T0" fmla="*/ 0 w 837"/>
                  <a:gd name="T1" fmla="*/ 0 h 174"/>
                  <a:gd name="T2" fmla="*/ 7 w 837"/>
                  <a:gd name="T3" fmla="*/ 1 h 174"/>
                  <a:gd name="T4" fmla="*/ 15 w 837"/>
                  <a:gd name="T5" fmla="*/ 3 h 174"/>
                  <a:gd name="T6" fmla="*/ 22 w 837"/>
                  <a:gd name="T7" fmla="*/ 4 h 174"/>
                  <a:gd name="T8" fmla="*/ 30 w 837"/>
                  <a:gd name="T9" fmla="*/ 6 h 174"/>
                  <a:gd name="T10" fmla="*/ 38 w 837"/>
                  <a:gd name="T11" fmla="*/ 7 h 174"/>
                  <a:gd name="T12" fmla="*/ 46 w 837"/>
                  <a:gd name="T13" fmla="*/ 9 h 174"/>
                  <a:gd name="T14" fmla="*/ 54 w 837"/>
                  <a:gd name="T15" fmla="*/ 11 h 174"/>
                  <a:gd name="T16" fmla="*/ 63 w 837"/>
                  <a:gd name="T17" fmla="*/ 12 h 174"/>
                  <a:gd name="T18" fmla="*/ 72 w 837"/>
                  <a:gd name="T19" fmla="*/ 14 h 174"/>
                  <a:gd name="T20" fmla="*/ 81 w 837"/>
                  <a:gd name="T21" fmla="*/ 16 h 174"/>
                  <a:gd name="T22" fmla="*/ 90 w 837"/>
                  <a:gd name="T23" fmla="*/ 17 h 174"/>
                  <a:gd name="T24" fmla="*/ 100 w 837"/>
                  <a:gd name="T25" fmla="*/ 20 h 174"/>
                  <a:gd name="T26" fmla="*/ 110 w 837"/>
                  <a:gd name="T27" fmla="*/ 21 h 174"/>
                  <a:gd name="T28" fmla="*/ 119 w 837"/>
                  <a:gd name="T29" fmla="*/ 23 h 174"/>
                  <a:gd name="T30" fmla="*/ 129 w 837"/>
                  <a:gd name="T31" fmla="*/ 26 h 174"/>
                  <a:gd name="T32" fmla="*/ 140 w 837"/>
                  <a:gd name="T33" fmla="*/ 28 h 174"/>
                  <a:gd name="T34" fmla="*/ 140 w 837"/>
                  <a:gd name="T35" fmla="*/ 28 h 174"/>
                  <a:gd name="T36" fmla="*/ 140 w 837"/>
                  <a:gd name="T37" fmla="*/ 29 h 174"/>
                  <a:gd name="T38" fmla="*/ 129 w 837"/>
                  <a:gd name="T39" fmla="*/ 27 h 174"/>
                  <a:gd name="T40" fmla="*/ 119 w 837"/>
                  <a:gd name="T41" fmla="*/ 25 h 174"/>
                  <a:gd name="T42" fmla="*/ 110 w 837"/>
                  <a:gd name="T43" fmla="*/ 23 h 174"/>
                  <a:gd name="T44" fmla="*/ 100 w 837"/>
                  <a:gd name="T45" fmla="*/ 21 h 174"/>
                  <a:gd name="T46" fmla="*/ 90 w 837"/>
                  <a:gd name="T47" fmla="*/ 19 h 174"/>
                  <a:gd name="T48" fmla="*/ 81 w 837"/>
                  <a:gd name="T49" fmla="*/ 17 h 174"/>
                  <a:gd name="T50" fmla="*/ 72 w 837"/>
                  <a:gd name="T51" fmla="*/ 15 h 174"/>
                  <a:gd name="T52" fmla="*/ 63 w 837"/>
                  <a:gd name="T53" fmla="*/ 14 h 174"/>
                  <a:gd name="T54" fmla="*/ 54 w 837"/>
                  <a:gd name="T55" fmla="*/ 12 h 174"/>
                  <a:gd name="T56" fmla="*/ 46 w 837"/>
                  <a:gd name="T57" fmla="*/ 10 h 174"/>
                  <a:gd name="T58" fmla="*/ 38 w 837"/>
                  <a:gd name="T59" fmla="*/ 9 h 174"/>
                  <a:gd name="T60" fmla="*/ 30 w 837"/>
                  <a:gd name="T61" fmla="*/ 7 h 174"/>
                  <a:gd name="T62" fmla="*/ 22 w 837"/>
                  <a:gd name="T63" fmla="*/ 6 h 174"/>
                  <a:gd name="T64" fmla="*/ 15 w 837"/>
                  <a:gd name="T65" fmla="*/ 4 h 174"/>
                  <a:gd name="T66" fmla="*/ 7 w 837"/>
                  <a:gd name="T67" fmla="*/ 3 h 174"/>
                  <a:gd name="T68" fmla="*/ 0 w 837"/>
                  <a:gd name="T69" fmla="*/ 1 h 174"/>
                  <a:gd name="T70" fmla="*/ 0 w 837"/>
                  <a:gd name="T71" fmla="*/ 0 h 174"/>
                  <a:gd name="T72" fmla="*/ 0 w 837"/>
                  <a:gd name="T73" fmla="*/ 0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74">
                    <a:moveTo>
                      <a:pt x="0" y="0"/>
                    </a:moveTo>
                    <a:lnTo>
                      <a:pt x="43" y="8"/>
                    </a:lnTo>
                    <a:lnTo>
                      <a:pt x="89" y="16"/>
                    </a:lnTo>
                    <a:lnTo>
                      <a:pt x="134" y="26"/>
                    </a:lnTo>
                    <a:lnTo>
                      <a:pt x="181" y="35"/>
                    </a:lnTo>
                    <a:lnTo>
                      <a:pt x="227" y="44"/>
                    </a:lnTo>
                    <a:lnTo>
                      <a:pt x="276" y="54"/>
                    </a:lnTo>
                    <a:lnTo>
                      <a:pt x="325" y="64"/>
                    </a:lnTo>
                    <a:lnTo>
                      <a:pt x="376" y="74"/>
                    </a:lnTo>
                    <a:lnTo>
                      <a:pt x="429" y="83"/>
                    </a:lnTo>
                    <a:lnTo>
                      <a:pt x="484" y="94"/>
                    </a:lnTo>
                    <a:lnTo>
                      <a:pt x="539" y="104"/>
                    </a:lnTo>
                    <a:lnTo>
                      <a:pt x="598" y="117"/>
                    </a:lnTo>
                    <a:lnTo>
                      <a:pt x="655" y="128"/>
                    </a:lnTo>
                    <a:lnTo>
                      <a:pt x="714" y="140"/>
                    </a:lnTo>
                    <a:lnTo>
                      <a:pt x="774" y="153"/>
                    </a:lnTo>
                    <a:lnTo>
                      <a:pt x="837" y="166"/>
                    </a:lnTo>
                    <a:lnTo>
                      <a:pt x="837" y="170"/>
                    </a:lnTo>
                    <a:lnTo>
                      <a:pt x="837" y="174"/>
                    </a:lnTo>
                    <a:lnTo>
                      <a:pt x="774" y="162"/>
                    </a:lnTo>
                    <a:lnTo>
                      <a:pt x="714" y="150"/>
                    </a:lnTo>
                    <a:lnTo>
                      <a:pt x="655" y="137"/>
                    </a:lnTo>
                    <a:lnTo>
                      <a:pt x="598" y="126"/>
                    </a:lnTo>
                    <a:lnTo>
                      <a:pt x="539" y="115"/>
                    </a:lnTo>
                    <a:lnTo>
                      <a:pt x="484" y="103"/>
                    </a:lnTo>
                    <a:lnTo>
                      <a:pt x="429" y="92"/>
                    </a:lnTo>
                    <a:lnTo>
                      <a:pt x="376" y="82"/>
                    </a:lnTo>
                    <a:lnTo>
                      <a:pt x="325" y="72"/>
                    </a:lnTo>
                    <a:lnTo>
                      <a:pt x="276" y="61"/>
                    </a:lnTo>
                    <a:lnTo>
                      <a:pt x="227" y="52"/>
                    </a:lnTo>
                    <a:lnTo>
                      <a:pt x="181" y="43"/>
                    </a:lnTo>
                    <a:lnTo>
                      <a:pt x="134" y="34"/>
                    </a:lnTo>
                    <a:lnTo>
                      <a:pt x="89" y="25"/>
                    </a:lnTo>
                    <a:lnTo>
                      <a:pt x="43" y="15"/>
                    </a:lnTo>
                    <a:lnTo>
                      <a:pt x="0" y="6"/>
                    </a:lnTo>
                    <a:lnTo>
                      <a:pt x="0" y="2"/>
                    </a:lnTo>
                    <a:lnTo>
                      <a:pt x="0" y="0"/>
                    </a:lnTo>
                    <a:close/>
                  </a:path>
                </a:pathLst>
              </a:custGeom>
              <a:solidFill>
                <a:srgbClr val="B5735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6" name="未知"/>
              <p:cNvSpPr/>
              <p:nvPr/>
            </p:nvSpPr>
            <p:spPr bwMode="auto">
              <a:xfrm>
                <a:off x="0" y="257"/>
                <a:ext cx="140" cy="31"/>
              </a:xfrm>
              <a:custGeom>
                <a:avLst/>
                <a:gdLst>
                  <a:gd name="T0" fmla="*/ 0 w 837"/>
                  <a:gd name="T1" fmla="*/ 3 h 183"/>
                  <a:gd name="T2" fmla="*/ 7 w 837"/>
                  <a:gd name="T3" fmla="*/ 4 h 183"/>
                  <a:gd name="T4" fmla="*/ 15 w 837"/>
                  <a:gd name="T5" fmla="*/ 6 h 183"/>
                  <a:gd name="T6" fmla="*/ 22 w 837"/>
                  <a:gd name="T7" fmla="*/ 7 h 183"/>
                  <a:gd name="T8" fmla="*/ 30 w 837"/>
                  <a:gd name="T9" fmla="*/ 9 h 183"/>
                  <a:gd name="T10" fmla="*/ 38 w 837"/>
                  <a:gd name="T11" fmla="*/ 10 h 183"/>
                  <a:gd name="T12" fmla="*/ 46 w 837"/>
                  <a:gd name="T13" fmla="*/ 12 h 183"/>
                  <a:gd name="T14" fmla="*/ 54 w 837"/>
                  <a:gd name="T15" fmla="*/ 14 h 183"/>
                  <a:gd name="T16" fmla="*/ 63 w 837"/>
                  <a:gd name="T17" fmla="*/ 15 h 183"/>
                  <a:gd name="T18" fmla="*/ 72 w 837"/>
                  <a:gd name="T19" fmla="*/ 17 h 183"/>
                  <a:gd name="T20" fmla="*/ 81 w 837"/>
                  <a:gd name="T21" fmla="*/ 19 h 183"/>
                  <a:gd name="T22" fmla="*/ 90 w 837"/>
                  <a:gd name="T23" fmla="*/ 20 h 183"/>
                  <a:gd name="T24" fmla="*/ 100 w 837"/>
                  <a:gd name="T25" fmla="*/ 23 h 183"/>
                  <a:gd name="T26" fmla="*/ 110 w 837"/>
                  <a:gd name="T27" fmla="*/ 25 h 183"/>
                  <a:gd name="T28" fmla="*/ 119 w 837"/>
                  <a:gd name="T29" fmla="*/ 27 h 183"/>
                  <a:gd name="T30" fmla="*/ 129 w 837"/>
                  <a:gd name="T31" fmla="*/ 29 h 183"/>
                  <a:gd name="T32" fmla="*/ 140 w 837"/>
                  <a:gd name="T33" fmla="*/ 31 h 183"/>
                  <a:gd name="T34" fmla="*/ 140 w 837"/>
                  <a:gd name="T35" fmla="*/ 29 h 183"/>
                  <a:gd name="T36" fmla="*/ 140 w 837"/>
                  <a:gd name="T37" fmla="*/ 27 h 183"/>
                  <a:gd name="T38" fmla="*/ 129 w 837"/>
                  <a:gd name="T39" fmla="*/ 25 h 183"/>
                  <a:gd name="T40" fmla="*/ 119 w 837"/>
                  <a:gd name="T41" fmla="*/ 23 h 183"/>
                  <a:gd name="T42" fmla="*/ 110 w 837"/>
                  <a:gd name="T43" fmla="*/ 21 h 183"/>
                  <a:gd name="T44" fmla="*/ 100 w 837"/>
                  <a:gd name="T45" fmla="*/ 19 h 183"/>
                  <a:gd name="T46" fmla="*/ 90 w 837"/>
                  <a:gd name="T47" fmla="*/ 17 h 183"/>
                  <a:gd name="T48" fmla="*/ 81 w 837"/>
                  <a:gd name="T49" fmla="*/ 16 h 183"/>
                  <a:gd name="T50" fmla="*/ 72 w 837"/>
                  <a:gd name="T51" fmla="*/ 14 h 183"/>
                  <a:gd name="T52" fmla="*/ 63 w 837"/>
                  <a:gd name="T53" fmla="*/ 12 h 183"/>
                  <a:gd name="T54" fmla="*/ 54 w 837"/>
                  <a:gd name="T55" fmla="*/ 11 h 183"/>
                  <a:gd name="T56" fmla="*/ 46 w 837"/>
                  <a:gd name="T57" fmla="*/ 9 h 183"/>
                  <a:gd name="T58" fmla="*/ 38 w 837"/>
                  <a:gd name="T59" fmla="*/ 7 h 183"/>
                  <a:gd name="T60" fmla="*/ 30 w 837"/>
                  <a:gd name="T61" fmla="*/ 6 h 183"/>
                  <a:gd name="T62" fmla="*/ 22 w 837"/>
                  <a:gd name="T63" fmla="*/ 4 h 183"/>
                  <a:gd name="T64" fmla="*/ 15 w 837"/>
                  <a:gd name="T65" fmla="*/ 3 h 183"/>
                  <a:gd name="T66" fmla="*/ 7 w 837"/>
                  <a:gd name="T67" fmla="*/ 1 h 183"/>
                  <a:gd name="T68" fmla="*/ 0 w 837"/>
                  <a:gd name="T69" fmla="*/ 0 h 183"/>
                  <a:gd name="T70" fmla="*/ 0 w 837"/>
                  <a:gd name="T71" fmla="*/ 1 h 183"/>
                  <a:gd name="T72" fmla="*/ 0 w 837"/>
                  <a:gd name="T73" fmla="*/ 3 h 1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83">
                    <a:moveTo>
                      <a:pt x="0" y="17"/>
                    </a:moveTo>
                    <a:lnTo>
                      <a:pt x="43" y="25"/>
                    </a:lnTo>
                    <a:lnTo>
                      <a:pt x="89" y="33"/>
                    </a:lnTo>
                    <a:lnTo>
                      <a:pt x="134" y="43"/>
                    </a:lnTo>
                    <a:lnTo>
                      <a:pt x="181" y="52"/>
                    </a:lnTo>
                    <a:lnTo>
                      <a:pt x="227" y="61"/>
                    </a:lnTo>
                    <a:lnTo>
                      <a:pt x="276" y="71"/>
                    </a:lnTo>
                    <a:lnTo>
                      <a:pt x="325" y="81"/>
                    </a:lnTo>
                    <a:lnTo>
                      <a:pt x="376" y="91"/>
                    </a:lnTo>
                    <a:lnTo>
                      <a:pt x="429" y="100"/>
                    </a:lnTo>
                    <a:lnTo>
                      <a:pt x="484" y="111"/>
                    </a:lnTo>
                    <a:lnTo>
                      <a:pt x="539" y="121"/>
                    </a:lnTo>
                    <a:lnTo>
                      <a:pt x="598" y="134"/>
                    </a:lnTo>
                    <a:lnTo>
                      <a:pt x="655" y="145"/>
                    </a:lnTo>
                    <a:lnTo>
                      <a:pt x="714" y="157"/>
                    </a:lnTo>
                    <a:lnTo>
                      <a:pt x="774" y="170"/>
                    </a:lnTo>
                    <a:lnTo>
                      <a:pt x="837" y="183"/>
                    </a:lnTo>
                    <a:lnTo>
                      <a:pt x="837" y="172"/>
                    </a:lnTo>
                    <a:lnTo>
                      <a:pt x="837" y="161"/>
                    </a:lnTo>
                    <a:lnTo>
                      <a:pt x="774" y="149"/>
                    </a:lnTo>
                    <a:lnTo>
                      <a:pt x="714" y="137"/>
                    </a:lnTo>
                    <a:lnTo>
                      <a:pt x="655" y="126"/>
                    </a:lnTo>
                    <a:lnTo>
                      <a:pt x="598" y="115"/>
                    </a:lnTo>
                    <a:lnTo>
                      <a:pt x="539" y="103"/>
                    </a:lnTo>
                    <a:lnTo>
                      <a:pt x="484" y="93"/>
                    </a:lnTo>
                    <a:lnTo>
                      <a:pt x="429" y="82"/>
                    </a:lnTo>
                    <a:lnTo>
                      <a:pt x="376" y="72"/>
                    </a:lnTo>
                    <a:lnTo>
                      <a:pt x="325" y="62"/>
                    </a:lnTo>
                    <a:lnTo>
                      <a:pt x="276" y="53"/>
                    </a:lnTo>
                    <a:lnTo>
                      <a:pt x="227" y="44"/>
                    </a:lnTo>
                    <a:lnTo>
                      <a:pt x="181" y="34"/>
                    </a:lnTo>
                    <a:lnTo>
                      <a:pt x="134" y="25"/>
                    </a:lnTo>
                    <a:lnTo>
                      <a:pt x="89" y="16"/>
                    </a:lnTo>
                    <a:lnTo>
                      <a:pt x="43" y="8"/>
                    </a:lnTo>
                    <a:lnTo>
                      <a:pt x="0" y="0"/>
                    </a:lnTo>
                    <a:lnTo>
                      <a:pt x="0" y="8"/>
                    </a:lnTo>
                    <a:lnTo>
                      <a:pt x="0" y="17"/>
                    </a:lnTo>
                    <a:close/>
                  </a:path>
                </a:pathLst>
              </a:custGeom>
              <a:solidFill>
                <a:srgbClr val="82402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7" name="未知"/>
              <p:cNvSpPr/>
              <p:nvPr/>
            </p:nvSpPr>
            <p:spPr bwMode="auto">
              <a:xfrm>
                <a:off x="0" y="261"/>
                <a:ext cx="140" cy="30"/>
              </a:xfrm>
              <a:custGeom>
                <a:avLst/>
                <a:gdLst>
                  <a:gd name="T0" fmla="*/ 0 w 837"/>
                  <a:gd name="T1" fmla="*/ 2 h 178"/>
                  <a:gd name="T2" fmla="*/ 7 w 837"/>
                  <a:gd name="T3" fmla="*/ 3 h 178"/>
                  <a:gd name="T4" fmla="*/ 15 w 837"/>
                  <a:gd name="T5" fmla="*/ 4 h 178"/>
                  <a:gd name="T6" fmla="*/ 22 w 837"/>
                  <a:gd name="T7" fmla="*/ 6 h 178"/>
                  <a:gd name="T8" fmla="*/ 30 w 837"/>
                  <a:gd name="T9" fmla="*/ 8 h 178"/>
                  <a:gd name="T10" fmla="*/ 38 w 837"/>
                  <a:gd name="T11" fmla="*/ 9 h 178"/>
                  <a:gd name="T12" fmla="*/ 46 w 837"/>
                  <a:gd name="T13" fmla="*/ 11 h 178"/>
                  <a:gd name="T14" fmla="*/ 54 w 837"/>
                  <a:gd name="T15" fmla="*/ 12 h 178"/>
                  <a:gd name="T16" fmla="*/ 63 w 837"/>
                  <a:gd name="T17" fmla="*/ 14 h 178"/>
                  <a:gd name="T18" fmla="*/ 72 w 837"/>
                  <a:gd name="T19" fmla="*/ 16 h 178"/>
                  <a:gd name="T20" fmla="*/ 81 w 837"/>
                  <a:gd name="T21" fmla="*/ 18 h 178"/>
                  <a:gd name="T22" fmla="*/ 90 w 837"/>
                  <a:gd name="T23" fmla="*/ 20 h 178"/>
                  <a:gd name="T24" fmla="*/ 100 w 837"/>
                  <a:gd name="T25" fmla="*/ 22 h 178"/>
                  <a:gd name="T26" fmla="*/ 110 w 837"/>
                  <a:gd name="T27" fmla="*/ 24 h 178"/>
                  <a:gd name="T28" fmla="*/ 119 w 837"/>
                  <a:gd name="T29" fmla="*/ 26 h 178"/>
                  <a:gd name="T30" fmla="*/ 129 w 837"/>
                  <a:gd name="T31" fmla="*/ 28 h 178"/>
                  <a:gd name="T32" fmla="*/ 140 w 837"/>
                  <a:gd name="T33" fmla="*/ 30 h 178"/>
                  <a:gd name="T34" fmla="*/ 140 w 837"/>
                  <a:gd name="T35" fmla="*/ 29 h 178"/>
                  <a:gd name="T36" fmla="*/ 140 w 837"/>
                  <a:gd name="T37" fmla="*/ 28 h 178"/>
                  <a:gd name="T38" fmla="*/ 129 w 837"/>
                  <a:gd name="T39" fmla="*/ 26 h 178"/>
                  <a:gd name="T40" fmla="*/ 119 w 837"/>
                  <a:gd name="T41" fmla="*/ 24 h 178"/>
                  <a:gd name="T42" fmla="*/ 110 w 837"/>
                  <a:gd name="T43" fmla="*/ 22 h 178"/>
                  <a:gd name="T44" fmla="*/ 100 w 837"/>
                  <a:gd name="T45" fmla="*/ 20 h 178"/>
                  <a:gd name="T46" fmla="*/ 90 w 837"/>
                  <a:gd name="T47" fmla="*/ 18 h 178"/>
                  <a:gd name="T48" fmla="*/ 81 w 837"/>
                  <a:gd name="T49" fmla="*/ 16 h 178"/>
                  <a:gd name="T50" fmla="*/ 72 w 837"/>
                  <a:gd name="T51" fmla="*/ 14 h 178"/>
                  <a:gd name="T52" fmla="*/ 63 w 837"/>
                  <a:gd name="T53" fmla="*/ 13 h 178"/>
                  <a:gd name="T54" fmla="*/ 54 w 837"/>
                  <a:gd name="T55" fmla="*/ 11 h 178"/>
                  <a:gd name="T56" fmla="*/ 46 w 837"/>
                  <a:gd name="T57" fmla="*/ 9 h 178"/>
                  <a:gd name="T58" fmla="*/ 38 w 837"/>
                  <a:gd name="T59" fmla="*/ 8 h 178"/>
                  <a:gd name="T60" fmla="*/ 30 w 837"/>
                  <a:gd name="T61" fmla="*/ 6 h 178"/>
                  <a:gd name="T62" fmla="*/ 22 w 837"/>
                  <a:gd name="T63" fmla="*/ 5 h 178"/>
                  <a:gd name="T64" fmla="*/ 15 w 837"/>
                  <a:gd name="T65" fmla="*/ 3 h 178"/>
                  <a:gd name="T66" fmla="*/ 7 w 837"/>
                  <a:gd name="T67" fmla="*/ 2 h 178"/>
                  <a:gd name="T68" fmla="*/ 0 w 837"/>
                  <a:gd name="T69" fmla="*/ 0 h 178"/>
                  <a:gd name="T70" fmla="*/ 0 w 837"/>
                  <a:gd name="T71" fmla="*/ 1 h 178"/>
                  <a:gd name="T72" fmla="*/ 0 w 837"/>
                  <a:gd name="T73" fmla="*/ 2 h 1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37" h="178">
                    <a:moveTo>
                      <a:pt x="0" y="9"/>
                    </a:moveTo>
                    <a:lnTo>
                      <a:pt x="43" y="18"/>
                    </a:lnTo>
                    <a:lnTo>
                      <a:pt x="89" y="26"/>
                    </a:lnTo>
                    <a:lnTo>
                      <a:pt x="134" y="35"/>
                    </a:lnTo>
                    <a:lnTo>
                      <a:pt x="181" y="45"/>
                    </a:lnTo>
                    <a:lnTo>
                      <a:pt x="227" y="54"/>
                    </a:lnTo>
                    <a:lnTo>
                      <a:pt x="276" y="64"/>
                    </a:lnTo>
                    <a:lnTo>
                      <a:pt x="325" y="74"/>
                    </a:lnTo>
                    <a:lnTo>
                      <a:pt x="376" y="84"/>
                    </a:lnTo>
                    <a:lnTo>
                      <a:pt x="429" y="94"/>
                    </a:lnTo>
                    <a:lnTo>
                      <a:pt x="484" y="106"/>
                    </a:lnTo>
                    <a:lnTo>
                      <a:pt x="539" y="117"/>
                    </a:lnTo>
                    <a:lnTo>
                      <a:pt x="598" y="129"/>
                    </a:lnTo>
                    <a:lnTo>
                      <a:pt x="655" y="141"/>
                    </a:lnTo>
                    <a:lnTo>
                      <a:pt x="714" y="153"/>
                    </a:lnTo>
                    <a:lnTo>
                      <a:pt x="774" y="165"/>
                    </a:lnTo>
                    <a:lnTo>
                      <a:pt x="837" y="178"/>
                    </a:lnTo>
                    <a:lnTo>
                      <a:pt x="837" y="173"/>
                    </a:lnTo>
                    <a:lnTo>
                      <a:pt x="837" y="168"/>
                    </a:lnTo>
                    <a:lnTo>
                      <a:pt x="774" y="156"/>
                    </a:lnTo>
                    <a:lnTo>
                      <a:pt x="714" y="144"/>
                    </a:lnTo>
                    <a:lnTo>
                      <a:pt x="655" y="131"/>
                    </a:lnTo>
                    <a:lnTo>
                      <a:pt x="598" y="120"/>
                    </a:lnTo>
                    <a:lnTo>
                      <a:pt x="539" y="109"/>
                    </a:lnTo>
                    <a:lnTo>
                      <a:pt x="484" y="97"/>
                    </a:lnTo>
                    <a:lnTo>
                      <a:pt x="429" y="86"/>
                    </a:lnTo>
                    <a:lnTo>
                      <a:pt x="376" y="76"/>
                    </a:lnTo>
                    <a:lnTo>
                      <a:pt x="325" y="66"/>
                    </a:lnTo>
                    <a:lnTo>
                      <a:pt x="276" y="55"/>
                    </a:lnTo>
                    <a:lnTo>
                      <a:pt x="227" y="46"/>
                    </a:lnTo>
                    <a:lnTo>
                      <a:pt x="181" y="37"/>
                    </a:lnTo>
                    <a:lnTo>
                      <a:pt x="134" y="28"/>
                    </a:lnTo>
                    <a:lnTo>
                      <a:pt x="89" y="19"/>
                    </a:lnTo>
                    <a:lnTo>
                      <a:pt x="43" y="9"/>
                    </a:lnTo>
                    <a:lnTo>
                      <a:pt x="0" y="0"/>
                    </a:lnTo>
                    <a:lnTo>
                      <a:pt x="0" y="4"/>
                    </a:lnTo>
                    <a:lnTo>
                      <a:pt x="0" y="9"/>
                    </a:lnTo>
                    <a:close/>
                  </a:path>
                </a:pathLst>
              </a:custGeom>
              <a:solidFill>
                <a:srgbClr val="4D2B1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8" name="未知"/>
              <p:cNvSpPr/>
              <p:nvPr/>
            </p:nvSpPr>
            <p:spPr bwMode="auto">
              <a:xfrm>
                <a:off x="222" y="64"/>
                <a:ext cx="287" cy="43"/>
              </a:xfrm>
              <a:custGeom>
                <a:avLst/>
                <a:gdLst>
                  <a:gd name="T0" fmla="*/ 285 w 1710"/>
                  <a:gd name="T1" fmla="*/ 43 h 261"/>
                  <a:gd name="T2" fmla="*/ 273 w 1710"/>
                  <a:gd name="T3" fmla="*/ 42 h 261"/>
                  <a:gd name="T4" fmla="*/ 261 w 1710"/>
                  <a:gd name="T5" fmla="*/ 41 h 261"/>
                  <a:gd name="T6" fmla="*/ 248 w 1710"/>
                  <a:gd name="T7" fmla="*/ 40 h 261"/>
                  <a:gd name="T8" fmla="*/ 235 w 1710"/>
                  <a:gd name="T9" fmla="*/ 39 h 261"/>
                  <a:gd name="T10" fmla="*/ 222 w 1710"/>
                  <a:gd name="T11" fmla="*/ 38 h 261"/>
                  <a:gd name="T12" fmla="*/ 208 w 1710"/>
                  <a:gd name="T13" fmla="*/ 38 h 261"/>
                  <a:gd name="T14" fmla="*/ 194 w 1710"/>
                  <a:gd name="T15" fmla="*/ 37 h 261"/>
                  <a:gd name="T16" fmla="*/ 179 w 1710"/>
                  <a:gd name="T17" fmla="*/ 36 h 261"/>
                  <a:gd name="T18" fmla="*/ 162 w 1710"/>
                  <a:gd name="T19" fmla="*/ 34 h 261"/>
                  <a:gd name="T20" fmla="*/ 144 w 1710"/>
                  <a:gd name="T21" fmla="*/ 33 h 261"/>
                  <a:gd name="T22" fmla="*/ 126 w 1710"/>
                  <a:gd name="T23" fmla="*/ 32 h 261"/>
                  <a:gd name="T24" fmla="*/ 106 w 1710"/>
                  <a:gd name="T25" fmla="*/ 31 h 261"/>
                  <a:gd name="T26" fmla="*/ 86 w 1710"/>
                  <a:gd name="T27" fmla="*/ 29 h 261"/>
                  <a:gd name="T28" fmla="*/ 66 w 1710"/>
                  <a:gd name="T29" fmla="*/ 28 h 261"/>
                  <a:gd name="T30" fmla="*/ 44 w 1710"/>
                  <a:gd name="T31" fmla="*/ 26 h 261"/>
                  <a:gd name="T32" fmla="*/ 22 w 1710"/>
                  <a:gd name="T33" fmla="*/ 25 h 261"/>
                  <a:gd name="T34" fmla="*/ 20 w 1710"/>
                  <a:gd name="T35" fmla="*/ 22 h 261"/>
                  <a:gd name="T36" fmla="*/ 17 w 1710"/>
                  <a:gd name="T37" fmla="*/ 19 h 261"/>
                  <a:gd name="T38" fmla="*/ 14 w 1710"/>
                  <a:gd name="T39" fmla="*/ 16 h 261"/>
                  <a:gd name="T40" fmla="*/ 11 w 1710"/>
                  <a:gd name="T41" fmla="*/ 13 h 261"/>
                  <a:gd name="T42" fmla="*/ 8 w 1710"/>
                  <a:gd name="T43" fmla="*/ 10 h 261"/>
                  <a:gd name="T44" fmla="*/ 6 w 1710"/>
                  <a:gd name="T45" fmla="*/ 6 h 261"/>
                  <a:gd name="T46" fmla="*/ 3 w 1710"/>
                  <a:gd name="T47" fmla="*/ 3 h 261"/>
                  <a:gd name="T48" fmla="*/ 0 w 1710"/>
                  <a:gd name="T49" fmla="*/ 0 h 261"/>
                  <a:gd name="T50" fmla="*/ 23 w 1710"/>
                  <a:gd name="T51" fmla="*/ 2 h 261"/>
                  <a:gd name="T52" fmla="*/ 45 w 1710"/>
                  <a:gd name="T53" fmla="*/ 4 h 261"/>
                  <a:gd name="T54" fmla="*/ 67 w 1710"/>
                  <a:gd name="T55" fmla="*/ 6 h 261"/>
                  <a:gd name="T56" fmla="*/ 88 w 1710"/>
                  <a:gd name="T57" fmla="*/ 8 h 261"/>
                  <a:gd name="T58" fmla="*/ 108 w 1710"/>
                  <a:gd name="T59" fmla="*/ 10 h 261"/>
                  <a:gd name="T60" fmla="*/ 128 w 1710"/>
                  <a:gd name="T61" fmla="*/ 12 h 261"/>
                  <a:gd name="T62" fmla="*/ 146 w 1710"/>
                  <a:gd name="T63" fmla="*/ 14 h 261"/>
                  <a:gd name="T64" fmla="*/ 165 w 1710"/>
                  <a:gd name="T65" fmla="*/ 16 h 261"/>
                  <a:gd name="T66" fmla="*/ 180 w 1710"/>
                  <a:gd name="T67" fmla="*/ 17 h 261"/>
                  <a:gd name="T68" fmla="*/ 195 w 1710"/>
                  <a:gd name="T69" fmla="*/ 18 h 261"/>
                  <a:gd name="T70" fmla="*/ 209 w 1710"/>
                  <a:gd name="T71" fmla="*/ 20 h 261"/>
                  <a:gd name="T72" fmla="*/ 223 w 1710"/>
                  <a:gd name="T73" fmla="*/ 21 h 261"/>
                  <a:gd name="T74" fmla="*/ 236 w 1710"/>
                  <a:gd name="T75" fmla="*/ 22 h 261"/>
                  <a:gd name="T76" fmla="*/ 250 w 1710"/>
                  <a:gd name="T77" fmla="*/ 24 h 261"/>
                  <a:gd name="T78" fmla="*/ 262 w 1710"/>
                  <a:gd name="T79" fmla="*/ 25 h 261"/>
                  <a:gd name="T80" fmla="*/ 275 w 1710"/>
                  <a:gd name="T81" fmla="*/ 26 h 261"/>
                  <a:gd name="T82" fmla="*/ 276 w 1710"/>
                  <a:gd name="T83" fmla="*/ 28 h 261"/>
                  <a:gd name="T84" fmla="*/ 277 w 1710"/>
                  <a:gd name="T85" fmla="*/ 30 h 261"/>
                  <a:gd name="T86" fmla="*/ 279 w 1710"/>
                  <a:gd name="T87" fmla="*/ 32 h 261"/>
                  <a:gd name="T88" fmla="*/ 280 w 1710"/>
                  <a:gd name="T89" fmla="*/ 35 h 261"/>
                  <a:gd name="T90" fmla="*/ 281 w 1710"/>
                  <a:gd name="T91" fmla="*/ 37 h 261"/>
                  <a:gd name="T92" fmla="*/ 282 w 1710"/>
                  <a:gd name="T93" fmla="*/ 39 h 261"/>
                  <a:gd name="T94" fmla="*/ 284 w 1710"/>
                  <a:gd name="T95" fmla="*/ 41 h 261"/>
                  <a:gd name="T96" fmla="*/ 285 w 1710"/>
                  <a:gd name="T97" fmla="*/ 43 h 2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710" h="261">
                    <a:moveTo>
                      <a:pt x="1710" y="261"/>
                    </a:moveTo>
                    <a:lnTo>
                      <a:pt x="1638" y="255"/>
                    </a:lnTo>
                    <a:lnTo>
                      <a:pt x="1565" y="249"/>
                    </a:lnTo>
                    <a:lnTo>
                      <a:pt x="1489" y="244"/>
                    </a:lnTo>
                    <a:lnTo>
                      <a:pt x="1411" y="239"/>
                    </a:lnTo>
                    <a:lnTo>
                      <a:pt x="1329" y="233"/>
                    </a:lnTo>
                    <a:lnTo>
                      <a:pt x="1247" y="228"/>
                    </a:lnTo>
                    <a:lnTo>
                      <a:pt x="1162" y="222"/>
                    </a:lnTo>
                    <a:lnTo>
                      <a:pt x="1075" y="217"/>
                    </a:lnTo>
                    <a:lnTo>
                      <a:pt x="971" y="208"/>
                    </a:lnTo>
                    <a:lnTo>
                      <a:pt x="864" y="201"/>
                    </a:lnTo>
                    <a:lnTo>
                      <a:pt x="753" y="194"/>
                    </a:lnTo>
                    <a:lnTo>
                      <a:pt x="638" y="187"/>
                    </a:lnTo>
                    <a:lnTo>
                      <a:pt x="518" y="178"/>
                    </a:lnTo>
                    <a:lnTo>
                      <a:pt x="395" y="170"/>
                    </a:lnTo>
                    <a:lnTo>
                      <a:pt x="266" y="160"/>
                    </a:lnTo>
                    <a:lnTo>
                      <a:pt x="134" y="152"/>
                    </a:lnTo>
                    <a:lnTo>
                      <a:pt x="117" y="133"/>
                    </a:lnTo>
                    <a:lnTo>
                      <a:pt x="101" y="114"/>
                    </a:lnTo>
                    <a:lnTo>
                      <a:pt x="83" y="96"/>
                    </a:lnTo>
                    <a:lnTo>
                      <a:pt x="67" y="77"/>
                    </a:lnTo>
                    <a:lnTo>
                      <a:pt x="50" y="58"/>
                    </a:lnTo>
                    <a:lnTo>
                      <a:pt x="33" y="38"/>
                    </a:lnTo>
                    <a:lnTo>
                      <a:pt x="16" y="19"/>
                    </a:lnTo>
                    <a:lnTo>
                      <a:pt x="0" y="0"/>
                    </a:lnTo>
                    <a:lnTo>
                      <a:pt x="138" y="13"/>
                    </a:lnTo>
                    <a:lnTo>
                      <a:pt x="272" y="26"/>
                    </a:lnTo>
                    <a:lnTo>
                      <a:pt x="402" y="38"/>
                    </a:lnTo>
                    <a:lnTo>
                      <a:pt x="528" y="51"/>
                    </a:lnTo>
                    <a:lnTo>
                      <a:pt x="649" y="62"/>
                    </a:lnTo>
                    <a:lnTo>
                      <a:pt x="765" y="73"/>
                    </a:lnTo>
                    <a:lnTo>
                      <a:pt x="878" y="84"/>
                    </a:lnTo>
                    <a:lnTo>
                      <a:pt x="987" y="96"/>
                    </a:lnTo>
                    <a:lnTo>
                      <a:pt x="1078" y="104"/>
                    </a:lnTo>
                    <a:lnTo>
                      <a:pt x="1167" y="112"/>
                    </a:lnTo>
                    <a:lnTo>
                      <a:pt x="1253" y="120"/>
                    </a:lnTo>
                    <a:lnTo>
                      <a:pt x="1337" y="129"/>
                    </a:lnTo>
                    <a:lnTo>
                      <a:pt x="1417" y="136"/>
                    </a:lnTo>
                    <a:lnTo>
                      <a:pt x="1497" y="144"/>
                    </a:lnTo>
                    <a:lnTo>
                      <a:pt x="1574" y="151"/>
                    </a:lnTo>
                    <a:lnTo>
                      <a:pt x="1648" y="159"/>
                    </a:lnTo>
                    <a:lnTo>
                      <a:pt x="1655" y="172"/>
                    </a:lnTo>
                    <a:lnTo>
                      <a:pt x="1663" y="185"/>
                    </a:lnTo>
                    <a:lnTo>
                      <a:pt x="1671" y="197"/>
                    </a:lnTo>
                    <a:lnTo>
                      <a:pt x="1679" y="211"/>
                    </a:lnTo>
                    <a:lnTo>
                      <a:pt x="1686" y="223"/>
                    </a:lnTo>
                    <a:lnTo>
                      <a:pt x="1694" y="235"/>
                    </a:lnTo>
                    <a:lnTo>
                      <a:pt x="1702" y="247"/>
                    </a:lnTo>
                    <a:lnTo>
                      <a:pt x="1710" y="261"/>
                    </a:lnTo>
                    <a:close/>
                  </a:path>
                </a:pathLst>
              </a:custGeom>
              <a:solidFill>
                <a:srgbClr val="BA5E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19" name="未知"/>
              <p:cNvSpPr/>
              <p:nvPr/>
            </p:nvSpPr>
            <p:spPr bwMode="auto">
              <a:xfrm>
                <a:off x="278" y="89"/>
                <a:ext cx="231" cy="203"/>
              </a:xfrm>
              <a:custGeom>
                <a:avLst/>
                <a:gdLst>
                  <a:gd name="T0" fmla="*/ 219 w 1386"/>
                  <a:gd name="T1" fmla="*/ 15 h 1222"/>
                  <a:gd name="T2" fmla="*/ 196 w 1386"/>
                  <a:gd name="T3" fmla="*/ 14 h 1222"/>
                  <a:gd name="T4" fmla="*/ 172 w 1386"/>
                  <a:gd name="T5" fmla="*/ 12 h 1222"/>
                  <a:gd name="T6" fmla="*/ 148 w 1386"/>
                  <a:gd name="T7" fmla="*/ 10 h 1222"/>
                  <a:gd name="T8" fmla="*/ 120 w 1386"/>
                  <a:gd name="T9" fmla="*/ 8 h 1222"/>
                  <a:gd name="T10" fmla="*/ 88 w 1386"/>
                  <a:gd name="T11" fmla="*/ 6 h 1222"/>
                  <a:gd name="T12" fmla="*/ 54 w 1386"/>
                  <a:gd name="T13" fmla="*/ 4 h 1222"/>
                  <a:gd name="T14" fmla="*/ 19 w 1386"/>
                  <a:gd name="T15" fmla="*/ 1 h 1222"/>
                  <a:gd name="T16" fmla="*/ 0 w 1386"/>
                  <a:gd name="T17" fmla="*/ 12 h 1222"/>
                  <a:gd name="T18" fmla="*/ 0 w 1386"/>
                  <a:gd name="T19" fmla="*/ 38 h 1222"/>
                  <a:gd name="T20" fmla="*/ 0 w 1386"/>
                  <a:gd name="T21" fmla="*/ 63 h 1222"/>
                  <a:gd name="T22" fmla="*/ 0 w 1386"/>
                  <a:gd name="T23" fmla="*/ 88 h 1222"/>
                  <a:gd name="T24" fmla="*/ 0 w 1386"/>
                  <a:gd name="T25" fmla="*/ 114 h 1222"/>
                  <a:gd name="T26" fmla="*/ 0 w 1386"/>
                  <a:gd name="T27" fmla="*/ 139 h 1222"/>
                  <a:gd name="T28" fmla="*/ 0 w 1386"/>
                  <a:gd name="T29" fmla="*/ 165 h 1222"/>
                  <a:gd name="T30" fmla="*/ 0 w 1386"/>
                  <a:gd name="T31" fmla="*/ 190 h 1222"/>
                  <a:gd name="T32" fmla="*/ 19 w 1386"/>
                  <a:gd name="T33" fmla="*/ 199 h 1222"/>
                  <a:gd name="T34" fmla="*/ 55 w 1386"/>
                  <a:gd name="T35" fmla="*/ 192 h 1222"/>
                  <a:gd name="T36" fmla="*/ 89 w 1386"/>
                  <a:gd name="T37" fmla="*/ 186 h 1222"/>
                  <a:gd name="T38" fmla="*/ 121 w 1386"/>
                  <a:gd name="T39" fmla="*/ 180 h 1222"/>
                  <a:gd name="T40" fmla="*/ 149 w 1386"/>
                  <a:gd name="T41" fmla="*/ 175 h 1222"/>
                  <a:gd name="T42" fmla="*/ 174 w 1386"/>
                  <a:gd name="T43" fmla="*/ 170 h 1222"/>
                  <a:gd name="T44" fmla="*/ 198 w 1386"/>
                  <a:gd name="T45" fmla="*/ 165 h 1222"/>
                  <a:gd name="T46" fmla="*/ 220 w 1386"/>
                  <a:gd name="T47" fmla="*/ 161 h 1222"/>
                  <a:gd name="T48" fmla="*/ 231 w 1386"/>
                  <a:gd name="T49" fmla="*/ 150 h 1222"/>
                  <a:gd name="T50" fmla="*/ 231 w 1386"/>
                  <a:gd name="T51" fmla="*/ 132 h 1222"/>
                  <a:gd name="T52" fmla="*/ 231 w 1386"/>
                  <a:gd name="T53" fmla="*/ 114 h 1222"/>
                  <a:gd name="T54" fmla="*/ 230 w 1386"/>
                  <a:gd name="T55" fmla="*/ 96 h 1222"/>
                  <a:gd name="T56" fmla="*/ 230 w 1386"/>
                  <a:gd name="T57" fmla="*/ 79 h 1222"/>
                  <a:gd name="T58" fmla="*/ 230 w 1386"/>
                  <a:gd name="T59" fmla="*/ 61 h 1222"/>
                  <a:gd name="T60" fmla="*/ 230 w 1386"/>
                  <a:gd name="T61" fmla="*/ 43 h 1222"/>
                  <a:gd name="T62" fmla="*/ 229 w 1386"/>
                  <a:gd name="T63" fmla="*/ 25 h 12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86" h="1222">
                    <a:moveTo>
                      <a:pt x="1376" y="97"/>
                    </a:moveTo>
                    <a:lnTo>
                      <a:pt x="1311" y="92"/>
                    </a:lnTo>
                    <a:lnTo>
                      <a:pt x="1245" y="87"/>
                    </a:lnTo>
                    <a:lnTo>
                      <a:pt x="1176" y="82"/>
                    </a:lnTo>
                    <a:lnTo>
                      <a:pt x="1107" y="78"/>
                    </a:lnTo>
                    <a:lnTo>
                      <a:pt x="1034" y="72"/>
                    </a:lnTo>
                    <a:lnTo>
                      <a:pt x="961" y="67"/>
                    </a:lnTo>
                    <a:lnTo>
                      <a:pt x="885" y="62"/>
                    </a:lnTo>
                    <a:lnTo>
                      <a:pt x="808" y="56"/>
                    </a:lnTo>
                    <a:lnTo>
                      <a:pt x="717" y="49"/>
                    </a:lnTo>
                    <a:lnTo>
                      <a:pt x="624" y="43"/>
                    </a:lnTo>
                    <a:lnTo>
                      <a:pt x="527" y="36"/>
                    </a:lnTo>
                    <a:lnTo>
                      <a:pt x="429" y="30"/>
                    </a:lnTo>
                    <a:lnTo>
                      <a:pt x="326" y="22"/>
                    </a:lnTo>
                    <a:lnTo>
                      <a:pt x="221" y="14"/>
                    </a:lnTo>
                    <a:lnTo>
                      <a:pt x="111" y="7"/>
                    </a:lnTo>
                    <a:lnTo>
                      <a:pt x="0" y="0"/>
                    </a:lnTo>
                    <a:lnTo>
                      <a:pt x="0" y="75"/>
                    </a:lnTo>
                    <a:lnTo>
                      <a:pt x="0" y="151"/>
                    </a:lnTo>
                    <a:lnTo>
                      <a:pt x="0" y="226"/>
                    </a:lnTo>
                    <a:lnTo>
                      <a:pt x="1" y="302"/>
                    </a:lnTo>
                    <a:lnTo>
                      <a:pt x="1" y="378"/>
                    </a:lnTo>
                    <a:lnTo>
                      <a:pt x="1" y="455"/>
                    </a:lnTo>
                    <a:lnTo>
                      <a:pt x="1" y="531"/>
                    </a:lnTo>
                    <a:lnTo>
                      <a:pt x="2" y="608"/>
                    </a:lnTo>
                    <a:lnTo>
                      <a:pt x="2" y="684"/>
                    </a:lnTo>
                    <a:lnTo>
                      <a:pt x="2" y="760"/>
                    </a:lnTo>
                    <a:lnTo>
                      <a:pt x="2" y="837"/>
                    </a:lnTo>
                    <a:lnTo>
                      <a:pt x="2" y="914"/>
                    </a:lnTo>
                    <a:lnTo>
                      <a:pt x="2" y="991"/>
                    </a:lnTo>
                    <a:lnTo>
                      <a:pt x="2" y="1068"/>
                    </a:lnTo>
                    <a:lnTo>
                      <a:pt x="2" y="1145"/>
                    </a:lnTo>
                    <a:lnTo>
                      <a:pt x="3" y="1222"/>
                    </a:lnTo>
                    <a:lnTo>
                      <a:pt x="115" y="1199"/>
                    </a:lnTo>
                    <a:lnTo>
                      <a:pt x="225" y="1179"/>
                    </a:lnTo>
                    <a:lnTo>
                      <a:pt x="331" y="1157"/>
                    </a:lnTo>
                    <a:lnTo>
                      <a:pt x="434" y="1139"/>
                    </a:lnTo>
                    <a:lnTo>
                      <a:pt x="533" y="1119"/>
                    </a:lnTo>
                    <a:lnTo>
                      <a:pt x="630" y="1101"/>
                    </a:lnTo>
                    <a:lnTo>
                      <a:pt x="723" y="1083"/>
                    </a:lnTo>
                    <a:lnTo>
                      <a:pt x="814" y="1067"/>
                    </a:lnTo>
                    <a:lnTo>
                      <a:pt x="891" y="1052"/>
                    </a:lnTo>
                    <a:lnTo>
                      <a:pt x="968" y="1036"/>
                    </a:lnTo>
                    <a:lnTo>
                      <a:pt x="1041" y="1022"/>
                    </a:lnTo>
                    <a:lnTo>
                      <a:pt x="1115" y="1008"/>
                    </a:lnTo>
                    <a:lnTo>
                      <a:pt x="1185" y="995"/>
                    </a:lnTo>
                    <a:lnTo>
                      <a:pt x="1254" y="982"/>
                    </a:lnTo>
                    <a:lnTo>
                      <a:pt x="1320" y="970"/>
                    </a:lnTo>
                    <a:lnTo>
                      <a:pt x="1386" y="957"/>
                    </a:lnTo>
                    <a:lnTo>
                      <a:pt x="1385" y="903"/>
                    </a:lnTo>
                    <a:lnTo>
                      <a:pt x="1385" y="850"/>
                    </a:lnTo>
                    <a:lnTo>
                      <a:pt x="1384" y="795"/>
                    </a:lnTo>
                    <a:lnTo>
                      <a:pt x="1384" y="742"/>
                    </a:lnTo>
                    <a:lnTo>
                      <a:pt x="1383" y="688"/>
                    </a:lnTo>
                    <a:lnTo>
                      <a:pt x="1383" y="634"/>
                    </a:lnTo>
                    <a:lnTo>
                      <a:pt x="1382" y="580"/>
                    </a:lnTo>
                    <a:lnTo>
                      <a:pt x="1382" y="527"/>
                    </a:lnTo>
                    <a:lnTo>
                      <a:pt x="1381" y="473"/>
                    </a:lnTo>
                    <a:lnTo>
                      <a:pt x="1380" y="419"/>
                    </a:lnTo>
                    <a:lnTo>
                      <a:pt x="1379" y="365"/>
                    </a:lnTo>
                    <a:lnTo>
                      <a:pt x="1379" y="312"/>
                    </a:lnTo>
                    <a:lnTo>
                      <a:pt x="1378" y="257"/>
                    </a:lnTo>
                    <a:lnTo>
                      <a:pt x="1376" y="204"/>
                    </a:lnTo>
                    <a:lnTo>
                      <a:pt x="1376" y="151"/>
                    </a:lnTo>
                    <a:lnTo>
                      <a:pt x="1376" y="97"/>
                    </a:lnTo>
                    <a:close/>
                  </a:path>
                </a:pathLst>
              </a:cu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0" name="未知"/>
              <p:cNvSpPr/>
              <p:nvPr/>
            </p:nvSpPr>
            <p:spPr bwMode="auto">
              <a:xfrm>
                <a:off x="281" y="95"/>
                <a:ext cx="227" cy="197"/>
              </a:xfrm>
              <a:custGeom>
                <a:avLst/>
                <a:gdLst>
                  <a:gd name="T0" fmla="*/ 215 w 1358"/>
                  <a:gd name="T1" fmla="*/ 14 h 1180"/>
                  <a:gd name="T2" fmla="*/ 192 w 1358"/>
                  <a:gd name="T3" fmla="*/ 12 h 1180"/>
                  <a:gd name="T4" fmla="*/ 169 w 1358"/>
                  <a:gd name="T5" fmla="*/ 11 h 1180"/>
                  <a:gd name="T6" fmla="*/ 145 w 1358"/>
                  <a:gd name="T7" fmla="*/ 9 h 1180"/>
                  <a:gd name="T8" fmla="*/ 117 w 1358"/>
                  <a:gd name="T9" fmla="*/ 7 h 1180"/>
                  <a:gd name="T10" fmla="*/ 86 w 1358"/>
                  <a:gd name="T11" fmla="*/ 5 h 1180"/>
                  <a:gd name="T12" fmla="*/ 53 w 1358"/>
                  <a:gd name="T13" fmla="*/ 3 h 1180"/>
                  <a:gd name="T14" fmla="*/ 18 w 1358"/>
                  <a:gd name="T15" fmla="*/ 1 h 1180"/>
                  <a:gd name="T16" fmla="*/ 0 w 1358"/>
                  <a:gd name="T17" fmla="*/ 12 h 1180"/>
                  <a:gd name="T18" fmla="*/ 0 w 1358"/>
                  <a:gd name="T19" fmla="*/ 37 h 1180"/>
                  <a:gd name="T20" fmla="*/ 0 w 1358"/>
                  <a:gd name="T21" fmla="*/ 61 h 1180"/>
                  <a:gd name="T22" fmla="*/ 0 w 1358"/>
                  <a:gd name="T23" fmla="*/ 86 h 1180"/>
                  <a:gd name="T24" fmla="*/ 0 w 1358"/>
                  <a:gd name="T25" fmla="*/ 110 h 1180"/>
                  <a:gd name="T26" fmla="*/ 0 w 1358"/>
                  <a:gd name="T27" fmla="*/ 135 h 1180"/>
                  <a:gd name="T28" fmla="*/ 0 w 1358"/>
                  <a:gd name="T29" fmla="*/ 160 h 1180"/>
                  <a:gd name="T30" fmla="*/ 0 w 1358"/>
                  <a:gd name="T31" fmla="*/ 184 h 1180"/>
                  <a:gd name="T32" fmla="*/ 19 w 1358"/>
                  <a:gd name="T33" fmla="*/ 193 h 1180"/>
                  <a:gd name="T34" fmla="*/ 54 w 1358"/>
                  <a:gd name="T35" fmla="*/ 186 h 1180"/>
                  <a:gd name="T36" fmla="*/ 87 w 1358"/>
                  <a:gd name="T37" fmla="*/ 180 h 1180"/>
                  <a:gd name="T38" fmla="*/ 118 w 1358"/>
                  <a:gd name="T39" fmla="*/ 174 h 1180"/>
                  <a:gd name="T40" fmla="*/ 146 w 1358"/>
                  <a:gd name="T41" fmla="*/ 169 h 1180"/>
                  <a:gd name="T42" fmla="*/ 170 w 1358"/>
                  <a:gd name="T43" fmla="*/ 164 h 1180"/>
                  <a:gd name="T44" fmla="*/ 194 w 1358"/>
                  <a:gd name="T45" fmla="*/ 160 h 1180"/>
                  <a:gd name="T46" fmla="*/ 216 w 1358"/>
                  <a:gd name="T47" fmla="*/ 156 h 1180"/>
                  <a:gd name="T48" fmla="*/ 227 w 1358"/>
                  <a:gd name="T49" fmla="*/ 145 h 1180"/>
                  <a:gd name="T50" fmla="*/ 226 w 1358"/>
                  <a:gd name="T51" fmla="*/ 127 h 1180"/>
                  <a:gd name="T52" fmla="*/ 226 w 1358"/>
                  <a:gd name="T53" fmla="*/ 110 h 1180"/>
                  <a:gd name="T54" fmla="*/ 226 w 1358"/>
                  <a:gd name="T55" fmla="*/ 92 h 1180"/>
                  <a:gd name="T56" fmla="*/ 226 w 1358"/>
                  <a:gd name="T57" fmla="*/ 75 h 1180"/>
                  <a:gd name="T58" fmla="*/ 226 w 1358"/>
                  <a:gd name="T59" fmla="*/ 58 h 1180"/>
                  <a:gd name="T60" fmla="*/ 225 w 1358"/>
                  <a:gd name="T61" fmla="*/ 40 h 1180"/>
                  <a:gd name="T62" fmla="*/ 225 w 1358"/>
                  <a:gd name="T63" fmla="*/ 23 h 11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58" h="1180">
                    <a:moveTo>
                      <a:pt x="1349" y="86"/>
                    </a:moveTo>
                    <a:lnTo>
                      <a:pt x="1284" y="81"/>
                    </a:lnTo>
                    <a:lnTo>
                      <a:pt x="1219" y="77"/>
                    </a:lnTo>
                    <a:lnTo>
                      <a:pt x="1151" y="72"/>
                    </a:lnTo>
                    <a:lnTo>
                      <a:pt x="1083" y="68"/>
                    </a:lnTo>
                    <a:lnTo>
                      <a:pt x="1011" y="63"/>
                    </a:lnTo>
                    <a:lnTo>
                      <a:pt x="939" y="58"/>
                    </a:lnTo>
                    <a:lnTo>
                      <a:pt x="865" y="54"/>
                    </a:lnTo>
                    <a:lnTo>
                      <a:pt x="789" y="50"/>
                    </a:lnTo>
                    <a:lnTo>
                      <a:pt x="700" y="44"/>
                    </a:lnTo>
                    <a:lnTo>
                      <a:pt x="609" y="38"/>
                    </a:lnTo>
                    <a:lnTo>
                      <a:pt x="515" y="32"/>
                    </a:lnTo>
                    <a:lnTo>
                      <a:pt x="419" y="27"/>
                    </a:lnTo>
                    <a:lnTo>
                      <a:pt x="319" y="19"/>
                    </a:lnTo>
                    <a:lnTo>
                      <a:pt x="216" y="13"/>
                    </a:lnTo>
                    <a:lnTo>
                      <a:pt x="110" y="6"/>
                    </a:lnTo>
                    <a:lnTo>
                      <a:pt x="0" y="0"/>
                    </a:lnTo>
                    <a:lnTo>
                      <a:pt x="0" y="73"/>
                    </a:lnTo>
                    <a:lnTo>
                      <a:pt x="0" y="146"/>
                    </a:lnTo>
                    <a:lnTo>
                      <a:pt x="0" y="219"/>
                    </a:lnTo>
                    <a:lnTo>
                      <a:pt x="0" y="293"/>
                    </a:lnTo>
                    <a:lnTo>
                      <a:pt x="0" y="366"/>
                    </a:lnTo>
                    <a:lnTo>
                      <a:pt x="0" y="440"/>
                    </a:lnTo>
                    <a:lnTo>
                      <a:pt x="0" y="513"/>
                    </a:lnTo>
                    <a:lnTo>
                      <a:pt x="1" y="587"/>
                    </a:lnTo>
                    <a:lnTo>
                      <a:pt x="1" y="661"/>
                    </a:lnTo>
                    <a:lnTo>
                      <a:pt x="1" y="735"/>
                    </a:lnTo>
                    <a:lnTo>
                      <a:pt x="1" y="809"/>
                    </a:lnTo>
                    <a:lnTo>
                      <a:pt x="1" y="882"/>
                    </a:lnTo>
                    <a:lnTo>
                      <a:pt x="1" y="956"/>
                    </a:lnTo>
                    <a:lnTo>
                      <a:pt x="1" y="1030"/>
                    </a:lnTo>
                    <a:lnTo>
                      <a:pt x="1" y="1105"/>
                    </a:lnTo>
                    <a:lnTo>
                      <a:pt x="2" y="1180"/>
                    </a:lnTo>
                    <a:lnTo>
                      <a:pt x="112" y="1157"/>
                    </a:lnTo>
                    <a:lnTo>
                      <a:pt x="219" y="1137"/>
                    </a:lnTo>
                    <a:lnTo>
                      <a:pt x="322" y="1116"/>
                    </a:lnTo>
                    <a:lnTo>
                      <a:pt x="423" y="1098"/>
                    </a:lnTo>
                    <a:lnTo>
                      <a:pt x="520" y="1079"/>
                    </a:lnTo>
                    <a:lnTo>
                      <a:pt x="615" y="1061"/>
                    </a:lnTo>
                    <a:lnTo>
                      <a:pt x="707" y="1043"/>
                    </a:lnTo>
                    <a:lnTo>
                      <a:pt x="796" y="1028"/>
                    </a:lnTo>
                    <a:lnTo>
                      <a:pt x="872" y="1013"/>
                    </a:lnTo>
                    <a:lnTo>
                      <a:pt x="947" y="998"/>
                    </a:lnTo>
                    <a:lnTo>
                      <a:pt x="1019" y="984"/>
                    </a:lnTo>
                    <a:lnTo>
                      <a:pt x="1091" y="970"/>
                    </a:lnTo>
                    <a:lnTo>
                      <a:pt x="1159" y="957"/>
                    </a:lnTo>
                    <a:lnTo>
                      <a:pt x="1228" y="945"/>
                    </a:lnTo>
                    <a:lnTo>
                      <a:pt x="1293" y="933"/>
                    </a:lnTo>
                    <a:lnTo>
                      <a:pt x="1358" y="921"/>
                    </a:lnTo>
                    <a:lnTo>
                      <a:pt x="1356" y="868"/>
                    </a:lnTo>
                    <a:lnTo>
                      <a:pt x="1355" y="816"/>
                    </a:lnTo>
                    <a:lnTo>
                      <a:pt x="1355" y="763"/>
                    </a:lnTo>
                    <a:lnTo>
                      <a:pt x="1355" y="711"/>
                    </a:lnTo>
                    <a:lnTo>
                      <a:pt x="1354" y="659"/>
                    </a:lnTo>
                    <a:lnTo>
                      <a:pt x="1353" y="607"/>
                    </a:lnTo>
                    <a:lnTo>
                      <a:pt x="1353" y="554"/>
                    </a:lnTo>
                    <a:lnTo>
                      <a:pt x="1353" y="502"/>
                    </a:lnTo>
                    <a:lnTo>
                      <a:pt x="1352" y="450"/>
                    </a:lnTo>
                    <a:lnTo>
                      <a:pt x="1351" y="398"/>
                    </a:lnTo>
                    <a:lnTo>
                      <a:pt x="1350" y="345"/>
                    </a:lnTo>
                    <a:lnTo>
                      <a:pt x="1350" y="293"/>
                    </a:lnTo>
                    <a:lnTo>
                      <a:pt x="1349" y="241"/>
                    </a:lnTo>
                    <a:lnTo>
                      <a:pt x="1349" y="190"/>
                    </a:lnTo>
                    <a:lnTo>
                      <a:pt x="1349" y="137"/>
                    </a:lnTo>
                    <a:lnTo>
                      <a:pt x="1349" y="86"/>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1" name="未知"/>
              <p:cNvSpPr/>
              <p:nvPr/>
            </p:nvSpPr>
            <p:spPr bwMode="auto">
              <a:xfrm>
                <a:off x="282" y="135"/>
                <a:ext cx="207" cy="4"/>
              </a:xfrm>
              <a:custGeom>
                <a:avLst/>
                <a:gdLst>
                  <a:gd name="T0" fmla="*/ 207 w 1244"/>
                  <a:gd name="T1" fmla="*/ 2 h 24"/>
                  <a:gd name="T2" fmla="*/ 197 w 1244"/>
                  <a:gd name="T3" fmla="*/ 2 h 24"/>
                  <a:gd name="T4" fmla="*/ 187 w 1244"/>
                  <a:gd name="T5" fmla="*/ 2 h 24"/>
                  <a:gd name="T6" fmla="*/ 176 w 1244"/>
                  <a:gd name="T7" fmla="*/ 2 h 24"/>
                  <a:gd name="T8" fmla="*/ 165 w 1244"/>
                  <a:gd name="T9" fmla="*/ 2 h 24"/>
                  <a:gd name="T10" fmla="*/ 154 w 1244"/>
                  <a:gd name="T11" fmla="*/ 2 h 24"/>
                  <a:gd name="T12" fmla="*/ 143 w 1244"/>
                  <a:gd name="T13" fmla="*/ 2 h 24"/>
                  <a:gd name="T14" fmla="*/ 131 w 1244"/>
                  <a:gd name="T15" fmla="*/ 1 h 24"/>
                  <a:gd name="T16" fmla="*/ 120 w 1244"/>
                  <a:gd name="T17" fmla="*/ 1 h 24"/>
                  <a:gd name="T18" fmla="*/ 106 w 1244"/>
                  <a:gd name="T19" fmla="*/ 1 h 24"/>
                  <a:gd name="T20" fmla="*/ 92 w 1244"/>
                  <a:gd name="T21" fmla="*/ 1 h 24"/>
                  <a:gd name="T22" fmla="*/ 78 w 1244"/>
                  <a:gd name="T23" fmla="*/ 1 h 24"/>
                  <a:gd name="T24" fmla="*/ 63 w 1244"/>
                  <a:gd name="T25" fmla="*/ 1 h 24"/>
                  <a:gd name="T26" fmla="*/ 48 w 1244"/>
                  <a:gd name="T27" fmla="*/ 0 h 24"/>
                  <a:gd name="T28" fmla="*/ 32 w 1244"/>
                  <a:gd name="T29" fmla="*/ 0 h 24"/>
                  <a:gd name="T30" fmla="*/ 16 w 1244"/>
                  <a:gd name="T31" fmla="*/ 0 h 24"/>
                  <a:gd name="T32" fmla="*/ 0 w 1244"/>
                  <a:gd name="T33" fmla="*/ 0 h 24"/>
                  <a:gd name="T34" fmla="*/ 0 w 1244"/>
                  <a:gd name="T35" fmla="*/ 1 h 24"/>
                  <a:gd name="T36" fmla="*/ 0 w 1244"/>
                  <a:gd name="T37" fmla="*/ 2 h 24"/>
                  <a:gd name="T38" fmla="*/ 16 w 1244"/>
                  <a:gd name="T39" fmla="*/ 2 h 24"/>
                  <a:gd name="T40" fmla="*/ 32 w 1244"/>
                  <a:gd name="T41" fmla="*/ 2 h 24"/>
                  <a:gd name="T42" fmla="*/ 48 w 1244"/>
                  <a:gd name="T43" fmla="*/ 2 h 24"/>
                  <a:gd name="T44" fmla="*/ 63 w 1244"/>
                  <a:gd name="T45" fmla="*/ 3 h 24"/>
                  <a:gd name="T46" fmla="*/ 78 w 1244"/>
                  <a:gd name="T47" fmla="*/ 3 h 24"/>
                  <a:gd name="T48" fmla="*/ 92 w 1244"/>
                  <a:gd name="T49" fmla="*/ 3 h 24"/>
                  <a:gd name="T50" fmla="*/ 106 w 1244"/>
                  <a:gd name="T51" fmla="*/ 3 h 24"/>
                  <a:gd name="T52" fmla="*/ 120 w 1244"/>
                  <a:gd name="T53" fmla="*/ 3 h 24"/>
                  <a:gd name="T54" fmla="*/ 131 w 1244"/>
                  <a:gd name="T55" fmla="*/ 3 h 24"/>
                  <a:gd name="T56" fmla="*/ 143 w 1244"/>
                  <a:gd name="T57" fmla="*/ 3 h 24"/>
                  <a:gd name="T58" fmla="*/ 154 w 1244"/>
                  <a:gd name="T59" fmla="*/ 3 h 24"/>
                  <a:gd name="T60" fmla="*/ 165 w 1244"/>
                  <a:gd name="T61" fmla="*/ 4 h 24"/>
                  <a:gd name="T62" fmla="*/ 176 w 1244"/>
                  <a:gd name="T63" fmla="*/ 4 h 24"/>
                  <a:gd name="T64" fmla="*/ 187 w 1244"/>
                  <a:gd name="T65" fmla="*/ 4 h 24"/>
                  <a:gd name="T66" fmla="*/ 197 w 1244"/>
                  <a:gd name="T67" fmla="*/ 4 h 24"/>
                  <a:gd name="T68" fmla="*/ 207 w 1244"/>
                  <a:gd name="T69" fmla="*/ 4 h 24"/>
                  <a:gd name="T70" fmla="*/ 207 w 1244"/>
                  <a:gd name="T71" fmla="*/ 3 h 24"/>
                  <a:gd name="T72" fmla="*/ 207 w 1244"/>
                  <a:gd name="T73" fmla="*/ 2 h 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44" h="24">
                    <a:moveTo>
                      <a:pt x="1244" y="14"/>
                    </a:moveTo>
                    <a:lnTo>
                      <a:pt x="1183" y="13"/>
                    </a:lnTo>
                    <a:lnTo>
                      <a:pt x="1121" y="12"/>
                    </a:lnTo>
                    <a:lnTo>
                      <a:pt x="1058" y="11"/>
                    </a:lnTo>
                    <a:lnTo>
                      <a:pt x="994" y="11"/>
                    </a:lnTo>
                    <a:lnTo>
                      <a:pt x="926" y="10"/>
                    </a:lnTo>
                    <a:lnTo>
                      <a:pt x="859" y="9"/>
                    </a:lnTo>
                    <a:lnTo>
                      <a:pt x="789" y="8"/>
                    </a:lnTo>
                    <a:lnTo>
                      <a:pt x="719" y="8"/>
                    </a:lnTo>
                    <a:lnTo>
                      <a:pt x="636" y="6"/>
                    </a:lnTo>
                    <a:lnTo>
                      <a:pt x="553" y="5"/>
                    </a:lnTo>
                    <a:lnTo>
                      <a:pt x="467" y="4"/>
                    </a:lnTo>
                    <a:lnTo>
                      <a:pt x="379" y="4"/>
                    </a:lnTo>
                    <a:lnTo>
                      <a:pt x="287" y="2"/>
                    </a:lnTo>
                    <a:lnTo>
                      <a:pt x="194" y="1"/>
                    </a:lnTo>
                    <a:lnTo>
                      <a:pt x="98" y="0"/>
                    </a:lnTo>
                    <a:lnTo>
                      <a:pt x="0" y="0"/>
                    </a:lnTo>
                    <a:lnTo>
                      <a:pt x="0" y="5"/>
                    </a:lnTo>
                    <a:lnTo>
                      <a:pt x="0" y="11"/>
                    </a:lnTo>
                    <a:lnTo>
                      <a:pt x="98" y="11"/>
                    </a:lnTo>
                    <a:lnTo>
                      <a:pt x="194" y="13"/>
                    </a:lnTo>
                    <a:lnTo>
                      <a:pt x="287" y="13"/>
                    </a:lnTo>
                    <a:lnTo>
                      <a:pt x="379" y="15"/>
                    </a:lnTo>
                    <a:lnTo>
                      <a:pt x="467" y="15"/>
                    </a:lnTo>
                    <a:lnTo>
                      <a:pt x="553" y="16"/>
                    </a:lnTo>
                    <a:lnTo>
                      <a:pt x="636" y="17"/>
                    </a:lnTo>
                    <a:lnTo>
                      <a:pt x="719" y="18"/>
                    </a:lnTo>
                    <a:lnTo>
                      <a:pt x="789" y="18"/>
                    </a:lnTo>
                    <a:lnTo>
                      <a:pt x="859" y="19"/>
                    </a:lnTo>
                    <a:lnTo>
                      <a:pt x="926" y="20"/>
                    </a:lnTo>
                    <a:lnTo>
                      <a:pt x="994" y="21"/>
                    </a:lnTo>
                    <a:lnTo>
                      <a:pt x="1058" y="21"/>
                    </a:lnTo>
                    <a:lnTo>
                      <a:pt x="1121" y="22"/>
                    </a:lnTo>
                    <a:lnTo>
                      <a:pt x="1183" y="23"/>
                    </a:lnTo>
                    <a:lnTo>
                      <a:pt x="1244" y="24"/>
                    </a:lnTo>
                    <a:lnTo>
                      <a:pt x="1244" y="19"/>
                    </a:lnTo>
                    <a:lnTo>
                      <a:pt x="1244" y="14"/>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2" name="未知"/>
              <p:cNvSpPr/>
              <p:nvPr/>
            </p:nvSpPr>
            <p:spPr bwMode="auto">
              <a:xfrm>
                <a:off x="288" y="104"/>
                <a:ext cx="198" cy="34"/>
              </a:xfrm>
              <a:custGeom>
                <a:avLst/>
                <a:gdLst>
                  <a:gd name="T0" fmla="*/ 199 w 1199"/>
                  <a:gd name="T1" fmla="*/ 10 h 205"/>
                  <a:gd name="T2" fmla="*/ 189 w 1199"/>
                  <a:gd name="T3" fmla="*/ 10 h 205"/>
                  <a:gd name="T4" fmla="*/ 179 w 1199"/>
                  <a:gd name="T5" fmla="*/ 9 h 205"/>
                  <a:gd name="T6" fmla="*/ 169 w 1199"/>
                  <a:gd name="T7" fmla="*/ 9 h 205"/>
                  <a:gd name="T8" fmla="*/ 159 w 1199"/>
                  <a:gd name="T9" fmla="*/ 8 h 205"/>
                  <a:gd name="T10" fmla="*/ 148 w 1199"/>
                  <a:gd name="T11" fmla="*/ 8 h 205"/>
                  <a:gd name="T12" fmla="*/ 137 w 1199"/>
                  <a:gd name="T13" fmla="*/ 7 h 205"/>
                  <a:gd name="T14" fmla="*/ 125 w 1199"/>
                  <a:gd name="T15" fmla="*/ 6 h 205"/>
                  <a:gd name="T16" fmla="*/ 114 w 1199"/>
                  <a:gd name="T17" fmla="*/ 6 h 205"/>
                  <a:gd name="T18" fmla="*/ 101 w 1199"/>
                  <a:gd name="T19" fmla="*/ 5 h 205"/>
                  <a:gd name="T20" fmla="*/ 88 w 1199"/>
                  <a:gd name="T21" fmla="*/ 5 h 205"/>
                  <a:gd name="T22" fmla="*/ 74 w 1199"/>
                  <a:gd name="T23" fmla="*/ 4 h 205"/>
                  <a:gd name="T24" fmla="*/ 60 w 1199"/>
                  <a:gd name="T25" fmla="*/ 3 h 205"/>
                  <a:gd name="T26" fmla="*/ 46 w 1199"/>
                  <a:gd name="T27" fmla="*/ 2 h 205"/>
                  <a:gd name="T28" fmla="*/ 31 w 1199"/>
                  <a:gd name="T29" fmla="*/ 1 h 205"/>
                  <a:gd name="T30" fmla="*/ 16 w 1199"/>
                  <a:gd name="T31" fmla="*/ 1 h 205"/>
                  <a:gd name="T32" fmla="*/ 0 w 1199"/>
                  <a:gd name="T33" fmla="*/ 0 h 205"/>
                  <a:gd name="T34" fmla="*/ 0 w 1199"/>
                  <a:gd name="T35" fmla="*/ 4 h 205"/>
                  <a:gd name="T36" fmla="*/ 0 w 1199"/>
                  <a:gd name="T37" fmla="*/ 8 h 205"/>
                  <a:gd name="T38" fmla="*/ 0 w 1199"/>
                  <a:gd name="T39" fmla="*/ 12 h 205"/>
                  <a:gd name="T40" fmla="*/ 0 w 1199"/>
                  <a:gd name="T41" fmla="*/ 16 h 205"/>
                  <a:gd name="T42" fmla="*/ 0 w 1199"/>
                  <a:gd name="T43" fmla="*/ 20 h 205"/>
                  <a:gd name="T44" fmla="*/ 0 w 1199"/>
                  <a:gd name="T45" fmla="*/ 24 h 205"/>
                  <a:gd name="T46" fmla="*/ 0 w 1199"/>
                  <a:gd name="T47" fmla="*/ 28 h 205"/>
                  <a:gd name="T48" fmla="*/ 0 w 1199"/>
                  <a:gd name="T49" fmla="*/ 32 h 205"/>
                  <a:gd name="T50" fmla="*/ 16 w 1199"/>
                  <a:gd name="T51" fmla="*/ 32 h 205"/>
                  <a:gd name="T52" fmla="*/ 31 w 1199"/>
                  <a:gd name="T53" fmla="*/ 32 h 205"/>
                  <a:gd name="T54" fmla="*/ 46 w 1199"/>
                  <a:gd name="T55" fmla="*/ 32 h 205"/>
                  <a:gd name="T56" fmla="*/ 60 w 1199"/>
                  <a:gd name="T57" fmla="*/ 32 h 205"/>
                  <a:gd name="T58" fmla="*/ 74 w 1199"/>
                  <a:gd name="T59" fmla="*/ 32 h 205"/>
                  <a:gd name="T60" fmla="*/ 88 w 1199"/>
                  <a:gd name="T61" fmla="*/ 32 h 205"/>
                  <a:gd name="T62" fmla="*/ 101 w 1199"/>
                  <a:gd name="T63" fmla="*/ 33 h 205"/>
                  <a:gd name="T64" fmla="*/ 114 w 1199"/>
                  <a:gd name="T65" fmla="*/ 33 h 205"/>
                  <a:gd name="T66" fmla="*/ 126 w 1199"/>
                  <a:gd name="T67" fmla="*/ 33 h 205"/>
                  <a:gd name="T68" fmla="*/ 137 w 1199"/>
                  <a:gd name="T69" fmla="*/ 33 h 205"/>
                  <a:gd name="T70" fmla="*/ 148 w 1199"/>
                  <a:gd name="T71" fmla="*/ 33 h 205"/>
                  <a:gd name="T72" fmla="*/ 159 w 1199"/>
                  <a:gd name="T73" fmla="*/ 33 h 205"/>
                  <a:gd name="T74" fmla="*/ 169 w 1199"/>
                  <a:gd name="T75" fmla="*/ 33 h 205"/>
                  <a:gd name="T76" fmla="*/ 179 w 1199"/>
                  <a:gd name="T77" fmla="*/ 34 h 205"/>
                  <a:gd name="T78" fmla="*/ 189 w 1199"/>
                  <a:gd name="T79" fmla="*/ 34 h 205"/>
                  <a:gd name="T80" fmla="*/ 199 w 1199"/>
                  <a:gd name="T81" fmla="*/ 34 h 205"/>
                  <a:gd name="T82" fmla="*/ 199 w 1199"/>
                  <a:gd name="T83" fmla="*/ 31 h 205"/>
                  <a:gd name="T84" fmla="*/ 199 w 1199"/>
                  <a:gd name="T85" fmla="*/ 28 h 205"/>
                  <a:gd name="T86" fmla="*/ 199 w 1199"/>
                  <a:gd name="T87" fmla="*/ 25 h 205"/>
                  <a:gd name="T88" fmla="*/ 199 w 1199"/>
                  <a:gd name="T89" fmla="*/ 22 h 205"/>
                  <a:gd name="T90" fmla="*/ 199 w 1199"/>
                  <a:gd name="T91" fmla="*/ 19 h 205"/>
                  <a:gd name="T92" fmla="*/ 199 w 1199"/>
                  <a:gd name="T93" fmla="*/ 16 h 205"/>
                  <a:gd name="T94" fmla="*/ 199 w 1199"/>
                  <a:gd name="T95" fmla="*/ 13 h 205"/>
                  <a:gd name="T96" fmla="*/ 199 w 1199"/>
                  <a:gd name="T97" fmla="*/ 10 h 2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99" h="205">
                    <a:moveTo>
                      <a:pt x="1198" y="63"/>
                    </a:moveTo>
                    <a:lnTo>
                      <a:pt x="1139" y="60"/>
                    </a:lnTo>
                    <a:lnTo>
                      <a:pt x="1078" y="57"/>
                    </a:lnTo>
                    <a:lnTo>
                      <a:pt x="1017" y="54"/>
                    </a:lnTo>
                    <a:lnTo>
                      <a:pt x="955" y="50"/>
                    </a:lnTo>
                    <a:lnTo>
                      <a:pt x="889" y="46"/>
                    </a:lnTo>
                    <a:lnTo>
                      <a:pt x="825" y="43"/>
                    </a:lnTo>
                    <a:lnTo>
                      <a:pt x="756" y="39"/>
                    </a:lnTo>
                    <a:lnTo>
                      <a:pt x="689" y="36"/>
                    </a:lnTo>
                    <a:lnTo>
                      <a:pt x="609" y="31"/>
                    </a:lnTo>
                    <a:lnTo>
                      <a:pt x="529" y="28"/>
                    </a:lnTo>
                    <a:lnTo>
                      <a:pt x="447" y="23"/>
                    </a:lnTo>
                    <a:lnTo>
                      <a:pt x="363" y="20"/>
                    </a:lnTo>
                    <a:lnTo>
                      <a:pt x="275" y="15"/>
                    </a:lnTo>
                    <a:lnTo>
                      <a:pt x="186" y="9"/>
                    </a:lnTo>
                    <a:lnTo>
                      <a:pt x="94" y="4"/>
                    </a:lnTo>
                    <a:lnTo>
                      <a:pt x="0" y="0"/>
                    </a:lnTo>
                    <a:lnTo>
                      <a:pt x="0" y="23"/>
                    </a:lnTo>
                    <a:lnTo>
                      <a:pt x="0" y="46"/>
                    </a:lnTo>
                    <a:lnTo>
                      <a:pt x="0" y="70"/>
                    </a:lnTo>
                    <a:lnTo>
                      <a:pt x="0" y="95"/>
                    </a:lnTo>
                    <a:lnTo>
                      <a:pt x="0" y="118"/>
                    </a:lnTo>
                    <a:lnTo>
                      <a:pt x="0" y="143"/>
                    </a:lnTo>
                    <a:lnTo>
                      <a:pt x="0" y="166"/>
                    </a:lnTo>
                    <a:lnTo>
                      <a:pt x="0" y="191"/>
                    </a:lnTo>
                    <a:lnTo>
                      <a:pt x="94" y="191"/>
                    </a:lnTo>
                    <a:lnTo>
                      <a:pt x="186" y="192"/>
                    </a:lnTo>
                    <a:lnTo>
                      <a:pt x="275" y="193"/>
                    </a:lnTo>
                    <a:lnTo>
                      <a:pt x="363" y="194"/>
                    </a:lnTo>
                    <a:lnTo>
                      <a:pt x="448" y="194"/>
                    </a:lnTo>
                    <a:lnTo>
                      <a:pt x="530" y="195"/>
                    </a:lnTo>
                    <a:lnTo>
                      <a:pt x="610" y="196"/>
                    </a:lnTo>
                    <a:lnTo>
                      <a:pt x="689" y="198"/>
                    </a:lnTo>
                    <a:lnTo>
                      <a:pt x="757" y="198"/>
                    </a:lnTo>
                    <a:lnTo>
                      <a:pt x="825" y="199"/>
                    </a:lnTo>
                    <a:lnTo>
                      <a:pt x="890" y="200"/>
                    </a:lnTo>
                    <a:lnTo>
                      <a:pt x="956" y="201"/>
                    </a:lnTo>
                    <a:lnTo>
                      <a:pt x="1018" y="201"/>
                    </a:lnTo>
                    <a:lnTo>
                      <a:pt x="1079" y="202"/>
                    </a:lnTo>
                    <a:lnTo>
                      <a:pt x="1140" y="203"/>
                    </a:lnTo>
                    <a:lnTo>
                      <a:pt x="1199" y="205"/>
                    </a:lnTo>
                    <a:lnTo>
                      <a:pt x="1198" y="187"/>
                    </a:lnTo>
                    <a:lnTo>
                      <a:pt x="1198" y="168"/>
                    </a:lnTo>
                    <a:lnTo>
                      <a:pt x="1198" y="151"/>
                    </a:lnTo>
                    <a:lnTo>
                      <a:pt x="1198" y="133"/>
                    </a:lnTo>
                    <a:lnTo>
                      <a:pt x="1198" y="115"/>
                    </a:lnTo>
                    <a:lnTo>
                      <a:pt x="1198" y="98"/>
                    </a:lnTo>
                    <a:lnTo>
                      <a:pt x="1198" y="80"/>
                    </a:lnTo>
                    <a:lnTo>
                      <a:pt x="1198" y="63"/>
                    </a:lnTo>
                    <a:close/>
                  </a:path>
                </a:pathLst>
              </a:custGeom>
              <a:solidFill>
                <a:srgbClr val="3030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3" name="未知"/>
              <p:cNvSpPr/>
              <p:nvPr/>
            </p:nvSpPr>
            <p:spPr bwMode="auto">
              <a:xfrm>
                <a:off x="276" y="141"/>
                <a:ext cx="217" cy="152"/>
              </a:xfrm>
              <a:custGeom>
                <a:avLst/>
                <a:gdLst>
                  <a:gd name="T0" fmla="*/ 205 w 1305"/>
                  <a:gd name="T1" fmla="*/ 1 h 910"/>
                  <a:gd name="T2" fmla="*/ 184 w 1305"/>
                  <a:gd name="T3" fmla="*/ 1 h 910"/>
                  <a:gd name="T4" fmla="*/ 161 w 1305"/>
                  <a:gd name="T5" fmla="*/ 1 h 910"/>
                  <a:gd name="T6" fmla="*/ 137 w 1305"/>
                  <a:gd name="T7" fmla="*/ 1 h 910"/>
                  <a:gd name="T8" fmla="*/ 111 w 1305"/>
                  <a:gd name="T9" fmla="*/ 0 h 910"/>
                  <a:gd name="T10" fmla="*/ 82 w 1305"/>
                  <a:gd name="T11" fmla="*/ 0 h 910"/>
                  <a:gd name="T12" fmla="*/ 50 w 1305"/>
                  <a:gd name="T13" fmla="*/ 0 h 910"/>
                  <a:gd name="T14" fmla="*/ 17 w 1305"/>
                  <a:gd name="T15" fmla="*/ 0 h 910"/>
                  <a:gd name="T16" fmla="*/ 0 w 1305"/>
                  <a:gd name="T17" fmla="*/ 9 h 910"/>
                  <a:gd name="T18" fmla="*/ 0 w 1305"/>
                  <a:gd name="T19" fmla="*/ 28 h 910"/>
                  <a:gd name="T20" fmla="*/ 0 w 1305"/>
                  <a:gd name="T21" fmla="*/ 47 h 910"/>
                  <a:gd name="T22" fmla="*/ 0 w 1305"/>
                  <a:gd name="T23" fmla="*/ 66 h 910"/>
                  <a:gd name="T24" fmla="*/ 0 w 1305"/>
                  <a:gd name="T25" fmla="*/ 85 h 910"/>
                  <a:gd name="T26" fmla="*/ 0 w 1305"/>
                  <a:gd name="T27" fmla="*/ 104 h 910"/>
                  <a:gd name="T28" fmla="*/ 0 w 1305"/>
                  <a:gd name="T29" fmla="*/ 123 h 910"/>
                  <a:gd name="T30" fmla="*/ 0 w 1305"/>
                  <a:gd name="T31" fmla="*/ 142 h 910"/>
                  <a:gd name="T32" fmla="*/ 18 w 1305"/>
                  <a:gd name="T33" fmla="*/ 148 h 910"/>
                  <a:gd name="T34" fmla="*/ 51 w 1305"/>
                  <a:gd name="T35" fmla="*/ 142 h 910"/>
                  <a:gd name="T36" fmla="*/ 82 w 1305"/>
                  <a:gd name="T37" fmla="*/ 136 h 910"/>
                  <a:gd name="T38" fmla="*/ 112 w 1305"/>
                  <a:gd name="T39" fmla="*/ 131 h 910"/>
                  <a:gd name="T40" fmla="*/ 138 w 1305"/>
                  <a:gd name="T41" fmla="*/ 125 h 910"/>
                  <a:gd name="T42" fmla="*/ 162 w 1305"/>
                  <a:gd name="T43" fmla="*/ 121 h 910"/>
                  <a:gd name="T44" fmla="*/ 185 w 1305"/>
                  <a:gd name="T45" fmla="*/ 116 h 910"/>
                  <a:gd name="T46" fmla="*/ 206 w 1305"/>
                  <a:gd name="T47" fmla="*/ 112 h 910"/>
                  <a:gd name="T48" fmla="*/ 217 w 1305"/>
                  <a:gd name="T49" fmla="*/ 103 h 910"/>
                  <a:gd name="T50" fmla="*/ 217 w 1305"/>
                  <a:gd name="T51" fmla="*/ 90 h 910"/>
                  <a:gd name="T52" fmla="*/ 217 w 1305"/>
                  <a:gd name="T53" fmla="*/ 76 h 910"/>
                  <a:gd name="T54" fmla="*/ 217 w 1305"/>
                  <a:gd name="T55" fmla="*/ 62 h 910"/>
                  <a:gd name="T56" fmla="*/ 216 w 1305"/>
                  <a:gd name="T57" fmla="*/ 49 h 910"/>
                  <a:gd name="T58" fmla="*/ 216 w 1305"/>
                  <a:gd name="T59" fmla="*/ 35 h 910"/>
                  <a:gd name="T60" fmla="*/ 216 w 1305"/>
                  <a:gd name="T61" fmla="*/ 21 h 910"/>
                  <a:gd name="T62" fmla="*/ 216 w 1305"/>
                  <a:gd name="T63" fmla="*/ 8 h 9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05" h="910">
                    <a:moveTo>
                      <a:pt x="1297" y="6"/>
                    </a:moveTo>
                    <a:lnTo>
                      <a:pt x="1235" y="5"/>
                    </a:lnTo>
                    <a:lnTo>
                      <a:pt x="1171" y="5"/>
                    </a:lnTo>
                    <a:lnTo>
                      <a:pt x="1105" y="4"/>
                    </a:lnTo>
                    <a:lnTo>
                      <a:pt x="1039" y="4"/>
                    </a:lnTo>
                    <a:lnTo>
                      <a:pt x="969" y="3"/>
                    </a:lnTo>
                    <a:lnTo>
                      <a:pt x="899" y="3"/>
                    </a:lnTo>
                    <a:lnTo>
                      <a:pt x="826" y="3"/>
                    </a:lnTo>
                    <a:lnTo>
                      <a:pt x="754" y="3"/>
                    </a:lnTo>
                    <a:lnTo>
                      <a:pt x="668" y="2"/>
                    </a:lnTo>
                    <a:lnTo>
                      <a:pt x="581" y="2"/>
                    </a:lnTo>
                    <a:lnTo>
                      <a:pt x="491" y="2"/>
                    </a:lnTo>
                    <a:lnTo>
                      <a:pt x="399" y="2"/>
                    </a:lnTo>
                    <a:lnTo>
                      <a:pt x="303" y="1"/>
                    </a:lnTo>
                    <a:lnTo>
                      <a:pt x="205" y="1"/>
                    </a:lnTo>
                    <a:lnTo>
                      <a:pt x="104" y="0"/>
                    </a:lnTo>
                    <a:lnTo>
                      <a:pt x="0" y="0"/>
                    </a:lnTo>
                    <a:lnTo>
                      <a:pt x="0" y="55"/>
                    </a:lnTo>
                    <a:lnTo>
                      <a:pt x="0" y="112"/>
                    </a:lnTo>
                    <a:lnTo>
                      <a:pt x="0" y="169"/>
                    </a:lnTo>
                    <a:lnTo>
                      <a:pt x="1" y="226"/>
                    </a:lnTo>
                    <a:lnTo>
                      <a:pt x="1" y="283"/>
                    </a:lnTo>
                    <a:lnTo>
                      <a:pt x="1" y="340"/>
                    </a:lnTo>
                    <a:lnTo>
                      <a:pt x="1" y="396"/>
                    </a:lnTo>
                    <a:lnTo>
                      <a:pt x="2" y="454"/>
                    </a:lnTo>
                    <a:lnTo>
                      <a:pt x="2" y="510"/>
                    </a:lnTo>
                    <a:lnTo>
                      <a:pt x="2" y="567"/>
                    </a:lnTo>
                    <a:lnTo>
                      <a:pt x="2" y="624"/>
                    </a:lnTo>
                    <a:lnTo>
                      <a:pt x="2" y="681"/>
                    </a:lnTo>
                    <a:lnTo>
                      <a:pt x="2" y="738"/>
                    </a:lnTo>
                    <a:lnTo>
                      <a:pt x="2" y="795"/>
                    </a:lnTo>
                    <a:lnTo>
                      <a:pt x="2" y="851"/>
                    </a:lnTo>
                    <a:lnTo>
                      <a:pt x="4" y="910"/>
                    </a:lnTo>
                    <a:lnTo>
                      <a:pt x="108" y="888"/>
                    </a:lnTo>
                    <a:lnTo>
                      <a:pt x="209" y="870"/>
                    </a:lnTo>
                    <a:lnTo>
                      <a:pt x="307" y="850"/>
                    </a:lnTo>
                    <a:lnTo>
                      <a:pt x="403" y="833"/>
                    </a:lnTo>
                    <a:lnTo>
                      <a:pt x="495" y="814"/>
                    </a:lnTo>
                    <a:lnTo>
                      <a:pt x="586" y="798"/>
                    </a:lnTo>
                    <a:lnTo>
                      <a:pt x="673" y="782"/>
                    </a:lnTo>
                    <a:lnTo>
                      <a:pt x="759" y="766"/>
                    </a:lnTo>
                    <a:lnTo>
                      <a:pt x="832" y="751"/>
                    </a:lnTo>
                    <a:lnTo>
                      <a:pt x="905" y="738"/>
                    </a:lnTo>
                    <a:lnTo>
                      <a:pt x="976" y="723"/>
                    </a:lnTo>
                    <a:lnTo>
                      <a:pt x="1045" y="710"/>
                    </a:lnTo>
                    <a:lnTo>
                      <a:pt x="1111" y="697"/>
                    </a:lnTo>
                    <a:lnTo>
                      <a:pt x="1178" y="684"/>
                    </a:lnTo>
                    <a:lnTo>
                      <a:pt x="1241" y="672"/>
                    </a:lnTo>
                    <a:lnTo>
                      <a:pt x="1305" y="661"/>
                    </a:lnTo>
                    <a:lnTo>
                      <a:pt x="1304" y="619"/>
                    </a:lnTo>
                    <a:lnTo>
                      <a:pt x="1304" y="578"/>
                    </a:lnTo>
                    <a:lnTo>
                      <a:pt x="1304" y="537"/>
                    </a:lnTo>
                    <a:lnTo>
                      <a:pt x="1304" y="497"/>
                    </a:lnTo>
                    <a:lnTo>
                      <a:pt x="1303" y="455"/>
                    </a:lnTo>
                    <a:lnTo>
                      <a:pt x="1303" y="414"/>
                    </a:lnTo>
                    <a:lnTo>
                      <a:pt x="1302" y="373"/>
                    </a:lnTo>
                    <a:lnTo>
                      <a:pt x="1302" y="333"/>
                    </a:lnTo>
                    <a:lnTo>
                      <a:pt x="1301" y="291"/>
                    </a:lnTo>
                    <a:lnTo>
                      <a:pt x="1300" y="250"/>
                    </a:lnTo>
                    <a:lnTo>
                      <a:pt x="1300" y="209"/>
                    </a:lnTo>
                    <a:lnTo>
                      <a:pt x="1300" y="168"/>
                    </a:lnTo>
                    <a:lnTo>
                      <a:pt x="1298" y="127"/>
                    </a:lnTo>
                    <a:lnTo>
                      <a:pt x="1297" y="86"/>
                    </a:lnTo>
                    <a:lnTo>
                      <a:pt x="1297" y="46"/>
                    </a:lnTo>
                    <a:lnTo>
                      <a:pt x="1297" y="6"/>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4" name="未知"/>
              <p:cNvSpPr/>
              <p:nvPr/>
            </p:nvSpPr>
            <p:spPr bwMode="auto">
              <a:xfrm>
                <a:off x="288" y="148"/>
                <a:ext cx="201" cy="125"/>
              </a:xfrm>
              <a:custGeom>
                <a:avLst/>
                <a:gdLst>
                  <a:gd name="T0" fmla="*/ 190 w 1205"/>
                  <a:gd name="T1" fmla="*/ 0 h 752"/>
                  <a:gd name="T2" fmla="*/ 170 w 1205"/>
                  <a:gd name="T3" fmla="*/ 0 h 752"/>
                  <a:gd name="T4" fmla="*/ 148 w 1205"/>
                  <a:gd name="T5" fmla="*/ 0 h 752"/>
                  <a:gd name="T6" fmla="*/ 126 w 1205"/>
                  <a:gd name="T7" fmla="*/ 0 h 752"/>
                  <a:gd name="T8" fmla="*/ 102 w 1205"/>
                  <a:gd name="T9" fmla="*/ 0 h 752"/>
                  <a:gd name="T10" fmla="*/ 75 w 1205"/>
                  <a:gd name="T11" fmla="*/ 1 h 752"/>
                  <a:gd name="T12" fmla="*/ 46 w 1205"/>
                  <a:gd name="T13" fmla="*/ 1 h 752"/>
                  <a:gd name="T14" fmla="*/ 16 w 1205"/>
                  <a:gd name="T15" fmla="*/ 1 h 752"/>
                  <a:gd name="T16" fmla="*/ 0 w 1205"/>
                  <a:gd name="T17" fmla="*/ 9 h 752"/>
                  <a:gd name="T18" fmla="*/ 0 w 1205"/>
                  <a:gd name="T19" fmla="*/ 24 h 752"/>
                  <a:gd name="T20" fmla="*/ 0 w 1205"/>
                  <a:gd name="T21" fmla="*/ 40 h 752"/>
                  <a:gd name="T22" fmla="*/ 0 w 1205"/>
                  <a:gd name="T23" fmla="*/ 55 h 752"/>
                  <a:gd name="T24" fmla="*/ 0 w 1205"/>
                  <a:gd name="T25" fmla="*/ 70 h 752"/>
                  <a:gd name="T26" fmla="*/ 0 w 1205"/>
                  <a:gd name="T27" fmla="*/ 86 h 752"/>
                  <a:gd name="T28" fmla="*/ 0 w 1205"/>
                  <a:gd name="T29" fmla="*/ 102 h 752"/>
                  <a:gd name="T30" fmla="*/ 0 w 1205"/>
                  <a:gd name="T31" fmla="*/ 117 h 752"/>
                  <a:gd name="T32" fmla="*/ 16 w 1205"/>
                  <a:gd name="T33" fmla="*/ 122 h 752"/>
                  <a:gd name="T34" fmla="*/ 46 w 1205"/>
                  <a:gd name="T35" fmla="*/ 117 h 752"/>
                  <a:gd name="T36" fmla="*/ 75 w 1205"/>
                  <a:gd name="T37" fmla="*/ 112 h 752"/>
                  <a:gd name="T38" fmla="*/ 102 w 1205"/>
                  <a:gd name="T39" fmla="*/ 108 h 752"/>
                  <a:gd name="T40" fmla="*/ 127 w 1205"/>
                  <a:gd name="T41" fmla="*/ 104 h 752"/>
                  <a:gd name="T42" fmla="*/ 149 w 1205"/>
                  <a:gd name="T43" fmla="*/ 100 h 752"/>
                  <a:gd name="T44" fmla="*/ 171 w 1205"/>
                  <a:gd name="T45" fmla="*/ 96 h 752"/>
                  <a:gd name="T46" fmla="*/ 191 w 1205"/>
                  <a:gd name="T47" fmla="*/ 93 h 752"/>
                  <a:gd name="T48" fmla="*/ 201 w 1205"/>
                  <a:gd name="T49" fmla="*/ 85 h 752"/>
                  <a:gd name="T50" fmla="*/ 201 w 1205"/>
                  <a:gd name="T51" fmla="*/ 74 h 752"/>
                  <a:gd name="T52" fmla="*/ 200 w 1205"/>
                  <a:gd name="T53" fmla="*/ 63 h 752"/>
                  <a:gd name="T54" fmla="*/ 200 w 1205"/>
                  <a:gd name="T55" fmla="*/ 51 h 752"/>
                  <a:gd name="T56" fmla="*/ 200 w 1205"/>
                  <a:gd name="T57" fmla="*/ 39 h 752"/>
                  <a:gd name="T58" fmla="*/ 200 w 1205"/>
                  <a:gd name="T59" fmla="*/ 28 h 752"/>
                  <a:gd name="T60" fmla="*/ 200 w 1205"/>
                  <a:gd name="T61" fmla="*/ 17 h 752"/>
                  <a:gd name="T62" fmla="*/ 200 w 1205"/>
                  <a:gd name="T63" fmla="*/ 6 h 7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05" h="752">
                    <a:moveTo>
                      <a:pt x="1198" y="0"/>
                    </a:moveTo>
                    <a:lnTo>
                      <a:pt x="1139" y="0"/>
                    </a:lnTo>
                    <a:lnTo>
                      <a:pt x="1079" y="0"/>
                    </a:lnTo>
                    <a:lnTo>
                      <a:pt x="1018" y="0"/>
                    </a:lnTo>
                    <a:lnTo>
                      <a:pt x="956" y="0"/>
                    </a:lnTo>
                    <a:lnTo>
                      <a:pt x="890" y="0"/>
                    </a:lnTo>
                    <a:lnTo>
                      <a:pt x="825" y="1"/>
                    </a:lnTo>
                    <a:lnTo>
                      <a:pt x="757" y="2"/>
                    </a:lnTo>
                    <a:lnTo>
                      <a:pt x="689" y="3"/>
                    </a:lnTo>
                    <a:lnTo>
                      <a:pt x="609" y="3"/>
                    </a:lnTo>
                    <a:lnTo>
                      <a:pt x="529" y="3"/>
                    </a:lnTo>
                    <a:lnTo>
                      <a:pt x="447" y="4"/>
                    </a:lnTo>
                    <a:lnTo>
                      <a:pt x="363" y="5"/>
                    </a:lnTo>
                    <a:lnTo>
                      <a:pt x="275" y="5"/>
                    </a:lnTo>
                    <a:lnTo>
                      <a:pt x="186" y="5"/>
                    </a:lnTo>
                    <a:lnTo>
                      <a:pt x="94" y="6"/>
                    </a:lnTo>
                    <a:lnTo>
                      <a:pt x="0" y="7"/>
                    </a:lnTo>
                    <a:lnTo>
                      <a:pt x="0" y="53"/>
                    </a:lnTo>
                    <a:lnTo>
                      <a:pt x="0" y="99"/>
                    </a:lnTo>
                    <a:lnTo>
                      <a:pt x="0" y="145"/>
                    </a:lnTo>
                    <a:lnTo>
                      <a:pt x="0" y="192"/>
                    </a:lnTo>
                    <a:lnTo>
                      <a:pt x="0" y="239"/>
                    </a:lnTo>
                    <a:lnTo>
                      <a:pt x="0" y="285"/>
                    </a:lnTo>
                    <a:lnTo>
                      <a:pt x="0" y="331"/>
                    </a:lnTo>
                    <a:lnTo>
                      <a:pt x="0" y="378"/>
                    </a:lnTo>
                    <a:lnTo>
                      <a:pt x="0" y="424"/>
                    </a:lnTo>
                    <a:lnTo>
                      <a:pt x="0" y="471"/>
                    </a:lnTo>
                    <a:lnTo>
                      <a:pt x="0" y="517"/>
                    </a:lnTo>
                    <a:lnTo>
                      <a:pt x="1" y="564"/>
                    </a:lnTo>
                    <a:lnTo>
                      <a:pt x="1" y="611"/>
                    </a:lnTo>
                    <a:lnTo>
                      <a:pt x="1" y="658"/>
                    </a:lnTo>
                    <a:lnTo>
                      <a:pt x="1" y="705"/>
                    </a:lnTo>
                    <a:lnTo>
                      <a:pt x="2" y="752"/>
                    </a:lnTo>
                    <a:lnTo>
                      <a:pt x="96" y="736"/>
                    </a:lnTo>
                    <a:lnTo>
                      <a:pt x="188" y="719"/>
                    </a:lnTo>
                    <a:lnTo>
                      <a:pt x="278" y="704"/>
                    </a:lnTo>
                    <a:lnTo>
                      <a:pt x="366" y="689"/>
                    </a:lnTo>
                    <a:lnTo>
                      <a:pt x="450" y="674"/>
                    </a:lnTo>
                    <a:lnTo>
                      <a:pt x="534" y="661"/>
                    </a:lnTo>
                    <a:lnTo>
                      <a:pt x="613" y="647"/>
                    </a:lnTo>
                    <a:lnTo>
                      <a:pt x="693" y="635"/>
                    </a:lnTo>
                    <a:lnTo>
                      <a:pt x="761" y="623"/>
                    </a:lnTo>
                    <a:lnTo>
                      <a:pt x="830" y="611"/>
                    </a:lnTo>
                    <a:lnTo>
                      <a:pt x="895" y="599"/>
                    </a:lnTo>
                    <a:lnTo>
                      <a:pt x="961" y="589"/>
                    </a:lnTo>
                    <a:lnTo>
                      <a:pt x="1023" y="578"/>
                    </a:lnTo>
                    <a:lnTo>
                      <a:pt x="1085" y="567"/>
                    </a:lnTo>
                    <a:lnTo>
                      <a:pt x="1146" y="557"/>
                    </a:lnTo>
                    <a:lnTo>
                      <a:pt x="1205" y="548"/>
                    </a:lnTo>
                    <a:lnTo>
                      <a:pt x="1204" y="513"/>
                    </a:lnTo>
                    <a:lnTo>
                      <a:pt x="1203" y="479"/>
                    </a:lnTo>
                    <a:lnTo>
                      <a:pt x="1203" y="444"/>
                    </a:lnTo>
                    <a:lnTo>
                      <a:pt x="1203" y="411"/>
                    </a:lnTo>
                    <a:lnTo>
                      <a:pt x="1202" y="376"/>
                    </a:lnTo>
                    <a:lnTo>
                      <a:pt x="1202" y="341"/>
                    </a:lnTo>
                    <a:lnTo>
                      <a:pt x="1202" y="306"/>
                    </a:lnTo>
                    <a:lnTo>
                      <a:pt x="1202" y="272"/>
                    </a:lnTo>
                    <a:lnTo>
                      <a:pt x="1201" y="237"/>
                    </a:lnTo>
                    <a:lnTo>
                      <a:pt x="1201" y="204"/>
                    </a:lnTo>
                    <a:lnTo>
                      <a:pt x="1200" y="170"/>
                    </a:lnTo>
                    <a:lnTo>
                      <a:pt x="1200" y="136"/>
                    </a:lnTo>
                    <a:lnTo>
                      <a:pt x="1199" y="101"/>
                    </a:lnTo>
                    <a:lnTo>
                      <a:pt x="1199" y="67"/>
                    </a:lnTo>
                    <a:lnTo>
                      <a:pt x="1198" y="34"/>
                    </a:lnTo>
                    <a:lnTo>
                      <a:pt x="1198" y="0"/>
                    </a:lnTo>
                    <a:close/>
                  </a:path>
                </a:pathLst>
              </a:custGeom>
              <a:solidFill>
                <a:srgbClr val="30302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5" name="未知"/>
              <p:cNvSpPr/>
              <p:nvPr/>
            </p:nvSpPr>
            <p:spPr bwMode="auto">
              <a:xfrm>
                <a:off x="288" y="160"/>
                <a:ext cx="198" cy="14"/>
              </a:xfrm>
              <a:custGeom>
                <a:avLst/>
                <a:gdLst>
                  <a:gd name="T0" fmla="*/ 200 w 1200"/>
                  <a:gd name="T1" fmla="*/ 0 h 82"/>
                  <a:gd name="T2" fmla="*/ 190 w 1200"/>
                  <a:gd name="T3" fmla="*/ 0 h 82"/>
                  <a:gd name="T4" fmla="*/ 180 w 1200"/>
                  <a:gd name="T5" fmla="*/ 1 h 82"/>
                  <a:gd name="T6" fmla="*/ 170 w 1200"/>
                  <a:gd name="T7" fmla="*/ 1 h 82"/>
                  <a:gd name="T8" fmla="*/ 159 w 1200"/>
                  <a:gd name="T9" fmla="*/ 1 h 82"/>
                  <a:gd name="T10" fmla="*/ 148 w 1200"/>
                  <a:gd name="T11" fmla="*/ 1 h 82"/>
                  <a:gd name="T12" fmla="*/ 138 w 1200"/>
                  <a:gd name="T13" fmla="*/ 2 h 82"/>
                  <a:gd name="T14" fmla="*/ 126 w 1200"/>
                  <a:gd name="T15" fmla="*/ 2 h 82"/>
                  <a:gd name="T16" fmla="*/ 115 w 1200"/>
                  <a:gd name="T17" fmla="*/ 3 h 82"/>
                  <a:gd name="T18" fmla="*/ 102 w 1200"/>
                  <a:gd name="T19" fmla="*/ 3 h 82"/>
                  <a:gd name="T20" fmla="*/ 88 w 1200"/>
                  <a:gd name="T21" fmla="*/ 3 h 82"/>
                  <a:gd name="T22" fmla="*/ 75 w 1200"/>
                  <a:gd name="T23" fmla="*/ 4 h 82"/>
                  <a:gd name="T24" fmla="*/ 61 w 1200"/>
                  <a:gd name="T25" fmla="*/ 4 h 82"/>
                  <a:gd name="T26" fmla="*/ 46 w 1200"/>
                  <a:gd name="T27" fmla="*/ 4 h 82"/>
                  <a:gd name="T28" fmla="*/ 31 w 1200"/>
                  <a:gd name="T29" fmla="*/ 5 h 82"/>
                  <a:gd name="T30" fmla="*/ 16 w 1200"/>
                  <a:gd name="T31" fmla="*/ 5 h 82"/>
                  <a:gd name="T32" fmla="*/ 0 w 1200"/>
                  <a:gd name="T33" fmla="*/ 6 h 82"/>
                  <a:gd name="T34" fmla="*/ 0 w 1200"/>
                  <a:gd name="T35" fmla="*/ 7 h 82"/>
                  <a:gd name="T36" fmla="*/ 0 w 1200"/>
                  <a:gd name="T37" fmla="*/ 8 h 82"/>
                  <a:gd name="T38" fmla="*/ 0 w 1200"/>
                  <a:gd name="T39" fmla="*/ 9 h 82"/>
                  <a:gd name="T40" fmla="*/ 0 w 1200"/>
                  <a:gd name="T41" fmla="*/ 10 h 82"/>
                  <a:gd name="T42" fmla="*/ 0 w 1200"/>
                  <a:gd name="T43" fmla="*/ 11 h 82"/>
                  <a:gd name="T44" fmla="*/ 0 w 1200"/>
                  <a:gd name="T45" fmla="*/ 12 h 82"/>
                  <a:gd name="T46" fmla="*/ 0 w 1200"/>
                  <a:gd name="T47" fmla="*/ 13 h 82"/>
                  <a:gd name="T48" fmla="*/ 0 w 1200"/>
                  <a:gd name="T49" fmla="*/ 14 h 82"/>
                  <a:gd name="T50" fmla="*/ 16 w 1200"/>
                  <a:gd name="T51" fmla="*/ 13 h 82"/>
                  <a:gd name="T52" fmla="*/ 31 w 1200"/>
                  <a:gd name="T53" fmla="*/ 13 h 82"/>
                  <a:gd name="T54" fmla="*/ 46 w 1200"/>
                  <a:gd name="T55" fmla="*/ 12 h 82"/>
                  <a:gd name="T56" fmla="*/ 61 w 1200"/>
                  <a:gd name="T57" fmla="*/ 11 h 82"/>
                  <a:gd name="T58" fmla="*/ 75 w 1200"/>
                  <a:gd name="T59" fmla="*/ 11 h 82"/>
                  <a:gd name="T60" fmla="*/ 88 w 1200"/>
                  <a:gd name="T61" fmla="*/ 10 h 82"/>
                  <a:gd name="T62" fmla="*/ 102 w 1200"/>
                  <a:gd name="T63" fmla="*/ 10 h 82"/>
                  <a:gd name="T64" fmla="*/ 115 w 1200"/>
                  <a:gd name="T65" fmla="*/ 10 h 82"/>
                  <a:gd name="T66" fmla="*/ 126 w 1200"/>
                  <a:gd name="T67" fmla="*/ 9 h 82"/>
                  <a:gd name="T68" fmla="*/ 138 w 1200"/>
                  <a:gd name="T69" fmla="*/ 9 h 82"/>
                  <a:gd name="T70" fmla="*/ 149 w 1200"/>
                  <a:gd name="T71" fmla="*/ 8 h 82"/>
                  <a:gd name="T72" fmla="*/ 159 w 1200"/>
                  <a:gd name="T73" fmla="*/ 8 h 82"/>
                  <a:gd name="T74" fmla="*/ 170 w 1200"/>
                  <a:gd name="T75" fmla="*/ 7 h 82"/>
                  <a:gd name="T76" fmla="*/ 180 w 1200"/>
                  <a:gd name="T77" fmla="*/ 7 h 82"/>
                  <a:gd name="T78" fmla="*/ 190 w 1200"/>
                  <a:gd name="T79" fmla="*/ 6 h 82"/>
                  <a:gd name="T80" fmla="*/ 200 w 1200"/>
                  <a:gd name="T81" fmla="*/ 6 h 82"/>
                  <a:gd name="T82" fmla="*/ 200 w 1200"/>
                  <a:gd name="T83" fmla="*/ 4 h 82"/>
                  <a:gd name="T84" fmla="*/ 200 w 1200"/>
                  <a:gd name="T85" fmla="*/ 3 h 82"/>
                  <a:gd name="T86" fmla="*/ 200 w 1200"/>
                  <a:gd name="T87" fmla="*/ 2 h 82"/>
                  <a:gd name="T88" fmla="*/ 200 w 1200"/>
                  <a:gd name="T89" fmla="*/ 0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0" h="82">
                    <a:moveTo>
                      <a:pt x="1200" y="0"/>
                    </a:moveTo>
                    <a:lnTo>
                      <a:pt x="1141" y="2"/>
                    </a:lnTo>
                    <a:lnTo>
                      <a:pt x="1080" y="4"/>
                    </a:lnTo>
                    <a:lnTo>
                      <a:pt x="1018" y="5"/>
                    </a:lnTo>
                    <a:lnTo>
                      <a:pt x="956" y="7"/>
                    </a:lnTo>
                    <a:lnTo>
                      <a:pt x="890" y="8"/>
                    </a:lnTo>
                    <a:lnTo>
                      <a:pt x="825" y="10"/>
                    </a:lnTo>
                    <a:lnTo>
                      <a:pt x="757" y="12"/>
                    </a:lnTo>
                    <a:lnTo>
                      <a:pt x="689" y="15"/>
                    </a:lnTo>
                    <a:lnTo>
                      <a:pt x="609" y="17"/>
                    </a:lnTo>
                    <a:lnTo>
                      <a:pt x="529" y="19"/>
                    </a:lnTo>
                    <a:lnTo>
                      <a:pt x="447" y="21"/>
                    </a:lnTo>
                    <a:lnTo>
                      <a:pt x="363" y="24"/>
                    </a:lnTo>
                    <a:lnTo>
                      <a:pt x="275" y="26"/>
                    </a:lnTo>
                    <a:lnTo>
                      <a:pt x="186" y="28"/>
                    </a:lnTo>
                    <a:lnTo>
                      <a:pt x="94" y="31"/>
                    </a:lnTo>
                    <a:lnTo>
                      <a:pt x="0" y="34"/>
                    </a:lnTo>
                    <a:lnTo>
                      <a:pt x="0" y="40"/>
                    </a:lnTo>
                    <a:lnTo>
                      <a:pt x="0" y="47"/>
                    </a:lnTo>
                    <a:lnTo>
                      <a:pt x="0" y="53"/>
                    </a:lnTo>
                    <a:lnTo>
                      <a:pt x="0" y="59"/>
                    </a:lnTo>
                    <a:lnTo>
                      <a:pt x="0" y="64"/>
                    </a:lnTo>
                    <a:lnTo>
                      <a:pt x="0" y="70"/>
                    </a:lnTo>
                    <a:lnTo>
                      <a:pt x="0" y="76"/>
                    </a:lnTo>
                    <a:lnTo>
                      <a:pt x="0" y="82"/>
                    </a:lnTo>
                    <a:lnTo>
                      <a:pt x="94" y="78"/>
                    </a:lnTo>
                    <a:lnTo>
                      <a:pt x="186" y="74"/>
                    </a:lnTo>
                    <a:lnTo>
                      <a:pt x="275" y="70"/>
                    </a:lnTo>
                    <a:lnTo>
                      <a:pt x="363" y="67"/>
                    </a:lnTo>
                    <a:lnTo>
                      <a:pt x="448" y="64"/>
                    </a:lnTo>
                    <a:lnTo>
                      <a:pt x="530" y="61"/>
                    </a:lnTo>
                    <a:lnTo>
                      <a:pt x="611" y="58"/>
                    </a:lnTo>
                    <a:lnTo>
                      <a:pt x="691" y="56"/>
                    </a:lnTo>
                    <a:lnTo>
                      <a:pt x="758" y="53"/>
                    </a:lnTo>
                    <a:lnTo>
                      <a:pt x="826" y="50"/>
                    </a:lnTo>
                    <a:lnTo>
                      <a:pt x="891" y="47"/>
                    </a:lnTo>
                    <a:lnTo>
                      <a:pt x="956" y="45"/>
                    </a:lnTo>
                    <a:lnTo>
                      <a:pt x="1018" y="41"/>
                    </a:lnTo>
                    <a:lnTo>
                      <a:pt x="1080" y="39"/>
                    </a:lnTo>
                    <a:lnTo>
                      <a:pt x="1141" y="37"/>
                    </a:lnTo>
                    <a:lnTo>
                      <a:pt x="1200" y="35"/>
                    </a:lnTo>
                    <a:lnTo>
                      <a:pt x="1200" y="26"/>
                    </a:lnTo>
                    <a:lnTo>
                      <a:pt x="1200" y="18"/>
                    </a:lnTo>
                    <a:lnTo>
                      <a:pt x="1200" y="9"/>
                    </a:lnTo>
                    <a:lnTo>
                      <a:pt x="1200"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8" name="未知"/>
              <p:cNvSpPr/>
              <p:nvPr/>
            </p:nvSpPr>
            <p:spPr bwMode="auto">
              <a:xfrm>
                <a:off x="288" y="180"/>
                <a:ext cx="198" cy="20"/>
              </a:xfrm>
              <a:custGeom>
                <a:avLst/>
                <a:gdLst>
                  <a:gd name="T0" fmla="*/ 200 w 1201"/>
                  <a:gd name="T1" fmla="*/ 0 h 124"/>
                  <a:gd name="T2" fmla="*/ 190 w 1201"/>
                  <a:gd name="T3" fmla="*/ 0 h 124"/>
                  <a:gd name="T4" fmla="*/ 180 w 1201"/>
                  <a:gd name="T5" fmla="*/ 1 h 124"/>
                  <a:gd name="T6" fmla="*/ 170 w 1201"/>
                  <a:gd name="T7" fmla="*/ 2 h 124"/>
                  <a:gd name="T8" fmla="*/ 159 w 1201"/>
                  <a:gd name="T9" fmla="*/ 3 h 124"/>
                  <a:gd name="T10" fmla="*/ 148 w 1201"/>
                  <a:gd name="T11" fmla="*/ 3 h 124"/>
                  <a:gd name="T12" fmla="*/ 138 w 1201"/>
                  <a:gd name="T13" fmla="*/ 4 h 124"/>
                  <a:gd name="T14" fmla="*/ 126 w 1201"/>
                  <a:gd name="T15" fmla="*/ 5 h 124"/>
                  <a:gd name="T16" fmla="*/ 115 w 1201"/>
                  <a:gd name="T17" fmla="*/ 5 h 124"/>
                  <a:gd name="T18" fmla="*/ 102 w 1201"/>
                  <a:gd name="T19" fmla="*/ 6 h 124"/>
                  <a:gd name="T20" fmla="*/ 89 w 1201"/>
                  <a:gd name="T21" fmla="*/ 7 h 124"/>
                  <a:gd name="T22" fmla="*/ 75 w 1201"/>
                  <a:gd name="T23" fmla="*/ 8 h 124"/>
                  <a:gd name="T24" fmla="*/ 61 w 1201"/>
                  <a:gd name="T25" fmla="*/ 9 h 124"/>
                  <a:gd name="T26" fmla="*/ 46 w 1201"/>
                  <a:gd name="T27" fmla="*/ 10 h 124"/>
                  <a:gd name="T28" fmla="*/ 31 w 1201"/>
                  <a:gd name="T29" fmla="*/ 10 h 124"/>
                  <a:gd name="T30" fmla="*/ 16 w 1201"/>
                  <a:gd name="T31" fmla="*/ 11 h 124"/>
                  <a:gd name="T32" fmla="*/ 0 w 1201"/>
                  <a:gd name="T33" fmla="*/ 12 h 124"/>
                  <a:gd name="T34" fmla="*/ 0 w 1201"/>
                  <a:gd name="T35" fmla="*/ 13 h 124"/>
                  <a:gd name="T36" fmla="*/ 0 w 1201"/>
                  <a:gd name="T37" fmla="*/ 14 h 124"/>
                  <a:gd name="T38" fmla="*/ 0 w 1201"/>
                  <a:gd name="T39" fmla="*/ 15 h 124"/>
                  <a:gd name="T40" fmla="*/ 0 w 1201"/>
                  <a:gd name="T41" fmla="*/ 16 h 124"/>
                  <a:gd name="T42" fmla="*/ 0 w 1201"/>
                  <a:gd name="T43" fmla="*/ 17 h 124"/>
                  <a:gd name="T44" fmla="*/ 0 w 1201"/>
                  <a:gd name="T45" fmla="*/ 18 h 124"/>
                  <a:gd name="T46" fmla="*/ 0 w 1201"/>
                  <a:gd name="T47" fmla="*/ 19 h 124"/>
                  <a:gd name="T48" fmla="*/ 0 w 1201"/>
                  <a:gd name="T49" fmla="*/ 20 h 124"/>
                  <a:gd name="T50" fmla="*/ 16 w 1201"/>
                  <a:gd name="T51" fmla="*/ 19 h 124"/>
                  <a:gd name="T52" fmla="*/ 31 w 1201"/>
                  <a:gd name="T53" fmla="*/ 18 h 124"/>
                  <a:gd name="T54" fmla="*/ 46 w 1201"/>
                  <a:gd name="T55" fmla="*/ 17 h 124"/>
                  <a:gd name="T56" fmla="*/ 61 w 1201"/>
                  <a:gd name="T57" fmla="*/ 16 h 124"/>
                  <a:gd name="T58" fmla="*/ 75 w 1201"/>
                  <a:gd name="T59" fmla="*/ 15 h 124"/>
                  <a:gd name="T60" fmla="*/ 89 w 1201"/>
                  <a:gd name="T61" fmla="*/ 14 h 124"/>
                  <a:gd name="T62" fmla="*/ 102 w 1201"/>
                  <a:gd name="T63" fmla="*/ 13 h 124"/>
                  <a:gd name="T64" fmla="*/ 115 w 1201"/>
                  <a:gd name="T65" fmla="*/ 12 h 124"/>
                  <a:gd name="T66" fmla="*/ 126 w 1201"/>
                  <a:gd name="T67" fmla="*/ 11 h 124"/>
                  <a:gd name="T68" fmla="*/ 138 w 1201"/>
                  <a:gd name="T69" fmla="*/ 10 h 124"/>
                  <a:gd name="T70" fmla="*/ 149 w 1201"/>
                  <a:gd name="T71" fmla="*/ 10 h 124"/>
                  <a:gd name="T72" fmla="*/ 160 w 1201"/>
                  <a:gd name="T73" fmla="*/ 9 h 124"/>
                  <a:gd name="T74" fmla="*/ 170 w 1201"/>
                  <a:gd name="T75" fmla="*/ 8 h 124"/>
                  <a:gd name="T76" fmla="*/ 180 w 1201"/>
                  <a:gd name="T77" fmla="*/ 7 h 124"/>
                  <a:gd name="T78" fmla="*/ 190 w 1201"/>
                  <a:gd name="T79" fmla="*/ 6 h 124"/>
                  <a:gd name="T80" fmla="*/ 200 w 1201"/>
                  <a:gd name="T81" fmla="*/ 6 h 124"/>
                  <a:gd name="T82" fmla="*/ 200 w 1201"/>
                  <a:gd name="T83" fmla="*/ 5 h 124"/>
                  <a:gd name="T84" fmla="*/ 200 w 1201"/>
                  <a:gd name="T85" fmla="*/ 3 h 124"/>
                  <a:gd name="T86" fmla="*/ 200 w 1201"/>
                  <a:gd name="T87" fmla="*/ 2 h 124"/>
                  <a:gd name="T88" fmla="*/ 200 w 1201"/>
                  <a:gd name="T89" fmla="*/ 0 h 1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1" h="124">
                    <a:moveTo>
                      <a:pt x="1201" y="0"/>
                    </a:moveTo>
                    <a:lnTo>
                      <a:pt x="1142" y="3"/>
                    </a:lnTo>
                    <a:lnTo>
                      <a:pt x="1081" y="7"/>
                    </a:lnTo>
                    <a:lnTo>
                      <a:pt x="1019" y="12"/>
                    </a:lnTo>
                    <a:lnTo>
                      <a:pt x="957" y="16"/>
                    </a:lnTo>
                    <a:lnTo>
                      <a:pt x="891" y="20"/>
                    </a:lnTo>
                    <a:lnTo>
                      <a:pt x="826" y="24"/>
                    </a:lnTo>
                    <a:lnTo>
                      <a:pt x="758" y="28"/>
                    </a:lnTo>
                    <a:lnTo>
                      <a:pt x="691" y="33"/>
                    </a:lnTo>
                    <a:lnTo>
                      <a:pt x="611" y="37"/>
                    </a:lnTo>
                    <a:lnTo>
                      <a:pt x="532" y="42"/>
                    </a:lnTo>
                    <a:lnTo>
                      <a:pt x="449" y="47"/>
                    </a:lnTo>
                    <a:lnTo>
                      <a:pt x="364" y="54"/>
                    </a:lnTo>
                    <a:lnTo>
                      <a:pt x="275" y="59"/>
                    </a:lnTo>
                    <a:lnTo>
                      <a:pt x="186" y="65"/>
                    </a:lnTo>
                    <a:lnTo>
                      <a:pt x="94" y="71"/>
                    </a:lnTo>
                    <a:lnTo>
                      <a:pt x="0" y="77"/>
                    </a:lnTo>
                    <a:lnTo>
                      <a:pt x="0" y="82"/>
                    </a:lnTo>
                    <a:lnTo>
                      <a:pt x="0" y="88"/>
                    </a:lnTo>
                    <a:lnTo>
                      <a:pt x="0" y="95"/>
                    </a:lnTo>
                    <a:lnTo>
                      <a:pt x="0" y="101"/>
                    </a:lnTo>
                    <a:lnTo>
                      <a:pt x="0" y="106"/>
                    </a:lnTo>
                    <a:lnTo>
                      <a:pt x="0" y="112"/>
                    </a:lnTo>
                    <a:lnTo>
                      <a:pt x="0" y="118"/>
                    </a:lnTo>
                    <a:lnTo>
                      <a:pt x="0" y="124"/>
                    </a:lnTo>
                    <a:lnTo>
                      <a:pt x="94" y="117"/>
                    </a:lnTo>
                    <a:lnTo>
                      <a:pt x="186" y="110"/>
                    </a:lnTo>
                    <a:lnTo>
                      <a:pt x="275" y="104"/>
                    </a:lnTo>
                    <a:lnTo>
                      <a:pt x="364" y="98"/>
                    </a:lnTo>
                    <a:lnTo>
                      <a:pt x="449" y="91"/>
                    </a:lnTo>
                    <a:lnTo>
                      <a:pt x="532" y="85"/>
                    </a:lnTo>
                    <a:lnTo>
                      <a:pt x="611" y="79"/>
                    </a:lnTo>
                    <a:lnTo>
                      <a:pt x="691" y="75"/>
                    </a:lnTo>
                    <a:lnTo>
                      <a:pt x="759" y="69"/>
                    </a:lnTo>
                    <a:lnTo>
                      <a:pt x="827" y="64"/>
                    </a:lnTo>
                    <a:lnTo>
                      <a:pt x="892" y="59"/>
                    </a:lnTo>
                    <a:lnTo>
                      <a:pt x="958" y="55"/>
                    </a:lnTo>
                    <a:lnTo>
                      <a:pt x="1020" y="48"/>
                    </a:lnTo>
                    <a:lnTo>
                      <a:pt x="1081" y="44"/>
                    </a:lnTo>
                    <a:lnTo>
                      <a:pt x="1142" y="40"/>
                    </a:lnTo>
                    <a:lnTo>
                      <a:pt x="1201" y="37"/>
                    </a:lnTo>
                    <a:lnTo>
                      <a:pt x="1201" y="28"/>
                    </a:lnTo>
                    <a:lnTo>
                      <a:pt x="1201" y="19"/>
                    </a:lnTo>
                    <a:lnTo>
                      <a:pt x="1201" y="10"/>
                    </a:lnTo>
                    <a:lnTo>
                      <a:pt x="1201"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29" name="未知"/>
              <p:cNvSpPr/>
              <p:nvPr/>
            </p:nvSpPr>
            <p:spPr bwMode="auto">
              <a:xfrm>
                <a:off x="288" y="199"/>
                <a:ext cx="198" cy="28"/>
              </a:xfrm>
              <a:custGeom>
                <a:avLst/>
                <a:gdLst>
                  <a:gd name="T0" fmla="*/ 200 w 1202"/>
                  <a:gd name="T1" fmla="*/ 0 h 164"/>
                  <a:gd name="T2" fmla="*/ 190 w 1202"/>
                  <a:gd name="T3" fmla="*/ 1 h 164"/>
                  <a:gd name="T4" fmla="*/ 180 w 1202"/>
                  <a:gd name="T5" fmla="*/ 2 h 164"/>
                  <a:gd name="T6" fmla="*/ 170 w 1202"/>
                  <a:gd name="T7" fmla="*/ 3 h 164"/>
                  <a:gd name="T8" fmla="*/ 160 w 1202"/>
                  <a:gd name="T9" fmla="*/ 4 h 164"/>
                  <a:gd name="T10" fmla="*/ 149 w 1202"/>
                  <a:gd name="T11" fmla="*/ 5 h 164"/>
                  <a:gd name="T12" fmla="*/ 138 w 1202"/>
                  <a:gd name="T13" fmla="*/ 6 h 164"/>
                  <a:gd name="T14" fmla="*/ 126 w 1202"/>
                  <a:gd name="T15" fmla="*/ 7 h 164"/>
                  <a:gd name="T16" fmla="*/ 115 w 1202"/>
                  <a:gd name="T17" fmla="*/ 8 h 164"/>
                  <a:gd name="T18" fmla="*/ 102 w 1202"/>
                  <a:gd name="T19" fmla="*/ 10 h 164"/>
                  <a:gd name="T20" fmla="*/ 89 w 1202"/>
                  <a:gd name="T21" fmla="*/ 11 h 164"/>
                  <a:gd name="T22" fmla="*/ 75 w 1202"/>
                  <a:gd name="T23" fmla="*/ 12 h 164"/>
                  <a:gd name="T24" fmla="*/ 61 w 1202"/>
                  <a:gd name="T25" fmla="*/ 14 h 164"/>
                  <a:gd name="T26" fmla="*/ 46 w 1202"/>
                  <a:gd name="T27" fmla="*/ 15 h 164"/>
                  <a:gd name="T28" fmla="*/ 31 w 1202"/>
                  <a:gd name="T29" fmla="*/ 17 h 164"/>
                  <a:gd name="T30" fmla="*/ 16 w 1202"/>
                  <a:gd name="T31" fmla="*/ 18 h 164"/>
                  <a:gd name="T32" fmla="*/ 0 w 1202"/>
                  <a:gd name="T33" fmla="*/ 20 h 164"/>
                  <a:gd name="T34" fmla="*/ 0 w 1202"/>
                  <a:gd name="T35" fmla="*/ 21 h 164"/>
                  <a:gd name="T36" fmla="*/ 0 w 1202"/>
                  <a:gd name="T37" fmla="*/ 22 h 164"/>
                  <a:gd name="T38" fmla="*/ 0 w 1202"/>
                  <a:gd name="T39" fmla="*/ 23 h 164"/>
                  <a:gd name="T40" fmla="*/ 0 w 1202"/>
                  <a:gd name="T41" fmla="*/ 24 h 164"/>
                  <a:gd name="T42" fmla="*/ 0 w 1202"/>
                  <a:gd name="T43" fmla="*/ 25 h 164"/>
                  <a:gd name="T44" fmla="*/ 0 w 1202"/>
                  <a:gd name="T45" fmla="*/ 26 h 164"/>
                  <a:gd name="T46" fmla="*/ 0 w 1202"/>
                  <a:gd name="T47" fmla="*/ 27 h 164"/>
                  <a:gd name="T48" fmla="*/ 0 w 1202"/>
                  <a:gd name="T49" fmla="*/ 28 h 164"/>
                  <a:gd name="T50" fmla="*/ 16 w 1202"/>
                  <a:gd name="T51" fmla="*/ 26 h 164"/>
                  <a:gd name="T52" fmla="*/ 31 w 1202"/>
                  <a:gd name="T53" fmla="*/ 25 h 164"/>
                  <a:gd name="T54" fmla="*/ 46 w 1202"/>
                  <a:gd name="T55" fmla="*/ 23 h 164"/>
                  <a:gd name="T56" fmla="*/ 61 w 1202"/>
                  <a:gd name="T57" fmla="*/ 21 h 164"/>
                  <a:gd name="T58" fmla="*/ 75 w 1202"/>
                  <a:gd name="T59" fmla="*/ 20 h 164"/>
                  <a:gd name="T60" fmla="*/ 89 w 1202"/>
                  <a:gd name="T61" fmla="*/ 18 h 164"/>
                  <a:gd name="T62" fmla="*/ 102 w 1202"/>
                  <a:gd name="T63" fmla="*/ 17 h 164"/>
                  <a:gd name="T64" fmla="*/ 115 w 1202"/>
                  <a:gd name="T65" fmla="*/ 15 h 164"/>
                  <a:gd name="T66" fmla="*/ 126 w 1202"/>
                  <a:gd name="T67" fmla="*/ 14 h 164"/>
                  <a:gd name="T68" fmla="*/ 138 w 1202"/>
                  <a:gd name="T69" fmla="*/ 13 h 164"/>
                  <a:gd name="T70" fmla="*/ 149 w 1202"/>
                  <a:gd name="T71" fmla="*/ 12 h 164"/>
                  <a:gd name="T72" fmla="*/ 160 w 1202"/>
                  <a:gd name="T73" fmla="*/ 11 h 164"/>
                  <a:gd name="T74" fmla="*/ 170 w 1202"/>
                  <a:gd name="T75" fmla="*/ 9 h 164"/>
                  <a:gd name="T76" fmla="*/ 180 w 1202"/>
                  <a:gd name="T77" fmla="*/ 8 h 164"/>
                  <a:gd name="T78" fmla="*/ 190 w 1202"/>
                  <a:gd name="T79" fmla="*/ 7 h 164"/>
                  <a:gd name="T80" fmla="*/ 200 w 1202"/>
                  <a:gd name="T81" fmla="*/ 6 h 164"/>
                  <a:gd name="T82" fmla="*/ 200 w 1202"/>
                  <a:gd name="T83" fmla="*/ 4 h 164"/>
                  <a:gd name="T84" fmla="*/ 200 w 1202"/>
                  <a:gd name="T85" fmla="*/ 3 h 164"/>
                  <a:gd name="T86" fmla="*/ 200 w 1202"/>
                  <a:gd name="T87" fmla="*/ 1 h 164"/>
                  <a:gd name="T88" fmla="*/ 200 w 1202"/>
                  <a:gd name="T89" fmla="*/ 0 h 1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2" h="164">
                    <a:moveTo>
                      <a:pt x="1202" y="0"/>
                    </a:moveTo>
                    <a:lnTo>
                      <a:pt x="1143" y="5"/>
                    </a:lnTo>
                    <a:lnTo>
                      <a:pt x="1082" y="11"/>
                    </a:lnTo>
                    <a:lnTo>
                      <a:pt x="1021" y="17"/>
                    </a:lnTo>
                    <a:lnTo>
                      <a:pt x="959" y="23"/>
                    </a:lnTo>
                    <a:lnTo>
                      <a:pt x="893" y="29"/>
                    </a:lnTo>
                    <a:lnTo>
                      <a:pt x="828" y="35"/>
                    </a:lnTo>
                    <a:lnTo>
                      <a:pt x="760" y="42"/>
                    </a:lnTo>
                    <a:lnTo>
                      <a:pt x="692" y="49"/>
                    </a:lnTo>
                    <a:lnTo>
                      <a:pt x="612" y="56"/>
                    </a:lnTo>
                    <a:lnTo>
                      <a:pt x="533" y="64"/>
                    </a:lnTo>
                    <a:lnTo>
                      <a:pt x="449" y="72"/>
                    </a:lnTo>
                    <a:lnTo>
                      <a:pt x="364" y="81"/>
                    </a:lnTo>
                    <a:lnTo>
                      <a:pt x="276" y="89"/>
                    </a:lnTo>
                    <a:lnTo>
                      <a:pt x="186" y="99"/>
                    </a:lnTo>
                    <a:lnTo>
                      <a:pt x="94" y="108"/>
                    </a:lnTo>
                    <a:lnTo>
                      <a:pt x="0" y="118"/>
                    </a:lnTo>
                    <a:lnTo>
                      <a:pt x="0" y="123"/>
                    </a:lnTo>
                    <a:lnTo>
                      <a:pt x="0" y="129"/>
                    </a:lnTo>
                    <a:lnTo>
                      <a:pt x="0" y="134"/>
                    </a:lnTo>
                    <a:lnTo>
                      <a:pt x="0" y="141"/>
                    </a:lnTo>
                    <a:lnTo>
                      <a:pt x="0" y="146"/>
                    </a:lnTo>
                    <a:lnTo>
                      <a:pt x="0" y="152"/>
                    </a:lnTo>
                    <a:lnTo>
                      <a:pt x="0" y="158"/>
                    </a:lnTo>
                    <a:lnTo>
                      <a:pt x="0" y="164"/>
                    </a:lnTo>
                    <a:lnTo>
                      <a:pt x="94" y="154"/>
                    </a:lnTo>
                    <a:lnTo>
                      <a:pt x="187" y="144"/>
                    </a:lnTo>
                    <a:lnTo>
                      <a:pt x="276" y="134"/>
                    </a:lnTo>
                    <a:lnTo>
                      <a:pt x="365" y="125"/>
                    </a:lnTo>
                    <a:lnTo>
                      <a:pt x="450" y="116"/>
                    </a:lnTo>
                    <a:lnTo>
                      <a:pt x="533" y="107"/>
                    </a:lnTo>
                    <a:lnTo>
                      <a:pt x="612" y="99"/>
                    </a:lnTo>
                    <a:lnTo>
                      <a:pt x="692" y="90"/>
                    </a:lnTo>
                    <a:lnTo>
                      <a:pt x="760" y="82"/>
                    </a:lnTo>
                    <a:lnTo>
                      <a:pt x="828" y="75"/>
                    </a:lnTo>
                    <a:lnTo>
                      <a:pt x="893" y="68"/>
                    </a:lnTo>
                    <a:lnTo>
                      <a:pt x="959" y="62"/>
                    </a:lnTo>
                    <a:lnTo>
                      <a:pt x="1021" y="54"/>
                    </a:lnTo>
                    <a:lnTo>
                      <a:pt x="1082" y="47"/>
                    </a:lnTo>
                    <a:lnTo>
                      <a:pt x="1143" y="41"/>
                    </a:lnTo>
                    <a:lnTo>
                      <a:pt x="1202" y="35"/>
                    </a:lnTo>
                    <a:lnTo>
                      <a:pt x="1202" y="26"/>
                    </a:lnTo>
                    <a:lnTo>
                      <a:pt x="1202" y="18"/>
                    </a:lnTo>
                    <a:lnTo>
                      <a:pt x="1202" y="8"/>
                    </a:lnTo>
                    <a:lnTo>
                      <a:pt x="1202"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0" name="未知"/>
              <p:cNvSpPr/>
              <p:nvPr/>
            </p:nvSpPr>
            <p:spPr bwMode="auto">
              <a:xfrm>
                <a:off x="295" y="96"/>
                <a:ext cx="3" cy="45"/>
              </a:xfrm>
              <a:custGeom>
                <a:avLst/>
                <a:gdLst>
                  <a:gd name="T0" fmla="*/ 3 w 16"/>
                  <a:gd name="T1" fmla="*/ 0 h 272"/>
                  <a:gd name="T2" fmla="*/ 1 w 16"/>
                  <a:gd name="T3" fmla="*/ 0 h 272"/>
                  <a:gd name="T4" fmla="*/ 0 w 16"/>
                  <a:gd name="T5" fmla="*/ 0 h 272"/>
                  <a:gd name="T6" fmla="*/ 0 w 16"/>
                  <a:gd name="T7" fmla="*/ 5 h 272"/>
                  <a:gd name="T8" fmla="*/ 0 w 16"/>
                  <a:gd name="T9" fmla="*/ 11 h 272"/>
                  <a:gd name="T10" fmla="*/ 0 w 16"/>
                  <a:gd name="T11" fmla="*/ 17 h 272"/>
                  <a:gd name="T12" fmla="*/ 0 w 16"/>
                  <a:gd name="T13" fmla="*/ 22 h 272"/>
                  <a:gd name="T14" fmla="*/ 0 w 16"/>
                  <a:gd name="T15" fmla="*/ 28 h 272"/>
                  <a:gd name="T16" fmla="*/ 0 w 16"/>
                  <a:gd name="T17" fmla="*/ 34 h 272"/>
                  <a:gd name="T18" fmla="*/ 0 w 16"/>
                  <a:gd name="T19" fmla="*/ 39 h 272"/>
                  <a:gd name="T20" fmla="*/ 0 w 16"/>
                  <a:gd name="T21" fmla="*/ 45 h 272"/>
                  <a:gd name="T22" fmla="*/ 2 w 16"/>
                  <a:gd name="T23" fmla="*/ 45 h 272"/>
                  <a:gd name="T24" fmla="*/ 3 w 16"/>
                  <a:gd name="T25" fmla="*/ 45 h 272"/>
                  <a:gd name="T26" fmla="*/ 3 w 16"/>
                  <a:gd name="T27" fmla="*/ 39 h 272"/>
                  <a:gd name="T28" fmla="*/ 3 w 16"/>
                  <a:gd name="T29" fmla="*/ 34 h 272"/>
                  <a:gd name="T30" fmla="*/ 3 w 16"/>
                  <a:gd name="T31" fmla="*/ 28 h 272"/>
                  <a:gd name="T32" fmla="*/ 3 w 16"/>
                  <a:gd name="T33" fmla="*/ 22 h 272"/>
                  <a:gd name="T34" fmla="*/ 3 w 16"/>
                  <a:gd name="T35" fmla="*/ 17 h 272"/>
                  <a:gd name="T36" fmla="*/ 3 w 16"/>
                  <a:gd name="T37" fmla="*/ 11 h 272"/>
                  <a:gd name="T38" fmla="*/ 3 w 16"/>
                  <a:gd name="T39" fmla="*/ 6 h 272"/>
                  <a:gd name="T40" fmla="*/ 3 w 16"/>
                  <a:gd name="T41" fmla="*/ 0 h 2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 h="272">
                    <a:moveTo>
                      <a:pt x="14" y="0"/>
                    </a:moveTo>
                    <a:lnTo>
                      <a:pt x="7" y="0"/>
                    </a:lnTo>
                    <a:lnTo>
                      <a:pt x="0" y="0"/>
                    </a:lnTo>
                    <a:lnTo>
                      <a:pt x="0" y="33"/>
                    </a:lnTo>
                    <a:lnTo>
                      <a:pt x="0" y="67"/>
                    </a:lnTo>
                    <a:lnTo>
                      <a:pt x="0" y="101"/>
                    </a:lnTo>
                    <a:lnTo>
                      <a:pt x="0" y="134"/>
                    </a:lnTo>
                    <a:lnTo>
                      <a:pt x="0" y="168"/>
                    </a:lnTo>
                    <a:lnTo>
                      <a:pt x="0" y="203"/>
                    </a:lnTo>
                    <a:lnTo>
                      <a:pt x="1" y="237"/>
                    </a:lnTo>
                    <a:lnTo>
                      <a:pt x="2" y="272"/>
                    </a:lnTo>
                    <a:lnTo>
                      <a:pt x="8" y="272"/>
                    </a:lnTo>
                    <a:lnTo>
                      <a:pt x="16" y="272"/>
                    </a:lnTo>
                    <a:lnTo>
                      <a:pt x="15" y="237"/>
                    </a:lnTo>
                    <a:lnTo>
                      <a:pt x="15" y="203"/>
                    </a:lnTo>
                    <a:lnTo>
                      <a:pt x="15" y="169"/>
                    </a:lnTo>
                    <a:lnTo>
                      <a:pt x="15" y="135"/>
                    </a:lnTo>
                    <a:lnTo>
                      <a:pt x="14" y="102"/>
                    </a:lnTo>
                    <a:lnTo>
                      <a:pt x="14" y="68"/>
                    </a:lnTo>
                    <a:lnTo>
                      <a:pt x="14" y="34"/>
                    </a:lnTo>
                    <a:lnTo>
                      <a:pt x="14"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1" name="未知"/>
              <p:cNvSpPr/>
              <p:nvPr/>
            </p:nvSpPr>
            <p:spPr bwMode="auto">
              <a:xfrm>
                <a:off x="321" y="97"/>
                <a:ext cx="3" cy="44"/>
              </a:xfrm>
              <a:custGeom>
                <a:avLst/>
                <a:gdLst>
                  <a:gd name="T0" fmla="*/ 3 w 16"/>
                  <a:gd name="T1" fmla="*/ 0 h 265"/>
                  <a:gd name="T2" fmla="*/ 2 w 16"/>
                  <a:gd name="T3" fmla="*/ 0 h 265"/>
                  <a:gd name="T4" fmla="*/ 0 w 16"/>
                  <a:gd name="T5" fmla="*/ 0 h 265"/>
                  <a:gd name="T6" fmla="*/ 0 w 16"/>
                  <a:gd name="T7" fmla="*/ 5 h 265"/>
                  <a:gd name="T8" fmla="*/ 0 w 16"/>
                  <a:gd name="T9" fmla="*/ 11 h 265"/>
                  <a:gd name="T10" fmla="*/ 0 w 16"/>
                  <a:gd name="T11" fmla="*/ 16 h 265"/>
                  <a:gd name="T12" fmla="*/ 0 w 16"/>
                  <a:gd name="T13" fmla="*/ 22 h 265"/>
                  <a:gd name="T14" fmla="*/ 0 w 16"/>
                  <a:gd name="T15" fmla="*/ 27 h 265"/>
                  <a:gd name="T16" fmla="*/ 0 w 16"/>
                  <a:gd name="T17" fmla="*/ 33 h 265"/>
                  <a:gd name="T18" fmla="*/ 0 w 16"/>
                  <a:gd name="T19" fmla="*/ 38 h 265"/>
                  <a:gd name="T20" fmla="*/ 0 w 16"/>
                  <a:gd name="T21" fmla="*/ 44 h 265"/>
                  <a:gd name="T22" fmla="*/ 2 w 16"/>
                  <a:gd name="T23" fmla="*/ 44 h 265"/>
                  <a:gd name="T24" fmla="*/ 3 w 16"/>
                  <a:gd name="T25" fmla="*/ 44 h 265"/>
                  <a:gd name="T26" fmla="*/ 3 w 16"/>
                  <a:gd name="T27" fmla="*/ 38 h 265"/>
                  <a:gd name="T28" fmla="*/ 3 w 16"/>
                  <a:gd name="T29" fmla="*/ 33 h 265"/>
                  <a:gd name="T30" fmla="*/ 3 w 16"/>
                  <a:gd name="T31" fmla="*/ 27 h 265"/>
                  <a:gd name="T32" fmla="*/ 3 w 16"/>
                  <a:gd name="T33" fmla="*/ 22 h 265"/>
                  <a:gd name="T34" fmla="*/ 3 w 16"/>
                  <a:gd name="T35" fmla="*/ 17 h 265"/>
                  <a:gd name="T36" fmla="*/ 3 w 16"/>
                  <a:gd name="T37" fmla="*/ 11 h 265"/>
                  <a:gd name="T38" fmla="*/ 3 w 16"/>
                  <a:gd name="T39" fmla="*/ 6 h 265"/>
                  <a:gd name="T40" fmla="*/ 3 w 16"/>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 h="265">
                    <a:moveTo>
                      <a:pt x="15" y="2"/>
                    </a:moveTo>
                    <a:lnTo>
                      <a:pt x="8" y="1"/>
                    </a:lnTo>
                    <a:lnTo>
                      <a:pt x="0" y="0"/>
                    </a:lnTo>
                    <a:lnTo>
                      <a:pt x="0" y="33"/>
                    </a:lnTo>
                    <a:lnTo>
                      <a:pt x="0" y="66"/>
                    </a:lnTo>
                    <a:lnTo>
                      <a:pt x="0" y="99"/>
                    </a:lnTo>
                    <a:lnTo>
                      <a:pt x="0" y="133"/>
                    </a:lnTo>
                    <a:lnTo>
                      <a:pt x="0" y="165"/>
                    </a:lnTo>
                    <a:lnTo>
                      <a:pt x="0" y="198"/>
                    </a:lnTo>
                    <a:lnTo>
                      <a:pt x="0" y="231"/>
                    </a:lnTo>
                    <a:lnTo>
                      <a:pt x="1" y="265"/>
                    </a:lnTo>
                    <a:lnTo>
                      <a:pt x="8" y="265"/>
                    </a:lnTo>
                    <a:lnTo>
                      <a:pt x="16" y="265"/>
                    </a:lnTo>
                    <a:lnTo>
                      <a:pt x="15" y="231"/>
                    </a:lnTo>
                    <a:lnTo>
                      <a:pt x="15" y="198"/>
                    </a:lnTo>
                    <a:lnTo>
                      <a:pt x="15" y="165"/>
                    </a:lnTo>
                    <a:lnTo>
                      <a:pt x="15" y="134"/>
                    </a:lnTo>
                    <a:lnTo>
                      <a:pt x="15" y="100"/>
                    </a:lnTo>
                    <a:lnTo>
                      <a:pt x="15" y="68"/>
                    </a:lnTo>
                    <a:lnTo>
                      <a:pt x="15" y="34"/>
                    </a:lnTo>
                    <a:lnTo>
                      <a:pt x="15"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2" name="未知"/>
              <p:cNvSpPr/>
              <p:nvPr/>
            </p:nvSpPr>
            <p:spPr bwMode="auto">
              <a:xfrm>
                <a:off x="346" y="99"/>
                <a:ext cx="2" cy="42"/>
              </a:xfrm>
              <a:custGeom>
                <a:avLst/>
                <a:gdLst>
                  <a:gd name="T0" fmla="*/ 2 w 14"/>
                  <a:gd name="T1" fmla="*/ 0 h 254"/>
                  <a:gd name="T2" fmla="*/ 1 w 14"/>
                  <a:gd name="T3" fmla="*/ 0 h 254"/>
                  <a:gd name="T4" fmla="*/ 0 w 14"/>
                  <a:gd name="T5" fmla="*/ 0 h 254"/>
                  <a:gd name="T6" fmla="*/ 0 w 14"/>
                  <a:gd name="T7" fmla="*/ 5 h 254"/>
                  <a:gd name="T8" fmla="*/ 0 w 14"/>
                  <a:gd name="T9" fmla="*/ 10 h 254"/>
                  <a:gd name="T10" fmla="*/ 0 w 14"/>
                  <a:gd name="T11" fmla="*/ 16 h 254"/>
                  <a:gd name="T12" fmla="*/ 0 w 14"/>
                  <a:gd name="T13" fmla="*/ 21 h 254"/>
                  <a:gd name="T14" fmla="*/ 0 w 14"/>
                  <a:gd name="T15" fmla="*/ 26 h 254"/>
                  <a:gd name="T16" fmla="*/ 0 w 14"/>
                  <a:gd name="T17" fmla="*/ 31 h 254"/>
                  <a:gd name="T18" fmla="*/ 0 w 14"/>
                  <a:gd name="T19" fmla="*/ 37 h 254"/>
                  <a:gd name="T20" fmla="*/ 0 w 14"/>
                  <a:gd name="T21" fmla="*/ 42 h 254"/>
                  <a:gd name="T22" fmla="*/ 1 w 14"/>
                  <a:gd name="T23" fmla="*/ 42 h 254"/>
                  <a:gd name="T24" fmla="*/ 2 w 14"/>
                  <a:gd name="T25" fmla="*/ 42 h 254"/>
                  <a:gd name="T26" fmla="*/ 2 w 14"/>
                  <a:gd name="T27" fmla="*/ 37 h 254"/>
                  <a:gd name="T28" fmla="*/ 2 w 14"/>
                  <a:gd name="T29" fmla="*/ 31 h 254"/>
                  <a:gd name="T30" fmla="*/ 2 w 14"/>
                  <a:gd name="T31" fmla="*/ 26 h 254"/>
                  <a:gd name="T32" fmla="*/ 2 w 14"/>
                  <a:gd name="T33" fmla="*/ 21 h 254"/>
                  <a:gd name="T34" fmla="*/ 2 w 14"/>
                  <a:gd name="T35" fmla="*/ 16 h 254"/>
                  <a:gd name="T36" fmla="*/ 2 w 14"/>
                  <a:gd name="T37" fmla="*/ 10 h 254"/>
                  <a:gd name="T38" fmla="*/ 2 w 14"/>
                  <a:gd name="T39" fmla="*/ 5 h 254"/>
                  <a:gd name="T40" fmla="*/ 2 w 14"/>
                  <a:gd name="T41" fmla="*/ 0 h 2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54">
                    <a:moveTo>
                      <a:pt x="12" y="0"/>
                    </a:moveTo>
                    <a:lnTo>
                      <a:pt x="6" y="0"/>
                    </a:lnTo>
                    <a:lnTo>
                      <a:pt x="0" y="0"/>
                    </a:lnTo>
                    <a:lnTo>
                      <a:pt x="0" y="30"/>
                    </a:lnTo>
                    <a:lnTo>
                      <a:pt x="0" y="62"/>
                    </a:lnTo>
                    <a:lnTo>
                      <a:pt x="0" y="94"/>
                    </a:lnTo>
                    <a:lnTo>
                      <a:pt x="0" y="127"/>
                    </a:lnTo>
                    <a:lnTo>
                      <a:pt x="0" y="157"/>
                    </a:lnTo>
                    <a:lnTo>
                      <a:pt x="0" y="189"/>
                    </a:lnTo>
                    <a:lnTo>
                      <a:pt x="0" y="221"/>
                    </a:lnTo>
                    <a:lnTo>
                      <a:pt x="1" y="254"/>
                    </a:lnTo>
                    <a:lnTo>
                      <a:pt x="7" y="254"/>
                    </a:lnTo>
                    <a:lnTo>
                      <a:pt x="14" y="254"/>
                    </a:lnTo>
                    <a:lnTo>
                      <a:pt x="13" y="221"/>
                    </a:lnTo>
                    <a:lnTo>
                      <a:pt x="13" y="190"/>
                    </a:lnTo>
                    <a:lnTo>
                      <a:pt x="13" y="157"/>
                    </a:lnTo>
                    <a:lnTo>
                      <a:pt x="13" y="127"/>
                    </a:lnTo>
                    <a:lnTo>
                      <a:pt x="12" y="94"/>
                    </a:lnTo>
                    <a:lnTo>
                      <a:pt x="12" y="63"/>
                    </a:lnTo>
                    <a:lnTo>
                      <a:pt x="12" y="30"/>
                    </a:lnTo>
                    <a:lnTo>
                      <a:pt x="12"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3" name="未知"/>
              <p:cNvSpPr/>
              <p:nvPr/>
            </p:nvSpPr>
            <p:spPr bwMode="auto">
              <a:xfrm>
                <a:off x="368" y="100"/>
                <a:ext cx="3" cy="38"/>
              </a:xfrm>
              <a:custGeom>
                <a:avLst/>
                <a:gdLst>
                  <a:gd name="T0" fmla="*/ 3 w 15"/>
                  <a:gd name="T1" fmla="*/ 0 h 246"/>
                  <a:gd name="T2" fmla="*/ 1 w 15"/>
                  <a:gd name="T3" fmla="*/ 0 h 246"/>
                  <a:gd name="T4" fmla="*/ 0 w 15"/>
                  <a:gd name="T5" fmla="*/ 0 h 246"/>
                  <a:gd name="T6" fmla="*/ 0 w 15"/>
                  <a:gd name="T7" fmla="*/ 5 h 246"/>
                  <a:gd name="T8" fmla="*/ 0 w 15"/>
                  <a:gd name="T9" fmla="*/ 10 h 246"/>
                  <a:gd name="T10" fmla="*/ 0 w 15"/>
                  <a:gd name="T11" fmla="*/ 15 h 246"/>
                  <a:gd name="T12" fmla="*/ 0 w 15"/>
                  <a:gd name="T13" fmla="*/ 21 h 246"/>
                  <a:gd name="T14" fmla="*/ 0 w 15"/>
                  <a:gd name="T15" fmla="*/ 26 h 246"/>
                  <a:gd name="T16" fmla="*/ 0 w 15"/>
                  <a:gd name="T17" fmla="*/ 31 h 246"/>
                  <a:gd name="T18" fmla="*/ 0 w 15"/>
                  <a:gd name="T19" fmla="*/ 36 h 246"/>
                  <a:gd name="T20" fmla="*/ 0 w 15"/>
                  <a:gd name="T21" fmla="*/ 41 h 246"/>
                  <a:gd name="T22" fmla="*/ 2 w 15"/>
                  <a:gd name="T23" fmla="*/ 41 h 246"/>
                  <a:gd name="T24" fmla="*/ 3 w 15"/>
                  <a:gd name="T25" fmla="*/ 41 h 246"/>
                  <a:gd name="T26" fmla="*/ 3 w 15"/>
                  <a:gd name="T27" fmla="*/ 36 h 246"/>
                  <a:gd name="T28" fmla="*/ 3 w 15"/>
                  <a:gd name="T29" fmla="*/ 31 h 246"/>
                  <a:gd name="T30" fmla="*/ 3 w 15"/>
                  <a:gd name="T31" fmla="*/ 26 h 246"/>
                  <a:gd name="T32" fmla="*/ 3 w 15"/>
                  <a:gd name="T33" fmla="*/ 21 h 246"/>
                  <a:gd name="T34" fmla="*/ 3 w 15"/>
                  <a:gd name="T35" fmla="*/ 16 h 246"/>
                  <a:gd name="T36" fmla="*/ 3 w 15"/>
                  <a:gd name="T37" fmla="*/ 10 h 246"/>
                  <a:gd name="T38" fmla="*/ 3 w 15"/>
                  <a:gd name="T39" fmla="*/ 5 h 246"/>
                  <a:gd name="T40" fmla="*/ 3 w 15"/>
                  <a:gd name="T41" fmla="*/ 0 h 2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 h="246">
                    <a:moveTo>
                      <a:pt x="13" y="2"/>
                    </a:moveTo>
                    <a:lnTo>
                      <a:pt x="7" y="0"/>
                    </a:lnTo>
                    <a:lnTo>
                      <a:pt x="0" y="0"/>
                    </a:lnTo>
                    <a:lnTo>
                      <a:pt x="0" y="31"/>
                    </a:lnTo>
                    <a:lnTo>
                      <a:pt x="0" y="61"/>
                    </a:lnTo>
                    <a:lnTo>
                      <a:pt x="0" y="92"/>
                    </a:lnTo>
                    <a:lnTo>
                      <a:pt x="0" y="123"/>
                    </a:lnTo>
                    <a:lnTo>
                      <a:pt x="0" y="154"/>
                    </a:lnTo>
                    <a:lnTo>
                      <a:pt x="0" y="184"/>
                    </a:lnTo>
                    <a:lnTo>
                      <a:pt x="0" y="215"/>
                    </a:lnTo>
                    <a:lnTo>
                      <a:pt x="1" y="246"/>
                    </a:lnTo>
                    <a:lnTo>
                      <a:pt x="8" y="246"/>
                    </a:lnTo>
                    <a:lnTo>
                      <a:pt x="15" y="246"/>
                    </a:lnTo>
                    <a:lnTo>
                      <a:pt x="14" y="215"/>
                    </a:lnTo>
                    <a:lnTo>
                      <a:pt x="13" y="184"/>
                    </a:lnTo>
                    <a:lnTo>
                      <a:pt x="13" y="154"/>
                    </a:lnTo>
                    <a:lnTo>
                      <a:pt x="13" y="124"/>
                    </a:lnTo>
                    <a:lnTo>
                      <a:pt x="13" y="93"/>
                    </a:lnTo>
                    <a:lnTo>
                      <a:pt x="13" y="62"/>
                    </a:lnTo>
                    <a:lnTo>
                      <a:pt x="13" y="32"/>
                    </a:lnTo>
                    <a:lnTo>
                      <a:pt x="13"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4" name="未知"/>
              <p:cNvSpPr/>
              <p:nvPr/>
            </p:nvSpPr>
            <p:spPr bwMode="auto">
              <a:xfrm>
                <a:off x="390" y="102"/>
                <a:ext cx="4" cy="38"/>
              </a:xfrm>
              <a:custGeom>
                <a:avLst/>
                <a:gdLst>
                  <a:gd name="T0" fmla="*/ 1 w 14"/>
                  <a:gd name="T1" fmla="*/ 0 h 239"/>
                  <a:gd name="T2" fmla="*/ 1 w 14"/>
                  <a:gd name="T3" fmla="*/ 0 h 239"/>
                  <a:gd name="T4" fmla="*/ 0 w 14"/>
                  <a:gd name="T5" fmla="*/ 0 h 239"/>
                  <a:gd name="T6" fmla="*/ 0 w 14"/>
                  <a:gd name="T7" fmla="*/ 5 h 239"/>
                  <a:gd name="T8" fmla="*/ 0 w 14"/>
                  <a:gd name="T9" fmla="*/ 10 h 239"/>
                  <a:gd name="T10" fmla="*/ 0 w 14"/>
                  <a:gd name="T11" fmla="*/ 15 h 239"/>
                  <a:gd name="T12" fmla="*/ 0 w 14"/>
                  <a:gd name="T13" fmla="*/ 20 h 239"/>
                  <a:gd name="T14" fmla="*/ 0 w 14"/>
                  <a:gd name="T15" fmla="*/ 25 h 239"/>
                  <a:gd name="T16" fmla="*/ 0 w 14"/>
                  <a:gd name="T17" fmla="*/ 30 h 239"/>
                  <a:gd name="T18" fmla="*/ 0 w 14"/>
                  <a:gd name="T19" fmla="*/ 35 h 239"/>
                  <a:gd name="T20" fmla="*/ 0 w 14"/>
                  <a:gd name="T21" fmla="*/ 40 h 239"/>
                  <a:gd name="T22" fmla="*/ 1 w 14"/>
                  <a:gd name="T23" fmla="*/ 40 h 239"/>
                  <a:gd name="T24" fmla="*/ 2 w 14"/>
                  <a:gd name="T25" fmla="*/ 40 h 239"/>
                  <a:gd name="T26" fmla="*/ 2 w 14"/>
                  <a:gd name="T27" fmla="*/ 35 h 239"/>
                  <a:gd name="T28" fmla="*/ 2 w 14"/>
                  <a:gd name="T29" fmla="*/ 30 h 239"/>
                  <a:gd name="T30" fmla="*/ 2 w 14"/>
                  <a:gd name="T31" fmla="*/ 25 h 239"/>
                  <a:gd name="T32" fmla="*/ 2 w 14"/>
                  <a:gd name="T33" fmla="*/ 20 h 239"/>
                  <a:gd name="T34" fmla="*/ 1 w 14"/>
                  <a:gd name="T35" fmla="*/ 15 h 239"/>
                  <a:gd name="T36" fmla="*/ 1 w 14"/>
                  <a:gd name="T37" fmla="*/ 10 h 239"/>
                  <a:gd name="T38" fmla="*/ 1 w 14"/>
                  <a:gd name="T39" fmla="*/ 5 h 239"/>
                  <a:gd name="T40" fmla="*/ 1 w 14"/>
                  <a:gd name="T41" fmla="*/ 0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39">
                    <a:moveTo>
                      <a:pt x="10" y="0"/>
                    </a:moveTo>
                    <a:lnTo>
                      <a:pt x="5" y="0"/>
                    </a:lnTo>
                    <a:lnTo>
                      <a:pt x="0" y="0"/>
                    </a:lnTo>
                    <a:lnTo>
                      <a:pt x="0" y="29"/>
                    </a:lnTo>
                    <a:lnTo>
                      <a:pt x="0" y="58"/>
                    </a:lnTo>
                    <a:lnTo>
                      <a:pt x="0" y="88"/>
                    </a:lnTo>
                    <a:lnTo>
                      <a:pt x="0" y="119"/>
                    </a:lnTo>
                    <a:lnTo>
                      <a:pt x="0" y="149"/>
                    </a:lnTo>
                    <a:lnTo>
                      <a:pt x="0" y="178"/>
                    </a:lnTo>
                    <a:lnTo>
                      <a:pt x="0" y="208"/>
                    </a:lnTo>
                    <a:lnTo>
                      <a:pt x="1" y="239"/>
                    </a:lnTo>
                    <a:lnTo>
                      <a:pt x="6" y="239"/>
                    </a:lnTo>
                    <a:lnTo>
                      <a:pt x="14" y="239"/>
                    </a:lnTo>
                    <a:lnTo>
                      <a:pt x="13" y="208"/>
                    </a:lnTo>
                    <a:lnTo>
                      <a:pt x="11" y="178"/>
                    </a:lnTo>
                    <a:lnTo>
                      <a:pt x="11" y="149"/>
                    </a:lnTo>
                    <a:lnTo>
                      <a:pt x="11" y="119"/>
                    </a:lnTo>
                    <a:lnTo>
                      <a:pt x="10" y="88"/>
                    </a:lnTo>
                    <a:lnTo>
                      <a:pt x="10" y="58"/>
                    </a:lnTo>
                    <a:lnTo>
                      <a:pt x="10" y="29"/>
                    </a:lnTo>
                    <a:lnTo>
                      <a:pt x="10"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5" name="未知"/>
              <p:cNvSpPr/>
              <p:nvPr/>
            </p:nvSpPr>
            <p:spPr bwMode="auto">
              <a:xfrm>
                <a:off x="410" y="103"/>
                <a:ext cx="2" cy="38"/>
              </a:xfrm>
              <a:custGeom>
                <a:avLst/>
                <a:gdLst>
                  <a:gd name="T0" fmla="*/ 2 w 12"/>
                  <a:gd name="T1" fmla="*/ 0 h 232"/>
                  <a:gd name="T2" fmla="*/ 1 w 12"/>
                  <a:gd name="T3" fmla="*/ 0 h 232"/>
                  <a:gd name="T4" fmla="*/ 0 w 12"/>
                  <a:gd name="T5" fmla="*/ 0 h 232"/>
                  <a:gd name="T6" fmla="*/ 0 w 12"/>
                  <a:gd name="T7" fmla="*/ 5 h 232"/>
                  <a:gd name="T8" fmla="*/ 0 w 12"/>
                  <a:gd name="T9" fmla="*/ 10 h 232"/>
                  <a:gd name="T10" fmla="*/ 0 w 12"/>
                  <a:gd name="T11" fmla="*/ 14 h 232"/>
                  <a:gd name="T12" fmla="*/ 0 w 12"/>
                  <a:gd name="T13" fmla="*/ 19 h 232"/>
                  <a:gd name="T14" fmla="*/ 0 w 12"/>
                  <a:gd name="T15" fmla="*/ 24 h 232"/>
                  <a:gd name="T16" fmla="*/ 0 w 12"/>
                  <a:gd name="T17" fmla="*/ 29 h 232"/>
                  <a:gd name="T18" fmla="*/ 0 w 12"/>
                  <a:gd name="T19" fmla="*/ 34 h 232"/>
                  <a:gd name="T20" fmla="*/ 0 w 12"/>
                  <a:gd name="T21" fmla="*/ 39 h 232"/>
                  <a:gd name="T22" fmla="*/ 1 w 12"/>
                  <a:gd name="T23" fmla="*/ 39 h 232"/>
                  <a:gd name="T24" fmla="*/ 2 w 12"/>
                  <a:gd name="T25" fmla="*/ 39 h 232"/>
                  <a:gd name="T26" fmla="*/ 2 w 12"/>
                  <a:gd name="T27" fmla="*/ 34 h 232"/>
                  <a:gd name="T28" fmla="*/ 2 w 12"/>
                  <a:gd name="T29" fmla="*/ 29 h 232"/>
                  <a:gd name="T30" fmla="*/ 2 w 12"/>
                  <a:gd name="T31" fmla="*/ 24 h 232"/>
                  <a:gd name="T32" fmla="*/ 2 w 12"/>
                  <a:gd name="T33" fmla="*/ 20 h 232"/>
                  <a:gd name="T34" fmla="*/ 2 w 12"/>
                  <a:gd name="T35" fmla="*/ 14 h 232"/>
                  <a:gd name="T36" fmla="*/ 2 w 12"/>
                  <a:gd name="T37" fmla="*/ 10 h 232"/>
                  <a:gd name="T38" fmla="*/ 2 w 12"/>
                  <a:gd name="T39" fmla="*/ 5 h 232"/>
                  <a:gd name="T40" fmla="*/ 2 w 12"/>
                  <a:gd name="T41" fmla="*/ 0 h 2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232">
                    <a:moveTo>
                      <a:pt x="11" y="1"/>
                    </a:moveTo>
                    <a:lnTo>
                      <a:pt x="5" y="0"/>
                    </a:lnTo>
                    <a:lnTo>
                      <a:pt x="0" y="0"/>
                    </a:lnTo>
                    <a:lnTo>
                      <a:pt x="0" y="28"/>
                    </a:lnTo>
                    <a:lnTo>
                      <a:pt x="0" y="57"/>
                    </a:lnTo>
                    <a:lnTo>
                      <a:pt x="0" y="85"/>
                    </a:lnTo>
                    <a:lnTo>
                      <a:pt x="1" y="115"/>
                    </a:lnTo>
                    <a:lnTo>
                      <a:pt x="1" y="144"/>
                    </a:lnTo>
                    <a:lnTo>
                      <a:pt x="1" y="173"/>
                    </a:lnTo>
                    <a:lnTo>
                      <a:pt x="1" y="202"/>
                    </a:lnTo>
                    <a:lnTo>
                      <a:pt x="2" y="232"/>
                    </a:lnTo>
                    <a:lnTo>
                      <a:pt x="7" y="232"/>
                    </a:lnTo>
                    <a:lnTo>
                      <a:pt x="12" y="232"/>
                    </a:lnTo>
                    <a:lnTo>
                      <a:pt x="11" y="202"/>
                    </a:lnTo>
                    <a:lnTo>
                      <a:pt x="11" y="173"/>
                    </a:lnTo>
                    <a:lnTo>
                      <a:pt x="11" y="145"/>
                    </a:lnTo>
                    <a:lnTo>
                      <a:pt x="11" y="116"/>
                    </a:lnTo>
                    <a:lnTo>
                      <a:pt x="11" y="86"/>
                    </a:lnTo>
                    <a:lnTo>
                      <a:pt x="11" y="59"/>
                    </a:lnTo>
                    <a:lnTo>
                      <a:pt x="11" y="29"/>
                    </a:lnTo>
                    <a:lnTo>
                      <a:pt x="11" y="1"/>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6" name="未知"/>
              <p:cNvSpPr/>
              <p:nvPr/>
            </p:nvSpPr>
            <p:spPr bwMode="auto">
              <a:xfrm>
                <a:off x="428" y="104"/>
                <a:ext cx="3" cy="38"/>
              </a:xfrm>
              <a:custGeom>
                <a:avLst/>
                <a:gdLst>
                  <a:gd name="T0" fmla="*/ 2 w 14"/>
                  <a:gd name="T1" fmla="*/ 0 h 226"/>
                  <a:gd name="T2" fmla="*/ 1 w 14"/>
                  <a:gd name="T3" fmla="*/ 0 h 226"/>
                  <a:gd name="T4" fmla="*/ 0 w 14"/>
                  <a:gd name="T5" fmla="*/ 0 h 226"/>
                  <a:gd name="T6" fmla="*/ 0 w 14"/>
                  <a:gd name="T7" fmla="*/ 5 h 226"/>
                  <a:gd name="T8" fmla="*/ 0 w 14"/>
                  <a:gd name="T9" fmla="*/ 10 h 226"/>
                  <a:gd name="T10" fmla="*/ 0 w 14"/>
                  <a:gd name="T11" fmla="*/ 14 h 226"/>
                  <a:gd name="T12" fmla="*/ 0 w 14"/>
                  <a:gd name="T13" fmla="*/ 19 h 226"/>
                  <a:gd name="T14" fmla="*/ 0 w 14"/>
                  <a:gd name="T15" fmla="*/ 24 h 226"/>
                  <a:gd name="T16" fmla="*/ 0 w 14"/>
                  <a:gd name="T17" fmla="*/ 28 h 226"/>
                  <a:gd name="T18" fmla="*/ 0 w 14"/>
                  <a:gd name="T19" fmla="*/ 33 h 226"/>
                  <a:gd name="T20" fmla="*/ 1 w 14"/>
                  <a:gd name="T21" fmla="*/ 38 h 226"/>
                  <a:gd name="T22" fmla="*/ 2 w 14"/>
                  <a:gd name="T23" fmla="*/ 38 h 226"/>
                  <a:gd name="T24" fmla="*/ 3 w 14"/>
                  <a:gd name="T25" fmla="*/ 38 h 226"/>
                  <a:gd name="T26" fmla="*/ 3 w 14"/>
                  <a:gd name="T27" fmla="*/ 33 h 226"/>
                  <a:gd name="T28" fmla="*/ 3 w 14"/>
                  <a:gd name="T29" fmla="*/ 28 h 226"/>
                  <a:gd name="T30" fmla="*/ 2 w 14"/>
                  <a:gd name="T31" fmla="*/ 24 h 226"/>
                  <a:gd name="T32" fmla="*/ 2 w 14"/>
                  <a:gd name="T33" fmla="*/ 19 h 226"/>
                  <a:gd name="T34" fmla="*/ 2 w 14"/>
                  <a:gd name="T35" fmla="*/ 14 h 226"/>
                  <a:gd name="T36" fmla="*/ 2 w 14"/>
                  <a:gd name="T37" fmla="*/ 10 h 226"/>
                  <a:gd name="T38" fmla="*/ 2 w 14"/>
                  <a:gd name="T39" fmla="*/ 5 h 226"/>
                  <a:gd name="T40" fmla="*/ 2 w 14"/>
                  <a:gd name="T41" fmla="*/ 0 h 2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226">
                    <a:moveTo>
                      <a:pt x="10" y="2"/>
                    </a:moveTo>
                    <a:lnTo>
                      <a:pt x="5" y="1"/>
                    </a:lnTo>
                    <a:lnTo>
                      <a:pt x="0" y="0"/>
                    </a:lnTo>
                    <a:lnTo>
                      <a:pt x="0" y="28"/>
                    </a:lnTo>
                    <a:lnTo>
                      <a:pt x="0" y="57"/>
                    </a:lnTo>
                    <a:lnTo>
                      <a:pt x="0" y="84"/>
                    </a:lnTo>
                    <a:lnTo>
                      <a:pt x="1" y="113"/>
                    </a:lnTo>
                    <a:lnTo>
                      <a:pt x="1" y="141"/>
                    </a:lnTo>
                    <a:lnTo>
                      <a:pt x="2" y="169"/>
                    </a:lnTo>
                    <a:lnTo>
                      <a:pt x="2" y="197"/>
                    </a:lnTo>
                    <a:lnTo>
                      <a:pt x="3" y="226"/>
                    </a:lnTo>
                    <a:lnTo>
                      <a:pt x="7" y="226"/>
                    </a:lnTo>
                    <a:lnTo>
                      <a:pt x="14" y="226"/>
                    </a:lnTo>
                    <a:lnTo>
                      <a:pt x="13" y="197"/>
                    </a:lnTo>
                    <a:lnTo>
                      <a:pt x="13" y="169"/>
                    </a:lnTo>
                    <a:lnTo>
                      <a:pt x="11" y="141"/>
                    </a:lnTo>
                    <a:lnTo>
                      <a:pt x="11" y="113"/>
                    </a:lnTo>
                    <a:lnTo>
                      <a:pt x="10" y="85"/>
                    </a:lnTo>
                    <a:lnTo>
                      <a:pt x="10" y="58"/>
                    </a:lnTo>
                    <a:lnTo>
                      <a:pt x="10" y="30"/>
                    </a:lnTo>
                    <a:lnTo>
                      <a:pt x="10"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7" name="未知"/>
              <p:cNvSpPr/>
              <p:nvPr/>
            </p:nvSpPr>
            <p:spPr bwMode="auto">
              <a:xfrm>
                <a:off x="446" y="105"/>
                <a:ext cx="2" cy="37"/>
              </a:xfrm>
              <a:custGeom>
                <a:avLst/>
                <a:gdLst>
                  <a:gd name="T0" fmla="*/ 1 w 11"/>
                  <a:gd name="T1" fmla="*/ 0 h 219"/>
                  <a:gd name="T2" fmla="*/ 1 w 11"/>
                  <a:gd name="T3" fmla="*/ 0 h 219"/>
                  <a:gd name="T4" fmla="*/ 0 w 11"/>
                  <a:gd name="T5" fmla="*/ 0 h 219"/>
                  <a:gd name="T6" fmla="*/ 0 w 11"/>
                  <a:gd name="T7" fmla="*/ 4 h 219"/>
                  <a:gd name="T8" fmla="*/ 0 w 11"/>
                  <a:gd name="T9" fmla="*/ 9 h 219"/>
                  <a:gd name="T10" fmla="*/ 0 w 11"/>
                  <a:gd name="T11" fmla="*/ 14 h 219"/>
                  <a:gd name="T12" fmla="*/ 0 w 11"/>
                  <a:gd name="T13" fmla="*/ 18 h 219"/>
                  <a:gd name="T14" fmla="*/ 0 w 11"/>
                  <a:gd name="T15" fmla="*/ 23 h 219"/>
                  <a:gd name="T16" fmla="*/ 0 w 11"/>
                  <a:gd name="T17" fmla="*/ 28 h 219"/>
                  <a:gd name="T18" fmla="*/ 0 w 11"/>
                  <a:gd name="T19" fmla="*/ 32 h 219"/>
                  <a:gd name="T20" fmla="*/ 0 w 11"/>
                  <a:gd name="T21" fmla="*/ 37 h 219"/>
                  <a:gd name="T22" fmla="*/ 1 w 11"/>
                  <a:gd name="T23" fmla="*/ 37 h 219"/>
                  <a:gd name="T24" fmla="*/ 2 w 11"/>
                  <a:gd name="T25" fmla="*/ 37 h 219"/>
                  <a:gd name="T26" fmla="*/ 2 w 11"/>
                  <a:gd name="T27" fmla="*/ 32 h 219"/>
                  <a:gd name="T28" fmla="*/ 2 w 11"/>
                  <a:gd name="T29" fmla="*/ 28 h 219"/>
                  <a:gd name="T30" fmla="*/ 2 w 11"/>
                  <a:gd name="T31" fmla="*/ 23 h 219"/>
                  <a:gd name="T32" fmla="*/ 2 w 11"/>
                  <a:gd name="T33" fmla="*/ 18 h 219"/>
                  <a:gd name="T34" fmla="*/ 1 w 11"/>
                  <a:gd name="T35" fmla="*/ 14 h 219"/>
                  <a:gd name="T36" fmla="*/ 1 w 11"/>
                  <a:gd name="T37" fmla="*/ 9 h 219"/>
                  <a:gd name="T38" fmla="*/ 1 w 11"/>
                  <a:gd name="T39" fmla="*/ 4 h 219"/>
                  <a:gd name="T40" fmla="*/ 1 w 11"/>
                  <a:gd name="T41" fmla="*/ 0 h 2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19">
                    <a:moveTo>
                      <a:pt x="8" y="0"/>
                    </a:moveTo>
                    <a:lnTo>
                      <a:pt x="4" y="0"/>
                    </a:lnTo>
                    <a:lnTo>
                      <a:pt x="0" y="0"/>
                    </a:lnTo>
                    <a:lnTo>
                      <a:pt x="0" y="26"/>
                    </a:lnTo>
                    <a:lnTo>
                      <a:pt x="0" y="54"/>
                    </a:lnTo>
                    <a:lnTo>
                      <a:pt x="0" y="80"/>
                    </a:lnTo>
                    <a:lnTo>
                      <a:pt x="0" y="108"/>
                    </a:lnTo>
                    <a:lnTo>
                      <a:pt x="0" y="136"/>
                    </a:lnTo>
                    <a:lnTo>
                      <a:pt x="0" y="163"/>
                    </a:lnTo>
                    <a:lnTo>
                      <a:pt x="0" y="191"/>
                    </a:lnTo>
                    <a:lnTo>
                      <a:pt x="1" y="219"/>
                    </a:lnTo>
                    <a:lnTo>
                      <a:pt x="5" y="219"/>
                    </a:lnTo>
                    <a:lnTo>
                      <a:pt x="11" y="219"/>
                    </a:lnTo>
                    <a:lnTo>
                      <a:pt x="10" y="191"/>
                    </a:lnTo>
                    <a:lnTo>
                      <a:pt x="10" y="163"/>
                    </a:lnTo>
                    <a:lnTo>
                      <a:pt x="9" y="136"/>
                    </a:lnTo>
                    <a:lnTo>
                      <a:pt x="9" y="108"/>
                    </a:lnTo>
                    <a:lnTo>
                      <a:pt x="8" y="80"/>
                    </a:lnTo>
                    <a:lnTo>
                      <a:pt x="8" y="54"/>
                    </a:lnTo>
                    <a:lnTo>
                      <a:pt x="8" y="26"/>
                    </a:lnTo>
                    <a:lnTo>
                      <a:pt x="8" y="0"/>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8" name="未知"/>
              <p:cNvSpPr/>
              <p:nvPr/>
            </p:nvSpPr>
            <p:spPr bwMode="auto">
              <a:xfrm>
                <a:off x="463" y="106"/>
                <a:ext cx="4" cy="36"/>
              </a:xfrm>
              <a:custGeom>
                <a:avLst/>
                <a:gdLst>
                  <a:gd name="T0" fmla="*/ 2 w 10"/>
                  <a:gd name="T1" fmla="*/ 0 h 213"/>
                  <a:gd name="T2" fmla="*/ 1 w 10"/>
                  <a:gd name="T3" fmla="*/ 0 h 213"/>
                  <a:gd name="T4" fmla="*/ 0 w 10"/>
                  <a:gd name="T5" fmla="*/ 0 h 213"/>
                  <a:gd name="T6" fmla="*/ 0 w 10"/>
                  <a:gd name="T7" fmla="*/ 4 h 213"/>
                  <a:gd name="T8" fmla="*/ 0 w 10"/>
                  <a:gd name="T9" fmla="*/ 9 h 213"/>
                  <a:gd name="T10" fmla="*/ 0 w 10"/>
                  <a:gd name="T11" fmla="*/ 13 h 213"/>
                  <a:gd name="T12" fmla="*/ 0 w 10"/>
                  <a:gd name="T13" fmla="*/ 18 h 213"/>
                  <a:gd name="T14" fmla="*/ 0 w 10"/>
                  <a:gd name="T15" fmla="*/ 22 h 213"/>
                  <a:gd name="T16" fmla="*/ 0 w 10"/>
                  <a:gd name="T17" fmla="*/ 27 h 213"/>
                  <a:gd name="T18" fmla="*/ 0 w 10"/>
                  <a:gd name="T19" fmla="*/ 31 h 213"/>
                  <a:gd name="T20" fmla="*/ 0 w 10"/>
                  <a:gd name="T21" fmla="*/ 36 h 213"/>
                  <a:gd name="T22" fmla="*/ 1 w 10"/>
                  <a:gd name="T23" fmla="*/ 36 h 213"/>
                  <a:gd name="T24" fmla="*/ 2 w 10"/>
                  <a:gd name="T25" fmla="*/ 36 h 213"/>
                  <a:gd name="T26" fmla="*/ 2 w 10"/>
                  <a:gd name="T27" fmla="*/ 31 h 213"/>
                  <a:gd name="T28" fmla="*/ 2 w 10"/>
                  <a:gd name="T29" fmla="*/ 27 h 213"/>
                  <a:gd name="T30" fmla="*/ 2 w 10"/>
                  <a:gd name="T31" fmla="*/ 22 h 213"/>
                  <a:gd name="T32" fmla="*/ 2 w 10"/>
                  <a:gd name="T33" fmla="*/ 18 h 213"/>
                  <a:gd name="T34" fmla="*/ 2 w 10"/>
                  <a:gd name="T35" fmla="*/ 14 h 213"/>
                  <a:gd name="T36" fmla="*/ 2 w 10"/>
                  <a:gd name="T37" fmla="*/ 9 h 213"/>
                  <a:gd name="T38" fmla="*/ 2 w 10"/>
                  <a:gd name="T39" fmla="*/ 4 h 213"/>
                  <a:gd name="T40" fmla="*/ 2 w 10"/>
                  <a:gd name="T41" fmla="*/ 0 h 2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 h="213">
                    <a:moveTo>
                      <a:pt x="9" y="1"/>
                    </a:moveTo>
                    <a:lnTo>
                      <a:pt x="4" y="0"/>
                    </a:lnTo>
                    <a:lnTo>
                      <a:pt x="0" y="0"/>
                    </a:lnTo>
                    <a:lnTo>
                      <a:pt x="0" y="25"/>
                    </a:lnTo>
                    <a:lnTo>
                      <a:pt x="0" y="52"/>
                    </a:lnTo>
                    <a:lnTo>
                      <a:pt x="0" y="79"/>
                    </a:lnTo>
                    <a:lnTo>
                      <a:pt x="1" y="106"/>
                    </a:lnTo>
                    <a:lnTo>
                      <a:pt x="1" y="132"/>
                    </a:lnTo>
                    <a:lnTo>
                      <a:pt x="1" y="159"/>
                    </a:lnTo>
                    <a:lnTo>
                      <a:pt x="1" y="185"/>
                    </a:lnTo>
                    <a:lnTo>
                      <a:pt x="2" y="213"/>
                    </a:lnTo>
                    <a:lnTo>
                      <a:pt x="5" y="213"/>
                    </a:lnTo>
                    <a:lnTo>
                      <a:pt x="10" y="213"/>
                    </a:lnTo>
                    <a:lnTo>
                      <a:pt x="9" y="185"/>
                    </a:lnTo>
                    <a:lnTo>
                      <a:pt x="9" y="160"/>
                    </a:lnTo>
                    <a:lnTo>
                      <a:pt x="9" y="132"/>
                    </a:lnTo>
                    <a:lnTo>
                      <a:pt x="9" y="106"/>
                    </a:lnTo>
                    <a:lnTo>
                      <a:pt x="9" y="80"/>
                    </a:lnTo>
                    <a:lnTo>
                      <a:pt x="9" y="53"/>
                    </a:lnTo>
                    <a:lnTo>
                      <a:pt x="9" y="26"/>
                    </a:lnTo>
                    <a:lnTo>
                      <a:pt x="9" y="1"/>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39" name="未知"/>
              <p:cNvSpPr/>
              <p:nvPr/>
            </p:nvSpPr>
            <p:spPr bwMode="auto">
              <a:xfrm>
                <a:off x="479" y="107"/>
                <a:ext cx="4" cy="35"/>
              </a:xfrm>
              <a:custGeom>
                <a:avLst/>
                <a:gdLst>
                  <a:gd name="T0" fmla="*/ 2 w 11"/>
                  <a:gd name="T1" fmla="*/ 0 h 208"/>
                  <a:gd name="T2" fmla="*/ 1 w 11"/>
                  <a:gd name="T3" fmla="*/ 0 h 208"/>
                  <a:gd name="T4" fmla="*/ 0 w 11"/>
                  <a:gd name="T5" fmla="*/ 0 h 208"/>
                  <a:gd name="T6" fmla="*/ 0 w 11"/>
                  <a:gd name="T7" fmla="*/ 4 h 208"/>
                  <a:gd name="T8" fmla="*/ 0 w 11"/>
                  <a:gd name="T9" fmla="*/ 9 h 208"/>
                  <a:gd name="T10" fmla="*/ 0 w 11"/>
                  <a:gd name="T11" fmla="*/ 13 h 208"/>
                  <a:gd name="T12" fmla="*/ 0 w 11"/>
                  <a:gd name="T13" fmla="*/ 17 h 208"/>
                  <a:gd name="T14" fmla="*/ 0 w 11"/>
                  <a:gd name="T15" fmla="*/ 22 h 208"/>
                  <a:gd name="T16" fmla="*/ 0 w 11"/>
                  <a:gd name="T17" fmla="*/ 26 h 208"/>
                  <a:gd name="T18" fmla="*/ 0 w 11"/>
                  <a:gd name="T19" fmla="*/ 30 h 208"/>
                  <a:gd name="T20" fmla="*/ 1 w 11"/>
                  <a:gd name="T21" fmla="*/ 35 h 208"/>
                  <a:gd name="T22" fmla="*/ 1 w 11"/>
                  <a:gd name="T23" fmla="*/ 35 h 208"/>
                  <a:gd name="T24" fmla="*/ 2 w 11"/>
                  <a:gd name="T25" fmla="*/ 35 h 208"/>
                  <a:gd name="T26" fmla="*/ 2 w 11"/>
                  <a:gd name="T27" fmla="*/ 30 h 208"/>
                  <a:gd name="T28" fmla="*/ 2 w 11"/>
                  <a:gd name="T29" fmla="*/ 26 h 208"/>
                  <a:gd name="T30" fmla="*/ 2 w 11"/>
                  <a:gd name="T31" fmla="*/ 22 h 208"/>
                  <a:gd name="T32" fmla="*/ 2 w 11"/>
                  <a:gd name="T33" fmla="*/ 18 h 208"/>
                  <a:gd name="T34" fmla="*/ 2 w 11"/>
                  <a:gd name="T35" fmla="*/ 13 h 208"/>
                  <a:gd name="T36" fmla="*/ 2 w 11"/>
                  <a:gd name="T37" fmla="*/ 9 h 208"/>
                  <a:gd name="T38" fmla="*/ 2 w 11"/>
                  <a:gd name="T39" fmla="*/ 4 h 208"/>
                  <a:gd name="T40" fmla="*/ 2 w 11"/>
                  <a:gd name="T41" fmla="*/ 0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208">
                    <a:moveTo>
                      <a:pt x="9" y="2"/>
                    </a:moveTo>
                    <a:lnTo>
                      <a:pt x="4" y="1"/>
                    </a:lnTo>
                    <a:lnTo>
                      <a:pt x="0" y="0"/>
                    </a:lnTo>
                    <a:lnTo>
                      <a:pt x="0" y="25"/>
                    </a:lnTo>
                    <a:lnTo>
                      <a:pt x="0" y="51"/>
                    </a:lnTo>
                    <a:lnTo>
                      <a:pt x="0" y="77"/>
                    </a:lnTo>
                    <a:lnTo>
                      <a:pt x="1" y="103"/>
                    </a:lnTo>
                    <a:lnTo>
                      <a:pt x="1" y="129"/>
                    </a:lnTo>
                    <a:lnTo>
                      <a:pt x="1" y="156"/>
                    </a:lnTo>
                    <a:lnTo>
                      <a:pt x="2" y="181"/>
                    </a:lnTo>
                    <a:lnTo>
                      <a:pt x="3" y="208"/>
                    </a:lnTo>
                    <a:lnTo>
                      <a:pt x="7" y="208"/>
                    </a:lnTo>
                    <a:lnTo>
                      <a:pt x="11" y="208"/>
                    </a:lnTo>
                    <a:lnTo>
                      <a:pt x="10" y="181"/>
                    </a:lnTo>
                    <a:lnTo>
                      <a:pt x="10" y="156"/>
                    </a:lnTo>
                    <a:lnTo>
                      <a:pt x="9" y="129"/>
                    </a:lnTo>
                    <a:lnTo>
                      <a:pt x="9" y="104"/>
                    </a:lnTo>
                    <a:lnTo>
                      <a:pt x="9" y="78"/>
                    </a:lnTo>
                    <a:lnTo>
                      <a:pt x="9" y="52"/>
                    </a:lnTo>
                    <a:lnTo>
                      <a:pt x="9" y="26"/>
                    </a:lnTo>
                    <a:lnTo>
                      <a:pt x="9"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0" name="未知"/>
              <p:cNvSpPr/>
              <p:nvPr/>
            </p:nvSpPr>
            <p:spPr bwMode="auto">
              <a:xfrm>
                <a:off x="281" y="114"/>
                <a:ext cx="208" cy="23"/>
              </a:xfrm>
              <a:custGeom>
                <a:avLst/>
                <a:gdLst>
                  <a:gd name="T0" fmla="*/ 208 w 1245"/>
                  <a:gd name="T1" fmla="*/ 8 h 99"/>
                  <a:gd name="T2" fmla="*/ 198 w 1245"/>
                  <a:gd name="T3" fmla="*/ 7 h 99"/>
                  <a:gd name="T4" fmla="*/ 187 w 1245"/>
                  <a:gd name="T5" fmla="*/ 7 h 99"/>
                  <a:gd name="T6" fmla="*/ 177 w 1245"/>
                  <a:gd name="T7" fmla="*/ 6 h 99"/>
                  <a:gd name="T8" fmla="*/ 166 w 1245"/>
                  <a:gd name="T9" fmla="*/ 6 h 99"/>
                  <a:gd name="T10" fmla="*/ 155 w 1245"/>
                  <a:gd name="T11" fmla="*/ 6 h 99"/>
                  <a:gd name="T12" fmla="*/ 144 w 1245"/>
                  <a:gd name="T13" fmla="*/ 5 h 99"/>
                  <a:gd name="T14" fmla="*/ 132 w 1245"/>
                  <a:gd name="T15" fmla="*/ 5 h 99"/>
                  <a:gd name="T16" fmla="*/ 120 w 1245"/>
                  <a:gd name="T17" fmla="*/ 4 h 99"/>
                  <a:gd name="T18" fmla="*/ 106 w 1245"/>
                  <a:gd name="T19" fmla="*/ 4 h 99"/>
                  <a:gd name="T20" fmla="*/ 92 w 1245"/>
                  <a:gd name="T21" fmla="*/ 3 h 99"/>
                  <a:gd name="T22" fmla="*/ 78 w 1245"/>
                  <a:gd name="T23" fmla="*/ 3 h 99"/>
                  <a:gd name="T24" fmla="*/ 63 w 1245"/>
                  <a:gd name="T25" fmla="*/ 2 h 99"/>
                  <a:gd name="T26" fmla="*/ 48 w 1245"/>
                  <a:gd name="T27" fmla="*/ 1 h 99"/>
                  <a:gd name="T28" fmla="*/ 32 w 1245"/>
                  <a:gd name="T29" fmla="*/ 1 h 99"/>
                  <a:gd name="T30" fmla="*/ 16 w 1245"/>
                  <a:gd name="T31" fmla="*/ 0 h 99"/>
                  <a:gd name="T32" fmla="*/ 0 w 1245"/>
                  <a:gd name="T33" fmla="*/ 0 h 99"/>
                  <a:gd name="T34" fmla="*/ 0 w 1245"/>
                  <a:gd name="T35" fmla="*/ 1 h 99"/>
                  <a:gd name="T36" fmla="*/ 0 w 1245"/>
                  <a:gd name="T37" fmla="*/ 3 h 99"/>
                  <a:gd name="T38" fmla="*/ 0 w 1245"/>
                  <a:gd name="T39" fmla="*/ 4 h 99"/>
                  <a:gd name="T40" fmla="*/ 0 w 1245"/>
                  <a:gd name="T41" fmla="*/ 5 h 99"/>
                  <a:gd name="T42" fmla="*/ 0 w 1245"/>
                  <a:gd name="T43" fmla="*/ 7 h 99"/>
                  <a:gd name="T44" fmla="*/ 0 w 1245"/>
                  <a:gd name="T45" fmla="*/ 8 h 99"/>
                  <a:gd name="T46" fmla="*/ 0 w 1245"/>
                  <a:gd name="T47" fmla="*/ 9 h 99"/>
                  <a:gd name="T48" fmla="*/ 0 w 1245"/>
                  <a:gd name="T49" fmla="*/ 11 h 99"/>
                  <a:gd name="T50" fmla="*/ 17 w 1245"/>
                  <a:gd name="T51" fmla="*/ 11 h 99"/>
                  <a:gd name="T52" fmla="*/ 33 w 1245"/>
                  <a:gd name="T53" fmla="*/ 11 h 99"/>
                  <a:gd name="T54" fmla="*/ 48 w 1245"/>
                  <a:gd name="T55" fmla="*/ 12 h 99"/>
                  <a:gd name="T56" fmla="*/ 63 w 1245"/>
                  <a:gd name="T57" fmla="*/ 12 h 99"/>
                  <a:gd name="T58" fmla="*/ 78 w 1245"/>
                  <a:gd name="T59" fmla="*/ 13 h 99"/>
                  <a:gd name="T60" fmla="*/ 93 w 1245"/>
                  <a:gd name="T61" fmla="*/ 13 h 99"/>
                  <a:gd name="T62" fmla="*/ 106 w 1245"/>
                  <a:gd name="T63" fmla="*/ 13 h 99"/>
                  <a:gd name="T64" fmla="*/ 120 w 1245"/>
                  <a:gd name="T65" fmla="*/ 14 h 99"/>
                  <a:gd name="T66" fmla="*/ 132 w 1245"/>
                  <a:gd name="T67" fmla="*/ 14 h 99"/>
                  <a:gd name="T68" fmla="*/ 144 w 1245"/>
                  <a:gd name="T69" fmla="*/ 14 h 99"/>
                  <a:gd name="T70" fmla="*/ 155 w 1245"/>
                  <a:gd name="T71" fmla="*/ 14 h 99"/>
                  <a:gd name="T72" fmla="*/ 166 w 1245"/>
                  <a:gd name="T73" fmla="*/ 15 h 99"/>
                  <a:gd name="T74" fmla="*/ 177 w 1245"/>
                  <a:gd name="T75" fmla="*/ 15 h 99"/>
                  <a:gd name="T76" fmla="*/ 187 w 1245"/>
                  <a:gd name="T77" fmla="*/ 15 h 99"/>
                  <a:gd name="T78" fmla="*/ 198 w 1245"/>
                  <a:gd name="T79" fmla="*/ 16 h 99"/>
                  <a:gd name="T80" fmla="*/ 208 w 1245"/>
                  <a:gd name="T81" fmla="*/ 16 h 99"/>
                  <a:gd name="T82" fmla="*/ 208 w 1245"/>
                  <a:gd name="T83" fmla="*/ 15 h 99"/>
                  <a:gd name="T84" fmla="*/ 208 w 1245"/>
                  <a:gd name="T85" fmla="*/ 14 h 99"/>
                  <a:gd name="T86" fmla="*/ 208 w 1245"/>
                  <a:gd name="T87" fmla="*/ 13 h 99"/>
                  <a:gd name="T88" fmla="*/ 208 w 1245"/>
                  <a:gd name="T89" fmla="*/ 12 h 99"/>
                  <a:gd name="T90" fmla="*/ 208 w 1245"/>
                  <a:gd name="T91" fmla="*/ 11 h 99"/>
                  <a:gd name="T92" fmla="*/ 208 w 1245"/>
                  <a:gd name="T93" fmla="*/ 10 h 99"/>
                  <a:gd name="T94" fmla="*/ 208 w 1245"/>
                  <a:gd name="T95" fmla="*/ 9 h 99"/>
                  <a:gd name="T96" fmla="*/ 208 w 1245"/>
                  <a:gd name="T97" fmla="*/ 8 h 9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45" h="99">
                    <a:moveTo>
                      <a:pt x="1244" y="48"/>
                    </a:moveTo>
                    <a:lnTo>
                      <a:pt x="1183" y="45"/>
                    </a:lnTo>
                    <a:lnTo>
                      <a:pt x="1121" y="43"/>
                    </a:lnTo>
                    <a:lnTo>
                      <a:pt x="1058" y="40"/>
                    </a:lnTo>
                    <a:lnTo>
                      <a:pt x="994" y="38"/>
                    </a:lnTo>
                    <a:lnTo>
                      <a:pt x="926" y="35"/>
                    </a:lnTo>
                    <a:lnTo>
                      <a:pt x="859" y="31"/>
                    </a:lnTo>
                    <a:lnTo>
                      <a:pt x="789" y="28"/>
                    </a:lnTo>
                    <a:lnTo>
                      <a:pt x="719" y="26"/>
                    </a:lnTo>
                    <a:lnTo>
                      <a:pt x="637" y="22"/>
                    </a:lnTo>
                    <a:lnTo>
                      <a:pt x="553" y="19"/>
                    </a:lnTo>
                    <a:lnTo>
                      <a:pt x="467" y="16"/>
                    </a:lnTo>
                    <a:lnTo>
                      <a:pt x="379" y="13"/>
                    </a:lnTo>
                    <a:lnTo>
                      <a:pt x="287" y="9"/>
                    </a:lnTo>
                    <a:lnTo>
                      <a:pt x="194" y="6"/>
                    </a:lnTo>
                    <a:lnTo>
                      <a:pt x="98" y="3"/>
                    </a:lnTo>
                    <a:lnTo>
                      <a:pt x="0" y="0"/>
                    </a:lnTo>
                    <a:lnTo>
                      <a:pt x="0" y="8"/>
                    </a:lnTo>
                    <a:lnTo>
                      <a:pt x="0" y="16"/>
                    </a:lnTo>
                    <a:lnTo>
                      <a:pt x="0" y="24"/>
                    </a:lnTo>
                    <a:lnTo>
                      <a:pt x="0" y="34"/>
                    </a:lnTo>
                    <a:lnTo>
                      <a:pt x="0" y="42"/>
                    </a:lnTo>
                    <a:lnTo>
                      <a:pt x="0" y="50"/>
                    </a:lnTo>
                    <a:lnTo>
                      <a:pt x="0" y="58"/>
                    </a:lnTo>
                    <a:lnTo>
                      <a:pt x="1" y="67"/>
                    </a:lnTo>
                    <a:lnTo>
                      <a:pt x="99" y="69"/>
                    </a:lnTo>
                    <a:lnTo>
                      <a:pt x="195" y="71"/>
                    </a:lnTo>
                    <a:lnTo>
                      <a:pt x="288" y="74"/>
                    </a:lnTo>
                    <a:lnTo>
                      <a:pt x="380" y="77"/>
                    </a:lnTo>
                    <a:lnTo>
                      <a:pt x="468" y="79"/>
                    </a:lnTo>
                    <a:lnTo>
                      <a:pt x="554" y="81"/>
                    </a:lnTo>
                    <a:lnTo>
                      <a:pt x="637" y="83"/>
                    </a:lnTo>
                    <a:lnTo>
                      <a:pt x="720" y="85"/>
                    </a:lnTo>
                    <a:lnTo>
                      <a:pt x="789" y="86"/>
                    </a:lnTo>
                    <a:lnTo>
                      <a:pt x="860" y="88"/>
                    </a:lnTo>
                    <a:lnTo>
                      <a:pt x="926" y="89"/>
                    </a:lnTo>
                    <a:lnTo>
                      <a:pt x="994" y="92"/>
                    </a:lnTo>
                    <a:lnTo>
                      <a:pt x="1058" y="93"/>
                    </a:lnTo>
                    <a:lnTo>
                      <a:pt x="1122" y="95"/>
                    </a:lnTo>
                    <a:lnTo>
                      <a:pt x="1184" y="96"/>
                    </a:lnTo>
                    <a:lnTo>
                      <a:pt x="1245" y="99"/>
                    </a:lnTo>
                    <a:lnTo>
                      <a:pt x="1244" y="92"/>
                    </a:lnTo>
                    <a:lnTo>
                      <a:pt x="1244" y="86"/>
                    </a:lnTo>
                    <a:lnTo>
                      <a:pt x="1244" y="79"/>
                    </a:lnTo>
                    <a:lnTo>
                      <a:pt x="1244" y="72"/>
                    </a:lnTo>
                    <a:lnTo>
                      <a:pt x="1244" y="66"/>
                    </a:lnTo>
                    <a:lnTo>
                      <a:pt x="1244" y="60"/>
                    </a:lnTo>
                    <a:lnTo>
                      <a:pt x="1244" y="54"/>
                    </a:lnTo>
                    <a:lnTo>
                      <a:pt x="1244" y="48"/>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1" name="未知"/>
              <p:cNvSpPr/>
              <p:nvPr/>
            </p:nvSpPr>
            <p:spPr bwMode="auto">
              <a:xfrm>
                <a:off x="281" y="116"/>
                <a:ext cx="208" cy="8"/>
              </a:xfrm>
              <a:custGeom>
                <a:avLst/>
                <a:gdLst>
                  <a:gd name="T0" fmla="*/ 208 w 1244"/>
                  <a:gd name="T1" fmla="*/ 7 h 77"/>
                  <a:gd name="T2" fmla="*/ 198 w 1244"/>
                  <a:gd name="T3" fmla="*/ 7 h 77"/>
                  <a:gd name="T4" fmla="*/ 187 w 1244"/>
                  <a:gd name="T5" fmla="*/ 6 h 77"/>
                  <a:gd name="T6" fmla="*/ 177 w 1244"/>
                  <a:gd name="T7" fmla="*/ 6 h 77"/>
                  <a:gd name="T8" fmla="*/ 166 w 1244"/>
                  <a:gd name="T9" fmla="*/ 6 h 77"/>
                  <a:gd name="T10" fmla="*/ 155 w 1244"/>
                  <a:gd name="T11" fmla="*/ 5 h 77"/>
                  <a:gd name="T12" fmla="*/ 144 w 1244"/>
                  <a:gd name="T13" fmla="*/ 5 h 77"/>
                  <a:gd name="T14" fmla="*/ 132 w 1244"/>
                  <a:gd name="T15" fmla="*/ 4 h 77"/>
                  <a:gd name="T16" fmla="*/ 120 w 1244"/>
                  <a:gd name="T17" fmla="*/ 4 h 77"/>
                  <a:gd name="T18" fmla="*/ 107 w 1244"/>
                  <a:gd name="T19" fmla="*/ 4 h 77"/>
                  <a:gd name="T20" fmla="*/ 92 w 1244"/>
                  <a:gd name="T21" fmla="*/ 3 h 77"/>
                  <a:gd name="T22" fmla="*/ 78 w 1244"/>
                  <a:gd name="T23" fmla="*/ 2 h 77"/>
                  <a:gd name="T24" fmla="*/ 63 w 1244"/>
                  <a:gd name="T25" fmla="*/ 2 h 77"/>
                  <a:gd name="T26" fmla="*/ 48 w 1244"/>
                  <a:gd name="T27" fmla="*/ 1 h 77"/>
                  <a:gd name="T28" fmla="*/ 32 w 1244"/>
                  <a:gd name="T29" fmla="*/ 1 h 77"/>
                  <a:gd name="T30" fmla="*/ 16 w 1244"/>
                  <a:gd name="T31" fmla="*/ 0 h 77"/>
                  <a:gd name="T32" fmla="*/ 0 w 1244"/>
                  <a:gd name="T33" fmla="*/ 0 h 77"/>
                  <a:gd name="T34" fmla="*/ 0 w 1244"/>
                  <a:gd name="T35" fmla="*/ 2 h 77"/>
                  <a:gd name="T36" fmla="*/ 0 w 1244"/>
                  <a:gd name="T37" fmla="*/ 3 h 77"/>
                  <a:gd name="T38" fmla="*/ 0 w 1244"/>
                  <a:gd name="T39" fmla="*/ 5 h 77"/>
                  <a:gd name="T40" fmla="*/ 0 w 1244"/>
                  <a:gd name="T41" fmla="*/ 6 h 77"/>
                  <a:gd name="T42" fmla="*/ 16 w 1244"/>
                  <a:gd name="T43" fmla="*/ 7 h 77"/>
                  <a:gd name="T44" fmla="*/ 32 w 1244"/>
                  <a:gd name="T45" fmla="*/ 7 h 77"/>
                  <a:gd name="T46" fmla="*/ 48 w 1244"/>
                  <a:gd name="T47" fmla="*/ 8 h 77"/>
                  <a:gd name="T48" fmla="*/ 63 w 1244"/>
                  <a:gd name="T49" fmla="*/ 8 h 77"/>
                  <a:gd name="T50" fmla="*/ 78 w 1244"/>
                  <a:gd name="T51" fmla="*/ 8 h 77"/>
                  <a:gd name="T52" fmla="*/ 92 w 1244"/>
                  <a:gd name="T53" fmla="*/ 9 h 77"/>
                  <a:gd name="T54" fmla="*/ 107 w 1244"/>
                  <a:gd name="T55" fmla="*/ 9 h 77"/>
                  <a:gd name="T56" fmla="*/ 120 w 1244"/>
                  <a:gd name="T57" fmla="*/ 10 h 77"/>
                  <a:gd name="T58" fmla="*/ 132 w 1244"/>
                  <a:gd name="T59" fmla="*/ 10 h 77"/>
                  <a:gd name="T60" fmla="*/ 144 w 1244"/>
                  <a:gd name="T61" fmla="*/ 10 h 77"/>
                  <a:gd name="T62" fmla="*/ 155 w 1244"/>
                  <a:gd name="T63" fmla="*/ 10 h 77"/>
                  <a:gd name="T64" fmla="*/ 166 w 1244"/>
                  <a:gd name="T65" fmla="*/ 11 h 77"/>
                  <a:gd name="T66" fmla="*/ 177 w 1244"/>
                  <a:gd name="T67" fmla="*/ 11 h 77"/>
                  <a:gd name="T68" fmla="*/ 187 w 1244"/>
                  <a:gd name="T69" fmla="*/ 11 h 77"/>
                  <a:gd name="T70" fmla="*/ 198 w 1244"/>
                  <a:gd name="T71" fmla="*/ 12 h 77"/>
                  <a:gd name="T72" fmla="*/ 208 w 1244"/>
                  <a:gd name="T73" fmla="*/ 12 h 77"/>
                  <a:gd name="T74" fmla="*/ 208 w 1244"/>
                  <a:gd name="T75" fmla="*/ 11 h 77"/>
                  <a:gd name="T76" fmla="*/ 208 w 1244"/>
                  <a:gd name="T77" fmla="*/ 9 h 77"/>
                  <a:gd name="T78" fmla="*/ 208 w 1244"/>
                  <a:gd name="T79" fmla="*/ 8 h 77"/>
                  <a:gd name="T80" fmla="*/ 208 w 1244"/>
                  <a:gd name="T81" fmla="*/ 7 h 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44" h="77">
                    <a:moveTo>
                      <a:pt x="1244" y="45"/>
                    </a:moveTo>
                    <a:lnTo>
                      <a:pt x="1183" y="42"/>
                    </a:lnTo>
                    <a:lnTo>
                      <a:pt x="1121" y="40"/>
                    </a:lnTo>
                    <a:lnTo>
                      <a:pt x="1058" y="38"/>
                    </a:lnTo>
                    <a:lnTo>
                      <a:pt x="994" y="36"/>
                    </a:lnTo>
                    <a:lnTo>
                      <a:pt x="926" y="33"/>
                    </a:lnTo>
                    <a:lnTo>
                      <a:pt x="859" y="31"/>
                    </a:lnTo>
                    <a:lnTo>
                      <a:pt x="789" y="28"/>
                    </a:lnTo>
                    <a:lnTo>
                      <a:pt x="719" y="26"/>
                    </a:lnTo>
                    <a:lnTo>
                      <a:pt x="637" y="23"/>
                    </a:lnTo>
                    <a:lnTo>
                      <a:pt x="553" y="19"/>
                    </a:lnTo>
                    <a:lnTo>
                      <a:pt x="467" y="16"/>
                    </a:lnTo>
                    <a:lnTo>
                      <a:pt x="379" y="13"/>
                    </a:lnTo>
                    <a:lnTo>
                      <a:pt x="287" y="9"/>
                    </a:lnTo>
                    <a:lnTo>
                      <a:pt x="194" y="6"/>
                    </a:lnTo>
                    <a:lnTo>
                      <a:pt x="98" y="3"/>
                    </a:lnTo>
                    <a:lnTo>
                      <a:pt x="0" y="0"/>
                    </a:lnTo>
                    <a:lnTo>
                      <a:pt x="0" y="10"/>
                    </a:lnTo>
                    <a:lnTo>
                      <a:pt x="0" y="21"/>
                    </a:lnTo>
                    <a:lnTo>
                      <a:pt x="0" y="31"/>
                    </a:lnTo>
                    <a:lnTo>
                      <a:pt x="0" y="41"/>
                    </a:lnTo>
                    <a:lnTo>
                      <a:pt x="98" y="43"/>
                    </a:lnTo>
                    <a:lnTo>
                      <a:pt x="194" y="46"/>
                    </a:lnTo>
                    <a:lnTo>
                      <a:pt x="287" y="49"/>
                    </a:lnTo>
                    <a:lnTo>
                      <a:pt x="379" y="52"/>
                    </a:lnTo>
                    <a:lnTo>
                      <a:pt x="467" y="54"/>
                    </a:lnTo>
                    <a:lnTo>
                      <a:pt x="553" y="56"/>
                    </a:lnTo>
                    <a:lnTo>
                      <a:pt x="637" y="58"/>
                    </a:lnTo>
                    <a:lnTo>
                      <a:pt x="719" y="62"/>
                    </a:lnTo>
                    <a:lnTo>
                      <a:pt x="789" y="63"/>
                    </a:lnTo>
                    <a:lnTo>
                      <a:pt x="859" y="65"/>
                    </a:lnTo>
                    <a:lnTo>
                      <a:pt x="926" y="66"/>
                    </a:lnTo>
                    <a:lnTo>
                      <a:pt x="994" y="69"/>
                    </a:lnTo>
                    <a:lnTo>
                      <a:pt x="1058" y="70"/>
                    </a:lnTo>
                    <a:lnTo>
                      <a:pt x="1121" y="72"/>
                    </a:lnTo>
                    <a:lnTo>
                      <a:pt x="1183" y="74"/>
                    </a:lnTo>
                    <a:lnTo>
                      <a:pt x="1244" y="77"/>
                    </a:lnTo>
                    <a:lnTo>
                      <a:pt x="1244" y="68"/>
                    </a:lnTo>
                    <a:lnTo>
                      <a:pt x="1244" y="60"/>
                    </a:lnTo>
                    <a:lnTo>
                      <a:pt x="1244" y="52"/>
                    </a:lnTo>
                    <a:lnTo>
                      <a:pt x="1244" y="45"/>
                    </a:lnTo>
                    <a:close/>
                  </a:path>
                </a:pathLst>
              </a:cu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2" name="未知"/>
              <p:cNvSpPr/>
              <p:nvPr/>
            </p:nvSpPr>
            <p:spPr bwMode="auto">
              <a:xfrm>
                <a:off x="304" y="97"/>
                <a:ext cx="11" cy="44"/>
              </a:xfrm>
              <a:custGeom>
                <a:avLst/>
                <a:gdLst>
                  <a:gd name="T0" fmla="*/ 11 w 63"/>
                  <a:gd name="T1" fmla="*/ 0 h 270"/>
                  <a:gd name="T2" fmla="*/ 9 w 63"/>
                  <a:gd name="T3" fmla="*/ 0 h 270"/>
                  <a:gd name="T4" fmla="*/ 8 w 63"/>
                  <a:gd name="T5" fmla="*/ 0 h 270"/>
                  <a:gd name="T6" fmla="*/ 7 w 63"/>
                  <a:gd name="T7" fmla="*/ 0 h 270"/>
                  <a:gd name="T8" fmla="*/ 5 w 63"/>
                  <a:gd name="T9" fmla="*/ 0 h 270"/>
                  <a:gd name="T10" fmla="*/ 4 w 63"/>
                  <a:gd name="T11" fmla="*/ 0 h 270"/>
                  <a:gd name="T12" fmla="*/ 3 w 63"/>
                  <a:gd name="T13" fmla="*/ 0 h 270"/>
                  <a:gd name="T14" fmla="*/ 1 w 63"/>
                  <a:gd name="T15" fmla="*/ 0 h 270"/>
                  <a:gd name="T16" fmla="*/ 0 w 63"/>
                  <a:gd name="T17" fmla="*/ 0 h 270"/>
                  <a:gd name="T18" fmla="*/ 0 w 63"/>
                  <a:gd name="T19" fmla="*/ 5 h 270"/>
                  <a:gd name="T20" fmla="*/ 0 w 63"/>
                  <a:gd name="T21" fmla="*/ 11 h 270"/>
                  <a:gd name="T22" fmla="*/ 0 w 63"/>
                  <a:gd name="T23" fmla="*/ 16 h 270"/>
                  <a:gd name="T24" fmla="*/ 0 w 63"/>
                  <a:gd name="T25" fmla="*/ 22 h 270"/>
                  <a:gd name="T26" fmla="*/ 0 w 63"/>
                  <a:gd name="T27" fmla="*/ 27 h 270"/>
                  <a:gd name="T28" fmla="*/ 0 w 63"/>
                  <a:gd name="T29" fmla="*/ 33 h 270"/>
                  <a:gd name="T30" fmla="*/ 0 w 63"/>
                  <a:gd name="T31" fmla="*/ 38 h 270"/>
                  <a:gd name="T32" fmla="*/ 0 w 63"/>
                  <a:gd name="T33" fmla="*/ 44 h 270"/>
                  <a:gd name="T34" fmla="*/ 1 w 63"/>
                  <a:gd name="T35" fmla="*/ 44 h 270"/>
                  <a:gd name="T36" fmla="*/ 3 w 63"/>
                  <a:gd name="T37" fmla="*/ 44 h 270"/>
                  <a:gd name="T38" fmla="*/ 4 w 63"/>
                  <a:gd name="T39" fmla="*/ 44 h 270"/>
                  <a:gd name="T40" fmla="*/ 6 w 63"/>
                  <a:gd name="T41" fmla="*/ 44 h 270"/>
                  <a:gd name="T42" fmla="*/ 7 w 63"/>
                  <a:gd name="T43" fmla="*/ 44 h 270"/>
                  <a:gd name="T44" fmla="*/ 8 w 63"/>
                  <a:gd name="T45" fmla="*/ 44 h 270"/>
                  <a:gd name="T46" fmla="*/ 9 w 63"/>
                  <a:gd name="T47" fmla="*/ 44 h 270"/>
                  <a:gd name="T48" fmla="*/ 11 w 63"/>
                  <a:gd name="T49" fmla="*/ 44 h 270"/>
                  <a:gd name="T50" fmla="*/ 11 w 63"/>
                  <a:gd name="T51" fmla="*/ 38 h 270"/>
                  <a:gd name="T52" fmla="*/ 11 w 63"/>
                  <a:gd name="T53" fmla="*/ 33 h 270"/>
                  <a:gd name="T54" fmla="*/ 11 w 63"/>
                  <a:gd name="T55" fmla="*/ 27 h 270"/>
                  <a:gd name="T56" fmla="*/ 11 w 63"/>
                  <a:gd name="T57" fmla="*/ 22 h 270"/>
                  <a:gd name="T58" fmla="*/ 11 w 63"/>
                  <a:gd name="T59" fmla="*/ 17 h 270"/>
                  <a:gd name="T60" fmla="*/ 11 w 63"/>
                  <a:gd name="T61" fmla="*/ 11 h 270"/>
                  <a:gd name="T62" fmla="*/ 11 w 63"/>
                  <a:gd name="T63" fmla="*/ 6 h 270"/>
                  <a:gd name="T64" fmla="*/ 11 w 63"/>
                  <a:gd name="T65" fmla="*/ 0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 h="270">
                    <a:moveTo>
                      <a:pt x="61" y="2"/>
                    </a:moveTo>
                    <a:lnTo>
                      <a:pt x="53" y="1"/>
                    </a:lnTo>
                    <a:lnTo>
                      <a:pt x="46" y="1"/>
                    </a:lnTo>
                    <a:lnTo>
                      <a:pt x="38" y="1"/>
                    </a:lnTo>
                    <a:lnTo>
                      <a:pt x="31" y="1"/>
                    </a:lnTo>
                    <a:lnTo>
                      <a:pt x="23" y="0"/>
                    </a:lnTo>
                    <a:lnTo>
                      <a:pt x="15" y="0"/>
                    </a:lnTo>
                    <a:lnTo>
                      <a:pt x="7" y="0"/>
                    </a:lnTo>
                    <a:lnTo>
                      <a:pt x="0" y="0"/>
                    </a:lnTo>
                    <a:lnTo>
                      <a:pt x="0" y="33"/>
                    </a:lnTo>
                    <a:lnTo>
                      <a:pt x="0" y="67"/>
                    </a:lnTo>
                    <a:lnTo>
                      <a:pt x="0" y="100"/>
                    </a:lnTo>
                    <a:lnTo>
                      <a:pt x="0" y="133"/>
                    </a:lnTo>
                    <a:lnTo>
                      <a:pt x="0" y="167"/>
                    </a:lnTo>
                    <a:lnTo>
                      <a:pt x="0" y="201"/>
                    </a:lnTo>
                    <a:lnTo>
                      <a:pt x="0" y="235"/>
                    </a:lnTo>
                    <a:lnTo>
                      <a:pt x="1" y="270"/>
                    </a:lnTo>
                    <a:lnTo>
                      <a:pt x="8" y="270"/>
                    </a:lnTo>
                    <a:lnTo>
                      <a:pt x="17" y="270"/>
                    </a:lnTo>
                    <a:lnTo>
                      <a:pt x="24" y="270"/>
                    </a:lnTo>
                    <a:lnTo>
                      <a:pt x="32" y="270"/>
                    </a:lnTo>
                    <a:lnTo>
                      <a:pt x="39" y="270"/>
                    </a:lnTo>
                    <a:lnTo>
                      <a:pt x="47" y="270"/>
                    </a:lnTo>
                    <a:lnTo>
                      <a:pt x="54" y="270"/>
                    </a:lnTo>
                    <a:lnTo>
                      <a:pt x="63" y="270"/>
                    </a:lnTo>
                    <a:lnTo>
                      <a:pt x="61" y="236"/>
                    </a:lnTo>
                    <a:lnTo>
                      <a:pt x="61" y="202"/>
                    </a:lnTo>
                    <a:lnTo>
                      <a:pt x="61" y="168"/>
                    </a:lnTo>
                    <a:lnTo>
                      <a:pt x="61" y="136"/>
                    </a:lnTo>
                    <a:lnTo>
                      <a:pt x="61" y="102"/>
                    </a:lnTo>
                    <a:lnTo>
                      <a:pt x="61" y="69"/>
                    </a:lnTo>
                    <a:lnTo>
                      <a:pt x="61" y="35"/>
                    </a:lnTo>
                    <a:lnTo>
                      <a:pt x="61"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3" name="未知"/>
              <p:cNvSpPr/>
              <p:nvPr/>
            </p:nvSpPr>
            <p:spPr bwMode="auto">
              <a:xfrm>
                <a:off x="304" y="141"/>
                <a:ext cx="11" cy="146"/>
              </a:xfrm>
              <a:custGeom>
                <a:avLst/>
                <a:gdLst>
                  <a:gd name="T0" fmla="*/ 11 w 65"/>
                  <a:gd name="T1" fmla="*/ 144 h 871"/>
                  <a:gd name="T2" fmla="*/ 9 w 65"/>
                  <a:gd name="T3" fmla="*/ 144 h 871"/>
                  <a:gd name="T4" fmla="*/ 8 w 65"/>
                  <a:gd name="T5" fmla="*/ 144 h 871"/>
                  <a:gd name="T6" fmla="*/ 7 w 65"/>
                  <a:gd name="T7" fmla="*/ 145 h 871"/>
                  <a:gd name="T8" fmla="*/ 6 w 65"/>
                  <a:gd name="T9" fmla="*/ 145 h 871"/>
                  <a:gd name="T10" fmla="*/ 4 w 65"/>
                  <a:gd name="T11" fmla="*/ 145 h 871"/>
                  <a:gd name="T12" fmla="*/ 3 w 65"/>
                  <a:gd name="T13" fmla="*/ 145 h 871"/>
                  <a:gd name="T14" fmla="*/ 2 w 65"/>
                  <a:gd name="T15" fmla="*/ 146 h 871"/>
                  <a:gd name="T16" fmla="*/ 1 w 65"/>
                  <a:gd name="T17" fmla="*/ 146 h 871"/>
                  <a:gd name="T18" fmla="*/ 0 w 65"/>
                  <a:gd name="T19" fmla="*/ 137 h 871"/>
                  <a:gd name="T20" fmla="*/ 0 w 65"/>
                  <a:gd name="T21" fmla="*/ 127 h 871"/>
                  <a:gd name="T22" fmla="*/ 0 w 65"/>
                  <a:gd name="T23" fmla="*/ 118 h 871"/>
                  <a:gd name="T24" fmla="*/ 0 w 65"/>
                  <a:gd name="T25" fmla="*/ 109 h 871"/>
                  <a:gd name="T26" fmla="*/ 0 w 65"/>
                  <a:gd name="T27" fmla="*/ 100 h 871"/>
                  <a:gd name="T28" fmla="*/ 0 w 65"/>
                  <a:gd name="T29" fmla="*/ 91 h 871"/>
                  <a:gd name="T30" fmla="*/ 0 w 65"/>
                  <a:gd name="T31" fmla="*/ 82 h 871"/>
                  <a:gd name="T32" fmla="*/ 0 w 65"/>
                  <a:gd name="T33" fmla="*/ 73 h 871"/>
                  <a:gd name="T34" fmla="*/ 0 w 65"/>
                  <a:gd name="T35" fmla="*/ 63 h 871"/>
                  <a:gd name="T36" fmla="*/ 0 w 65"/>
                  <a:gd name="T37" fmla="*/ 54 h 871"/>
                  <a:gd name="T38" fmla="*/ 0 w 65"/>
                  <a:gd name="T39" fmla="*/ 45 h 871"/>
                  <a:gd name="T40" fmla="*/ 0 w 65"/>
                  <a:gd name="T41" fmla="*/ 36 h 871"/>
                  <a:gd name="T42" fmla="*/ 0 w 65"/>
                  <a:gd name="T43" fmla="*/ 27 h 871"/>
                  <a:gd name="T44" fmla="*/ 0 w 65"/>
                  <a:gd name="T45" fmla="*/ 18 h 871"/>
                  <a:gd name="T46" fmla="*/ 0 w 65"/>
                  <a:gd name="T47" fmla="*/ 9 h 871"/>
                  <a:gd name="T48" fmla="*/ 0 w 65"/>
                  <a:gd name="T49" fmla="*/ 0 h 871"/>
                  <a:gd name="T50" fmla="*/ 1 w 65"/>
                  <a:gd name="T51" fmla="*/ 0 h 871"/>
                  <a:gd name="T52" fmla="*/ 3 w 65"/>
                  <a:gd name="T53" fmla="*/ 0 h 871"/>
                  <a:gd name="T54" fmla="*/ 4 w 65"/>
                  <a:gd name="T55" fmla="*/ 0 h 871"/>
                  <a:gd name="T56" fmla="*/ 5 w 65"/>
                  <a:gd name="T57" fmla="*/ 0 h 871"/>
                  <a:gd name="T58" fmla="*/ 6 w 65"/>
                  <a:gd name="T59" fmla="*/ 0 h 871"/>
                  <a:gd name="T60" fmla="*/ 8 w 65"/>
                  <a:gd name="T61" fmla="*/ 0 h 871"/>
                  <a:gd name="T62" fmla="*/ 9 w 65"/>
                  <a:gd name="T63" fmla="*/ 0 h 871"/>
                  <a:gd name="T64" fmla="*/ 10 w 65"/>
                  <a:gd name="T65" fmla="*/ 0 h 871"/>
                  <a:gd name="T66" fmla="*/ 10 w 65"/>
                  <a:gd name="T67" fmla="*/ 9 h 871"/>
                  <a:gd name="T68" fmla="*/ 10 w 65"/>
                  <a:gd name="T69" fmla="*/ 18 h 871"/>
                  <a:gd name="T70" fmla="*/ 10 w 65"/>
                  <a:gd name="T71" fmla="*/ 27 h 871"/>
                  <a:gd name="T72" fmla="*/ 10 w 65"/>
                  <a:gd name="T73" fmla="*/ 36 h 871"/>
                  <a:gd name="T74" fmla="*/ 10 w 65"/>
                  <a:gd name="T75" fmla="*/ 44 h 871"/>
                  <a:gd name="T76" fmla="*/ 10 w 65"/>
                  <a:gd name="T77" fmla="*/ 53 h 871"/>
                  <a:gd name="T78" fmla="*/ 10 w 65"/>
                  <a:gd name="T79" fmla="*/ 63 h 871"/>
                  <a:gd name="T80" fmla="*/ 11 w 65"/>
                  <a:gd name="T81" fmla="*/ 72 h 871"/>
                  <a:gd name="T82" fmla="*/ 11 w 65"/>
                  <a:gd name="T83" fmla="*/ 81 h 871"/>
                  <a:gd name="T84" fmla="*/ 11 w 65"/>
                  <a:gd name="T85" fmla="*/ 90 h 871"/>
                  <a:gd name="T86" fmla="*/ 11 w 65"/>
                  <a:gd name="T87" fmla="*/ 99 h 871"/>
                  <a:gd name="T88" fmla="*/ 11 w 65"/>
                  <a:gd name="T89" fmla="*/ 108 h 871"/>
                  <a:gd name="T90" fmla="*/ 11 w 65"/>
                  <a:gd name="T91" fmla="*/ 117 h 871"/>
                  <a:gd name="T92" fmla="*/ 11 w 65"/>
                  <a:gd name="T93" fmla="*/ 126 h 871"/>
                  <a:gd name="T94" fmla="*/ 11 w 65"/>
                  <a:gd name="T95" fmla="*/ 135 h 871"/>
                  <a:gd name="T96" fmla="*/ 11 w 65"/>
                  <a:gd name="T97" fmla="*/ 144 h 8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5" h="871">
                    <a:moveTo>
                      <a:pt x="65" y="860"/>
                    </a:moveTo>
                    <a:lnTo>
                      <a:pt x="56" y="860"/>
                    </a:lnTo>
                    <a:lnTo>
                      <a:pt x="49" y="862"/>
                    </a:lnTo>
                    <a:lnTo>
                      <a:pt x="41" y="863"/>
                    </a:lnTo>
                    <a:lnTo>
                      <a:pt x="34" y="865"/>
                    </a:lnTo>
                    <a:lnTo>
                      <a:pt x="26" y="866"/>
                    </a:lnTo>
                    <a:lnTo>
                      <a:pt x="19" y="868"/>
                    </a:lnTo>
                    <a:lnTo>
                      <a:pt x="10" y="869"/>
                    </a:lnTo>
                    <a:lnTo>
                      <a:pt x="3" y="871"/>
                    </a:lnTo>
                    <a:lnTo>
                      <a:pt x="2" y="815"/>
                    </a:lnTo>
                    <a:lnTo>
                      <a:pt x="2" y="760"/>
                    </a:lnTo>
                    <a:lnTo>
                      <a:pt x="2" y="706"/>
                    </a:lnTo>
                    <a:lnTo>
                      <a:pt x="2" y="652"/>
                    </a:lnTo>
                    <a:lnTo>
                      <a:pt x="2" y="596"/>
                    </a:lnTo>
                    <a:lnTo>
                      <a:pt x="2" y="542"/>
                    </a:lnTo>
                    <a:lnTo>
                      <a:pt x="2" y="488"/>
                    </a:lnTo>
                    <a:lnTo>
                      <a:pt x="2" y="433"/>
                    </a:lnTo>
                    <a:lnTo>
                      <a:pt x="1" y="378"/>
                    </a:lnTo>
                    <a:lnTo>
                      <a:pt x="1" y="324"/>
                    </a:lnTo>
                    <a:lnTo>
                      <a:pt x="1" y="269"/>
                    </a:lnTo>
                    <a:lnTo>
                      <a:pt x="1" y="216"/>
                    </a:lnTo>
                    <a:lnTo>
                      <a:pt x="0" y="161"/>
                    </a:lnTo>
                    <a:lnTo>
                      <a:pt x="0" y="107"/>
                    </a:lnTo>
                    <a:lnTo>
                      <a:pt x="0" y="53"/>
                    </a:lnTo>
                    <a:lnTo>
                      <a:pt x="0" y="0"/>
                    </a:lnTo>
                    <a:lnTo>
                      <a:pt x="7" y="0"/>
                    </a:lnTo>
                    <a:lnTo>
                      <a:pt x="16" y="0"/>
                    </a:lnTo>
                    <a:lnTo>
                      <a:pt x="23" y="0"/>
                    </a:lnTo>
                    <a:lnTo>
                      <a:pt x="31" y="0"/>
                    </a:lnTo>
                    <a:lnTo>
                      <a:pt x="38" y="0"/>
                    </a:lnTo>
                    <a:lnTo>
                      <a:pt x="46" y="0"/>
                    </a:lnTo>
                    <a:lnTo>
                      <a:pt x="53" y="0"/>
                    </a:lnTo>
                    <a:lnTo>
                      <a:pt x="62" y="0"/>
                    </a:lnTo>
                    <a:lnTo>
                      <a:pt x="62" y="52"/>
                    </a:lnTo>
                    <a:lnTo>
                      <a:pt x="62" y="105"/>
                    </a:lnTo>
                    <a:lnTo>
                      <a:pt x="62" y="159"/>
                    </a:lnTo>
                    <a:lnTo>
                      <a:pt x="62" y="213"/>
                    </a:lnTo>
                    <a:lnTo>
                      <a:pt x="62" y="265"/>
                    </a:lnTo>
                    <a:lnTo>
                      <a:pt x="62" y="319"/>
                    </a:lnTo>
                    <a:lnTo>
                      <a:pt x="62" y="373"/>
                    </a:lnTo>
                    <a:lnTo>
                      <a:pt x="63" y="428"/>
                    </a:lnTo>
                    <a:lnTo>
                      <a:pt x="63" y="481"/>
                    </a:lnTo>
                    <a:lnTo>
                      <a:pt x="63" y="536"/>
                    </a:lnTo>
                    <a:lnTo>
                      <a:pt x="63" y="589"/>
                    </a:lnTo>
                    <a:lnTo>
                      <a:pt x="64" y="643"/>
                    </a:lnTo>
                    <a:lnTo>
                      <a:pt x="64" y="697"/>
                    </a:lnTo>
                    <a:lnTo>
                      <a:pt x="64" y="751"/>
                    </a:lnTo>
                    <a:lnTo>
                      <a:pt x="64" y="804"/>
                    </a:lnTo>
                    <a:lnTo>
                      <a:pt x="65" y="86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4" name="未知"/>
              <p:cNvSpPr/>
              <p:nvPr/>
            </p:nvSpPr>
            <p:spPr bwMode="auto">
              <a:xfrm>
                <a:off x="330" y="98"/>
                <a:ext cx="9" cy="43"/>
              </a:xfrm>
              <a:custGeom>
                <a:avLst/>
                <a:gdLst>
                  <a:gd name="T0" fmla="*/ 9 w 59"/>
                  <a:gd name="T1" fmla="*/ 1 h 261"/>
                  <a:gd name="T2" fmla="*/ 7 w 59"/>
                  <a:gd name="T3" fmla="*/ 0 h 261"/>
                  <a:gd name="T4" fmla="*/ 6 w 59"/>
                  <a:gd name="T5" fmla="*/ 0 h 261"/>
                  <a:gd name="T6" fmla="*/ 5 w 59"/>
                  <a:gd name="T7" fmla="*/ 0 h 261"/>
                  <a:gd name="T8" fmla="*/ 4 w 59"/>
                  <a:gd name="T9" fmla="*/ 0 h 261"/>
                  <a:gd name="T10" fmla="*/ 3 w 59"/>
                  <a:gd name="T11" fmla="*/ 0 h 261"/>
                  <a:gd name="T12" fmla="*/ 2 w 59"/>
                  <a:gd name="T13" fmla="*/ 0 h 261"/>
                  <a:gd name="T14" fmla="*/ 1 w 59"/>
                  <a:gd name="T15" fmla="*/ 0 h 261"/>
                  <a:gd name="T16" fmla="*/ 0 w 59"/>
                  <a:gd name="T17" fmla="*/ 0 h 261"/>
                  <a:gd name="T18" fmla="*/ 0 w 59"/>
                  <a:gd name="T19" fmla="*/ 5 h 261"/>
                  <a:gd name="T20" fmla="*/ 0 w 59"/>
                  <a:gd name="T21" fmla="*/ 11 h 261"/>
                  <a:gd name="T22" fmla="*/ 0 w 59"/>
                  <a:gd name="T23" fmla="*/ 16 h 261"/>
                  <a:gd name="T24" fmla="*/ 0 w 59"/>
                  <a:gd name="T25" fmla="*/ 22 h 261"/>
                  <a:gd name="T26" fmla="*/ 0 w 59"/>
                  <a:gd name="T27" fmla="*/ 27 h 261"/>
                  <a:gd name="T28" fmla="*/ 0 w 59"/>
                  <a:gd name="T29" fmla="*/ 32 h 261"/>
                  <a:gd name="T30" fmla="*/ 0 w 59"/>
                  <a:gd name="T31" fmla="*/ 38 h 261"/>
                  <a:gd name="T32" fmla="*/ 0 w 59"/>
                  <a:gd name="T33" fmla="*/ 43 h 261"/>
                  <a:gd name="T34" fmla="*/ 1 w 59"/>
                  <a:gd name="T35" fmla="*/ 43 h 261"/>
                  <a:gd name="T36" fmla="*/ 2 w 59"/>
                  <a:gd name="T37" fmla="*/ 43 h 261"/>
                  <a:gd name="T38" fmla="*/ 3 w 59"/>
                  <a:gd name="T39" fmla="*/ 43 h 261"/>
                  <a:gd name="T40" fmla="*/ 5 w 59"/>
                  <a:gd name="T41" fmla="*/ 43 h 261"/>
                  <a:gd name="T42" fmla="*/ 5 w 59"/>
                  <a:gd name="T43" fmla="*/ 43 h 261"/>
                  <a:gd name="T44" fmla="*/ 7 w 59"/>
                  <a:gd name="T45" fmla="*/ 43 h 261"/>
                  <a:gd name="T46" fmla="*/ 8 w 59"/>
                  <a:gd name="T47" fmla="*/ 43 h 261"/>
                  <a:gd name="T48" fmla="*/ 9 w 59"/>
                  <a:gd name="T49" fmla="*/ 43 h 261"/>
                  <a:gd name="T50" fmla="*/ 9 w 59"/>
                  <a:gd name="T51" fmla="*/ 38 h 261"/>
                  <a:gd name="T52" fmla="*/ 9 w 59"/>
                  <a:gd name="T53" fmla="*/ 32 h 261"/>
                  <a:gd name="T54" fmla="*/ 9 w 59"/>
                  <a:gd name="T55" fmla="*/ 27 h 261"/>
                  <a:gd name="T56" fmla="*/ 9 w 59"/>
                  <a:gd name="T57" fmla="*/ 22 h 261"/>
                  <a:gd name="T58" fmla="*/ 9 w 59"/>
                  <a:gd name="T59" fmla="*/ 16 h 261"/>
                  <a:gd name="T60" fmla="*/ 9 w 59"/>
                  <a:gd name="T61" fmla="*/ 11 h 261"/>
                  <a:gd name="T62" fmla="*/ 9 w 59"/>
                  <a:gd name="T63" fmla="*/ 6 h 261"/>
                  <a:gd name="T64" fmla="*/ 9 w 59"/>
                  <a:gd name="T65" fmla="*/ 1 h 2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9" h="261">
                    <a:moveTo>
                      <a:pt x="57" y="4"/>
                    </a:moveTo>
                    <a:lnTo>
                      <a:pt x="49" y="3"/>
                    </a:lnTo>
                    <a:lnTo>
                      <a:pt x="42" y="3"/>
                    </a:lnTo>
                    <a:lnTo>
                      <a:pt x="34" y="1"/>
                    </a:lnTo>
                    <a:lnTo>
                      <a:pt x="28" y="1"/>
                    </a:lnTo>
                    <a:lnTo>
                      <a:pt x="21" y="0"/>
                    </a:lnTo>
                    <a:lnTo>
                      <a:pt x="14" y="0"/>
                    </a:lnTo>
                    <a:lnTo>
                      <a:pt x="7" y="0"/>
                    </a:lnTo>
                    <a:lnTo>
                      <a:pt x="0" y="0"/>
                    </a:lnTo>
                    <a:lnTo>
                      <a:pt x="0" y="32"/>
                    </a:lnTo>
                    <a:lnTo>
                      <a:pt x="0" y="65"/>
                    </a:lnTo>
                    <a:lnTo>
                      <a:pt x="0" y="98"/>
                    </a:lnTo>
                    <a:lnTo>
                      <a:pt x="0" y="131"/>
                    </a:lnTo>
                    <a:lnTo>
                      <a:pt x="0" y="162"/>
                    </a:lnTo>
                    <a:lnTo>
                      <a:pt x="0" y="195"/>
                    </a:lnTo>
                    <a:lnTo>
                      <a:pt x="0" y="228"/>
                    </a:lnTo>
                    <a:lnTo>
                      <a:pt x="1" y="261"/>
                    </a:lnTo>
                    <a:lnTo>
                      <a:pt x="8" y="261"/>
                    </a:lnTo>
                    <a:lnTo>
                      <a:pt x="15" y="261"/>
                    </a:lnTo>
                    <a:lnTo>
                      <a:pt x="22" y="261"/>
                    </a:lnTo>
                    <a:lnTo>
                      <a:pt x="30" y="261"/>
                    </a:lnTo>
                    <a:lnTo>
                      <a:pt x="36" y="261"/>
                    </a:lnTo>
                    <a:lnTo>
                      <a:pt x="44" y="261"/>
                    </a:lnTo>
                    <a:lnTo>
                      <a:pt x="51" y="261"/>
                    </a:lnTo>
                    <a:lnTo>
                      <a:pt x="59" y="261"/>
                    </a:lnTo>
                    <a:lnTo>
                      <a:pt x="58" y="228"/>
                    </a:lnTo>
                    <a:lnTo>
                      <a:pt x="58" y="196"/>
                    </a:lnTo>
                    <a:lnTo>
                      <a:pt x="58" y="164"/>
                    </a:lnTo>
                    <a:lnTo>
                      <a:pt x="58" y="133"/>
                    </a:lnTo>
                    <a:lnTo>
                      <a:pt x="57" y="100"/>
                    </a:lnTo>
                    <a:lnTo>
                      <a:pt x="57" y="68"/>
                    </a:lnTo>
                    <a:lnTo>
                      <a:pt x="57" y="35"/>
                    </a:lnTo>
                    <a:lnTo>
                      <a:pt x="57" y="4"/>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5" name="未知"/>
              <p:cNvSpPr/>
              <p:nvPr/>
            </p:nvSpPr>
            <p:spPr bwMode="auto">
              <a:xfrm>
                <a:off x="330" y="141"/>
                <a:ext cx="10" cy="141"/>
              </a:xfrm>
              <a:custGeom>
                <a:avLst/>
                <a:gdLst>
                  <a:gd name="T0" fmla="*/ 10 w 62"/>
                  <a:gd name="T1" fmla="*/ 139 h 841"/>
                  <a:gd name="T2" fmla="*/ 9 w 62"/>
                  <a:gd name="T3" fmla="*/ 139 h 841"/>
                  <a:gd name="T4" fmla="*/ 7 w 62"/>
                  <a:gd name="T5" fmla="*/ 140 h 841"/>
                  <a:gd name="T6" fmla="*/ 6 w 62"/>
                  <a:gd name="T7" fmla="*/ 140 h 841"/>
                  <a:gd name="T8" fmla="*/ 5 w 62"/>
                  <a:gd name="T9" fmla="*/ 140 h 841"/>
                  <a:gd name="T10" fmla="*/ 4 w 62"/>
                  <a:gd name="T11" fmla="*/ 140 h 841"/>
                  <a:gd name="T12" fmla="*/ 3 w 62"/>
                  <a:gd name="T13" fmla="*/ 140 h 841"/>
                  <a:gd name="T14" fmla="*/ 2 w 62"/>
                  <a:gd name="T15" fmla="*/ 141 h 841"/>
                  <a:gd name="T16" fmla="*/ 1 w 62"/>
                  <a:gd name="T17" fmla="*/ 141 h 841"/>
                  <a:gd name="T18" fmla="*/ 0 w 62"/>
                  <a:gd name="T19" fmla="*/ 132 h 841"/>
                  <a:gd name="T20" fmla="*/ 0 w 62"/>
                  <a:gd name="T21" fmla="*/ 123 h 841"/>
                  <a:gd name="T22" fmla="*/ 0 w 62"/>
                  <a:gd name="T23" fmla="*/ 114 h 841"/>
                  <a:gd name="T24" fmla="*/ 0 w 62"/>
                  <a:gd name="T25" fmla="*/ 106 h 841"/>
                  <a:gd name="T26" fmla="*/ 0 w 62"/>
                  <a:gd name="T27" fmla="*/ 97 h 841"/>
                  <a:gd name="T28" fmla="*/ 0 w 62"/>
                  <a:gd name="T29" fmla="*/ 88 h 841"/>
                  <a:gd name="T30" fmla="*/ 0 w 62"/>
                  <a:gd name="T31" fmla="*/ 79 h 841"/>
                  <a:gd name="T32" fmla="*/ 0 w 62"/>
                  <a:gd name="T33" fmla="*/ 70 h 841"/>
                  <a:gd name="T34" fmla="*/ 0 w 62"/>
                  <a:gd name="T35" fmla="*/ 61 h 841"/>
                  <a:gd name="T36" fmla="*/ 0 w 62"/>
                  <a:gd name="T37" fmla="*/ 52 h 841"/>
                  <a:gd name="T38" fmla="*/ 0 w 62"/>
                  <a:gd name="T39" fmla="*/ 44 h 841"/>
                  <a:gd name="T40" fmla="*/ 0 w 62"/>
                  <a:gd name="T41" fmla="*/ 35 h 841"/>
                  <a:gd name="T42" fmla="*/ 0 w 62"/>
                  <a:gd name="T43" fmla="*/ 26 h 841"/>
                  <a:gd name="T44" fmla="*/ 0 w 62"/>
                  <a:gd name="T45" fmla="*/ 17 h 841"/>
                  <a:gd name="T46" fmla="*/ 0 w 62"/>
                  <a:gd name="T47" fmla="*/ 9 h 841"/>
                  <a:gd name="T48" fmla="*/ 0 w 62"/>
                  <a:gd name="T49" fmla="*/ 0 h 841"/>
                  <a:gd name="T50" fmla="*/ 1 w 62"/>
                  <a:gd name="T51" fmla="*/ 0 h 841"/>
                  <a:gd name="T52" fmla="*/ 2 w 62"/>
                  <a:gd name="T53" fmla="*/ 0 h 841"/>
                  <a:gd name="T54" fmla="*/ 3 w 62"/>
                  <a:gd name="T55" fmla="*/ 0 h 841"/>
                  <a:gd name="T56" fmla="*/ 5 w 62"/>
                  <a:gd name="T57" fmla="*/ 0 h 841"/>
                  <a:gd name="T58" fmla="*/ 6 w 62"/>
                  <a:gd name="T59" fmla="*/ 0 h 841"/>
                  <a:gd name="T60" fmla="*/ 7 w 62"/>
                  <a:gd name="T61" fmla="*/ 0 h 841"/>
                  <a:gd name="T62" fmla="*/ 8 w 62"/>
                  <a:gd name="T63" fmla="*/ 0 h 841"/>
                  <a:gd name="T64" fmla="*/ 9 w 62"/>
                  <a:gd name="T65" fmla="*/ 0 h 841"/>
                  <a:gd name="T66" fmla="*/ 9 w 62"/>
                  <a:gd name="T67" fmla="*/ 9 h 841"/>
                  <a:gd name="T68" fmla="*/ 9 w 62"/>
                  <a:gd name="T69" fmla="*/ 17 h 841"/>
                  <a:gd name="T70" fmla="*/ 9 w 62"/>
                  <a:gd name="T71" fmla="*/ 26 h 841"/>
                  <a:gd name="T72" fmla="*/ 9 w 62"/>
                  <a:gd name="T73" fmla="*/ 35 h 841"/>
                  <a:gd name="T74" fmla="*/ 9 w 62"/>
                  <a:gd name="T75" fmla="*/ 43 h 841"/>
                  <a:gd name="T76" fmla="*/ 9 w 62"/>
                  <a:gd name="T77" fmla="*/ 52 h 841"/>
                  <a:gd name="T78" fmla="*/ 9 w 62"/>
                  <a:gd name="T79" fmla="*/ 61 h 841"/>
                  <a:gd name="T80" fmla="*/ 10 w 62"/>
                  <a:gd name="T81" fmla="*/ 69 h 841"/>
                  <a:gd name="T82" fmla="*/ 10 w 62"/>
                  <a:gd name="T83" fmla="*/ 78 h 841"/>
                  <a:gd name="T84" fmla="*/ 10 w 62"/>
                  <a:gd name="T85" fmla="*/ 87 h 841"/>
                  <a:gd name="T86" fmla="*/ 10 w 62"/>
                  <a:gd name="T87" fmla="*/ 96 h 841"/>
                  <a:gd name="T88" fmla="*/ 10 w 62"/>
                  <a:gd name="T89" fmla="*/ 104 h 841"/>
                  <a:gd name="T90" fmla="*/ 10 w 62"/>
                  <a:gd name="T91" fmla="*/ 113 h 841"/>
                  <a:gd name="T92" fmla="*/ 10 w 62"/>
                  <a:gd name="T93" fmla="*/ 122 h 841"/>
                  <a:gd name="T94" fmla="*/ 10 w 62"/>
                  <a:gd name="T95" fmla="*/ 131 h 841"/>
                  <a:gd name="T96" fmla="*/ 10 w 62"/>
                  <a:gd name="T97" fmla="*/ 139 h 84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2" h="841">
                    <a:moveTo>
                      <a:pt x="62" y="831"/>
                    </a:moveTo>
                    <a:lnTo>
                      <a:pt x="54" y="831"/>
                    </a:lnTo>
                    <a:lnTo>
                      <a:pt x="46" y="833"/>
                    </a:lnTo>
                    <a:lnTo>
                      <a:pt x="38" y="834"/>
                    </a:lnTo>
                    <a:lnTo>
                      <a:pt x="32" y="836"/>
                    </a:lnTo>
                    <a:lnTo>
                      <a:pt x="24" y="836"/>
                    </a:lnTo>
                    <a:lnTo>
                      <a:pt x="17" y="838"/>
                    </a:lnTo>
                    <a:lnTo>
                      <a:pt x="10" y="839"/>
                    </a:lnTo>
                    <a:lnTo>
                      <a:pt x="4" y="841"/>
                    </a:lnTo>
                    <a:lnTo>
                      <a:pt x="3" y="788"/>
                    </a:lnTo>
                    <a:lnTo>
                      <a:pt x="3" y="736"/>
                    </a:lnTo>
                    <a:lnTo>
                      <a:pt x="3" y="682"/>
                    </a:lnTo>
                    <a:lnTo>
                      <a:pt x="3" y="630"/>
                    </a:lnTo>
                    <a:lnTo>
                      <a:pt x="3" y="577"/>
                    </a:lnTo>
                    <a:lnTo>
                      <a:pt x="3" y="524"/>
                    </a:lnTo>
                    <a:lnTo>
                      <a:pt x="3" y="471"/>
                    </a:lnTo>
                    <a:lnTo>
                      <a:pt x="3" y="419"/>
                    </a:lnTo>
                    <a:lnTo>
                      <a:pt x="2" y="366"/>
                    </a:lnTo>
                    <a:lnTo>
                      <a:pt x="2" y="313"/>
                    </a:lnTo>
                    <a:lnTo>
                      <a:pt x="2" y="261"/>
                    </a:lnTo>
                    <a:lnTo>
                      <a:pt x="2" y="209"/>
                    </a:lnTo>
                    <a:lnTo>
                      <a:pt x="0" y="157"/>
                    </a:lnTo>
                    <a:lnTo>
                      <a:pt x="0" y="104"/>
                    </a:lnTo>
                    <a:lnTo>
                      <a:pt x="0" y="52"/>
                    </a:lnTo>
                    <a:lnTo>
                      <a:pt x="0" y="0"/>
                    </a:lnTo>
                    <a:lnTo>
                      <a:pt x="7" y="0"/>
                    </a:lnTo>
                    <a:lnTo>
                      <a:pt x="14" y="0"/>
                    </a:lnTo>
                    <a:lnTo>
                      <a:pt x="21" y="0"/>
                    </a:lnTo>
                    <a:lnTo>
                      <a:pt x="29" y="0"/>
                    </a:lnTo>
                    <a:lnTo>
                      <a:pt x="35" y="0"/>
                    </a:lnTo>
                    <a:lnTo>
                      <a:pt x="43" y="0"/>
                    </a:lnTo>
                    <a:lnTo>
                      <a:pt x="50" y="0"/>
                    </a:lnTo>
                    <a:lnTo>
                      <a:pt x="58" y="0"/>
                    </a:lnTo>
                    <a:lnTo>
                      <a:pt x="58" y="51"/>
                    </a:lnTo>
                    <a:lnTo>
                      <a:pt x="58" y="102"/>
                    </a:lnTo>
                    <a:lnTo>
                      <a:pt x="58" y="155"/>
                    </a:lnTo>
                    <a:lnTo>
                      <a:pt x="58" y="207"/>
                    </a:lnTo>
                    <a:lnTo>
                      <a:pt x="58" y="258"/>
                    </a:lnTo>
                    <a:lnTo>
                      <a:pt x="58" y="309"/>
                    </a:lnTo>
                    <a:lnTo>
                      <a:pt x="58" y="362"/>
                    </a:lnTo>
                    <a:lnTo>
                      <a:pt x="59" y="414"/>
                    </a:lnTo>
                    <a:lnTo>
                      <a:pt x="59" y="465"/>
                    </a:lnTo>
                    <a:lnTo>
                      <a:pt x="59" y="517"/>
                    </a:lnTo>
                    <a:lnTo>
                      <a:pt x="59" y="570"/>
                    </a:lnTo>
                    <a:lnTo>
                      <a:pt x="60" y="622"/>
                    </a:lnTo>
                    <a:lnTo>
                      <a:pt x="60" y="674"/>
                    </a:lnTo>
                    <a:lnTo>
                      <a:pt x="60" y="726"/>
                    </a:lnTo>
                    <a:lnTo>
                      <a:pt x="61" y="779"/>
                    </a:lnTo>
                    <a:lnTo>
                      <a:pt x="62" y="831"/>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6" name="未知"/>
              <p:cNvSpPr/>
              <p:nvPr/>
            </p:nvSpPr>
            <p:spPr bwMode="auto">
              <a:xfrm>
                <a:off x="353" y="100"/>
                <a:ext cx="10" cy="38"/>
              </a:xfrm>
              <a:custGeom>
                <a:avLst/>
                <a:gdLst>
                  <a:gd name="T0" fmla="*/ 10 w 56"/>
                  <a:gd name="T1" fmla="*/ 0 h 251"/>
                  <a:gd name="T2" fmla="*/ 8 w 56"/>
                  <a:gd name="T3" fmla="*/ 0 h 251"/>
                  <a:gd name="T4" fmla="*/ 7 w 56"/>
                  <a:gd name="T5" fmla="*/ 0 h 251"/>
                  <a:gd name="T6" fmla="*/ 6 w 56"/>
                  <a:gd name="T7" fmla="*/ 0 h 251"/>
                  <a:gd name="T8" fmla="*/ 5 w 56"/>
                  <a:gd name="T9" fmla="*/ 0 h 251"/>
                  <a:gd name="T10" fmla="*/ 4 w 56"/>
                  <a:gd name="T11" fmla="*/ 0 h 251"/>
                  <a:gd name="T12" fmla="*/ 2 w 56"/>
                  <a:gd name="T13" fmla="*/ 0 h 251"/>
                  <a:gd name="T14" fmla="*/ 1 w 56"/>
                  <a:gd name="T15" fmla="*/ 0 h 251"/>
                  <a:gd name="T16" fmla="*/ 0 w 56"/>
                  <a:gd name="T17" fmla="*/ 0 h 251"/>
                  <a:gd name="T18" fmla="*/ 0 w 56"/>
                  <a:gd name="T19" fmla="*/ 5 h 251"/>
                  <a:gd name="T20" fmla="*/ 0 w 56"/>
                  <a:gd name="T21" fmla="*/ 10 h 251"/>
                  <a:gd name="T22" fmla="*/ 0 w 56"/>
                  <a:gd name="T23" fmla="*/ 15 h 251"/>
                  <a:gd name="T24" fmla="*/ 0 w 56"/>
                  <a:gd name="T25" fmla="*/ 20 h 251"/>
                  <a:gd name="T26" fmla="*/ 0 w 56"/>
                  <a:gd name="T27" fmla="*/ 25 h 251"/>
                  <a:gd name="T28" fmla="*/ 0 w 56"/>
                  <a:gd name="T29" fmla="*/ 31 h 251"/>
                  <a:gd name="T30" fmla="*/ 0 w 56"/>
                  <a:gd name="T31" fmla="*/ 36 h 251"/>
                  <a:gd name="T32" fmla="*/ 0 w 56"/>
                  <a:gd name="T33" fmla="*/ 41 h 251"/>
                  <a:gd name="T34" fmla="*/ 1 w 56"/>
                  <a:gd name="T35" fmla="*/ 41 h 251"/>
                  <a:gd name="T36" fmla="*/ 3 w 56"/>
                  <a:gd name="T37" fmla="*/ 41 h 251"/>
                  <a:gd name="T38" fmla="*/ 4 w 56"/>
                  <a:gd name="T39" fmla="*/ 41 h 251"/>
                  <a:gd name="T40" fmla="*/ 5 w 56"/>
                  <a:gd name="T41" fmla="*/ 41 h 251"/>
                  <a:gd name="T42" fmla="*/ 6 w 56"/>
                  <a:gd name="T43" fmla="*/ 41 h 251"/>
                  <a:gd name="T44" fmla="*/ 7 w 56"/>
                  <a:gd name="T45" fmla="*/ 41 h 251"/>
                  <a:gd name="T46" fmla="*/ 9 w 56"/>
                  <a:gd name="T47" fmla="*/ 41 h 251"/>
                  <a:gd name="T48" fmla="*/ 10 w 56"/>
                  <a:gd name="T49" fmla="*/ 41 h 251"/>
                  <a:gd name="T50" fmla="*/ 10 w 56"/>
                  <a:gd name="T51" fmla="*/ 36 h 251"/>
                  <a:gd name="T52" fmla="*/ 10 w 56"/>
                  <a:gd name="T53" fmla="*/ 31 h 251"/>
                  <a:gd name="T54" fmla="*/ 10 w 56"/>
                  <a:gd name="T55" fmla="*/ 26 h 251"/>
                  <a:gd name="T56" fmla="*/ 10 w 56"/>
                  <a:gd name="T57" fmla="*/ 21 h 251"/>
                  <a:gd name="T58" fmla="*/ 10 w 56"/>
                  <a:gd name="T59" fmla="*/ 16 h 251"/>
                  <a:gd name="T60" fmla="*/ 10 w 56"/>
                  <a:gd name="T61" fmla="*/ 10 h 251"/>
                  <a:gd name="T62" fmla="*/ 10 w 56"/>
                  <a:gd name="T63" fmla="*/ 5 h 251"/>
                  <a:gd name="T64" fmla="*/ 10 w 56"/>
                  <a:gd name="T65" fmla="*/ 0 h 2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 h="251">
                    <a:moveTo>
                      <a:pt x="54" y="2"/>
                    </a:moveTo>
                    <a:lnTo>
                      <a:pt x="47" y="1"/>
                    </a:lnTo>
                    <a:lnTo>
                      <a:pt x="40" y="1"/>
                    </a:lnTo>
                    <a:lnTo>
                      <a:pt x="33" y="1"/>
                    </a:lnTo>
                    <a:lnTo>
                      <a:pt x="27" y="1"/>
                    </a:lnTo>
                    <a:lnTo>
                      <a:pt x="20" y="0"/>
                    </a:lnTo>
                    <a:lnTo>
                      <a:pt x="13" y="0"/>
                    </a:lnTo>
                    <a:lnTo>
                      <a:pt x="6" y="0"/>
                    </a:lnTo>
                    <a:lnTo>
                      <a:pt x="0" y="0"/>
                    </a:lnTo>
                    <a:lnTo>
                      <a:pt x="0" y="30"/>
                    </a:lnTo>
                    <a:lnTo>
                      <a:pt x="0" y="62"/>
                    </a:lnTo>
                    <a:lnTo>
                      <a:pt x="0" y="93"/>
                    </a:lnTo>
                    <a:lnTo>
                      <a:pt x="1" y="125"/>
                    </a:lnTo>
                    <a:lnTo>
                      <a:pt x="1" y="155"/>
                    </a:lnTo>
                    <a:lnTo>
                      <a:pt x="1" y="187"/>
                    </a:lnTo>
                    <a:lnTo>
                      <a:pt x="1" y="219"/>
                    </a:lnTo>
                    <a:lnTo>
                      <a:pt x="2" y="251"/>
                    </a:lnTo>
                    <a:lnTo>
                      <a:pt x="8" y="251"/>
                    </a:lnTo>
                    <a:lnTo>
                      <a:pt x="15" y="251"/>
                    </a:lnTo>
                    <a:lnTo>
                      <a:pt x="21" y="251"/>
                    </a:lnTo>
                    <a:lnTo>
                      <a:pt x="28" y="251"/>
                    </a:lnTo>
                    <a:lnTo>
                      <a:pt x="34" y="251"/>
                    </a:lnTo>
                    <a:lnTo>
                      <a:pt x="41" y="251"/>
                    </a:lnTo>
                    <a:lnTo>
                      <a:pt x="49" y="251"/>
                    </a:lnTo>
                    <a:lnTo>
                      <a:pt x="56" y="251"/>
                    </a:lnTo>
                    <a:lnTo>
                      <a:pt x="55" y="219"/>
                    </a:lnTo>
                    <a:lnTo>
                      <a:pt x="54" y="188"/>
                    </a:lnTo>
                    <a:lnTo>
                      <a:pt x="54" y="158"/>
                    </a:lnTo>
                    <a:lnTo>
                      <a:pt x="54" y="127"/>
                    </a:lnTo>
                    <a:lnTo>
                      <a:pt x="54" y="95"/>
                    </a:lnTo>
                    <a:lnTo>
                      <a:pt x="54" y="64"/>
                    </a:lnTo>
                    <a:lnTo>
                      <a:pt x="54" y="32"/>
                    </a:lnTo>
                    <a:lnTo>
                      <a:pt x="54"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7" name="未知"/>
              <p:cNvSpPr/>
              <p:nvPr/>
            </p:nvSpPr>
            <p:spPr bwMode="auto">
              <a:xfrm>
                <a:off x="354" y="141"/>
                <a:ext cx="9" cy="136"/>
              </a:xfrm>
              <a:custGeom>
                <a:avLst/>
                <a:gdLst>
                  <a:gd name="T0" fmla="*/ 9 w 58"/>
                  <a:gd name="T1" fmla="*/ 134 h 814"/>
                  <a:gd name="T2" fmla="*/ 8 w 58"/>
                  <a:gd name="T3" fmla="*/ 134 h 814"/>
                  <a:gd name="T4" fmla="*/ 7 w 58"/>
                  <a:gd name="T5" fmla="*/ 135 h 814"/>
                  <a:gd name="T6" fmla="*/ 6 w 58"/>
                  <a:gd name="T7" fmla="*/ 135 h 814"/>
                  <a:gd name="T8" fmla="*/ 5 w 58"/>
                  <a:gd name="T9" fmla="*/ 135 h 814"/>
                  <a:gd name="T10" fmla="*/ 4 w 58"/>
                  <a:gd name="T11" fmla="*/ 135 h 814"/>
                  <a:gd name="T12" fmla="*/ 3 w 58"/>
                  <a:gd name="T13" fmla="*/ 135 h 814"/>
                  <a:gd name="T14" fmla="*/ 2 w 58"/>
                  <a:gd name="T15" fmla="*/ 136 h 814"/>
                  <a:gd name="T16" fmla="*/ 1 w 58"/>
                  <a:gd name="T17" fmla="*/ 136 h 814"/>
                  <a:gd name="T18" fmla="*/ 0 w 58"/>
                  <a:gd name="T19" fmla="*/ 127 h 814"/>
                  <a:gd name="T20" fmla="*/ 0 w 58"/>
                  <a:gd name="T21" fmla="*/ 119 h 814"/>
                  <a:gd name="T22" fmla="*/ 0 w 58"/>
                  <a:gd name="T23" fmla="*/ 110 h 814"/>
                  <a:gd name="T24" fmla="*/ 0 w 58"/>
                  <a:gd name="T25" fmla="*/ 102 h 814"/>
                  <a:gd name="T26" fmla="*/ 0 w 58"/>
                  <a:gd name="T27" fmla="*/ 93 h 814"/>
                  <a:gd name="T28" fmla="*/ 0 w 58"/>
                  <a:gd name="T29" fmla="*/ 85 h 814"/>
                  <a:gd name="T30" fmla="*/ 0 w 58"/>
                  <a:gd name="T31" fmla="*/ 76 h 814"/>
                  <a:gd name="T32" fmla="*/ 0 w 58"/>
                  <a:gd name="T33" fmla="*/ 68 h 814"/>
                  <a:gd name="T34" fmla="*/ 0 w 58"/>
                  <a:gd name="T35" fmla="*/ 59 h 814"/>
                  <a:gd name="T36" fmla="*/ 0 w 58"/>
                  <a:gd name="T37" fmla="*/ 51 h 814"/>
                  <a:gd name="T38" fmla="*/ 0 w 58"/>
                  <a:gd name="T39" fmla="*/ 42 h 814"/>
                  <a:gd name="T40" fmla="*/ 0 w 58"/>
                  <a:gd name="T41" fmla="*/ 34 h 814"/>
                  <a:gd name="T42" fmla="*/ 0 w 58"/>
                  <a:gd name="T43" fmla="*/ 25 h 814"/>
                  <a:gd name="T44" fmla="*/ 0 w 58"/>
                  <a:gd name="T45" fmla="*/ 17 h 814"/>
                  <a:gd name="T46" fmla="*/ 0 w 58"/>
                  <a:gd name="T47" fmla="*/ 8 h 814"/>
                  <a:gd name="T48" fmla="*/ 0 w 58"/>
                  <a:gd name="T49" fmla="*/ 0 h 814"/>
                  <a:gd name="T50" fmla="*/ 1 w 58"/>
                  <a:gd name="T51" fmla="*/ 0 h 814"/>
                  <a:gd name="T52" fmla="*/ 2 w 58"/>
                  <a:gd name="T53" fmla="*/ 0 h 814"/>
                  <a:gd name="T54" fmla="*/ 3 w 58"/>
                  <a:gd name="T55" fmla="*/ 0 h 814"/>
                  <a:gd name="T56" fmla="*/ 4 w 58"/>
                  <a:gd name="T57" fmla="*/ 0 h 814"/>
                  <a:gd name="T58" fmla="*/ 5 w 58"/>
                  <a:gd name="T59" fmla="*/ 0 h 814"/>
                  <a:gd name="T60" fmla="*/ 6 w 58"/>
                  <a:gd name="T61" fmla="*/ 0 h 814"/>
                  <a:gd name="T62" fmla="*/ 7 w 58"/>
                  <a:gd name="T63" fmla="*/ 0 h 814"/>
                  <a:gd name="T64" fmla="*/ 8 w 58"/>
                  <a:gd name="T65" fmla="*/ 0 h 814"/>
                  <a:gd name="T66" fmla="*/ 8 w 58"/>
                  <a:gd name="T67" fmla="*/ 8 h 814"/>
                  <a:gd name="T68" fmla="*/ 8 w 58"/>
                  <a:gd name="T69" fmla="*/ 17 h 814"/>
                  <a:gd name="T70" fmla="*/ 8 w 58"/>
                  <a:gd name="T71" fmla="*/ 25 h 814"/>
                  <a:gd name="T72" fmla="*/ 8 w 58"/>
                  <a:gd name="T73" fmla="*/ 33 h 814"/>
                  <a:gd name="T74" fmla="*/ 8 w 58"/>
                  <a:gd name="T75" fmla="*/ 42 h 814"/>
                  <a:gd name="T76" fmla="*/ 8 w 58"/>
                  <a:gd name="T77" fmla="*/ 50 h 814"/>
                  <a:gd name="T78" fmla="*/ 8 w 58"/>
                  <a:gd name="T79" fmla="*/ 58 h 814"/>
                  <a:gd name="T80" fmla="*/ 9 w 58"/>
                  <a:gd name="T81" fmla="*/ 67 h 814"/>
                  <a:gd name="T82" fmla="*/ 9 w 58"/>
                  <a:gd name="T83" fmla="*/ 75 h 814"/>
                  <a:gd name="T84" fmla="*/ 9 w 58"/>
                  <a:gd name="T85" fmla="*/ 84 h 814"/>
                  <a:gd name="T86" fmla="*/ 9 w 58"/>
                  <a:gd name="T87" fmla="*/ 92 h 814"/>
                  <a:gd name="T88" fmla="*/ 9 w 58"/>
                  <a:gd name="T89" fmla="*/ 101 h 814"/>
                  <a:gd name="T90" fmla="*/ 9 w 58"/>
                  <a:gd name="T91" fmla="*/ 109 h 814"/>
                  <a:gd name="T92" fmla="*/ 9 w 58"/>
                  <a:gd name="T93" fmla="*/ 117 h 814"/>
                  <a:gd name="T94" fmla="*/ 9 w 58"/>
                  <a:gd name="T95" fmla="*/ 126 h 814"/>
                  <a:gd name="T96" fmla="*/ 9 w 58"/>
                  <a:gd name="T97" fmla="*/ 134 h 8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 h="814">
                    <a:moveTo>
                      <a:pt x="58" y="804"/>
                    </a:moveTo>
                    <a:lnTo>
                      <a:pt x="51" y="804"/>
                    </a:lnTo>
                    <a:lnTo>
                      <a:pt x="44" y="806"/>
                    </a:lnTo>
                    <a:lnTo>
                      <a:pt x="36" y="807"/>
                    </a:lnTo>
                    <a:lnTo>
                      <a:pt x="30" y="809"/>
                    </a:lnTo>
                    <a:lnTo>
                      <a:pt x="23" y="809"/>
                    </a:lnTo>
                    <a:lnTo>
                      <a:pt x="17" y="811"/>
                    </a:lnTo>
                    <a:lnTo>
                      <a:pt x="10" y="812"/>
                    </a:lnTo>
                    <a:lnTo>
                      <a:pt x="4" y="814"/>
                    </a:lnTo>
                    <a:lnTo>
                      <a:pt x="3" y="762"/>
                    </a:lnTo>
                    <a:lnTo>
                      <a:pt x="3" y="711"/>
                    </a:lnTo>
                    <a:lnTo>
                      <a:pt x="3" y="660"/>
                    </a:lnTo>
                    <a:lnTo>
                      <a:pt x="3" y="610"/>
                    </a:lnTo>
                    <a:lnTo>
                      <a:pt x="3" y="557"/>
                    </a:lnTo>
                    <a:lnTo>
                      <a:pt x="3" y="507"/>
                    </a:lnTo>
                    <a:lnTo>
                      <a:pt x="3" y="456"/>
                    </a:lnTo>
                    <a:lnTo>
                      <a:pt x="3" y="407"/>
                    </a:lnTo>
                    <a:lnTo>
                      <a:pt x="2" y="354"/>
                    </a:lnTo>
                    <a:lnTo>
                      <a:pt x="1" y="304"/>
                    </a:lnTo>
                    <a:lnTo>
                      <a:pt x="1" y="253"/>
                    </a:lnTo>
                    <a:lnTo>
                      <a:pt x="1" y="203"/>
                    </a:lnTo>
                    <a:lnTo>
                      <a:pt x="0" y="151"/>
                    </a:lnTo>
                    <a:lnTo>
                      <a:pt x="0" y="101"/>
                    </a:lnTo>
                    <a:lnTo>
                      <a:pt x="0" y="50"/>
                    </a:lnTo>
                    <a:lnTo>
                      <a:pt x="0" y="0"/>
                    </a:lnTo>
                    <a:lnTo>
                      <a:pt x="6" y="0"/>
                    </a:lnTo>
                    <a:lnTo>
                      <a:pt x="13" y="0"/>
                    </a:lnTo>
                    <a:lnTo>
                      <a:pt x="19" y="0"/>
                    </a:lnTo>
                    <a:lnTo>
                      <a:pt x="26" y="0"/>
                    </a:lnTo>
                    <a:lnTo>
                      <a:pt x="32" y="0"/>
                    </a:lnTo>
                    <a:lnTo>
                      <a:pt x="39" y="0"/>
                    </a:lnTo>
                    <a:lnTo>
                      <a:pt x="47" y="0"/>
                    </a:lnTo>
                    <a:lnTo>
                      <a:pt x="54" y="0"/>
                    </a:lnTo>
                    <a:lnTo>
                      <a:pt x="54" y="49"/>
                    </a:lnTo>
                    <a:lnTo>
                      <a:pt x="54" y="99"/>
                    </a:lnTo>
                    <a:lnTo>
                      <a:pt x="54" y="149"/>
                    </a:lnTo>
                    <a:lnTo>
                      <a:pt x="54" y="200"/>
                    </a:lnTo>
                    <a:lnTo>
                      <a:pt x="54" y="250"/>
                    </a:lnTo>
                    <a:lnTo>
                      <a:pt x="54" y="300"/>
                    </a:lnTo>
                    <a:lnTo>
                      <a:pt x="54" y="350"/>
                    </a:lnTo>
                    <a:lnTo>
                      <a:pt x="55" y="400"/>
                    </a:lnTo>
                    <a:lnTo>
                      <a:pt x="55" y="451"/>
                    </a:lnTo>
                    <a:lnTo>
                      <a:pt x="55" y="501"/>
                    </a:lnTo>
                    <a:lnTo>
                      <a:pt x="55" y="551"/>
                    </a:lnTo>
                    <a:lnTo>
                      <a:pt x="56" y="602"/>
                    </a:lnTo>
                    <a:lnTo>
                      <a:pt x="56" y="652"/>
                    </a:lnTo>
                    <a:lnTo>
                      <a:pt x="57" y="703"/>
                    </a:lnTo>
                    <a:lnTo>
                      <a:pt x="57" y="753"/>
                    </a:lnTo>
                    <a:lnTo>
                      <a:pt x="58" y="804"/>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8" name="未知"/>
              <p:cNvSpPr/>
              <p:nvPr/>
            </p:nvSpPr>
            <p:spPr bwMode="auto">
              <a:xfrm>
                <a:off x="376" y="101"/>
                <a:ext cx="8" cy="38"/>
              </a:xfrm>
              <a:custGeom>
                <a:avLst/>
                <a:gdLst>
                  <a:gd name="T0" fmla="*/ 8 w 52"/>
                  <a:gd name="T1" fmla="*/ 1 h 245"/>
                  <a:gd name="T2" fmla="*/ 7 w 52"/>
                  <a:gd name="T3" fmla="*/ 0 h 245"/>
                  <a:gd name="T4" fmla="*/ 6 w 52"/>
                  <a:gd name="T5" fmla="*/ 0 h 245"/>
                  <a:gd name="T6" fmla="*/ 5 w 52"/>
                  <a:gd name="T7" fmla="*/ 0 h 245"/>
                  <a:gd name="T8" fmla="*/ 4 w 52"/>
                  <a:gd name="T9" fmla="*/ 0 h 245"/>
                  <a:gd name="T10" fmla="*/ 3 w 52"/>
                  <a:gd name="T11" fmla="*/ 0 h 245"/>
                  <a:gd name="T12" fmla="*/ 2 w 52"/>
                  <a:gd name="T13" fmla="*/ 0 h 245"/>
                  <a:gd name="T14" fmla="*/ 1 w 52"/>
                  <a:gd name="T15" fmla="*/ 0 h 245"/>
                  <a:gd name="T16" fmla="*/ 0 w 52"/>
                  <a:gd name="T17" fmla="*/ 0 h 245"/>
                  <a:gd name="T18" fmla="*/ 0 w 52"/>
                  <a:gd name="T19" fmla="*/ 5 h 245"/>
                  <a:gd name="T20" fmla="*/ 0 w 52"/>
                  <a:gd name="T21" fmla="*/ 10 h 245"/>
                  <a:gd name="T22" fmla="*/ 0 w 52"/>
                  <a:gd name="T23" fmla="*/ 15 h 245"/>
                  <a:gd name="T24" fmla="*/ 0 w 52"/>
                  <a:gd name="T25" fmla="*/ 20 h 245"/>
                  <a:gd name="T26" fmla="*/ 0 w 52"/>
                  <a:gd name="T27" fmla="*/ 25 h 245"/>
                  <a:gd name="T28" fmla="*/ 0 w 52"/>
                  <a:gd name="T29" fmla="*/ 30 h 245"/>
                  <a:gd name="T30" fmla="*/ 0 w 52"/>
                  <a:gd name="T31" fmla="*/ 35 h 245"/>
                  <a:gd name="T32" fmla="*/ 0 w 52"/>
                  <a:gd name="T33" fmla="*/ 41 h 245"/>
                  <a:gd name="T34" fmla="*/ 1 w 52"/>
                  <a:gd name="T35" fmla="*/ 41 h 245"/>
                  <a:gd name="T36" fmla="*/ 2 w 52"/>
                  <a:gd name="T37" fmla="*/ 41 h 245"/>
                  <a:gd name="T38" fmla="*/ 3 w 52"/>
                  <a:gd name="T39" fmla="*/ 41 h 245"/>
                  <a:gd name="T40" fmla="*/ 4 w 52"/>
                  <a:gd name="T41" fmla="*/ 41 h 245"/>
                  <a:gd name="T42" fmla="*/ 5 w 52"/>
                  <a:gd name="T43" fmla="*/ 41 h 245"/>
                  <a:gd name="T44" fmla="*/ 6 w 52"/>
                  <a:gd name="T45" fmla="*/ 41 h 245"/>
                  <a:gd name="T46" fmla="*/ 7 w 52"/>
                  <a:gd name="T47" fmla="*/ 41 h 245"/>
                  <a:gd name="T48" fmla="*/ 8 w 52"/>
                  <a:gd name="T49" fmla="*/ 41 h 245"/>
                  <a:gd name="T50" fmla="*/ 8 w 52"/>
                  <a:gd name="T51" fmla="*/ 36 h 245"/>
                  <a:gd name="T52" fmla="*/ 8 w 52"/>
                  <a:gd name="T53" fmla="*/ 31 h 245"/>
                  <a:gd name="T54" fmla="*/ 8 w 52"/>
                  <a:gd name="T55" fmla="*/ 26 h 245"/>
                  <a:gd name="T56" fmla="*/ 8 w 52"/>
                  <a:gd name="T57" fmla="*/ 21 h 245"/>
                  <a:gd name="T58" fmla="*/ 8 w 52"/>
                  <a:gd name="T59" fmla="*/ 15 h 245"/>
                  <a:gd name="T60" fmla="*/ 8 w 52"/>
                  <a:gd name="T61" fmla="*/ 10 h 245"/>
                  <a:gd name="T62" fmla="*/ 8 w 52"/>
                  <a:gd name="T63" fmla="*/ 6 h 245"/>
                  <a:gd name="T64" fmla="*/ 8 w 52"/>
                  <a:gd name="T65" fmla="*/ 1 h 2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2" h="245">
                    <a:moveTo>
                      <a:pt x="51" y="3"/>
                    </a:moveTo>
                    <a:lnTo>
                      <a:pt x="43" y="2"/>
                    </a:lnTo>
                    <a:lnTo>
                      <a:pt x="37" y="2"/>
                    </a:lnTo>
                    <a:lnTo>
                      <a:pt x="30" y="1"/>
                    </a:lnTo>
                    <a:lnTo>
                      <a:pt x="24" y="1"/>
                    </a:lnTo>
                    <a:lnTo>
                      <a:pt x="18" y="0"/>
                    </a:lnTo>
                    <a:lnTo>
                      <a:pt x="12" y="0"/>
                    </a:lnTo>
                    <a:lnTo>
                      <a:pt x="6" y="0"/>
                    </a:lnTo>
                    <a:lnTo>
                      <a:pt x="0" y="0"/>
                    </a:lnTo>
                    <a:lnTo>
                      <a:pt x="0" y="30"/>
                    </a:lnTo>
                    <a:lnTo>
                      <a:pt x="0" y="60"/>
                    </a:lnTo>
                    <a:lnTo>
                      <a:pt x="0" y="90"/>
                    </a:lnTo>
                    <a:lnTo>
                      <a:pt x="0" y="121"/>
                    </a:lnTo>
                    <a:lnTo>
                      <a:pt x="0" y="151"/>
                    </a:lnTo>
                    <a:lnTo>
                      <a:pt x="0" y="181"/>
                    </a:lnTo>
                    <a:lnTo>
                      <a:pt x="1" y="212"/>
                    </a:lnTo>
                    <a:lnTo>
                      <a:pt x="2" y="243"/>
                    </a:lnTo>
                    <a:lnTo>
                      <a:pt x="9" y="243"/>
                    </a:lnTo>
                    <a:lnTo>
                      <a:pt x="15" y="243"/>
                    </a:lnTo>
                    <a:lnTo>
                      <a:pt x="21" y="243"/>
                    </a:lnTo>
                    <a:lnTo>
                      <a:pt x="27" y="244"/>
                    </a:lnTo>
                    <a:lnTo>
                      <a:pt x="33" y="244"/>
                    </a:lnTo>
                    <a:lnTo>
                      <a:pt x="39" y="244"/>
                    </a:lnTo>
                    <a:lnTo>
                      <a:pt x="45" y="244"/>
                    </a:lnTo>
                    <a:lnTo>
                      <a:pt x="52" y="245"/>
                    </a:lnTo>
                    <a:lnTo>
                      <a:pt x="51" y="214"/>
                    </a:lnTo>
                    <a:lnTo>
                      <a:pt x="51" y="183"/>
                    </a:lnTo>
                    <a:lnTo>
                      <a:pt x="51" y="153"/>
                    </a:lnTo>
                    <a:lnTo>
                      <a:pt x="51" y="123"/>
                    </a:lnTo>
                    <a:lnTo>
                      <a:pt x="51" y="92"/>
                    </a:lnTo>
                    <a:lnTo>
                      <a:pt x="51" y="62"/>
                    </a:lnTo>
                    <a:lnTo>
                      <a:pt x="51" y="33"/>
                    </a:lnTo>
                    <a:lnTo>
                      <a:pt x="51"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49" name="未知"/>
              <p:cNvSpPr/>
              <p:nvPr/>
            </p:nvSpPr>
            <p:spPr bwMode="auto">
              <a:xfrm>
                <a:off x="376" y="141"/>
                <a:ext cx="9" cy="132"/>
              </a:xfrm>
              <a:custGeom>
                <a:avLst/>
                <a:gdLst>
                  <a:gd name="T0" fmla="*/ 9 w 54"/>
                  <a:gd name="T1" fmla="*/ 130 h 789"/>
                  <a:gd name="T2" fmla="*/ 8 w 54"/>
                  <a:gd name="T3" fmla="*/ 130 h 789"/>
                  <a:gd name="T4" fmla="*/ 7 w 54"/>
                  <a:gd name="T5" fmla="*/ 131 h 789"/>
                  <a:gd name="T6" fmla="*/ 6 w 54"/>
                  <a:gd name="T7" fmla="*/ 131 h 789"/>
                  <a:gd name="T8" fmla="*/ 5 w 54"/>
                  <a:gd name="T9" fmla="*/ 131 h 789"/>
                  <a:gd name="T10" fmla="*/ 4 w 54"/>
                  <a:gd name="T11" fmla="*/ 131 h 789"/>
                  <a:gd name="T12" fmla="*/ 3 w 54"/>
                  <a:gd name="T13" fmla="*/ 131 h 789"/>
                  <a:gd name="T14" fmla="*/ 2 w 54"/>
                  <a:gd name="T15" fmla="*/ 132 h 789"/>
                  <a:gd name="T16" fmla="*/ 1 w 54"/>
                  <a:gd name="T17" fmla="*/ 132 h 789"/>
                  <a:gd name="T18" fmla="*/ 1 w 54"/>
                  <a:gd name="T19" fmla="*/ 124 h 789"/>
                  <a:gd name="T20" fmla="*/ 1 w 54"/>
                  <a:gd name="T21" fmla="*/ 115 h 789"/>
                  <a:gd name="T22" fmla="*/ 1 w 54"/>
                  <a:gd name="T23" fmla="*/ 107 h 789"/>
                  <a:gd name="T24" fmla="*/ 1 w 54"/>
                  <a:gd name="T25" fmla="*/ 99 h 789"/>
                  <a:gd name="T26" fmla="*/ 1 w 54"/>
                  <a:gd name="T27" fmla="*/ 91 h 789"/>
                  <a:gd name="T28" fmla="*/ 1 w 54"/>
                  <a:gd name="T29" fmla="*/ 82 h 789"/>
                  <a:gd name="T30" fmla="*/ 1 w 54"/>
                  <a:gd name="T31" fmla="*/ 74 h 789"/>
                  <a:gd name="T32" fmla="*/ 1 w 54"/>
                  <a:gd name="T33" fmla="*/ 66 h 789"/>
                  <a:gd name="T34" fmla="*/ 0 w 54"/>
                  <a:gd name="T35" fmla="*/ 58 h 789"/>
                  <a:gd name="T36" fmla="*/ 0 w 54"/>
                  <a:gd name="T37" fmla="*/ 49 h 789"/>
                  <a:gd name="T38" fmla="*/ 0 w 54"/>
                  <a:gd name="T39" fmla="*/ 41 h 789"/>
                  <a:gd name="T40" fmla="*/ 0 w 54"/>
                  <a:gd name="T41" fmla="*/ 33 h 789"/>
                  <a:gd name="T42" fmla="*/ 0 w 54"/>
                  <a:gd name="T43" fmla="*/ 25 h 789"/>
                  <a:gd name="T44" fmla="*/ 0 w 54"/>
                  <a:gd name="T45" fmla="*/ 16 h 789"/>
                  <a:gd name="T46" fmla="*/ 0 w 54"/>
                  <a:gd name="T47" fmla="*/ 8 h 789"/>
                  <a:gd name="T48" fmla="*/ 0 w 54"/>
                  <a:gd name="T49" fmla="*/ 0 h 789"/>
                  <a:gd name="T50" fmla="*/ 1 w 54"/>
                  <a:gd name="T51" fmla="*/ 0 h 789"/>
                  <a:gd name="T52" fmla="*/ 2 w 54"/>
                  <a:gd name="T53" fmla="*/ 0 h 789"/>
                  <a:gd name="T54" fmla="*/ 3 w 54"/>
                  <a:gd name="T55" fmla="*/ 0 h 789"/>
                  <a:gd name="T56" fmla="*/ 4 w 54"/>
                  <a:gd name="T57" fmla="*/ 0 h 789"/>
                  <a:gd name="T58" fmla="*/ 5 w 54"/>
                  <a:gd name="T59" fmla="*/ 0 h 789"/>
                  <a:gd name="T60" fmla="*/ 6 w 54"/>
                  <a:gd name="T61" fmla="*/ 0 h 789"/>
                  <a:gd name="T62" fmla="*/ 7 w 54"/>
                  <a:gd name="T63" fmla="*/ 0 h 789"/>
                  <a:gd name="T64" fmla="*/ 8 w 54"/>
                  <a:gd name="T65" fmla="*/ 0 h 789"/>
                  <a:gd name="T66" fmla="*/ 8 w 54"/>
                  <a:gd name="T67" fmla="*/ 8 h 789"/>
                  <a:gd name="T68" fmla="*/ 8 w 54"/>
                  <a:gd name="T69" fmla="*/ 16 h 789"/>
                  <a:gd name="T70" fmla="*/ 8 w 54"/>
                  <a:gd name="T71" fmla="*/ 24 h 789"/>
                  <a:gd name="T72" fmla="*/ 9 w 54"/>
                  <a:gd name="T73" fmla="*/ 33 h 789"/>
                  <a:gd name="T74" fmla="*/ 9 w 54"/>
                  <a:gd name="T75" fmla="*/ 41 h 789"/>
                  <a:gd name="T76" fmla="*/ 9 w 54"/>
                  <a:gd name="T77" fmla="*/ 49 h 789"/>
                  <a:gd name="T78" fmla="*/ 9 w 54"/>
                  <a:gd name="T79" fmla="*/ 57 h 789"/>
                  <a:gd name="T80" fmla="*/ 9 w 54"/>
                  <a:gd name="T81" fmla="*/ 65 h 789"/>
                  <a:gd name="T82" fmla="*/ 9 w 54"/>
                  <a:gd name="T83" fmla="*/ 73 h 789"/>
                  <a:gd name="T84" fmla="*/ 9 w 54"/>
                  <a:gd name="T85" fmla="*/ 81 h 789"/>
                  <a:gd name="T86" fmla="*/ 9 w 54"/>
                  <a:gd name="T87" fmla="*/ 90 h 789"/>
                  <a:gd name="T88" fmla="*/ 9 w 54"/>
                  <a:gd name="T89" fmla="*/ 98 h 789"/>
                  <a:gd name="T90" fmla="*/ 9 w 54"/>
                  <a:gd name="T91" fmla="*/ 106 h 789"/>
                  <a:gd name="T92" fmla="*/ 9 w 54"/>
                  <a:gd name="T93" fmla="*/ 114 h 789"/>
                  <a:gd name="T94" fmla="*/ 9 w 54"/>
                  <a:gd name="T95" fmla="*/ 122 h 789"/>
                  <a:gd name="T96" fmla="*/ 9 w 54"/>
                  <a:gd name="T97" fmla="*/ 130 h 7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4" h="789">
                    <a:moveTo>
                      <a:pt x="54" y="779"/>
                    </a:moveTo>
                    <a:lnTo>
                      <a:pt x="47" y="780"/>
                    </a:lnTo>
                    <a:lnTo>
                      <a:pt x="41" y="781"/>
                    </a:lnTo>
                    <a:lnTo>
                      <a:pt x="35" y="782"/>
                    </a:lnTo>
                    <a:lnTo>
                      <a:pt x="29" y="784"/>
                    </a:lnTo>
                    <a:lnTo>
                      <a:pt x="23" y="785"/>
                    </a:lnTo>
                    <a:lnTo>
                      <a:pt x="17" y="786"/>
                    </a:lnTo>
                    <a:lnTo>
                      <a:pt x="11" y="787"/>
                    </a:lnTo>
                    <a:lnTo>
                      <a:pt x="5" y="789"/>
                    </a:lnTo>
                    <a:lnTo>
                      <a:pt x="4" y="739"/>
                    </a:lnTo>
                    <a:lnTo>
                      <a:pt x="4" y="689"/>
                    </a:lnTo>
                    <a:lnTo>
                      <a:pt x="4" y="639"/>
                    </a:lnTo>
                    <a:lnTo>
                      <a:pt x="4" y="590"/>
                    </a:lnTo>
                    <a:lnTo>
                      <a:pt x="3" y="541"/>
                    </a:lnTo>
                    <a:lnTo>
                      <a:pt x="3" y="492"/>
                    </a:lnTo>
                    <a:lnTo>
                      <a:pt x="3" y="442"/>
                    </a:lnTo>
                    <a:lnTo>
                      <a:pt x="3" y="393"/>
                    </a:lnTo>
                    <a:lnTo>
                      <a:pt x="1" y="344"/>
                    </a:lnTo>
                    <a:lnTo>
                      <a:pt x="1" y="295"/>
                    </a:lnTo>
                    <a:lnTo>
                      <a:pt x="0" y="246"/>
                    </a:lnTo>
                    <a:lnTo>
                      <a:pt x="0" y="197"/>
                    </a:lnTo>
                    <a:lnTo>
                      <a:pt x="0" y="147"/>
                    </a:lnTo>
                    <a:lnTo>
                      <a:pt x="0" y="98"/>
                    </a:lnTo>
                    <a:lnTo>
                      <a:pt x="0" y="49"/>
                    </a:lnTo>
                    <a:lnTo>
                      <a:pt x="0" y="0"/>
                    </a:lnTo>
                    <a:lnTo>
                      <a:pt x="7" y="0"/>
                    </a:lnTo>
                    <a:lnTo>
                      <a:pt x="13" y="0"/>
                    </a:lnTo>
                    <a:lnTo>
                      <a:pt x="19" y="0"/>
                    </a:lnTo>
                    <a:lnTo>
                      <a:pt x="25" y="1"/>
                    </a:lnTo>
                    <a:lnTo>
                      <a:pt x="31" y="1"/>
                    </a:lnTo>
                    <a:lnTo>
                      <a:pt x="37" y="1"/>
                    </a:lnTo>
                    <a:lnTo>
                      <a:pt x="43" y="1"/>
                    </a:lnTo>
                    <a:lnTo>
                      <a:pt x="50" y="2"/>
                    </a:lnTo>
                    <a:lnTo>
                      <a:pt x="50" y="50"/>
                    </a:lnTo>
                    <a:lnTo>
                      <a:pt x="50" y="98"/>
                    </a:lnTo>
                    <a:lnTo>
                      <a:pt x="50" y="146"/>
                    </a:lnTo>
                    <a:lnTo>
                      <a:pt x="51" y="195"/>
                    </a:lnTo>
                    <a:lnTo>
                      <a:pt x="51" y="244"/>
                    </a:lnTo>
                    <a:lnTo>
                      <a:pt x="52" y="292"/>
                    </a:lnTo>
                    <a:lnTo>
                      <a:pt x="52" y="340"/>
                    </a:lnTo>
                    <a:lnTo>
                      <a:pt x="53" y="389"/>
                    </a:lnTo>
                    <a:lnTo>
                      <a:pt x="53" y="437"/>
                    </a:lnTo>
                    <a:lnTo>
                      <a:pt x="53" y="486"/>
                    </a:lnTo>
                    <a:lnTo>
                      <a:pt x="53" y="535"/>
                    </a:lnTo>
                    <a:lnTo>
                      <a:pt x="53" y="584"/>
                    </a:lnTo>
                    <a:lnTo>
                      <a:pt x="53" y="632"/>
                    </a:lnTo>
                    <a:lnTo>
                      <a:pt x="53" y="681"/>
                    </a:lnTo>
                    <a:lnTo>
                      <a:pt x="53" y="729"/>
                    </a:lnTo>
                    <a:lnTo>
                      <a:pt x="54" y="779"/>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0" name="未知"/>
              <p:cNvSpPr/>
              <p:nvPr/>
            </p:nvSpPr>
            <p:spPr bwMode="auto">
              <a:xfrm>
                <a:off x="397" y="102"/>
                <a:ext cx="8" cy="38"/>
              </a:xfrm>
              <a:custGeom>
                <a:avLst/>
                <a:gdLst>
                  <a:gd name="T0" fmla="*/ 8 w 48"/>
                  <a:gd name="T1" fmla="*/ 1 h 237"/>
                  <a:gd name="T2" fmla="*/ 7 w 48"/>
                  <a:gd name="T3" fmla="*/ 0 h 237"/>
                  <a:gd name="T4" fmla="*/ 6 w 48"/>
                  <a:gd name="T5" fmla="*/ 0 h 237"/>
                  <a:gd name="T6" fmla="*/ 5 w 48"/>
                  <a:gd name="T7" fmla="*/ 0 h 237"/>
                  <a:gd name="T8" fmla="*/ 4 w 48"/>
                  <a:gd name="T9" fmla="*/ 0 h 237"/>
                  <a:gd name="T10" fmla="*/ 3 w 48"/>
                  <a:gd name="T11" fmla="*/ 0 h 237"/>
                  <a:gd name="T12" fmla="*/ 2 w 48"/>
                  <a:gd name="T13" fmla="*/ 0 h 237"/>
                  <a:gd name="T14" fmla="*/ 1 w 48"/>
                  <a:gd name="T15" fmla="*/ 0 h 237"/>
                  <a:gd name="T16" fmla="*/ 0 w 48"/>
                  <a:gd name="T17" fmla="*/ 0 h 237"/>
                  <a:gd name="T18" fmla="*/ 0 w 48"/>
                  <a:gd name="T19" fmla="*/ 5 h 237"/>
                  <a:gd name="T20" fmla="*/ 0 w 48"/>
                  <a:gd name="T21" fmla="*/ 10 h 237"/>
                  <a:gd name="T22" fmla="*/ 0 w 48"/>
                  <a:gd name="T23" fmla="*/ 15 h 237"/>
                  <a:gd name="T24" fmla="*/ 0 w 48"/>
                  <a:gd name="T25" fmla="*/ 20 h 237"/>
                  <a:gd name="T26" fmla="*/ 0 w 48"/>
                  <a:gd name="T27" fmla="*/ 25 h 237"/>
                  <a:gd name="T28" fmla="*/ 0 w 48"/>
                  <a:gd name="T29" fmla="*/ 30 h 237"/>
                  <a:gd name="T30" fmla="*/ 0 w 48"/>
                  <a:gd name="T31" fmla="*/ 35 h 237"/>
                  <a:gd name="T32" fmla="*/ 0 w 48"/>
                  <a:gd name="T33" fmla="*/ 40 h 237"/>
                  <a:gd name="T34" fmla="*/ 1 w 48"/>
                  <a:gd name="T35" fmla="*/ 40 h 237"/>
                  <a:gd name="T36" fmla="*/ 2 w 48"/>
                  <a:gd name="T37" fmla="*/ 40 h 237"/>
                  <a:gd name="T38" fmla="*/ 3 w 48"/>
                  <a:gd name="T39" fmla="*/ 40 h 237"/>
                  <a:gd name="T40" fmla="*/ 4 w 48"/>
                  <a:gd name="T41" fmla="*/ 40 h 237"/>
                  <a:gd name="T42" fmla="*/ 5 w 48"/>
                  <a:gd name="T43" fmla="*/ 40 h 237"/>
                  <a:gd name="T44" fmla="*/ 6 w 48"/>
                  <a:gd name="T45" fmla="*/ 40 h 237"/>
                  <a:gd name="T46" fmla="*/ 7 w 48"/>
                  <a:gd name="T47" fmla="*/ 40 h 237"/>
                  <a:gd name="T48" fmla="*/ 8 w 48"/>
                  <a:gd name="T49" fmla="*/ 40 h 237"/>
                  <a:gd name="T50" fmla="*/ 8 w 48"/>
                  <a:gd name="T51" fmla="*/ 35 h 237"/>
                  <a:gd name="T52" fmla="*/ 8 w 48"/>
                  <a:gd name="T53" fmla="*/ 30 h 237"/>
                  <a:gd name="T54" fmla="*/ 8 w 48"/>
                  <a:gd name="T55" fmla="*/ 25 h 237"/>
                  <a:gd name="T56" fmla="*/ 8 w 48"/>
                  <a:gd name="T57" fmla="*/ 20 h 237"/>
                  <a:gd name="T58" fmla="*/ 8 w 48"/>
                  <a:gd name="T59" fmla="*/ 15 h 237"/>
                  <a:gd name="T60" fmla="*/ 8 w 48"/>
                  <a:gd name="T61" fmla="*/ 10 h 237"/>
                  <a:gd name="T62" fmla="*/ 8 w 48"/>
                  <a:gd name="T63" fmla="*/ 5 h 237"/>
                  <a:gd name="T64" fmla="*/ 8 w 48"/>
                  <a:gd name="T65" fmla="*/ 1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8" h="237">
                    <a:moveTo>
                      <a:pt x="47" y="3"/>
                    </a:moveTo>
                    <a:lnTo>
                      <a:pt x="41" y="2"/>
                    </a:lnTo>
                    <a:lnTo>
                      <a:pt x="35" y="1"/>
                    </a:lnTo>
                    <a:lnTo>
                      <a:pt x="29" y="1"/>
                    </a:lnTo>
                    <a:lnTo>
                      <a:pt x="24" y="1"/>
                    </a:lnTo>
                    <a:lnTo>
                      <a:pt x="17" y="0"/>
                    </a:lnTo>
                    <a:lnTo>
                      <a:pt x="11" y="0"/>
                    </a:lnTo>
                    <a:lnTo>
                      <a:pt x="5" y="0"/>
                    </a:lnTo>
                    <a:lnTo>
                      <a:pt x="0" y="0"/>
                    </a:lnTo>
                    <a:lnTo>
                      <a:pt x="0" y="29"/>
                    </a:lnTo>
                    <a:lnTo>
                      <a:pt x="0" y="58"/>
                    </a:lnTo>
                    <a:lnTo>
                      <a:pt x="0" y="87"/>
                    </a:lnTo>
                    <a:lnTo>
                      <a:pt x="1" y="118"/>
                    </a:lnTo>
                    <a:lnTo>
                      <a:pt x="1" y="147"/>
                    </a:lnTo>
                    <a:lnTo>
                      <a:pt x="1" y="176"/>
                    </a:lnTo>
                    <a:lnTo>
                      <a:pt x="1" y="206"/>
                    </a:lnTo>
                    <a:lnTo>
                      <a:pt x="2" y="237"/>
                    </a:lnTo>
                    <a:lnTo>
                      <a:pt x="7" y="237"/>
                    </a:lnTo>
                    <a:lnTo>
                      <a:pt x="13" y="237"/>
                    </a:lnTo>
                    <a:lnTo>
                      <a:pt x="19" y="237"/>
                    </a:lnTo>
                    <a:lnTo>
                      <a:pt x="25" y="237"/>
                    </a:lnTo>
                    <a:lnTo>
                      <a:pt x="30" y="237"/>
                    </a:lnTo>
                    <a:lnTo>
                      <a:pt x="36" y="237"/>
                    </a:lnTo>
                    <a:lnTo>
                      <a:pt x="42" y="237"/>
                    </a:lnTo>
                    <a:lnTo>
                      <a:pt x="48" y="237"/>
                    </a:lnTo>
                    <a:lnTo>
                      <a:pt x="47" y="206"/>
                    </a:lnTo>
                    <a:lnTo>
                      <a:pt x="47" y="177"/>
                    </a:lnTo>
                    <a:lnTo>
                      <a:pt x="47" y="148"/>
                    </a:lnTo>
                    <a:lnTo>
                      <a:pt x="47" y="119"/>
                    </a:lnTo>
                    <a:lnTo>
                      <a:pt x="47" y="89"/>
                    </a:lnTo>
                    <a:lnTo>
                      <a:pt x="47" y="61"/>
                    </a:lnTo>
                    <a:lnTo>
                      <a:pt x="47" y="31"/>
                    </a:lnTo>
                    <a:lnTo>
                      <a:pt x="47"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1" name="未知"/>
              <p:cNvSpPr/>
              <p:nvPr/>
            </p:nvSpPr>
            <p:spPr bwMode="auto">
              <a:xfrm>
                <a:off x="397" y="142"/>
                <a:ext cx="9" cy="130"/>
              </a:xfrm>
              <a:custGeom>
                <a:avLst/>
                <a:gdLst>
                  <a:gd name="T0" fmla="*/ 9 w 52"/>
                  <a:gd name="T1" fmla="*/ 126 h 762"/>
                  <a:gd name="T2" fmla="*/ 8 w 52"/>
                  <a:gd name="T3" fmla="*/ 126 h 762"/>
                  <a:gd name="T4" fmla="*/ 7 w 52"/>
                  <a:gd name="T5" fmla="*/ 126 h 762"/>
                  <a:gd name="T6" fmla="*/ 6 w 52"/>
                  <a:gd name="T7" fmla="*/ 126 h 762"/>
                  <a:gd name="T8" fmla="*/ 5 w 52"/>
                  <a:gd name="T9" fmla="*/ 126 h 762"/>
                  <a:gd name="T10" fmla="*/ 4 w 52"/>
                  <a:gd name="T11" fmla="*/ 126 h 762"/>
                  <a:gd name="T12" fmla="*/ 3 w 52"/>
                  <a:gd name="T13" fmla="*/ 127 h 762"/>
                  <a:gd name="T14" fmla="*/ 2 w 52"/>
                  <a:gd name="T15" fmla="*/ 127 h 762"/>
                  <a:gd name="T16" fmla="*/ 1 w 52"/>
                  <a:gd name="T17" fmla="*/ 127 h 762"/>
                  <a:gd name="T18" fmla="*/ 1 w 52"/>
                  <a:gd name="T19" fmla="*/ 119 h 762"/>
                  <a:gd name="T20" fmla="*/ 1 w 52"/>
                  <a:gd name="T21" fmla="*/ 111 h 762"/>
                  <a:gd name="T22" fmla="*/ 1 w 52"/>
                  <a:gd name="T23" fmla="*/ 103 h 762"/>
                  <a:gd name="T24" fmla="*/ 1 w 52"/>
                  <a:gd name="T25" fmla="*/ 95 h 762"/>
                  <a:gd name="T26" fmla="*/ 0 w 52"/>
                  <a:gd name="T27" fmla="*/ 87 h 762"/>
                  <a:gd name="T28" fmla="*/ 0 w 52"/>
                  <a:gd name="T29" fmla="*/ 79 h 762"/>
                  <a:gd name="T30" fmla="*/ 0 w 52"/>
                  <a:gd name="T31" fmla="*/ 71 h 762"/>
                  <a:gd name="T32" fmla="*/ 0 w 52"/>
                  <a:gd name="T33" fmla="*/ 63 h 762"/>
                  <a:gd name="T34" fmla="*/ 0 w 52"/>
                  <a:gd name="T35" fmla="*/ 55 h 762"/>
                  <a:gd name="T36" fmla="*/ 0 w 52"/>
                  <a:gd name="T37" fmla="*/ 47 h 762"/>
                  <a:gd name="T38" fmla="*/ 0 w 52"/>
                  <a:gd name="T39" fmla="*/ 39 h 762"/>
                  <a:gd name="T40" fmla="*/ 0 w 52"/>
                  <a:gd name="T41" fmla="*/ 31 h 762"/>
                  <a:gd name="T42" fmla="*/ 0 w 52"/>
                  <a:gd name="T43" fmla="*/ 23 h 762"/>
                  <a:gd name="T44" fmla="*/ 0 w 52"/>
                  <a:gd name="T45" fmla="*/ 16 h 762"/>
                  <a:gd name="T46" fmla="*/ 0 w 52"/>
                  <a:gd name="T47" fmla="*/ 8 h 762"/>
                  <a:gd name="T48" fmla="*/ 0 w 52"/>
                  <a:gd name="T49" fmla="*/ 0 h 762"/>
                  <a:gd name="T50" fmla="*/ 1 w 52"/>
                  <a:gd name="T51" fmla="*/ 0 h 762"/>
                  <a:gd name="T52" fmla="*/ 2 w 52"/>
                  <a:gd name="T53" fmla="*/ 0 h 762"/>
                  <a:gd name="T54" fmla="*/ 3 w 52"/>
                  <a:gd name="T55" fmla="*/ 0 h 762"/>
                  <a:gd name="T56" fmla="*/ 4 w 52"/>
                  <a:gd name="T57" fmla="*/ 0 h 762"/>
                  <a:gd name="T58" fmla="*/ 5 w 52"/>
                  <a:gd name="T59" fmla="*/ 0 h 762"/>
                  <a:gd name="T60" fmla="*/ 6 w 52"/>
                  <a:gd name="T61" fmla="*/ 0 h 762"/>
                  <a:gd name="T62" fmla="*/ 7 w 52"/>
                  <a:gd name="T63" fmla="*/ 0 h 762"/>
                  <a:gd name="T64" fmla="*/ 8 w 52"/>
                  <a:gd name="T65" fmla="*/ 0 h 762"/>
                  <a:gd name="T66" fmla="*/ 8 w 52"/>
                  <a:gd name="T67" fmla="*/ 8 h 762"/>
                  <a:gd name="T68" fmla="*/ 8 w 52"/>
                  <a:gd name="T69" fmla="*/ 16 h 762"/>
                  <a:gd name="T70" fmla="*/ 8 w 52"/>
                  <a:gd name="T71" fmla="*/ 23 h 762"/>
                  <a:gd name="T72" fmla="*/ 8 w 52"/>
                  <a:gd name="T73" fmla="*/ 31 h 762"/>
                  <a:gd name="T74" fmla="*/ 8 w 52"/>
                  <a:gd name="T75" fmla="*/ 39 h 762"/>
                  <a:gd name="T76" fmla="*/ 8 w 52"/>
                  <a:gd name="T77" fmla="*/ 47 h 762"/>
                  <a:gd name="T78" fmla="*/ 8 w 52"/>
                  <a:gd name="T79" fmla="*/ 55 h 762"/>
                  <a:gd name="T80" fmla="*/ 8 w 52"/>
                  <a:gd name="T81" fmla="*/ 63 h 762"/>
                  <a:gd name="T82" fmla="*/ 8 w 52"/>
                  <a:gd name="T83" fmla="*/ 70 h 762"/>
                  <a:gd name="T84" fmla="*/ 8 w 52"/>
                  <a:gd name="T85" fmla="*/ 78 h 762"/>
                  <a:gd name="T86" fmla="*/ 8 w 52"/>
                  <a:gd name="T87" fmla="*/ 86 h 762"/>
                  <a:gd name="T88" fmla="*/ 9 w 52"/>
                  <a:gd name="T89" fmla="*/ 94 h 762"/>
                  <a:gd name="T90" fmla="*/ 9 w 52"/>
                  <a:gd name="T91" fmla="*/ 102 h 762"/>
                  <a:gd name="T92" fmla="*/ 9 w 52"/>
                  <a:gd name="T93" fmla="*/ 110 h 762"/>
                  <a:gd name="T94" fmla="*/ 9 w 52"/>
                  <a:gd name="T95" fmla="*/ 118 h 762"/>
                  <a:gd name="T96" fmla="*/ 9 w 52"/>
                  <a:gd name="T97" fmla="*/ 126 h 7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2" h="762">
                    <a:moveTo>
                      <a:pt x="52" y="754"/>
                    </a:moveTo>
                    <a:lnTo>
                      <a:pt x="46" y="754"/>
                    </a:lnTo>
                    <a:lnTo>
                      <a:pt x="40" y="755"/>
                    </a:lnTo>
                    <a:lnTo>
                      <a:pt x="34" y="756"/>
                    </a:lnTo>
                    <a:lnTo>
                      <a:pt x="29" y="758"/>
                    </a:lnTo>
                    <a:lnTo>
                      <a:pt x="23" y="758"/>
                    </a:lnTo>
                    <a:lnTo>
                      <a:pt x="17" y="759"/>
                    </a:lnTo>
                    <a:lnTo>
                      <a:pt x="10" y="760"/>
                    </a:lnTo>
                    <a:lnTo>
                      <a:pt x="5" y="762"/>
                    </a:lnTo>
                    <a:lnTo>
                      <a:pt x="4" y="713"/>
                    </a:lnTo>
                    <a:lnTo>
                      <a:pt x="4" y="666"/>
                    </a:lnTo>
                    <a:lnTo>
                      <a:pt x="3" y="618"/>
                    </a:lnTo>
                    <a:lnTo>
                      <a:pt x="3" y="571"/>
                    </a:lnTo>
                    <a:lnTo>
                      <a:pt x="2" y="522"/>
                    </a:lnTo>
                    <a:lnTo>
                      <a:pt x="2" y="475"/>
                    </a:lnTo>
                    <a:lnTo>
                      <a:pt x="2" y="427"/>
                    </a:lnTo>
                    <a:lnTo>
                      <a:pt x="2" y="380"/>
                    </a:lnTo>
                    <a:lnTo>
                      <a:pt x="1" y="331"/>
                    </a:lnTo>
                    <a:lnTo>
                      <a:pt x="1" y="284"/>
                    </a:lnTo>
                    <a:lnTo>
                      <a:pt x="1" y="236"/>
                    </a:lnTo>
                    <a:lnTo>
                      <a:pt x="1" y="188"/>
                    </a:lnTo>
                    <a:lnTo>
                      <a:pt x="0" y="140"/>
                    </a:lnTo>
                    <a:lnTo>
                      <a:pt x="0" y="94"/>
                    </a:lnTo>
                    <a:lnTo>
                      <a:pt x="0" y="46"/>
                    </a:lnTo>
                    <a:lnTo>
                      <a:pt x="0" y="0"/>
                    </a:lnTo>
                    <a:lnTo>
                      <a:pt x="5" y="0"/>
                    </a:lnTo>
                    <a:lnTo>
                      <a:pt x="11" y="0"/>
                    </a:lnTo>
                    <a:lnTo>
                      <a:pt x="17" y="0"/>
                    </a:lnTo>
                    <a:lnTo>
                      <a:pt x="23" y="0"/>
                    </a:lnTo>
                    <a:lnTo>
                      <a:pt x="28" y="0"/>
                    </a:lnTo>
                    <a:lnTo>
                      <a:pt x="34" y="0"/>
                    </a:lnTo>
                    <a:lnTo>
                      <a:pt x="40" y="0"/>
                    </a:lnTo>
                    <a:lnTo>
                      <a:pt x="46" y="0"/>
                    </a:lnTo>
                    <a:lnTo>
                      <a:pt x="46" y="46"/>
                    </a:lnTo>
                    <a:lnTo>
                      <a:pt x="46" y="93"/>
                    </a:lnTo>
                    <a:lnTo>
                      <a:pt x="46" y="140"/>
                    </a:lnTo>
                    <a:lnTo>
                      <a:pt x="47" y="187"/>
                    </a:lnTo>
                    <a:lnTo>
                      <a:pt x="47" y="233"/>
                    </a:lnTo>
                    <a:lnTo>
                      <a:pt x="48" y="281"/>
                    </a:lnTo>
                    <a:lnTo>
                      <a:pt x="48" y="328"/>
                    </a:lnTo>
                    <a:lnTo>
                      <a:pt x="49" y="376"/>
                    </a:lnTo>
                    <a:lnTo>
                      <a:pt x="49" y="422"/>
                    </a:lnTo>
                    <a:lnTo>
                      <a:pt x="49" y="469"/>
                    </a:lnTo>
                    <a:lnTo>
                      <a:pt x="49" y="516"/>
                    </a:lnTo>
                    <a:lnTo>
                      <a:pt x="50" y="563"/>
                    </a:lnTo>
                    <a:lnTo>
                      <a:pt x="50" y="611"/>
                    </a:lnTo>
                    <a:lnTo>
                      <a:pt x="51" y="659"/>
                    </a:lnTo>
                    <a:lnTo>
                      <a:pt x="51" y="706"/>
                    </a:lnTo>
                    <a:lnTo>
                      <a:pt x="52" y="754"/>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2" name="未知"/>
              <p:cNvSpPr/>
              <p:nvPr/>
            </p:nvSpPr>
            <p:spPr bwMode="auto">
              <a:xfrm>
                <a:off x="416" y="104"/>
                <a:ext cx="8" cy="38"/>
              </a:xfrm>
              <a:custGeom>
                <a:avLst/>
                <a:gdLst>
                  <a:gd name="T0" fmla="*/ 8 w 46"/>
                  <a:gd name="T1" fmla="*/ 0 h 230"/>
                  <a:gd name="T2" fmla="*/ 6 w 46"/>
                  <a:gd name="T3" fmla="*/ 0 h 230"/>
                  <a:gd name="T4" fmla="*/ 4 w 46"/>
                  <a:gd name="T5" fmla="*/ 0 h 230"/>
                  <a:gd name="T6" fmla="*/ 3 w 46"/>
                  <a:gd name="T7" fmla="*/ 0 h 230"/>
                  <a:gd name="T8" fmla="*/ 2 w 46"/>
                  <a:gd name="T9" fmla="*/ 0 h 230"/>
                  <a:gd name="T10" fmla="*/ 1 w 46"/>
                  <a:gd name="T11" fmla="*/ 0 h 230"/>
                  <a:gd name="T12" fmla="*/ 0 w 46"/>
                  <a:gd name="T13" fmla="*/ 0 h 230"/>
                  <a:gd name="T14" fmla="*/ 0 w 46"/>
                  <a:gd name="T15" fmla="*/ 5 h 230"/>
                  <a:gd name="T16" fmla="*/ 0 w 46"/>
                  <a:gd name="T17" fmla="*/ 9 h 230"/>
                  <a:gd name="T18" fmla="*/ 0 w 46"/>
                  <a:gd name="T19" fmla="*/ 14 h 230"/>
                  <a:gd name="T20" fmla="*/ 0 w 46"/>
                  <a:gd name="T21" fmla="*/ 19 h 230"/>
                  <a:gd name="T22" fmla="*/ 0 w 46"/>
                  <a:gd name="T23" fmla="*/ 24 h 230"/>
                  <a:gd name="T24" fmla="*/ 0 w 46"/>
                  <a:gd name="T25" fmla="*/ 28 h 230"/>
                  <a:gd name="T26" fmla="*/ 0 w 46"/>
                  <a:gd name="T27" fmla="*/ 33 h 230"/>
                  <a:gd name="T28" fmla="*/ 0 w 46"/>
                  <a:gd name="T29" fmla="*/ 38 h 230"/>
                  <a:gd name="T30" fmla="*/ 2 w 46"/>
                  <a:gd name="T31" fmla="*/ 38 h 230"/>
                  <a:gd name="T32" fmla="*/ 4 w 46"/>
                  <a:gd name="T33" fmla="*/ 38 h 230"/>
                  <a:gd name="T34" fmla="*/ 5 w 46"/>
                  <a:gd name="T35" fmla="*/ 38 h 230"/>
                  <a:gd name="T36" fmla="*/ 6 w 46"/>
                  <a:gd name="T37" fmla="*/ 38 h 230"/>
                  <a:gd name="T38" fmla="*/ 7 w 46"/>
                  <a:gd name="T39" fmla="*/ 38 h 230"/>
                  <a:gd name="T40" fmla="*/ 8 w 46"/>
                  <a:gd name="T41" fmla="*/ 38 h 230"/>
                  <a:gd name="T42" fmla="*/ 8 w 46"/>
                  <a:gd name="T43" fmla="*/ 33 h 230"/>
                  <a:gd name="T44" fmla="*/ 8 w 46"/>
                  <a:gd name="T45" fmla="*/ 28 h 230"/>
                  <a:gd name="T46" fmla="*/ 8 w 46"/>
                  <a:gd name="T47" fmla="*/ 24 h 230"/>
                  <a:gd name="T48" fmla="*/ 8 w 46"/>
                  <a:gd name="T49" fmla="*/ 19 h 230"/>
                  <a:gd name="T50" fmla="*/ 8 w 46"/>
                  <a:gd name="T51" fmla="*/ 14 h 230"/>
                  <a:gd name="T52" fmla="*/ 8 w 46"/>
                  <a:gd name="T53" fmla="*/ 10 h 230"/>
                  <a:gd name="T54" fmla="*/ 8 w 46"/>
                  <a:gd name="T55" fmla="*/ 5 h 230"/>
                  <a:gd name="T56" fmla="*/ 8 w 46"/>
                  <a:gd name="T57" fmla="*/ 0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6" h="230">
                    <a:moveTo>
                      <a:pt x="44" y="3"/>
                    </a:moveTo>
                    <a:lnTo>
                      <a:pt x="32" y="1"/>
                    </a:lnTo>
                    <a:lnTo>
                      <a:pt x="22" y="1"/>
                    </a:lnTo>
                    <a:lnTo>
                      <a:pt x="16" y="0"/>
                    </a:lnTo>
                    <a:lnTo>
                      <a:pt x="11" y="0"/>
                    </a:lnTo>
                    <a:lnTo>
                      <a:pt x="5" y="0"/>
                    </a:lnTo>
                    <a:lnTo>
                      <a:pt x="0" y="0"/>
                    </a:lnTo>
                    <a:lnTo>
                      <a:pt x="0" y="28"/>
                    </a:lnTo>
                    <a:lnTo>
                      <a:pt x="0" y="57"/>
                    </a:lnTo>
                    <a:lnTo>
                      <a:pt x="0" y="85"/>
                    </a:lnTo>
                    <a:lnTo>
                      <a:pt x="1" y="115"/>
                    </a:lnTo>
                    <a:lnTo>
                      <a:pt x="1" y="143"/>
                    </a:lnTo>
                    <a:lnTo>
                      <a:pt x="1" y="171"/>
                    </a:lnTo>
                    <a:lnTo>
                      <a:pt x="1" y="200"/>
                    </a:lnTo>
                    <a:lnTo>
                      <a:pt x="2" y="230"/>
                    </a:lnTo>
                    <a:lnTo>
                      <a:pt x="12" y="230"/>
                    </a:lnTo>
                    <a:lnTo>
                      <a:pt x="23" y="230"/>
                    </a:lnTo>
                    <a:lnTo>
                      <a:pt x="28" y="230"/>
                    </a:lnTo>
                    <a:lnTo>
                      <a:pt x="34" y="230"/>
                    </a:lnTo>
                    <a:lnTo>
                      <a:pt x="40" y="230"/>
                    </a:lnTo>
                    <a:lnTo>
                      <a:pt x="46" y="230"/>
                    </a:lnTo>
                    <a:lnTo>
                      <a:pt x="45" y="201"/>
                    </a:lnTo>
                    <a:lnTo>
                      <a:pt x="45" y="172"/>
                    </a:lnTo>
                    <a:lnTo>
                      <a:pt x="45" y="144"/>
                    </a:lnTo>
                    <a:lnTo>
                      <a:pt x="45" y="116"/>
                    </a:lnTo>
                    <a:lnTo>
                      <a:pt x="44" y="87"/>
                    </a:lnTo>
                    <a:lnTo>
                      <a:pt x="44" y="60"/>
                    </a:lnTo>
                    <a:lnTo>
                      <a:pt x="44" y="31"/>
                    </a:lnTo>
                    <a:lnTo>
                      <a:pt x="44"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3" name="未知"/>
              <p:cNvSpPr/>
              <p:nvPr/>
            </p:nvSpPr>
            <p:spPr bwMode="auto">
              <a:xfrm>
                <a:off x="416" y="142"/>
                <a:ext cx="12" cy="123"/>
              </a:xfrm>
              <a:custGeom>
                <a:avLst/>
                <a:gdLst>
                  <a:gd name="T0" fmla="*/ 9 w 51"/>
                  <a:gd name="T1" fmla="*/ 122 h 740"/>
                  <a:gd name="T2" fmla="*/ 8 w 51"/>
                  <a:gd name="T3" fmla="*/ 122 h 740"/>
                  <a:gd name="T4" fmla="*/ 7 w 51"/>
                  <a:gd name="T5" fmla="*/ 122 h 740"/>
                  <a:gd name="T6" fmla="*/ 6 w 51"/>
                  <a:gd name="T7" fmla="*/ 122 h 740"/>
                  <a:gd name="T8" fmla="*/ 5 w 51"/>
                  <a:gd name="T9" fmla="*/ 122 h 740"/>
                  <a:gd name="T10" fmla="*/ 4 w 51"/>
                  <a:gd name="T11" fmla="*/ 122 h 740"/>
                  <a:gd name="T12" fmla="*/ 3 w 51"/>
                  <a:gd name="T13" fmla="*/ 123 h 740"/>
                  <a:gd name="T14" fmla="*/ 2 w 51"/>
                  <a:gd name="T15" fmla="*/ 123 h 740"/>
                  <a:gd name="T16" fmla="*/ 1 w 51"/>
                  <a:gd name="T17" fmla="*/ 123 h 740"/>
                  <a:gd name="T18" fmla="*/ 1 w 51"/>
                  <a:gd name="T19" fmla="*/ 115 h 740"/>
                  <a:gd name="T20" fmla="*/ 1 w 51"/>
                  <a:gd name="T21" fmla="*/ 107 h 740"/>
                  <a:gd name="T22" fmla="*/ 1 w 51"/>
                  <a:gd name="T23" fmla="*/ 100 h 740"/>
                  <a:gd name="T24" fmla="*/ 1 w 51"/>
                  <a:gd name="T25" fmla="*/ 92 h 740"/>
                  <a:gd name="T26" fmla="*/ 1 w 51"/>
                  <a:gd name="T27" fmla="*/ 84 h 740"/>
                  <a:gd name="T28" fmla="*/ 1 w 51"/>
                  <a:gd name="T29" fmla="*/ 77 h 740"/>
                  <a:gd name="T30" fmla="*/ 1 w 51"/>
                  <a:gd name="T31" fmla="*/ 69 h 740"/>
                  <a:gd name="T32" fmla="*/ 1 w 51"/>
                  <a:gd name="T33" fmla="*/ 61 h 740"/>
                  <a:gd name="T34" fmla="*/ 0 w 51"/>
                  <a:gd name="T35" fmla="*/ 54 h 740"/>
                  <a:gd name="T36" fmla="*/ 0 w 51"/>
                  <a:gd name="T37" fmla="*/ 46 h 740"/>
                  <a:gd name="T38" fmla="*/ 0 w 51"/>
                  <a:gd name="T39" fmla="*/ 38 h 740"/>
                  <a:gd name="T40" fmla="*/ 0 w 51"/>
                  <a:gd name="T41" fmla="*/ 30 h 740"/>
                  <a:gd name="T42" fmla="*/ 0 w 51"/>
                  <a:gd name="T43" fmla="*/ 23 h 740"/>
                  <a:gd name="T44" fmla="*/ 0 w 51"/>
                  <a:gd name="T45" fmla="*/ 15 h 740"/>
                  <a:gd name="T46" fmla="*/ 0 w 51"/>
                  <a:gd name="T47" fmla="*/ 7 h 740"/>
                  <a:gd name="T48" fmla="*/ 0 w 51"/>
                  <a:gd name="T49" fmla="*/ 0 h 740"/>
                  <a:gd name="T50" fmla="*/ 2 w 51"/>
                  <a:gd name="T51" fmla="*/ 0 h 740"/>
                  <a:gd name="T52" fmla="*/ 4 w 51"/>
                  <a:gd name="T53" fmla="*/ 0 h 740"/>
                  <a:gd name="T54" fmla="*/ 5 w 51"/>
                  <a:gd name="T55" fmla="*/ 0 h 740"/>
                  <a:gd name="T56" fmla="*/ 6 w 51"/>
                  <a:gd name="T57" fmla="*/ 0 h 740"/>
                  <a:gd name="T58" fmla="*/ 7 w 51"/>
                  <a:gd name="T59" fmla="*/ 0 h 740"/>
                  <a:gd name="T60" fmla="*/ 8 w 51"/>
                  <a:gd name="T61" fmla="*/ 0 h 740"/>
                  <a:gd name="T62" fmla="*/ 8 w 51"/>
                  <a:gd name="T63" fmla="*/ 7 h 740"/>
                  <a:gd name="T64" fmla="*/ 8 w 51"/>
                  <a:gd name="T65" fmla="*/ 15 h 740"/>
                  <a:gd name="T66" fmla="*/ 8 w 51"/>
                  <a:gd name="T67" fmla="*/ 23 h 740"/>
                  <a:gd name="T68" fmla="*/ 8 w 51"/>
                  <a:gd name="T69" fmla="*/ 30 h 740"/>
                  <a:gd name="T70" fmla="*/ 8 w 51"/>
                  <a:gd name="T71" fmla="*/ 38 h 740"/>
                  <a:gd name="T72" fmla="*/ 8 w 51"/>
                  <a:gd name="T73" fmla="*/ 45 h 740"/>
                  <a:gd name="T74" fmla="*/ 8 w 51"/>
                  <a:gd name="T75" fmla="*/ 53 h 740"/>
                  <a:gd name="T76" fmla="*/ 8 w 51"/>
                  <a:gd name="T77" fmla="*/ 61 h 740"/>
                  <a:gd name="T78" fmla="*/ 8 w 51"/>
                  <a:gd name="T79" fmla="*/ 68 h 740"/>
                  <a:gd name="T80" fmla="*/ 8 w 51"/>
                  <a:gd name="T81" fmla="*/ 76 h 740"/>
                  <a:gd name="T82" fmla="*/ 8 w 51"/>
                  <a:gd name="T83" fmla="*/ 83 h 740"/>
                  <a:gd name="T84" fmla="*/ 8 w 51"/>
                  <a:gd name="T85" fmla="*/ 91 h 740"/>
                  <a:gd name="T86" fmla="*/ 8 w 51"/>
                  <a:gd name="T87" fmla="*/ 99 h 740"/>
                  <a:gd name="T88" fmla="*/ 9 w 51"/>
                  <a:gd name="T89" fmla="*/ 106 h 740"/>
                  <a:gd name="T90" fmla="*/ 9 w 51"/>
                  <a:gd name="T91" fmla="*/ 114 h 740"/>
                  <a:gd name="T92" fmla="*/ 9 w 51"/>
                  <a:gd name="T93" fmla="*/ 122 h 74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1" h="740">
                    <a:moveTo>
                      <a:pt x="51" y="733"/>
                    </a:moveTo>
                    <a:lnTo>
                      <a:pt x="45" y="733"/>
                    </a:lnTo>
                    <a:lnTo>
                      <a:pt x="39" y="733"/>
                    </a:lnTo>
                    <a:lnTo>
                      <a:pt x="32" y="734"/>
                    </a:lnTo>
                    <a:lnTo>
                      <a:pt x="27" y="735"/>
                    </a:lnTo>
                    <a:lnTo>
                      <a:pt x="21" y="736"/>
                    </a:lnTo>
                    <a:lnTo>
                      <a:pt x="16" y="737"/>
                    </a:lnTo>
                    <a:lnTo>
                      <a:pt x="10" y="738"/>
                    </a:lnTo>
                    <a:lnTo>
                      <a:pt x="5" y="740"/>
                    </a:lnTo>
                    <a:lnTo>
                      <a:pt x="4" y="693"/>
                    </a:lnTo>
                    <a:lnTo>
                      <a:pt x="4" y="646"/>
                    </a:lnTo>
                    <a:lnTo>
                      <a:pt x="4" y="600"/>
                    </a:lnTo>
                    <a:lnTo>
                      <a:pt x="4" y="554"/>
                    </a:lnTo>
                    <a:lnTo>
                      <a:pt x="3" y="507"/>
                    </a:lnTo>
                    <a:lnTo>
                      <a:pt x="3" y="461"/>
                    </a:lnTo>
                    <a:lnTo>
                      <a:pt x="3" y="415"/>
                    </a:lnTo>
                    <a:lnTo>
                      <a:pt x="3" y="369"/>
                    </a:lnTo>
                    <a:lnTo>
                      <a:pt x="2" y="322"/>
                    </a:lnTo>
                    <a:lnTo>
                      <a:pt x="2" y="275"/>
                    </a:lnTo>
                    <a:lnTo>
                      <a:pt x="1" y="229"/>
                    </a:lnTo>
                    <a:lnTo>
                      <a:pt x="1" y="183"/>
                    </a:lnTo>
                    <a:lnTo>
                      <a:pt x="0" y="137"/>
                    </a:lnTo>
                    <a:lnTo>
                      <a:pt x="0" y="91"/>
                    </a:lnTo>
                    <a:lnTo>
                      <a:pt x="0" y="45"/>
                    </a:lnTo>
                    <a:lnTo>
                      <a:pt x="0" y="0"/>
                    </a:lnTo>
                    <a:lnTo>
                      <a:pt x="10" y="0"/>
                    </a:lnTo>
                    <a:lnTo>
                      <a:pt x="21" y="0"/>
                    </a:lnTo>
                    <a:lnTo>
                      <a:pt x="26" y="0"/>
                    </a:lnTo>
                    <a:lnTo>
                      <a:pt x="32" y="0"/>
                    </a:lnTo>
                    <a:lnTo>
                      <a:pt x="38" y="0"/>
                    </a:lnTo>
                    <a:lnTo>
                      <a:pt x="44" y="0"/>
                    </a:lnTo>
                    <a:lnTo>
                      <a:pt x="44" y="45"/>
                    </a:lnTo>
                    <a:lnTo>
                      <a:pt x="44" y="90"/>
                    </a:lnTo>
                    <a:lnTo>
                      <a:pt x="45" y="136"/>
                    </a:lnTo>
                    <a:lnTo>
                      <a:pt x="46" y="182"/>
                    </a:lnTo>
                    <a:lnTo>
                      <a:pt x="46" y="227"/>
                    </a:lnTo>
                    <a:lnTo>
                      <a:pt x="46" y="272"/>
                    </a:lnTo>
                    <a:lnTo>
                      <a:pt x="47" y="319"/>
                    </a:lnTo>
                    <a:lnTo>
                      <a:pt x="48" y="365"/>
                    </a:lnTo>
                    <a:lnTo>
                      <a:pt x="48" y="410"/>
                    </a:lnTo>
                    <a:lnTo>
                      <a:pt x="48" y="456"/>
                    </a:lnTo>
                    <a:lnTo>
                      <a:pt x="48" y="501"/>
                    </a:lnTo>
                    <a:lnTo>
                      <a:pt x="48" y="547"/>
                    </a:lnTo>
                    <a:lnTo>
                      <a:pt x="48" y="593"/>
                    </a:lnTo>
                    <a:lnTo>
                      <a:pt x="49" y="639"/>
                    </a:lnTo>
                    <a:lnTo>
                      <a:pt x="50" y="685"/>
                    </a:lnTo>
                    <a:lnTo>
                      <a:pt x="51" y="733"/>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4" name="未知"/>
              <p:cNvSpPr/>
              <p:nvPr/>
            </p:nvSpPr>
            <p:spPr bwMode="auto">
              <a:xfrm>
                <a:off x="435" y="105"/>
                <a:ext cx="7" cy="37"/>
              </a:xfrm>
              <a:custGeom>
                <a:avLst/>
                <a:gdLst>
                  <a:gd name="T0" fmla="*/ 7 w 44"/>
                  <a:gd name="T1" fmla="*/ 1 h 224"/>
                  <a:gd name="T2" fmla="*/ 5 w 44"/>
                  <a:gd name="T3" fmla="*/ 0 h 224"/>
                  <a:gd name="T4" fmla="*/ 3 w 44"/>
                  <a:gd name="T5" fmla="*/ 0 h 224"/>
                  <a:gd name="T6" fmla="*/ 1 w 44"/>
                  <a:gd name="T7" fmla="*/ 0 h 224"/>
                  <a:gd name="T8" fmla="*/ 0 w 44"/>
                  <a:gd name="T9" fmla="*/ 0 h 224"/>
                  <a:gd name="T10" fmla="*/ 0 w 44"/>
                  <a:gd name="T11" fmla="*/ 5 h 224"/>
                  <a:gd name="T12" fmla="*/ 0 w 44"/>
                  <a:gd name="T13" fmla="*/ 9 h 224"/>
                  <a:gd name="T14" fmla="*/ 0 w 44"/>
                  <a:gd name="T15" fmla="*/ 14 h 224"/>
                  <a:gd name="T16" fmla="*/ 0 w 44"/>
                  <a:gd name="T17" fmla="*/ 18 h 224"/>
                  <a:gd name="T18" fmla="*/ 0 w 44"/>
                  <a:gd name="T19" fmla="*/ 23 h 224"/>
                  <a:gd name="T20" fmla="*/ 0 w 44"/>
                  <a:gd name="T21" fmla="*/ 27 h 224"/>
                  <a:gd name="T22" fmla="*/ 0 w 44"/>
                  <a:gd name="T23" fmla="*/ 32 h 224"/>
                  <a:gd name="T24" fmla="*/ 0 w 44"/>
                  <a:gd name="T25" fmla="*/ 37 h 224"/>
                  <a:gd name="T26" fmla="*/ 2 w 44"/>
                  <a:gd name="T27" fmla="*/ 37 h 224"/>
                  <a:gd name="T28" fmla="*/ 4 w 44"/>
                  <a:gd name="T29" fmla="*/ 37 h 224"/>
                  <a:gd name="T30" fmla="*/ 5 w 44"/>
                  <a:gd name="T31" fmla="*/ 37 h 224"/>
                  <a:gd name="T32" fmla="*/ 7 w 44"/>
                  <a:gd name="T33" fmla="*/ 37 h 224"/>
                  <a:gd name="T34" fmla="*/ 7 w 44"/>
                  <a:gd name="T35" fmla="*/ 32 h 224"/>
                  <a:gd name="T36" fmla="*/ 7 w 44"/>
                  <a:gd name="T37" fmla="*/ 28 h 224"/>
                  <a:gd name="T38" fmla="*/ 7 w 44"/>
                  <a:gd name="T39" fmla="*/ 23 h 224"/>
                  <a:gd name="T40" fmla="*/ 7 w 44"/>
                  <a:gd name="T41" fmla="*/ 19 h 224"/>
                  <a:gd name="T42" fmla="*/ 7 w 44"/>
                  <a:gd name="T43" fmla="*/ 14 h 224"/>
                  <a:gd name="T44" fmla="*/ 7 w 44"/>
                  <a:gd name="T45" fmla="*/ 10 h 224"/>
                  <a:gd name="T46" fmla="*/ 7 w 44"/>
                  <a:gd name="T47" fmla="*/ 5 h 224"/>
                  <a:gd name="T48" fmla="*/ 7 w 44"/>
                  <a:gd name="T49" fmla="*/ 1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224">
                    <a:moveTo>
                      <a:pt x="42" y="4"/>
                    </a:moveTo>
                    <a:lnTo>
                      <a:pt x="31" y="2"/>
                    </a:lnTo>
                    <a:lnTo>
                      <a:pt x="21" y="1"/>
                    </a:lnTo>
                    <a:lnTo>
                      <a:pt x="9" y="0"/>
                    </a:lnTo>
                    <a:lnTo>
                      <a:pt x="0" y="0"/>
                    </a:lnTo>
                    <a:lnTo>
                      <a:pt x="0" y="28"/>
                    </a:lnTo>
                    <a:lnTo>
                      <a:pt x="0" y="56"/>
                    </a:lnTo>
                    <a:lnTo>
                      <a:pt x="0" y="83"/>
                    </a:lnTo>
                    <a:lnTo>
                      <a:pt x="1" y="111"/>
                    </a:lnTo>
                    <a:lnTo>
                      <a:pt x="1" y="139"/>
                    </a:lnTo>
                    <a:lnTo>
                      <a:pt x="1" y="166"/>
                    </a:lnTo>
                    <a:lnTo>
                      <a:pt x="1" y="195"/>
                    </a:lnTo>
                    <a:lnTo>
                      <a:pt x="2" y="224"/>
                    </a:lnTo>
                    <a:lnTo>
                      <a:pt x="12" y="224"/>
                    </a:lnTo>
                    <a:lnTo>
                      <a:pt x="23" y="224"/>
                    </a:lnTo>
                    <a:lnTo>
                      <a:pt x="33" y="224"/>
                    </a:lnTo>
                    <a:lnTo>
                      <a:pt x="44" y="224"/>
                    </a:lnTo>
                    <a:lnTo>
                      <a:pt x="43" y="196"/>
                    </a:lnTo>
                    <a:lnTo>
                      <a:pt x="43" y="168"/>
                    </a:lnTo>
                    <a:lnTo>
                      <a:pt x="43" y="141"/>
                    </a:lnTo>
                    <a:lnTo>
                      <a:pt x="43" y="113"/>
                    </a:lnTo>
                    <a:lnTo>
                      <a:pt x="42" y="85"/>
                    </a:lnTo>
                    <a:lnTo>
                      <a:pt x="42" y="58"/>
                    </a:lnTo>
                    <a:lnTo>
                      <a:pt x="42" y="30"/>
                    </a:lnTo>
                    <a:lnTo>
                      <a:pt x="42" y="4"/>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5" name="未知"/>
              <p:cNvSpPr/>
              <p:nvPr/>
            </p:nvSpPr>
            <p:spPr bwMode="auto">
              <a:xfrm>
                <a:off x="435" y="142"/>
                <a:ext cx="8" cy="120"/>
              </a:xfrm>
              <a:custGeom>
                <a:avLst/>
                <a:gdLst>
                  <a:gd name="T0" fmla="*/ 8 w 47"/>
                  <a:gd name="T1" fmla="*/ 119 h 717"/>
                  <a:gd name="T2" fmla="*/ 6 w 47"/>
                  <a:gd name="T3" fmla="*/ 119 h 717"/>
                  <a:gd name="T4" fmla="*/ 5 w 47"/>
                  <a:gd name="T5" fmla="*/ 119 h 717"/>
                  <a:gd name="T6" fmla="*/ 3 w 47"/>
                  <a:gd name="T7" fmla="*/ 120 h 717"/>
                  <a:gd name="T8" fmla="*/ 1 w 47"/>
                  <a:gd name="T9" fmla="*/ 120 h 717"/>
                  <a:gd name="T10" fmla="*/ 1 w 47"/>
                  <a:gd name="T11" fmla="*/ 112 h 717"/>
                  <a:gd name="T12" fmla="*/ 1 w 47"/>
                  <a:gd name="T13" fmla="*/ 105 h 717"/>
                  <a:gd name="T14" fmla="*/ 1 w 47"/>
                  <a:gd name="T15" fmla="*/ 97 h 717"/>
                  <a:gd name="T16" fmla="*/ 1 w 47"/>
                  <a:gd name="T17" fmla="*/ 90 h 717"/>
                  <a:gd name="T18" fmla="*/ 1 w 47"/>
                  <a:gd name="T19" fmla="*/ 82 h 717"/>
                  <a:gd name="T20" fmla="*/ 1 w 47"/>
                  <a:gd name="T21" fmla="*/ 75 h 717"/>
                  <a:gd name="T22" fmla="*/ 1 w 47"/>
                  <a:gd name="T23" fmla="*/ 67 h 717"/>
                  <a:gd name="T24" fmla="*/ 1 w 47"/>
                  <a:gd name="T25" fmla="*/ 60 h 717"/>
                  <a:gd name="T26" fmla="*/ 0 w 47"/>
                  <a:gd name="T27" fmla="*/ 52 h 717"/>
                  <a:gd name="T28" fmla="*/ 0 w 47"/>
                  <a:gd name="T29" fmla="*/ 45 h 717"/>
                  <a:gd name="T30" fmla="*/ 0 w 47"/>
                  <a:gd name="T31" fmla="*/ 37 h 717"/>
                  <a:gd name="T32" fmla="*/ 0 w 47"/>
                  <a:gd name="T33" fmla="*/ 30 h 717"/>
                  <a:gd name="T34" fmla="*/ 0 w 47"/>
                  <a:gd name="T35" fmla="*/ 22 h 717"/>
                  <a:gd name="T36" fmla="*/ 0 w 47"/>
                  <a:gd name="T37" fmla="*/ 15 h 717"/>
                  <a:gd name="T38" fmla="*/ 0 w 47"/>
                  <a:gd name="T39" fmla="*/ 7 h 717"/>
                  <a:gd name="T40" fmla="*/ 0 w 47"/>
                  <a:gd name="T41" fmla="*/ 0 h 717"/>
                  <a:gd name="T42" fmla="*/ 2 w 47"/>
                  <a:gd name="T43" fmla="*/ 0 h 717"/>
                  <a:gd name="T44" fmla="*/ 4 w 47"/>
                  <a:gd name="T45" fmla="*/ 0 h 717"/>
                  <a:gd name="T46" fmla="*/ 5 w 47"/>
                  <a:gd name="T47" fmla="*/ 0 h 717"/>
                  <a:gd name="T48" fmla="*/ 7 w 47"/>
                  <a:gd name="T49" fmla="*/ 0 h 717"/>
                  <a:gd name="T50" fmla="*/ 7 w 47"/>
                  <a:gd name="T51" fmla="*/ 7 h 717"/>
                  <a:gd name="T52" fmla="*/ 7 w 47"/>
                  <a:gd name="T53" fmla="*/ 15 h 717"/>
                  <a:gd name="T54" fmla="*/ 7 w 47"/>
                  <a:gd name="T55" fmla="*/ 22 h 717"/>
                  <a:gd name="T56" fmla="*/ 7 w 47"/>
                  <a:gd name="T57" fmla="*/ 29 h 717"/>
                  <a:gd name="T58" fmla="*/ 7 w 47"/>
                  <a:gd name="T59" fmla="*/ 37 h 717"/>
                  <a:gd name="T60" fmla="*/ 7 w 47"/>
                  <a:gd name="T61" fmla="*/ 44 h 717"/>
                  <a:gd name="T62" fmla="*/ 7 w 47"/>
                  <a:gd name="T63" fmla="*/ 52 h 717"/>
                  <a:gd name="T64" fmla="*/ 7 w 47"/>
                  <a:gd name="T65" fmla="*/ 59 h 717"/>
                  <a:gd name="T66" fmla="*/ 7 w 47"/>
                  <a:gd name="T67" fmla="*/ 66 h 717"/>
                  <a:gd name="T68" fmla="*/ 8 w 47"/>
                  <a:gd name="T69" fmla="*/ 74 h 717"/>
                  <a:gd name="T70" fmla="*/ 8 w 47"/>
                  <a:gd name="T71" fmla="*/ 82 h 717"/>
                  <a:gd name="T72" fmla="*/ 8 w 47"/>
                  <a:gd name="T73" fmla="*/ 89 h 717"/>
                  <a:gd name="T74" fmla="*/ 8 w 47"/>
                  <a:gd name="T75" fmla="*/ 96 h 717"/>
                  <a:gd name="T76" fmla="*/ 8 w 47"/>
                  <a:gd name="T77" fmla="*/ 104 h 717"/>
                  <a:gd name="T78" fmla="*/ 8 w 47"/>
                  <a:gd name="T79" fmla="*/ 111 h 717"/>
                  <a:gd name="T80" fmla="*/ 8 w 47"/>
                  <a:gd name="T81" fmla="*/ 119 h 7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 h="717">
                    <a:moveTo>
                      <a:pt x="47" y="710"/>
                    </a:moveTo>
                    <a:lnTo>
                      <a:pt x="37" y="712"/>
                    </a:lnTo>
                    <a:lnTo>
                      <a:pt x="27" y="714"/>
                    </a:lnTo>
                    <a:lnTo>
                      <a:pt x="16" y="715"/>
                    </a:lnTo>
                    <a:lnTo>
                      <a:pt x="6" y="717"/>
                    </a:lnTo>
                    <a:lnTo>
                      <a:pt x="5" y="672"/>
                    </a:lnTo>
                    <a:lnTo>
                      <a:pt x="4" y="627"/>
                    </a:lnTo>
                    <a:lnTo>
                      <a:pt x="4" y="582"/>
                    </a:lnTo>
                    <a:lnTo>
                      <a:pt x="4" y="537"/>
                    </a:lnTo>
                    <a:lnTo>
                      <a:pt x="3" y="492"/>
                    </a:lnTo>
                    <a:lnTo>
                      <a:pt x="3" y="447"/>
                    </a:lnTo>
                    <a:lnTo>
                      <a:pt x="3" y="402"/>
                    </a:lnTo>
                    <a:lnTo>
                      <a:pt x="3" y="357"/>
                    </a:lnTo>
                    <a:lnTo>
                      <a:pt x="2" y="312"/>
                    </a:lnTo>
                    <a:lnTo>
                      <a:pt x="1" y="267"/>
                    </a:lnTo>
                    <a:lnTo>
                      <a:pt x="1" y="222"/>
                    </a:lnTo>
                    <a:lnTo>
                      <a:pt x="1" y="178"/>
                    </a:lnTo>
                    <a:lnTo>
                      <a:pt x="0" y="132"/>
                    </a:lnTo>
                    <a:lnTo>
                      <a:pt x="0" y="88"/>
                    </a:lnTo>
                    <a:lnTo>
                      <a:pt x="0" y="43"/>
                    </a:lnTo>
                    <a:lnTo>
                      <a:pt x="0" y="0"/>
                    </a:lnTo>
                    <a:lnTo>
                      <a:pt x="10" y="0"/>
                    </a:lnTo>
                    <a:lnTo>
                      <a:pt x="21" y="0"/>
                    </a:lnTo>
                    <a:lnTo>
                      <a:pt x="31" y="0"/>
                    </a:lnTo>
                    <a:lnTo>
                      <a:pt x="42" y="0"/>
                    </a:lnTo>
                    <a:lnTo>
                      <a:pt x="42" y="43"/>
                    </a:lnTo>
                    <a:lnTo>
                      <a:pt x="42" y="87"/>
                    </a:lnTo>
                    <a:lnTo>
                      <a:pt x="42" y="131"/>
                    </a:lnTo>
                    <a:lnTo>
                      <a:pt x="43" y="176"/>
                    </a:lnTo>
                    <a:lnTo>
                      <a:pt x="43" y="219"/>
                    </a:lnTo>
                    <a:lnTo>
                      <a:pt x="43" y="264"/>
                    </a:lnTo>
                    <a:lnTo>
                      <a:pt x="43" y="308"/>
                    </a:lnTo>
                    <a:lnTo>
                      <a:pt x="44" y="353"/>
                    </a:lnTo>
                    <a:lnTo>
                      <a:pt x="44" y="397"/>
                    </a:lnTo>
                    <a:lnTo>
                      <a:pt x="45" y="443"/>
                    </a:lnTo>
                    <a:lnTo>
                      <a:pt x="45" y="487"/>
                    </a:lnTo>
                    <a:lnTo>
                      <a:pt x="46" y="532"/>
                    </a:lnTo>
                    <a:lnTo>
                      <a:pt x="46" y="576"/>
                    </a:lnTo>
                    <a:lnTo>
                      <a:pt x="46" y="621"/>
                    </a:lnTo>
                    <a:lnTo>
                      <a:pt x="46" y="665"/>
                    </a:lnTo>
                    <a:lnTo>
                      <a:pt x="47" y="710"/>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6" name="未知"/>
              <p:cNvSpPr/>
              <p:nvPr/>
            </p:nvSpPr>
            <p:spPr bwMode="auto">
              <a:xfrm>
                <a:off x="452" y="106"/>
                <a:ext cx="7" cy="36"/>
              </a:xfrm>
              <a:custGeom>
                <a:avLst/>
                <a:gdLst>
                  <a:gd name="T0" fmla="*/ 7 w 41"/>
                  <a:gd name="T1" fmla="*/ 0 h 216"/>
                  <a:gd name="T2" fmla="*/ 5 w 41"/>
                  <a:gd name="T3" fmla="*/ 0 h 216"/>
                  <a:gd name="T4" fmla="*/ 3 w 41"/>
                  <a:gd name="T5" fmla="*/ 0 h 216"/>
                  <a:gd name="T6" fmla="*/ 2 w 41"/>
                  <a:gd name="T7" fmla="*/ 0 h 216"/>
                  <a:gd name="T8" fmla="*/ 0 w 41"/>
                  <a:gd name="T9" fmla="*/ 0 h 216"/>
                  <a:gd name="T10" fmla="*/ 0 w 41"/>
                  <a:gd name="T11" fmla="*/ 4 h 216"/>
                  <a:gd name="T12" fmla="*/ 0 w 41"/>
                  <a:gd name="T13" fmla="*/ 9 h 216"/>
                  <a:gd name="T14" fmla="*/ 0 w 41"/>
                  <a:gd name="T15" fmla="*/ 13 h 216"/>
                  <a:gd name="T16" fmla="*/ 0 w 41"/>
                  <a:gd name="T17" fmla="*/ 18 h 216"/>
                  <a:gd name="T18" fmla="*/ 0 w 41"/>
                  <a:gd name="T19" fmla="*/ 22 h 216"/>
                  <a:gd name="T20" fmla="*/ 0 w 41"/>
                  <a:gd name="T21" fmla="*/ 27 h 216"/>
                  <a:gd name="T22" fmla="*/ 0 w 41"/>
                  <a:gd name="T23" fmla="*/ 31 h 216"/>
                  <a:gd name="T24" fmla="*/ 1 w 41"/>
                  <a:gd name="T25" fmla="*/ 36 h 216"/>
                  <a:gd name="T26" fmla="*/ 2 w 41"/>
                  <a:gd name="T27" fmla="*/ 36 h 216"/>
                  <a:gd name="T28" fmla="*/ 4 w 41"/>
                  <a:gd name="T29" fmla="*/ 36 h 216"/>
                  <a:gd name="T30" fmla="*/ 5 w 41"/>
                  <a:gd name="T31" fmla="*/ 36 h 216"/>
                  <a:gd name="T32" fmla="*/ 7 w 41"/>
                  <a:gd name="T33" fmla="*/ 36 h 216"/>
                  <a:gd name="T34" fmla="*/ 7 w 41"/>
                  <a:gd name="T35" fmla="*/ 31 h 216"/>
                  <a:gd name="T36" fmla="*/ 7 w 41"/>
                  <a:gd name="T37" fmla="*/ 27 h 216"/>
                  <a:gd name="T38" fmla="*/ 7 w 41"/>
                  <a:gd name="T39" fmla="*/ 23 h 216"/>
                  <a:gd name="T40" fmla="*/ 7 w 41"/>
                  <a:gd name="T41" fmla="*/ 18 h 216"/>
                  <a:gd name="T42" fmla="*/ 7 w 41"/>
                  <a:gd name="T43" fmla="*/ 14 h 216"/>
                  <a:gd name="T44" fmla="*/ 7 w 41"/>
                  <a:gd name="T45" fmla="*/ 9 h 216"/>
                  <a:gd name="T46" fmla="*/ 7 w 41"/>
                  <a:gd name="T47" fmla="*/ 5 h 216"/>
                  <a:gd name="T48" fmla="*/ 7 w 41"/>
                  <a:gd name="T49" fmla="*/ 0 h 2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216">
                    <a:moveTo>
                      <a:pt x="40" y="2"/>
                    </a:moveTo>
                    <a:lnTo>
                      <a:pt x="30" y="1"/>
                    </a:lnTo>
                    <a:lnTo>
                      <a:pt x="20" y="1"/>
                    </a:lnTo>
                    <a:lnTo>
                      <a:pt x="10" y="0"/>
                    </a:lnTo>
                    <a:lnTo>
                      <a:pt x="0" y="0"/>
                    </a:lnTo>
                    <a:lnTo>
                      <a:pt x="0" y="25"/>
                    </a:lnTo>
                    <a:lnTo>
                      <a:pt x="0" y="52"/>
                    </a:lnTo>
                    <a:lnTo>
                      <a:pt x="0" y="79"/>
                    </a:lnTo>
                    <a:lnTo>
                      <a:pt x="1" y="106"/>
                    </a:lnTo>
                    <a:lnTo>
                      <a:pt x="1" y="133"/>
                    </a:lnTo>
                    <a:lnTo>
                      <a:pt x="2" y="160"/>
                    </a:lnTo>
                    <a:lnTo>
                      <a:pt x="2" y="188"/>
                    </a:lnTo>
                    <a:lnTo>
                      <a:pt x="3" y="216"/>
                    </a:lnTo>
                    <a:lnTo>
                      <a:pt x="13" y="216"/>
                    </a:lnTo>
                    <a:lnTo>
                      <a:pt x="22" y="216"/>
                    </a:lnTo>
                    <a:lnTo>
                      <a:pt x="31" y="216"/>
                    </a:lnTo>
                    <a:lnTo>
                      <a:pt x="41" y="216"/>
                    </a:lnTo>
                    <a:lnTo>
                      <a:pt x="40" y="188"/>
                    </a:lnTo>
                    <a:lnTo>
                      <a:pt x="40" y="162"/>
                    </a:lnTo>
                    <a:lnTo>
                      <a:pt x="40" y="135"/>
                    </a:lnTo>
                    <a:lnTo>
                      <a:pt x="40" y="108"/>
                    </a:lnTo>
                    <a:lnTo>
                      <a:pt x="40" y="81"/>
                    </a:lnTo>
                    <a:lnTo>
                      <a:pt x="40" y="54"/>
                    </a:lnTo>
                    <a:lnTo>
                      <a:pt x="40" y="27"/>
                    </a:lnTo>
                    <a:lnTo>
                      <a:pt x="40"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7" name="未知"/>
              <p:cNvSpPr/>
              <p:nvPr/>
            </p:nvSpPr>
            <p:spPr bwMode="auto">
              <a:xfrm>
                <a:off x="453" y="142"/>
                <a:ext cx="7" cy="116"/>
              </a:xfrm>
              <a:custGeom>
                <a:avLst/>
                <a:gdLst>
                  <a:gd name="T0" fmla="*/ 7 w 45"/>
                  <a:gd name="T1" fmla="*/ 115 h 698"/>
                  <a:gd name="T2" fmla="*/ 5 w 45"/>
                  <a:gd name="T3" fmla="*/ 115 h 698"/>
                  <a:gd name="T4" fmla="*/ 4 w 45"/>
                  <a:gd name="T5" fmla="*/ 115 h 698"/>
                  <a:gd name="T6" fmla="*/ 2 w 45"/>
                  <a:gd name="T7" fmla="*/ 116 h 698"/>
                  <a:gd name="T8" fmla="*/ 1 w 45"/>
                  <a:gd name="T9" fmla="*/ 116 h 698"/>
                  <a:gd name="T10" fmla="*/ 1 w 45"/>
                  <a:gd name="T11" fmla="*/ 109 h 698"/>
                  <a:gd name="T12" fmla="*/ 1 w 45"/>
                  <a:gd name="T13" fmla="*/ 101 h 698"/>
                  <a:gd name="T14" fmla="*/ 1 w 45"/>
                  <a:gd name="T15" fmla="*/ 94 h 698"/>
                  <a:gd name="T16" fmla="*/ 1 w 45"/>
                  <a:gd name="T17" fmla="*/ 87 h 698"/>
                  <a:gd name="T18" fmla="*/ 0 w 45"/>
                  <a:gd name="T19" fmla="*/ 79 h 698"/>
                  <a:gd name="T20" fmla="*/ 0 w 45"/>
                  <a:gd name="T21" fmla="*/ 72 h 698"/>
                  <a:gd name="T22" fmla="*/ 0 w 45"/>
                  <a:gd name="T23" fmla="*/ 65 h 698"/>
                  <a:gd name="T24" fmla="*/ 0 w 45"/>
                  <a:gd name="T25" fmla="*/ 58 h 698"/>
                  <a:gd name="T26" fmla="*/ 0 w 45"/>
                  <a:gd name="T27" fmla="*/ 51 h 698"/>
                  <a:gd name="T28" fmla="*/ 0 w 45"/>
                  <a:gd name="T29" fmla="*/ 43 h 698"/>
                  <a:gd name="T30" fmla="*/ 0 w 45"/>
                  <a:gd name="T31" fmla="*/ 36 h 698"/>
                  <a:gd name="T32" fmla="*/ 0 w 45"/>
                  <a:gd name="T33" fmla="*/ 29 h 698"/>
                  <a:gd name="T34" fmla="*/ 0 w 45"/>
                  <a:gd name="T35" fmla="*/ 21 h 698"/>
                  <a:gd name="T36" fmla="*/ 0 w 45"/>
                  <a:gd name="T37" fmla="*/ 14 h 698"/>
                  <a:gd name="T38" fmla="*/ 0 w 45"/>
                  <a:gd name="T39" fmla="*/ 7 h 698"/>
                  <a:gd name="T40" fmla="*/ 0 w 45"/>
                  <a:gd name="T41" fmla="*/ 0 h 698"/>
                  <a:gd name="T42" fmla="*/ 2 w 45"/>
                  <a:gd name="T43" fmla="*/ 0 h 698"/>
                  <a:gd name="T44" fmla="*/ 3 w 45"/>
                  <a:gd name="T45" fmla="*/ 0 h 698"/>
                  <a:gd name="T46" fmla="*/ 4 w 45"/>
                  <a:gd name="T47" fmla="*/ 0 h 698"/>
                  <a:gd name="T48" fmla="*/ 6 w 45"/>
                  <a:gd name="T49" fmla="*/ 0 h 698"/>
                  <a:gd name="T50" fmla="*/ 6 w 45"/>
                  <a:gd name="T51" fmla="*/ 7 h 698"/>
                  <a:gd name="T52" fmla="*/ 6 w 45"/>
                  <a:gd name="T53" fmla="*/ 14 h 698"/>
                  <a:gd name="T54" fmla="*/ 6 w 45"/>
                  <a:gd name="T55" fmla="*/ 21 h 698"/>
                  <a:gd name="T56" fmla="*/ 6 w 45"/>
                  <a:gd name="T57" fmla="*/ 28 h 698"/>
                  <a:gd name="T58" fmla="*/ 6 w 45"/>
                  <a:gd name="T59" fmla="*/ 36 h 698"/>
                  <a:gd name="T60" fmla="*/ 6 w 45"/>
                  <a:gd name="T61" fmla="*/ 43 h 698"/>
                  <a:gd name="T62" fmla="*/ 7 w 45"/>
                  <a:gd name="T63" fmla="*/ 50 h 698"/>
                  <a:gd name="T64" fmla="*/ 7 w 45"/>
                  <a:gd name="T65" fmla="*/ 57 h 698"/>
                  <a:gd name="T66" fmla="*/ 7 w 45"/>
                  <a:gd name="T67" fmla="*/ 64 h 698"/>
                  <a:gd name="T68" fmla="*/ 7 w 45"/>
                  <a:gd name="T69" fmla="*/ 71 h 698"/>
                  <a:gd name="T70" fmla="*/ 7 w 45"/>
                  <a:gd name="T71" fmla="*/ 79 h 698"/>
                  <a:gd name="T72" fmla="*/ 7 w 45"/>
                  <a:gd name="T73" fmla="*/ 86 h 698"/>
                  <a:gd name="T74" fmla="*/ 7 w 45"/>
                  <a:gd name="T75" fmla="*/ 93 h 698"/>
                  <a:gd name="T76" fmla="*/ 7 w 45"/>
                  <a:gd name="T77" fmla="*/ 100 h 698"/>
                  <a:gd name="T78" fmla="*/ 7 w 45"/>
                  <a:gd name="T79" fmla="*/ 107 h 698"/>
                  <a:gd name="T80" fmla="*/ 7 w 45"/>
                  <a:gd name="T81" fmla="*/ 115 h 6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 h="698">
                    <a:moveTo>
                      <a:pt x="45" y="691"/>
                    </a:moveTo>
                    <a:lnTo>
                      <a:pt x="35" y="692"/>
                    </a:lnTo>
                    <a:lnTo>
                      <a:pt x="26" y="694"/>
                    </a:lnTo>
                    <a:lnTo>
                      <a:pt x="16" y="696"/>
                    </a:lnTo>
                    <a:lnTo>
                      <a:pt x="5" y="698"/>
                    </a:lnTo>
                    <a:lnTo>
                      <a:pt x="4" y="654"/>
                    </a:lnTo>
                    <a:lnTo>
                      <a:pt x="4" y="610"/>
                    </a:lnTo>
                    <a:lnTo>
                      <a:pt x="4" y="566"/>
                    </a:lnTo>
                    <a:lnTo>
                      <a:pt x="4" y="522"/>
                    </a:lnTo>
                    <a:lnTo>
                      <a:pt x="3" y="478"/>
                    </a:lnTo>
                    <a:lnTo>
                      <a:pt x="3" y="434"/>
                    </a:lnTo>
                    <a:lnTo>
                      <a:pt x="3" y="391"/>
                    </a:lnTo>
                    <a:lnTo>
                      <a:pt x="3" y="348"/>
                    </a:lnTo>
                    <a:lnTo>
                      <a:pt x="2" y="304"/>
                    </a:lnTo>
                    <a:lnTo>
                      <a:pt x="1" y="260"/>
                    </a:lnTo>
                    <a:lnTo>
                      <a:pt x="0" y="216"/>
                    </a:lnTo>
                    <a:lnTo>
                      <a:pt x="0" y="173"/>
                    </a:lnTo>
                    <a:lnTo>
                      <a:pt x="0" y="129"/>
                    </a:lnTo>
                    <a:lnTo>
                      <a:pt x="0" y="86"/>
                    </a:lnTo>
                    <a:lnTo>
                      <a:pt x="0" y="43"/>
                    </a:lnTo>
                    <a:lnTo>
                      <a:pt x="0" y="0"/>
                    </a:lnTo>
                    <a:lnTo>
                      <a:pt x="10" y="0"/>
                    </a:lnTo>
                    <a:lnTo>
                      <a:pt x="19" y="0"/>
                    </a:lnTo>
                    <a:lnTo>
                      <a:pt x="28" y="0"/>
                    </a:lnTo>
                    <a:lnTo>
                      <a:pt x="38" y="0"/>
                    </a:lnTo>
                    <a:lnTo>
                      <a:pt x="38" y="42"/>
                    </a:lnTo>
                    <a:lnTo>
                      <a:pt x="39" y="85"/>
                    </a:lnTo>
                    <a:lnTo>
                      <a:pt x="39" y="128"/>
                    </a:lnTo>
                    <a:lnTo>
                      <a:pt x="40" y="171"/>
                    </a:lnTo>
                    <a:lnTo>
                      <a:pt x="40" y="214"/>
                    </a:lnTo>
                    <a:lnTo>
                      <a:pt x="41" y="257"/>
                    </a:lnTo>
                    <a:lnTo>
                      <a:pt x="42" y="300"/>
                    </a:lnTo>
                    <a:lnTo>
                      <a:pt x="43" y="344"/>
                    </a:lnTo>
                    <a:lnTo>
                      <a:pt x="43" y="387"/>
                    </a:lnTo>
                    <a:lnTo>
                      <a:pt x="43" y="430"/>
                    </a:lnTo>
                    <a:lnTo>
                      <a:pt x="43" y="473"/>
                    </a:lnTo>
                    <a:lnTo>
                      <a:pt x="43" y="517"/>
                    </a:lnTo>
                    <a:lnTo>
                      <a:pt x="43" y="560"/>
                    </a:lnTo>
                    <a:lnTo>
                      <a:pt x="44" y="603"/>
                    </a:lnTo>
                    <a:lnTo>
                      <a:pt x="44" y="646"/>
                    </a:lnTo>
                    <a:lnTo>
                      <a:pt x="45" y="691"/>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8" name="未知"/>
              <p:cNvSpPr/>
              <p:nvPr/>
            </p:nvSpPr>
            <p:spPr bwMode="auto">
              <a:xfrm>
                <a:off x="469" y="107"/>
                <a:ext cx="6" cy="35"/>
              </a:xfrm>
              <a:custGeom>
                <a:avLst/>
                <a:gdLst>
                  <a:gd name="T0" fmla="*/ 6 w 40"/>
                  <a:gd name="T1" fmla="*/ 0 h 210"/>
                  <a:gd name="T2" fmla="*/ 4 w 40"/>
                  <a:gd name="T3" fmla="*/ 0 h 210"/>
                  <a:gd name="T4" fmla="*/ 3 w 40"/>
                  <a:gd name="T5" fmla="*/ 0 h 210"/>
                  <a:gd name="T6" fmla="*/ 2 w 40"/>
                  <a:gd name="T7" fmla="*/ 0 h 210"/>
                  <a:gd name="T8" fmla="*/ 0 w 40"/>
                  <a:gd name="T9" fmla="*/ 0 h 210"/>
                  <a:gd name="T10" fmla="*/ 0 w 40"/>
                  <a:gd name="T11" fmla="*/ 4 h 210"/>
                  <a:gd name="T12" fmla="*/ 0 w 40"/>
                  <a:gd name="T13" fmla="*/ 9 h 210"/>
                  <a:gd name="T14" fmla="*/ 0 w 40"/>
                  <a:gd name="T15" fmla="*/ 13 h 210"/>
                  <a:gd name="T16" fmla="*/ 0 w 40"/>
                  <a:gd name="T17" fmla="*/ 17 h 210"/>
                  <a:gd name="T18" fmla="*/ 0 w 40"/>
                  <a:gd name="T19" fmla="*/ 22 h 210"/>
                  <a:gd name="T20" fmla="*/ 0 w 40"/>
                  <a:gd name="T21" fmla="*/ 26 h 210"/>
                  <a:gd name="T22" fmla="*/ 0 w 40"/>
                  <a:gd name="T23" fmla="*/ 31 h 210"/>
                  <a:gd name="T24" fmla="*/ 0 w 40"/>
                  <a:gd name="T25" fmla="*/ 35 h 210"/>
                  <a:gd name="T26" fmla="*/ 2 w 40"/>
                  <a:gd name="T27" fmla="*/ 35 h 210"/>
                  <a:gd name="T28" fmla="*/ 3 w 40"/>
                  <a:gd name="T29" fmla="*/ 35 h 210"/>
                  <a:gd name="T30" fmla="*/ 5 w 40"/>
                  <a:gd name="T31" fmla="*/ 35 h 210"/>
                  <a:gd name="T32" fmla="*/ 6 w 40"/>
                  <a:gd name="T33" fmla="*/ 35 h 210"/>
                  <a:gd name="T34" fmla="*/ 6 w 40"/>
                  <a:gd name="T35" fmla="*/ 31 h 210"/>
                  <a:gd name="T36" fmla="*/ 6 w 40"/>
                  <a:gd name="T37" fmla="*/ 26 h 210"/>
                  <a:gd name="T38" fmla="*/ 6 w 40"/>
                  <a:gd name="T39" fmla="*/ 22 h 210"/>
                  <a:gd name="T40" fmla="*/ 6 w 40"/>
                  <a:gd name="T41" fmla="*/ 18 h 210"/>
                  <a:gd name="T42" fmla="*/ 6 w 40"/>
                  <a:gd name="T43" fmla="*/ 13 h 210"/>
                  <a:gd name="T44" fmla="*/ 6 w 40"/>
                  <a:gd name="T45" fmla="*/ 9 h 210"/>
                  <a:gd name="T46" fmla="*/ 6 w 40"/>
                  <a:gd name="T47" fmla="*/ 4 h 210"/>
                  <a:gd name="T48" fmla="*/ 6 w 40"/>
                  <a:gd name="T49" fmla="*/ 0 h 2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210">
                    <a:moveTo>
                      <a:pt x="37" y="2"/>
                    </a:moveTo>
                    <a:lnTo>
                      <a:pt x="28" y="1"/>
                    </a:lnTo>
                    <a:lnTo>
                      <a:pt x="19" y="0"/>
                    </a:lnTo>
                    <a:lnTo>
                      <a:pt x="10" y="0"/>
                    </a:lnTo>
                    <a:lnTo>
                      <a:pt x="0" y="0"/>
                    </a:lnTo>
                    <a:lnTo>
                      <a:pt x="0" y="25"/>
                    </a:lnTo>
                    <a:lnTo>
                      <a:pt x="0" y="52"/>
                    </a:lnTo>
                    <a:lnTo>
                      <a:pt x="0" y="78"/>
                    </a:lnTo>
                    <a:lnTo>
                      <a:pt x="1" y="104"/>
                    </a:lnTo>
                    <a:lnTo>
                      <a:pt x="1" y="130"/>
                    </a:lnTo>
                    <a:lnTo>
                      <a:pt x="1" y="157"/>
                    </a:lnTo>
                    <a:lnTo>
                      <a:pt x="1" y="183"/>
                    </a:lnTo>
                    <a:lnTo>
                      <a:pt x="3" y="210"/>
                    </a:lnTo>
                    <a:lnTo>
                      <a:pt x="12" y="210"/>
                    </a:lnTo>
                    <a:lnTo>
                      <a:pt x="21" y="210"/>
                    </a:lnTo>
                    <a:lnTo>
                      <a:pt x="30" y="210"/>
                    </a:lnTo>
                    <a:lnTo>
                      <a:pt x="40" y="210"/>
                    </a:lnTo>
                    <a:lnTo>
                      <a:pt x="39" y="183"/>
                    </a:lnTo>
                    <a:lnTo>
                      <a:pt x="39" y="158"/>
                    </a:lnTo>
                    <a:lnTo>
                      <a:pt x="38" y="131"/>
                    </a:lnTo>
                    <a:lnTo>
                      <a:pt x="38" y="105"/>
                    </a:lnTo>
                    <a:lnTo>
                      <a:pt x="37" y="79"/>
                    </a:lnTo>
                    <a:lnTo>
                      <a:pt x="37" y="53"/>
                    </a:lnTo>
                    <a:lnTo>
                      <a:pt x="37" y="26"/>
                    </a:lnTo>
                    <a:lnTo>
                      <a:pt x="37" y="2"/>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59" name="未知"/>
              <p:cNvSpPr/>
              <p:nvPr/>
            </p:nvSpPr>
            <p:spPr bwMode="auto">
              <a:xfrm>
                <a:off x="469" y="142"/>
                <a:ext cx="7" cy="114"/>
              </a:xfrm>
              <a:custGeom>
                <a:avLst/>
                <a:gdLst>
                  <a:gd name="T0" fmla="*/ 7 w 44"/>
                  <a:gd name="T1" fmla="*/ 112 h 679"/>
                  <a:gd name="T2" fmla="*/ 5 w 44"/>
                  <a:gd name="T3" fmla="*/ 112 h 679"/>
                  <a:gd name="T4" fmla="*/ 4 w 44"/>
                  <a:gd name="T5" fmla="*/ 112 h 679"/>
                  <a:gd name="T6" fmla="*/ 3 w 44"/>
                  <a:gd name="T7" fmla="*/ 113 h 679"/>
                  <a:gd name="T8" fmla="*/ 1 w 44"/>
                  <a:gd name="T9" fmla="*/ 113 h 679"/>
                  <a:gd name="T10" fmla="*/ 1 w 44"/>
                  <a:gd name="T11" fmla="*/ 106 h 679"/>
                  <a:gd name="T12" fmla="*/ 1 w 44"/>
                  <a:gd name="T13" fmla="*/ 99 h 679"/>
                  <a:gd name="T14" fmla="*/ 1 w 44"/>
                  <a:gd name="T15" fmla="*/ 92 h 679"/>
                  <a:gd name="T16" fmla="*/ 1 w 44"/>
                  <a:gd name="T17" fmla="*/ 85 h 679"/>
                  <a:gd name="T18" fmla="*/ 1 w 44"/>
                  <a:gd name="T19" fmla="*/ 77 h 679"/>
                  <a:gd name="T20" fmla="*/ 1 w 44"/>
                  <a:gd name="T21" fmla="*/ 70 h 679"/>
                  <a:gd name="T22" fmla="*/ 1 w 44"/>
                  <a:gd name="T23" fmla="*/ 63 h 679"/>
                  <a:gd name="T24" fmla="*/ 1 w 44"/>
                  <a:gd name="T25" fmla="*/ 56 h 679"/>
                  <a:gd name="T26" fmla="*/ 0 w 44"/>
                  <a:gd name="T27" fmla="*/ 49 h 679"/>
                  <a:gd name="T28" fmla="*/ 0 w 44"/>
                  <a:gd name="T29" fmla="*/ 42 h 679"/>
                  <a:gd name="T30" fmla="*/ 0 w 44"/>
                  <a:gd name="T31" fmla="*/ 35 h 679"/>
                  <a:gd name="T32" fmla="*/ 0 w 44"/>
                  <a:gd name="T33" fmla="*/ 28 h 679"/>
                  <a:gd name="T34" fmla="*/ 0 w 44"/>
                  <a:gd name="T35" fmla="*/ 21 h 679"/>
                  <a:gd name="T36" fmla="*/ 0 w 44"/>
                  <a:gd name="T37" fmla="*/ 14 h 679"/>
                  <a:gd name="T38" fmla="*/ 0 w 44"/>
                  <a:gd name="T39" fmla="*/ 7 h 679"/>
                  <a:gd name="T40" fmla="*/ 0 w 44"/>
                  <a:gd name="T41" fmla="*/ 0 h 679"/>
                  <a:gd name="T42" fmla="*/ 1 w 44"/>
                  <a:gd name="T43" fmla="*/ 0 h 679"/>
                  <a:gd name="T44" fmla="*/ 3 w 44"/>
                  <a:gd name="T45" fmla="*/ 0 h 679"/>
                  <a:gd name="T46" fmla="*/ 4 w 44"/>
                  <a:gd name="T47" fmla="*/ 0 h 679"/>
                  <a:gd name="T48" fmla="*/ 6 w 44"/>
                  <a:gd name="T49" fmla="*/ 0 h 679"/>
                  <a:gd name="T50" fmla="*/ 6 w 44"/>
                  <a:gd name="T51" fmla="*/ 7 h 679"/>
                  <a:gd name="T52" fmla="*/ 6 w 44"/>
                  <a:gd name="T53" fmla="*/ 14 h 679"/>
                  <a:gd name="T54" fmla="*/ 6 w 44"/>
                  <a:gd name="T55" fmla="*/ 21 h 679"/>
                  <a:gd name="T56" fmla="*/ 6 w 44"/>
                  <a:gd name="T57" fmla="*/ 28 h 679"/>
                  <a:gd name="T58" fmla="*/ 6 w 44"/>
                  <a:gd name="T59" fmla="*/ 35 h 679"/>
                  <a:gd name="T60" fmla="*/ 6 w 44"/>
                  <a:gd name="T61" fmla="*/ 42 h 679"/>
                  <a:gd name="T62" fmla="*/ 6 w 44"/>
                  <a:gd name="T63" fmla="*/ 49 h 679"/>
                  <a:gd name="T64" fmla="*/ 6 w 44"/>
                  <a:gd name="T65" fmla="*/ 56 h 679"/>
                  <a:gd name="T66" fmla="*/ 6 w 44"/>
                  <a:gd name="T67" fmla="*/ 63 h 679"/>
                  <a:gd name="T68" fmla="*/ 6 w 44"/>
                  <a:gd name="T69" fmla="*/ 70 h 679"/>
                  <a:gd name="T70" fmla="*/ 7 w 44"/>
                  <a:gd name="T71" fmla="*/ 77 h 679"/>
                  <a:gd name="T72" fmla="*/ 7 w 44"/>
                  <a:gd name="T73" fmla="*/ 84 h 679"/>
                  <a:gd name="T74" fmla="*/ 7 w 44"/>
                  <a:gd name="T75" fmla="*/ 91 h 679"/>
                  <a:gd name="T76" fmla="*/ 7 w 44"/>
                  <a:gd name="T77" fmla="*/ 98 h 679"/>
                  <a:gd name="T78" fmla="*/ 7 w 44"/>
                  <a:gd name="T79" fmla="*/ 105 h 679"/>
                  <a:gd name="T80" fmla="*/ 7 w 44"/>
                  <a:gd name="T81" fmla="*/ 112 h 67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4" h="679">
                    <a:moveTo>
                      <a:pt x="44" y="672"/>
                    </a:moveTo>
                    <a:lnTo>
                      <a:pt x="34" y="673"/>
                    </a:lnTo>
                    <a:lnTo>
                      <a:pt x="25" y="675"/>
                    </a:lnTo>
                    <a:lnTo>
                      <a:pt x="16" y="676"/>
                    </a:lnTo>
                    <a:lnTo>
                      <a:pt x="7" y="679"/>
                    </a:lnTo>
                    <a:lnTo>
                      <a:pt x="6" y="636"/>
                    </a:lnTo>
                    <a:lnTo>
                      <a:pt x="6" y="593"/>
                    </a:lnTo>
                    <a:lnTo>
                      <a:pt x="5" y="550"/>
                    </a:lnTo>
                    <a:lnTo>
                      <a:pt x="5" y="508"/>
                    </a:lnTo>
                    <a:lnTo>
                      <a:pt x="4" y="465"/>
                    </a:lnTo>
                    <a:lnTo>
                      <a:pt x="4" y="423"/>
                    </a:lnTo>
                    <a:lnTo>
                      <a:pt x="4" y="380"/>
                    </a:lnTo>
                    <a:lnTo>
                      <a:pt x="4" y="338"/>
                    </a:lnTo>
                    <a:lnTo>
                      <a:pt x="3" y="295"/>
                    </a:lnTo>
                    <a:lnTo>
                      <a:pt x="2" y="253"/>
                    </a:lnTo>
                    <a:lnTo>
                      <a:pt x="1" y="210"/>
                    </a:lnTo>
                    <a:lnTo>
                      <a:pt x="1" y="168"/>
                    </a:lnTo>
                    <a:lnTo>
                      <a:pt x="0" y="125"/>
                    </a:lnTo>
                    <a:lnTo>
                      <a:pt x="0" y="83"/>
                    </a:lnTo>
                    <a:lnTo>
                      <a:pt x="0" y="41"/>
                    </a:lnTo>
                    <a:lnTo>
                      <a:pt x="0" y="0"/>
                    </a:lnTo>
                    <a:lnTo>
                      <a:pt x="9" y="0"/>
                    </a:lnTo>
                    <a:lnTo>
                      <a:pt x="18" y="0"/>
                    </a:lnTo>
                    <a:lnTo>
                      <a:pt x="27" y="0"/>
                    </a:lnTo>
                    <a:lnTo>
                      <a:pt x="37" y="0"/>
                    </a:lnTo>
                    <a:lnTo>
                      <a:pt x="37" y="41"/>
                    </a:lnTo>
                    <a:lnTo>
                      <a:pt x="37" y="83"/>
                    </a:lnTo>
                    <a:lnTo>
                      <a:pt x="37" y="124"/>
                    </a:lnTo>
                    <a:lnTo>
                      <a:pt x="38" y="167"/>
                    </a:lnTo>
                    <a:lnTo>
                      <a:pt x="38" y="208"/>
                    </a:lnTo>
                    <a:lnTo>
                      <a:pt x="38" y="250"/>
                    </a:lnTo>
                    <a:lnTo>
                      <a:pt x="39" y="292"/>
                    </a:lnTo>
                    <a:lnTo>
                      <a:pt x="40" y="335"/>
                    </a:lnTo>
                    <a:lnTo>
                      <a:pt x="40" y="376"/>
                    </a:lnTo>
                    <a:lnTo>
                      <a:pt x="40" y="419"/>
                    </a:lnTo>
                    <a:lnTo>
                      <a:pt x="41" y="460"/>
                    </a:lnTo>
                    <a:lnTo>
                      <a:pt x="42" y="503"/>
                    </a:lnTo>
                    <a:lnTo>
                      <a:pt x="42" y="545"/>
                    </a:lnTo>
                    <a:lnTo>
                      <a:pt x="42" y="587"/>
                    </a:lnTo>
                    <a:lnTo>
                      <a:pt x="43" y="629"/>
                    </a:lnTo>
                    <a:lnTo>
                      <a:pt x="44" y="672"/>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0" name="未知"/>
              <p:cNvSpPr/>
              <p:nvPr/>
            </p:nvSpPr>
            <p:spPr bwMode="auto">
              <a:xfrm>
                <a:off x="484" y="108"/>
                <a:ext cx="7" cy="34"/>
              </a:xfrm>
              <a:custGeom>
                <a:avLst/>
                <a:gdLst>
                  <a:gd name="T0" fmla="*/ 6 w 38"/>
                  <a:gd name="T1" fmla="*/ 0 h 206"/>
                  <a:gd name="T2" fmla="*/ 5 w 38"/>
                  <a:gd name="T3" fmla="*/ 0 h 206"/>
                  <a:gd name="T4" fmla="*/ 3 w 38"/>
                  <a:gd name="T5" fmla="*/ 0 h 206"/>
                  <a:gd name="T6" fmla="*/ 2 w 38"/>
                  <a:gd name="T7" fmla="*/ 0 h 206"/>
                  <a:gd name="T8" fmla="*/ 0 w 38"/>
                  <a:gd name="T9" fmla="*/ 0 h 206"/>
                  <a:gd name="T10" fmla="*/ 0 w 38"/>
                  <a:gd name="T11" fmla="*/ 4 h 206"/>
                  <a:gd name="T12" fmla="*/ 0 w 38"/>
                  <a:gd name="T13" fmla="*/ 8 h 206"/>
                  <a:gd name="T14" fmla="*/ 0 w 38"/>
                  <a:gd name="T15" fmla="*/ 13 h 206"/>
                  <a:gd name="T16" fmla="*/ 0 w 38"/>
                  <a:gd name="T17" fmla="*/ 17 h 206"/>
                  <a:gd name="T18" fmla="*/ 0 w 38"/>
                  <a:gd name="T19" fmla="*/ 21 h 206"/>
                  <a:gd name="T20" fmla="*/ 0 w 38"/>
                  <a:gd name="T21" fmla="*/ 25 h 206"/>
                  <a:gd name="T22" fmla="*/ 1 w 38"/>
                  <a:gd name="T23" fmla="*/ 29 h 206"/>
                  <a:gd name="T24" fmla="*/ 1 w 38"/>
                  <a:gd name="T25" fmla="*/ 34 h 206"/>
                  <a:gd name="T26" fmla="*/ 2 w 38"/>
                  <a:gd name="T27" fmla="*/ 34 h 206"/>
                  <a:gd name="T28" fmla="*/ 4 w 38"/>
                  <a:gd name="T29" fmla="*/ 34 h 206"/>
                  <a:gd name="T30" fmla="*/ 5 w 38"/>
                  <a:gd name="T31" fmla="*/ 34 h 206"/>
                  <a:gd name="T32" fmla="*/ 7 w 38"/>
                  <a:gd name="T33" fmla="*/ 34 h 206"/>
                  <a:gd name="T34" fmla="*/ 7 w 38"/>
                  <a:gd name="T35" fmla="*/ 30 h 206"/>
                  <a:gd name="T36" fmla="*/ 7 w 38"/>
                  <a:gd name="T37" fmla="*/ 26 h 206"/>
                  <a:gd name="T38" fmla="*/ 7 w 38"/>
                  <a:gd name="T39" fmla="*/ 21 h 206"/>
                  <a:gd name="T40" fmla="*/ 7 w 38"/>
                  <a:gd name="T41" fmla="*/ 17 h 206"/>
                  <a:gd name="T42" fmla="*/ 6 w 38"/>
                  <a:gd name="T43" fmla="*/ 13 h 206"/>
                  <a:gd name="T44" fmla="*/ 6 w 38"/>
                  <a:gd name="T45" fmla="*/ 9 h 206"/>
                  <a:gd name="T46" fmla="*/ 6 w 38"/>
                  <a:gd name="T47" fmla="*/ 5 h 206"/>
                  <a:gd name="T48" fmla="*/ 6 w 38"/>
                  <a:gd name="T49" fmla="*/ 0 h 2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206">
                    <a:moveTo>
                      <a:pt x="35" y="3"/>
                    </a:moveTo>
                    <a:lnTo>
                      <a:pt x="26" y="2"/>
                    </a:lnTo>
                    <a:lnTo>
                      <a:pt x="18" y="1"/>
                    </a:lnTo>
                    <a:lnTo>
                      <a:pt x="9" y="0"/>
                    </a:lnTo>
                    <a:lnTo>
                      <a:pt x="0" y="0"/>
                    </a:lnTo>
                    <a:lnTo>
                      <a:pt x="0" y="24"/>
                    </a:lnTo>
                    <a:lnTo>
                      <a:pt x="0" y="50"/>
                    </a:lnTo>
                    <a:lnTo>
                      <a:pt x="0" y="76"/>
                    </a:lnTo>
                    <a:lnTo>
                      <a:pt x="2" y="102"/>
                    </a:lnTo>
                    <a:lnTo>
                      <a:pt x="2" y="127"/>
                    </a:lnTo>
                    <a:lnTo>
                      <a:pt x="2" y="153"/>
                    </a:lnTo>
                    <a:lnTo>
                      <a:pt x="3" y="178"/>
                    </a:lnTo>
                    <a:lnTo>
                      <a:pt x="4" y="205"/>
                    </a:lnTo>
                    <a:lnTo>
                      <a:pt x="12" y="205"/>
                    </a:lnTo>
                    <a:lnTo>
                      <a:pt x="20" y="205"/>
                    </a:lnTo>
                    <a:lnTo>
                      <a:pt x="29" y="205"/>
                    </a:lnTo>
                    <a:lnTo>
                      <a:pt x="38" y="206"/>
                    </a:lnTo>
                    <a:lnTo>
                      <a:pt x="37" y="179"/>
                    </a:lnTo>
                    <a:lnTo>
                      <a:pt x="37" y="155"/>
                    </a:lnTo>
                    <a:lnTo>
                      <a:pt x="36" y="128"/>
                    </a:lnTo>
                    <a:lnTo>
                      <a:pt x="36" y="103"/>
                    </a:lnTo>
                    <a:lnTo>
                      <a:pt x="35" y="78"/>
                    </a:lnTo>
                    <a:lnTo>
                      <a:pt x="35" y="52"/>
                    </a:lnTo>
                    <a:lnTo>
                      <a:pt x="35" y="28"/>
                    </a:lnTo>
                    <a:lnTo>
                      <a:pt x="35" y="3"/>
                    </a:lnTo>
                    <a:close/>
                  </a:path>
                </a:pathLst>
              </a:custGeom>
              <a:solidFill>
                <a:srgbClr val="E0E0D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1" name="未知"/>
              <p:cNvSpPr/>
              <p:nvPr/>
            </p:nvSpPr>
            <p:spPr bwMode="auto">
              <a:xfrm>
                <a:off x="485" y="142"/>
                <a:ext cx="7" cy="114"/>
              </a:xfrm>
              <a:custGeom>
                <a:avLst/>
                <a:gdLst>
                  <a:gd name="T0" fmla="*/ 7 w 41"/>
                  <a:gd name="T1" fmla="*/ 109 h 662"/>
                  <a:gd name="T2" fmla="*/ 5 w 41"/>
                  <a:gd name="T3" fmla="*/ 109 h 662"/>
                  <a:gd name="T4" fmla="*/ 4 w 41"/>
                  <a:gd name="T5" fmla="*/ 109 h 662"/>
                  <a:gd name="T6" fmla="*/ 2 w 41"/>
                  <a:gd name="T7" fmla="*/ 110 h 662"/>
                  <a:gd name="T8" fmla="*/ 1 w 41"/>
                  <a:gd name="T9" fmla="*/ 110 h 662"/>
                  <a:gd name="T10" fmla="*/ 1 w 41"/>
                  <a:gd name="T11" fmla="*/ 103 h 662"/>
                  <a:gd name="T12" fmla="*/ 1 w 41"/>
                  <a:gd name="T13" fmla="*/ 96 h 662"/>
                  <a:gd name="T14" fmla="*/ 1 w 41"/>
                  <a:gd name="T15" fmla="*/ 89 h 662"/>
                  <a:gd name="T16" fmla="*/ 1 w 41"/>
                  <a:gd name="T17" fmla="*/ 82 h 662"/>
                  <a:gd name="T18" fmla="*/ 1 w 41"/>
                  <a:gd name="T19" fmla="*/ 75 h 662"/>
                  <a:gd name="T20" fmla="*/ 1 w 41"/>
                  <a:gd name="T21" fmla="*/ 69 h 662"/>
                  <a:gd name="T22" fmla="*/ 0 w 41"/>
                  <a:gd name="T23" fmla="*/ 62 h 662"/>
                  <a:gd name="T24" fmla="*/ 0 w 41"/>
                  <a:gd name="T25" fmla="*/ 55 h 662"/>
                  <a:gd name="T26" fmla="*/ 0 w 41"/>
                  <a:gd name="T27" fmla="*/ 48 h 662"/>
                  <a:gd name="T28" fmla="*/ 0 w 41"/>
                  <a:gd name="T29" fmla="*/ 41 h 662"/>
                  <a:gd name="T30" fmla="*/ 0 w 41"/>
                  <a:gd name="T31" fmla="*/ 34 h 662"/>
                  <a:gd name="T32" fmla="*/ 0 w 41"/>
                  <a:gd name="T33" fmla="*/ 27 h 662"/>
                  <a:gd name="T34" fmla="*/ 0 w 41"/>
                  <a:gd name="T35" fmla="*/ 20 h 662"/>
                  <a:gd name="T36" fmla="*/ 0 w 41"/>
                  <a:gd name="T37" fmla="*/ 14 h 662"/>
                  <a:gd name="T38" fmla="*/ 0 w 41"/>
                  <a:gd name="T39" fmla="*/ 7 h 662"/>
                  <a:gd name="T40" fmla="*/ 0 w 41"/>
                  <a:gd name="T41" fmla="*/ 0 h 662"/>
                  <a:gd name="T42" fmla="*/ 1 w 41"/>
                  <a:gd name="T43" fmla="*/ 0 h 662"/>
                  <a:gd name="T44" fmla="*/ 3 w 41"/>
                  <a:gd name="T45" fmla="*/ 0 h 662"/>
                  <a:gd name="T46" fmla="*/ 4 w 41"/>
                  <a:gd name="T47" fmla="*/ 0 h 662"/>
                  <a:gd name="T48" fmla="*/ 6 w 41"/>
                  <a:gd name="T49" fmla="*/ 0 h 662"/>
                  <a:gd name="T50" fmla="*/ 6 w 41"/>
                  <a:gd name="T51" fmla="*/ 7 h 662"/>
                  <a:gd name="T52" fmla="*/ 6 w 41"/>
                  <a:gd name="T53" fmla="*/ 14 h 662"/>
                  <a:gd name="T54" fmla="*/ 6 w 41"/>
                  <a:gd name="T55" fmla="*/ 20 h 662"/>
                  <a:gd name="T56" fmla="*/ 6 w 41"/>
                  <a:gd name="T57" fmla="*/ 27 h 662"/>
                  <a:gd name="T58" fmla="*/ 6 w 41"/>
                  <a:gd name="T59" fmla="*/ 34 h 662"/>
                  <a:gd name="T60" fmla="*/ 6 w 41"/>
                  <a:gd name="T61" fmla="*/ 41 h 662"/>
                  <a:gd name="T62" fmla="*/ 6 w 41"/>
                  <a:gd name="T63" fmla="*/ 47 h 662"/>
                  <a:gd name="T64" fmla="*/ 6 w 41"/>
                  <a:gd name="T65" fmla="*/ 54 h 662"/>
                  <a:gd name="T66" fmla="*/ 6 w 41"/>
                  <a:gd name="T67" fmla="*/ 61 h 662"/>
                  <a:gd name="T68" fmla="*/ 6 w 41"/>
                  <a:gd name="T69" fmla="*/ 68 h 662"/>
                  <a:gd name="T70" fmla="*/ 6 w 41"/>
                  <a:gd name="T71" fmla="*/ 75 h 662"/>
                  <a:gd name="T72" fmla="*/ 7 w 41"/>
                  <a:gd name="T73" fmla="*/ 82 h 662"/>
                  <a:gd name="T74" fmla="*/ 7 w 41"/>
                  <a:gd name="T75" fmla="*/ 88 h 662"/>
                  <a:gd name="T76" fmla="*/ 7 w 41"/>
                  <a:gd name="T77" fmla="*/ 95 h 662"/>
                  <a:gd name="T78" fmla="*/ 7 w 41"/>
                  <a:gd name="T79" fmla="*/ 102 h 662"/>
                  <a:gd name="T80" fmla="*/ 7 w 41"/>
                  <a:gd name="T81" fmla="*/ 109 h 6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1" h="662">
                    <a:moveTo>
                      <a:pt x="41" y="655"/>
                    </a:moveTo>
                    <a:lnTo>
                      <a:pt x="32" y="656"/>
                    </a:lnTo>
                    <a:lnTo>
                      <a:pt x="23" y="658"/>
                    </a:lnTo>
                    <a:lnTo>
                      <a:pt x="14" y="659"/>
                    </a:lnTo>
                    <a:lnTo>
                      <a:pt x="6" y="662"/>
                    </a:lnTo>
                    <a:lnTo>
                      <a:pt x="5" y="620"/>
                    </a:lnTo>
                    <a:lnTo>
                      <a:pt x="5" y="579"/>
                    </a:lnTo>
                    <a:lnTo>
                      <a:pt x="4" y="537"/>
                    </a:lnTo>
                    <a:lnTo>
                      <a:pt x="4" y="496"/>
                    </a:lnTo>
                    <a:lnTo>
                      <a:pt x="3" y="454"/>
                    </a:lnTo>
                    <a:lnTo>
                      <a:pt x="3" y="413"/>
                    </a:lnTo>
                    <a:lnTo>
                      <a:pt x="2" y="371"/>
                    </a:lnTo>
                    <a:lnTo>
                      <a:pt x="2" y="330"/>
                    </a:lnTo>
                    <a:lnTo>
                      <a:pt x="1" y="288"/>
                    </a:lnTo>
                    <a:lnTo>
                      <a:pt x="1" y="247"/>
                    </a:lnTo>
                    <a:lnTo>
                      <a:pt x="1" y="205"/>
                    </a:lnTo>
                    <a:lnTo>
                      <a:pt x="1" y="165"/>
                    </a:lnTo>
                    <a:lnTo>
                      <a:pt x="0" y="123"/>
                    </a:lnTo>
                    <a:lnTo>
                      <a:pt x="0" y="82"/>
                    </a:lnTo>
                    <a:lnTo>
                      <a:pt x="0" y="40"/>
                    </a:lnTo>
                    <a:lnTo>
                      <a:pt x="0" y="0"/>
                    </a:lnTo>
                    <a:lnTo>
                      <a:pt x="8" y="0"/>
                    </a:lnTo>
                    <a:lnTo>
                      <a:pt x="16" y="0"/>
                    </a:lnTo>
                    <a:lnTo>
                      <a:pt x="25" y="0"/>
                    </a:lnTo>
                    <a:lnTo>
                      <a:pt x="34" y="1"/>
                    </a:lnTo>
                    <a:lnTo>
                      <a:pt x="34" y="41"/>
                    </a:lnTo>
                    <a:lnTo>
                      <a:pt x="34" y="82"/>
                    </a:lnTo>
                    <a:lnTo>
                      <a:pt x="34" y="122"/>
                    </a:lnTo>
                    <a:lnTo>
                      <a:pt x="35" y="163"/>
                    </a:lnTo>
                    <a:lnTo>
                      <a:pt x="35" y="203"/>
                    </a:lnTo>
                    <a:lnTo>
                      <a:pt x="35" y="244"/>
                    </a:lnTo>
                    <a:lnTo>
                      <a:pt x="36" y="285"/>
                    </a:lnTo>
                    <a:lnTo>
                      <a:pt x="37" y="327"/>
                    </a:lnTo>
                    <a:lnTo>
                      <a:pt x="37" y="367"/>
                    </a:lnTo>
                    <a:lnTo>
                      <a:pt x="37" y="408"/>
                    </a:lnTo>
                    <a:lnTo>
                      <a:pt x="38" y="449"/>
                    </a:lnTo>
                    <a:lnTo>
                      <a:pt x="39" y="491"/>
                    </a:lnTo>
                    <a:lnTo>
                      <a:pt x="39" y="531"/>
                    </a:lnTo>
                    <a:lnTo>
                      <a:pt x="39" y="572"/>
                    </a:lnTo>
                    <a:lnTo>
                      <a:pt x="40" y="613"/>
                    </a:lnTo>
                    <a:lnTo>
                      <a:pt x="41" y="655"/>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2" name="未知"/>
              <p:cNvSpPr/>
              <p:nvPr/>
            </p:nvSpPr>
            <p:spPr bwMode="auto">
              <a:xfrm>
                <a:off x="281" y="97"/>
                <a:ext cx="225" cy="15"/>
              </a:xfrm>
              <a:custGeom>
                <a:avLst/>
                <a:gdLst>
                  <a:gd name="T0" fmla="*/ 225 w 1349"/>
                  <a:gd name="T1" fmla="*/ 14 h 92"/>
                  <a:gd name="T2" fmla="*/ 214 w 1349"/>
                  <a:gd name="T3" fmla="*/ 13 h 92"/>
                  <a:gd name="T4" fmla="*/ 203 w 1349"/>
                  <a:gd name="T5" fmla="*/ 12 h 92"/>
                  <a:gd name="T6" fmla="*/ 192 w 1349"/>
                  <a:gd name="T7" fmla="*/ 11 h 92"/>
                  <a:gd name="T8" fmla="*/ 181 w 1349"/>
                  <a:gd name="T9" fmla="*/ 11 h 92"/>
                  <a:gd name="T10" fmla="*/ 169 w 1349"/>
                  <a:gd name="T11" fmla="*/ 10 h 92"/>
                  <a:gd name="T12" fmla="*/ 157 w 1349"/>
                  <a:gd name="T13" fmla="*/ 9 h 92"/>
                  <a:gd name="T14" fmla="*/ 144 w 1349"/>
                  <a:gd name="T15" fmla="*/ 9 h 92"/>
                  <a:gd name="T16" fmla="*/ 132 w 1349"/>
                  <a:gd name="T17" fmla="*/ 8 h 92"/>
                  <a:gd name="T18" fmla="*/ 117 w 1349"/>
                  <a:gd name="T19" fmla="*/ 7 h 92"/>
                  <a:gd name="T20" fmla="*/ 102 w 1349"/>
                  <a:gd name="T21" fmla="*/ 6 h 92"/>
                  <a:gd name="T22" fmla="*/ 86 w 1349"/>
                  <a:gd name="T23" fmla="*/ 5 h 92"/>
                  <a:gd name="T24" fmla="*/ 70 w 1349"/>
                  <a:gd name="T25" fmla="*/ 4 h 92"/>
                  <a:gd name="T26" fmla="*/ 53 w 1349"/>
                  <a:gd name="T27" fmla="*/ 3 h 92"/>
                  <a:gd name="T28" fmla="*/ 36 w 1349"/>
                  <a:gd name="T29" fmla="*/ 2 h 92"/>
                  <a:gd name="T30" fmla="*/ 18 w 1349"/>
                  <a:gd name="T31" fmla="*/ 1 h 92"/>
                  <a:gd name="T32" fmla="*/ 0 w 1349"/>
                  <a:gd name="T33" fmla="*/ 0 h 92"/>
                  <a:gd name="T34" fmla="*/ 0 w 1349"/>
                  <a:gd name="T35" fmla="*/ 1 h 92"/>
                  <a:gd name="T36" fmla="*/ 0 w 1349"/>
                  <a:gd name="T37" fmla="*/ 2 h 92"/>
                  <a:gd name="T38" fmla="*/ 18 w 1349"/>
                  <a:gd name="T39" fmla="*/ 3 h 92"/>
                  <a:gd name="T40" fmla="*/ 36 w 1349"/>
                  <a:gd name="T41" fmla="*/ 4 h 92"/>
                  <a:gd name="T42" fmla="*/ 53 w 1349"/>
                  <a:gd name="T43" fmla="*/ 5 h 92"/>
                  <a:gd name="T44" fmla="*/ 70 w 1349"/>
                  <a:gd name="T45" fmla="*/ 6 h 92"/>
                  <a:gd name="T46" fmla="*/ 86 w 1349"/>
                  <a:gd name="T47" fmla="*/ 7 h 92"/>
                  <a:gd name="T48" fmla="*/ 102 w 1349"/>
                  <a:gd name="T49" fmla="*/ 8 h 92"/>
                  <a:gd name="T50" fmla="*/ 117 w 1349"/>
                  <a:gd name="T51" fmla="*/ 9 h 92"/>
                  <a:gd name="T52" fmla="*/ 132 w 1349"/>
                  <a:gd name="T53" fmla="*/ 10 h 92"/>
                  <a:gd name="T54" fmla="*/ 144 w 1349"/>
                  <a:gd name="T55" fmla="*/ 10 h 92"/>
                  <a:gd name="T56" fmla="*/ 157 w 1349"/>
                  <a:gd name="T57" fmla="*/ 11 h 92"/>
                  <a:gd name="T58" fmla="*/ 169 w 1349"/>
                  <a:gd name="T59" fmla="*/ 12 h 92"/>
                  <a:gd name="T60" fmla="*/ 181 w 1349"/>
                  <a:gd name="T61" fmla="*/ 12 h 92"/>
                  <a:gd name="T62" fmla="*/ 192 w 1349"/>
                  <a:gd name="T63" fmla="*/ 13 h 92"/>
                  <a:gd name="T64" fmla="*/ 203 w 1349"/>
                  <a:gd name="T65" fmla="*/ 14 h 92"/>
                  <a:gd name="T66" fmla="*/ 214 w 1349"/>
                  <a:gd name="T67" fmla="*/ 14 h 92"/>
                  <a:gd name="T68" fmla="*/ 225 w 1349"/>
                  <a:gd name="T69" fmla="*/ 15 h 92"/>
                  <a:gd name="T70" fmla="*/ 225 w 1349"/>
                  <a:gd name="T71" fmla="*/ 14 h 92"/>
                  <a:gd name="T72" fmla="*/ 225 w 1349"/>
                  <a:gd name="T73" fmla="*/ 14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49" h="92">
                    <a:moveTo>
                      <a:pt x="1349" y="83"/>
                    </a:moveTo>
                    <a:lnTo>
                      <a:pt x="1284" y="78"/>
                    </a:lnTo>
                    <a:lnTo>
                      <a:pt x="1219" y="74"/>
                    </a:lnTo>
                    <a:lnTo>
                      <a:pt x="1151" y="70"/>
                    </a:lnTo>
                    <a:lnTo>
                      <a:pt x="1083" y="66"/>
                    </a:lnTo>
                    <a:lnTo>
                      <a:pt x="1011" y="61"/>
                    </a:lnTo>
                    <a:lnTo>
                      <a:pt x="939" y="57"/>
                    </a:lnTo>
                    <a:lnTo>
                      <a:pt x="865" y="53"/>
                    </a:lnTo>
                    <a:lnTo>
                      <a:pt x="789" y="48"/>
                    </a:lnTo>
                    <a:lnTo>
                      <a:pt x="700" y="42"/>
                    </a:lnTo>
                    <a:lnTo>
                      <a:pt x="609" y="37"/>
                    </a:lnTo>
                    <a:lnTo>
                      <a:pt x="515" y="31"/>
                    </a:lnTo>
                    <a:lnTo>
                      <a:pt x="419" y="26"/>
                    </a:lnTo>
                    <a:lnTo>
                      <a:pt x="319" y="19"/>
                    </a:lnTo>
                    <a:lnTo>
                      <a:pt x="216" y="13"/>
                    </a:lnTo>
                    <a:lnTo>
                      <a:pt x="110" y="6"/>
                    </a:lnTo>
                    <a:lnTo>
                      <a:pt x="0" y="0"/>
                    </a:lnTo>
                    <a:lnTo>
                      <a:pt x="0" y="6"/>
                    </a:lnTo>
                    <a:lnTo>
                      <a:pt x="0" y="13"/>
                    </a:lnTo>
                    <a:lnTo>
                      <a:pt x="110" y="19"/>
                    </a:lnTo>
                    <a:lnTo>
                      <a:pt x="216" y="25"/>
                    </a:lnTo>
                    <a:lnTo>
                      <a:pt x="319" y="31"/>
                    </a:lnTo>
                    <a:lnTo>
                      <a:pt x="419" y="37"/>
                    </a:lnTo>
                    <a:lnTo>
                      <a:pt x="515" y="42"/>
                    </a:lnTo>
                    <a:lnTo>
                      <a:pt x="609" y="47"/>
                    </a:lnTo>
                    <a:lnTo>
                      <a:pt x="700" y="53"/>
                    </a:lnTo>
                    <a:lnTo>
                      <a:pt x="789" y="59"/>
                    </a:lnTo>
                    <a:lnTo>
                      <a:pt x="865" y="63"/>
                    </a:lnTo>
                    <a:lnTo>
                      <a:pt x="939" y="67"/>
                    </a:lnTo>
                    <a:lnTo>
                      <a:pt x="1012" y="71"/>
                    </a:lnTo>
                    <a:lnTo>
                      <a:pt x="1084" y="76"/>
                    </a:lnTo>
                    <a:lnTo>
                      <a:pt x="1152" y="79"/>
                    </a:lnTo>
                    <a:lnTo>
                      <a:pt x="1220" y="84"/>
                    </a:lnTo>
                    <a:lnTo>
                      <a:pt x="1285" y="87"/>
                    </a:lnTo>
                    <a:lnTo>
                      <a:pt x="1349" y="92"/>
                    </a:lnTo>
                    <a:lnTo>
                      <a:pt x="1349" y="87"/>
                    </a:lnTo>
                    <a:lnTo>
                      <a:pt x="1349" y="83"/>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3" name="未知"/>
              <p:cNvSpPr/>
              <p:nvPr/>
            </p:nvSpPr>
            <p:spPr bwMode="auto">
              <a:xfrm>
                <a:off x="281" y="101"/>
                <a:ext cx="225" cy="14"/>
              </a:xfrm>
              <a:custGeom>
                <a:avLst/>
                <a:gdLst>
                  <a:gd name="T0" fmla="*/ 225 w 1349"/>
                  <a:gd name="T1" fmla="*/ 13 h 84"/>
                  <a:gd name="T2" fmla="*/ 214 w 1349"/>
                  <a:gd name="T3" fmla="*/ 12 h 84"/>
                  <a:gd name="T4" fmla="*/ 203 w 1349"/>
                  <a:gd name="T5" fmla="*/ 11 h 84"/>
                  <a:gd name="T6" fmla="*/ 192 w 1349"/>
                  <a:gd name="T7" fmla="*/ 11 h 84"/>
                  <a:gd name="T8" fmla="*/ 181 w 1349"/>
                  <a:gd name="T9" fmla="*/ 10 h 84"/>
                  <a:gd name="T10" fmla="*/ 169 w 1349"/>
                  <a:gd name="T11" fmla="*/ 9 h 84"/>
                  <a:gd name="T12" fmla="*/ 157 w 1349"/>
                  <a:gd name="T13" fmla="*/ 9 h 84"/>
                  <a:gd name="T14" fmla="*/ 144 w 1349"/>
                  <a:gd name="T15" fmla="*/ 8 h 84"/>
                  <a:gd name="T16" fmla="*/ 132 w 1349"/>
                  <a:gd name="T17" fmla="*/ 7 h 84"/>
                  <a:gd name="T18" fmla="*/ 117 w 1349"/>
                  <a:gd name="T19" fmla="*/ 7 h 84"/>
                  <a:gd name="T20" fmla="*/ 102 w 1349"/>
                  <a:gd name="T21" fmla="*/ 6 h 84"/>
                  <a:gd name="T22" fmla="*/ 86 w 1349"/>
                  <a:gd name="T23" fmla="*/ 5 h 84"/>
                  <a:gd name="T24" fmla="*/ 70 w 1349"/>
                  <a:gd name="T25" fmla="*/ 4 h 84"/>
                  <a:gd name="T26" fmla="*/ 53 w 1349"/>
                  <a:gd name="T27" fmla="*/ 3 h 84"/>
                  <a:gd name="T28" fmla="*/ 36 w 1349"/>
                  <a:gd name="T29" fmla="*/ 2 h 84"/>
                  <a:gd name="T30" fmla="*/ 18 w 1349"/>
                  <a:gd name="T31" fmla="*/ 1 h 84"/>
                  <a:gd name="T32" fmla="*/ 0 w 1349"/>
                  <a:gd name="T33" fmla="*/ 0 h 84"/>
                  <a:gd name="T34" fmla="*/ 0 w 1349"/>
                  <a:gd name="T35" fmla="*/ 1 h 84"/>
                  <a:gd name="T36" fmla="*/ 0 w 1349"/>
                  <a:gd name="T37" fmla="*/ 2 h 84"/>
                  <a:gd name="T38" fmla="*/ 18 w 1349"/>
                  <a:gd name="T39" fmla="*/ 3 h 84"/>
                  <a:gd name="T40" fmla="*/ 36 w 1349"/>
                  <a:gd name="T41" fmla="*/ 4 h 84"/>
                  <a:gd name="T42" fmla="*/ 53 w 1349"/>
                  <a:gd name="T43" fmla="*/ 5 h 84"/>
                  <a:gd name="T44" fmla="*/ 70 w 1349"/>
                  <a:gd name="T45" fmla="*/ 6 h 84"/>
                  <a:gd name="T46" fmla="*/ 86 w 1349"/>
                  <a:gd name="T47" fmla="*/ 6 h 84"/>
                  <a:gd name="T48" fmla="*/ 102 w 1349"/>
                  <a:gd name="T49" fmla="*/ 7 h 84"/>
                  <a:gd name="T50" fmla="*/ 117 w 1349"/>
                  <a:gd name="T51" fmla="*/ 8 h 84"/>
                  <a:gd name="T52" fmla="*/ 132 w 1349"/>
                  <a:gd name="T53" fmla="*/ 9 h 84"/>
                  <a:gd name="T54" fmla="*/ 144 w 1349"/>
                  <a:gd name="T55" fmla="*/ 10 h 84"/>
                  <a:gd name="T56" fmla="*/ 157 w 1349"/>
                  <a:gd name="T57" fmla="*/ 10 h 84"/>
                  <a:gd name="T58" fmla="*/ 169 w 1349"/>
                  <a:gd name="T59" fmla="*/ 11 h 84"/>
                  <a:gd name="T60" fmla="*/ 181 w 1349"/>
                  <a:gd name="T61" fmla="*/ 12 h 84"/>
                  <a:gd name="T62" fmla="*/ 192 w 1349"/>
                  <a:gd name="T63" fmla="*/ 12 h 84"/>
                  <a:gd name="T64" fmla="*/ 203 w 1349"/>
                  <a:gd name="T65" fmla="*/ 13 h 84"/>
                  <a:gd name="T66" fmla="*/ 214 w 1349"/>
                  <a:gd name="T67" fmla="*/ 13 h 84"/>
                  <a:gd name="T68" fmla="*/ 225 w 1349"/>
                  <a:gd name="T69" fmla="*/ 14 h 84"/>
                  <a:gd name="T70" fmla="*/ 225 w 1349"/>
                  <a:gd name="T71" fmla="*/ 13 h 84"/>
                  <a:gd name="T72" fmla="*/ 225 w 1349"/>
                  <a:gd name="T73" fmla="*/ 13 h 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49" h="84">
                    <a:moveTo>
                      <a:pt x="1349" y="76"/>
                    </a:moveTo>
                    <a:lnTo>
                      <a:pt x="1285" y="72"/>
                    </a:lnTo>
                    <a:lnTo>
                      <a:pt x="1220" y="68"/>
                    </a:lnTo>
                    <a:lnTo>
                      <a:pt x="1152" y="63"/>
                    </a:lnTo>
                    <a:lnTo>
                      <a:pt x="1084" y="59"/>
                    </a:lnTo>
                    <a:lnTo>
                      <a:pt x="1012" y="55"/>
                    </a:lnTo>
                    <a:lnTo>
                      <a:pt x="939" y="51"/>
                    </a:lnTo>
                    <a:lnTo>
                      <a:pt x="865" y="47"/>
                    </a:lnTo>
                    <a:lnTo>
                      <a:pt x="789" y="44"/>
                    </a:lnTo>
                    <a:lnTo>
                      <a:pt x="700" y="39"/>
                    </a:lnTo>
                    <a:lnTo>
                      <a:pt x="609" y="34"/>
                    </a:lnTo>
                    <a:lnTo>
                      <a:pt x="515" y="28"/>
                    </a:lnTo>
                    <a:lnTo>
                      <a:pt x="419" y="22"/>
                    </a:lnTo>
                    <a:lnTo>
                      <a:pt x="319" y="16"/>
                    </a:lnTo>
                    <a:lnTo>
                      <a:pt x="216" y="11"/>
                    </a:lnTo>
                    <a:lnTo>
                      <a:pt x="110" y="5"/>
                    </a:lnTo>
                    <a:lnTo>
                      <a:pt x="0" y="0"/>
                    </a:lnTo>
                    <a:lnTo>
                      <a:pt x="0" y="5"/>
                    </a:lnTo>
                    <a:lnTo>
                      <a:pt x="0" y="11"/>
                    </a:lnTo>
                    <a:lnTo>
                      <a:pt x="110" y="16"/>
                    </a:lnTo>
                    <a:lnTo>
                      <a:pt x="216" y="21"/>
                    </a:lnTo>
                    <a:lnTo>
                      <a:pt x="319" y="27"/>
                    </a:lnTo>
                    <a:lnTo>
                      <a:pt x="419" y="33"/>
                    </a:lnTo>
                    <a:lnTo>
                      <a:pt x="515" y="38"/>
                    </a:lnTo>
                    <a:lnTo>
                      <a:pt x="609" y="43"/>
                    </a:lnTo>
                    <a:lnTo>
                      <a:pt x="700" y="48"/>
                    </a:lnTo>
                    <a:lnTo>
                      <a:pt x="789" y="54"/>
                    </a:lnTo>
                    <a:lnTo>
                      <a:pt x="865" y="57"/>
                    </a:lnTo>
                    <a:lnTo>
                      <a:pt x="939" y="61"/>
                    </a:lnTo>
                    <a:lnTo>
                      <a:pt x="1012" y="65"/>
                    </a:lnTo>
                    <a:lnTo>
                      <a:pt x="1084" y="70"/>
                    </a:lnTo>
                    <a:lnTo>
                      <a:pt x="1152" y="73"/>
                    </a:lnTo>
                    <a:lnTo>
                      <a:pt x="1220" y="77"/>
                    </a:lnTo>
                    <a:lnTo>
                      <a:pt x="1285" y="80"/>
                    </a:lnTo>
                    <a:lnTo>
                      <a:pt x="1349" y="84"/>
                    </a:lnTo>
                    <a:lnTo>
                      <a:pt x="1349" y="79"/>
                    </a:lnTo>
                    <a:lnTo>
                      <a:pt x="1349" y="76"/>
                    </a:lnTo>
                    <a:close/>
                  </a:path>
                </a:pathLst>
              </a:custGeom>
              <a:solidFill>
                <a:srgbClr val="C2C2B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4" name="未知"/>
              <p:cNvSpPr/>
              <p:nvPr/>
            </p:nvSpPr>
            <p:spPr bwMode="auto">
              <a:xfrm>
                <a:off x="282" y="221"/>
                <a:ext cx="210" cy="30"/>
              </a:xfrm>
              <a:custGeom>
                <a:avLst/>
                <a:gdLst>
                  <a:gd name="T0" fmla="*/ 210 w 1255"/>
                  <a:gd name="T1" fmla="*/ 0 h 184"/>
                  <a:gd name="T2" fmla="*/ 200 w 1255"/>
                  <a:gd name="T3" fmla="*/ 1 h 184"/>
                  <a:gd name="T4" fmla="*/ 189 w 1255"/>
                  <a:gd name="T5" fmla="*/ 3 h 184"/>
                  <a:gd name="T6" fmla="*/ 179 w 1255"/>
                  <a:gd name="T7" fmla="*/ 4 h 184"/>
                  <a:gd name="T8" fmla="*/ 168 w 1255"/>
                  <a:gd name="T9" fmla="*/ 6 h 184"/>
                  <a:gd name="T10" fmla="*/ 156 w 1255"/>
                  <a:gd name="T11" fmla="*/ 7 h 184"/>
                  <a:gd name="T12" fmla="*/ 145 w 1255"/>
                  <a:gd name="T13" fmla="*/ 9 h 184"/>
                  <a:gd name="T14" fmla="*/ 133 w 1255"/>
                  <a:gd name="T15" fmla="*/ 10 h 184"/>
                  <a:gd name="T16" fmla="*/ 121 w 1255"/>
                  <a:gd name="T17" fmla="*/ 12 h 184"/>
                  <a:gd name="T18" fmla="*/ 108 w 1255"/>
                  <a:gd name="T19" fmla="*/ 14 h 184"/>
                  <a:gd name="T20" fmla="*/ 94 w 1255"/>
                  <a:gd name="T21" fmla="*/ 15 h 184"/>
                  <a:gd name="T22" fmla="*/ 79 w 1255"/>
                  <a:gd name="T23" fmla="*/ 17 h 184"/>
                  <a:gd name="T24" fmla="*/ 64 w 1255"/>
                  <a:gd name="T25" fmla="*/ 19 h 184"/>
                  <a:gd name="T26" fmla="*/ 49 w 1255"/>
                  <a:gd name="T27" fmla="*/ 21 h 184"/>
                  <a:gd name="T28" fmla="*/ 33 w 1255"/>
                  <a:gd name="T29" fmla="*/ 23 h 184"/>
                  <a:gd name="T30" fmla="*/ 17 w 1255"/>
                  <a:gd name="T31" fmla="*/ 26 h 184"/>
                  <a:gd name="T32" fmla="*/ 0 w 1255"/>
                  <a:gd name="T33" fmla="*/ 28 h 184"/>
                  <a:gd name="T34" fmla="*/ 0 w 1255"/>
                  <a:gd name="T35" fmla="*/ 29 h 184"/>
                  <a:gd name="T36" fmla="*/ 0 w 1255"/>
                  <a:gd name="T37" fmla="*/ 30 h 184"/>
                  <a:gd name="T38" fmla="*/ 17 w 1255"/>
                  <a:gd name="T39" fmla="*/ 28 h 184"/>
                  <a:gd name="T40" fmla="*/ 33 w 1255"/>
                  <a:gd name="T41" fmla="*/ 25 h 184"/>
                  <a:gd name="T42" fmla="*/ 49 w 1255"/>
                  <a:gd name="T43" fmla="*/ 23 h 184"/>
                  <a:gd name="T44" fmla="*/ 64 w 1255"/>
                  <a:gd name="T45" fmla="*/ 21 h 184"/>
                  <a:gd name="T46" fmla="*/ 79 w 1255"/>
                  <a:gd name="T47" fmla="*/ 19 h 184"/>
                  <a:gd name="T48" fmla="*/ 94 w 1255"/>
                  <a:gd name="T49" fmla="*/ 17 h 184"/>
                  <a:gd name="T50" fmla="*/ 108 w 1255"/>
                  <a:gd name="T51" fmla="*/ 15 h 184"/>
                  <a:gd name="T52" fmla="*/ 121 w 1255"/>
                  <a:gd name="T53" fmla="*/ 14 h 184"/>
                  <a:gd name="T54" fmla="*/ 133 w 1255"/>
                  <a:gd name="T55" fmla="*/ 12 h 184"/>
                  <a:gd name="T56" fmla="*/ 145 w 1255"/>
                  <a:gd name="T57" fmla="*/ 10 h 184"/>
                  <a:gd name="T58" fmla="*/ 156 w 1255"/>
                  <a:gd name="T59" fmla="*/ 9 h 184"/>
                  <a:gd name="T60" fmla="*/ 168 w 1255"/>
                  <a:gd name="T61" fmla="*/ 7 h 184"/>
                  <a:gd name="T62" fmla="*/ 179 w 1255"/>
                  <a:gd name="T63" fmla="*/ 6 h 184"/>
                  <a:gd name="T64" fmla="*/ 189 w 1255"/>
                  <a:gd name="T65" fmla="*/ 4 h 184"/>
                  <a:gd name="T66" fmla="*/ 200 w 1255"/>
                  <a:gd name="T67" fmla="*/ 3 h 184"/>
                  <a:gd name="T68" fmla="*/ 210 w 1255"/>
                  <a:gd name="T69" fmla="*/ 1 h 184"/>
                  <a:gd name="T70" fmla="*/ 210 w 1255"/>
                  <a:gd name="T71" fmla="*/ 1 h 184"/>
                  <a:gd name="T72" fmla="*/ 210 w 1255"/>
                  <a:gd name="T73" fmla="*/ 0 h 1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55" h="184">
                    <a:moveTo>
                      <a:pt x="1255" y="0"/>
                    </a:moveTo>
                    <a:lnTo>
                      <a:pt x="1193" y="7"/>
                    </a:lnTo>
                    <a:lnTo>
                      <a:pt x="1132" y="16"/>
                    </a:lnTo>
                    <a:lnTo>
                      <a:pt x="1067" y="25"/>
                    </a:lnTo>
                    <a:lnTo>
                      <a:pt x="1003" y="34"/>
                    </a:lnTo>
                    <a:lnTo>
                      <a:pt x="935" y="43"/>
                    </a:lnTo>
                    <a:lnTo>
                      <a:pt x="867" y="53"/>
                    </a:lnTo>
                    <a:lnTo>
                      <a:pt x="797" y="63"/>
                    </a:lnTo>
                    <a:lnTo>
                      <a:pt x="726" y="73"/>
                    </a:lnTo>
                    <a:lnTo>
                      <a:pt x="643" y="83"/>
                    </a:lnTo>
                    <a:lnTo>
                      <a:pt x="559" y="95"/>
                    </a:lnTo>
                    <a:lnTo>
                      <a:pt x="473" y="107"/>
                    </a:lnTo>
                    <a:lnTo>
                      <a:pt x="384" y="119"/>
                    </a:lnTo>
                    <a:lnTo>
                      <a:pt x="292" y="131"/>
                    </a:lnTo>
                    <a:lnTo>
                      <a:pt x="197" y="144"/>
                    </a:lnTo>
                    <a:lnTo>
                      <a:pt x="99" y="157"/>
                    </a:lnTo>
                    <a:lnTo>
                      <a:pt x="0" y="171"/>
                    </a:lnTo>
                    <a:lnTo>
                      <a:pt x="0" y="178"/>
                    </a:lnTo>
                    <a:lnTo>
                      <a:pt x="0" y="184"/>
                    </a:lnTo>
                    <a:lnTo>
                      <a:pt x="99" y="169"/>
                    </a:lnTo>
                    <a:lnTo>
                      <a:pt x="197" y="156"/>
                    </a:lnTo>
                    <a:lnTo>
                      <a:pt x="292" y="143"/>
                    </a:lnTo>
                    <a:lnTo>
                      <a:pt x="384" y="130"/>
                    </a:lnTo>
                    <a:lnTo>
                      <a:pt x="473" y="118"/>
                    </a:lnTo>
                    <a:lnTo>
                      <a:pt x="559" y="106"/>
                    </a:lnTo>
                    <a:lnTo>
                      <a:pt x="643" y="93"/>
                    </a:lnTo>
                    <a:lnTo>
                      <a:pt x="726" y="83"/>
                    </a:lnTo>
                    <a:lnTo>
                      <a:pt x="797" y="72"/>
                    </a:lnTo>
                    <a:lnTo>
                      <a:pt x="867" y="63"/>
                    </a:lnTo>
                    <a:lnTo>
                      <a:pt x="935" y="54"/>
                    </a:lnTo>
                    <a:lnTo>
                      <a:pt x="1003" y="44"/>
                    </a:lnTo>
                    <a:lnTo>
                      <a:pt x="1067" y="35"/>
                    </a:lnTo>
                    <a:lnTo>
                      <a:pt x="1132" y="26"/>
                    </a:lnTo>
                    <a:lnTo>
                      <a:pt x="1193" y="18"/>
                    </a:lnTo>
                    <a:lnTo>
                      <a:pt x="1255" y="9"/>
                    </a:lnTo>
                    <a:lnTo>
                      <a:pt x="1255" y="4"/>
                    </a:lnTo>
                    <a:lnTo>
                      <a:pt x="1255" y="0"/>
                    </a:lnTo>
                    <a:close/>
                  </a:path>
                </a:pathLst>
              </a:cu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5" name="未知"/>
              <p:cNvSpPr/>
              <p:nvPr/>
            </p:nvSpPr>
            <p:spPr bwMode="auto">
              <a:xfrm>
                <a:off x="282" y="217"/>
                <a:ext cx="210" cy="32"/>
              </a:xfrm>
              <a:custGeom>
                <a:avLst/>
                <a:gdLst>
                  <a:gd name="T0" fmla="*/ 210 w 1255"/>
                  <a:gd name="T1" fmla="*/ 3 h 190"/>
                  <a:gd name="T2" fmla="*/ 200 w 1255"/>
                  <a:gd name="T3" fmla="*/ 4 h 190"/>
                  <a:gd name="T4" fmla="*/ 189 w 1255"/>
                  <a:gd name="T5" fmla="*/ 6 h 190"/>
                  <a:gd name="T6" fmla="*/ 179 w 1255"/>
                  <a:gd name="T7" fmla="*/ 7 h 190"/>
                  <a:gd name="T8" fmla="*/ 168 w 1255"/>
                  <a:gd name="T9" fmla="*/ 9 h 190"/>
                  <a:gd name="T10" fmla="*/ 156 w 1255"/>
                  <a:gd name="T11" fmla="*/ 10 h 190"/>
                  <a:gd name="T12" fmla="*/ 145 w 1255"/>
                  <a:gd name="T13" fmla="*/ 12 h 190"/>
                  <a:gd name="T14" fmla="*/ 133 w 1255"/>
                  <a:gd name="T15" fmla="*/ 14 h 190"/>
                  <a:gd name="T16" fmla="*/ 121 w 1255"/>
                  <a:gd name="T17" fmla="*/ 15 h 190"/>
                  <a:gd name="T18" fmla="*/ 108 w 1255"/>
                  <a:gd name="T19" fmla="*/ 17 h 190"/>
                  <a:gd name="T20" fmla="*/ 94 w 1255"/>
                  <a:gd name="T21" fmla="*/ 19 h 190"/>
                  <a:gd name="T22" fmla="*/ 79 w 1255"/>
                  <a:gd name="T23" fmla="*/ 21 h 190"/>
                  <a:gd name="T24" fmla="*/ 64 w 1255"/>
                  <a:gd name="T25" fmla="*/ 23 h 190"/>
                  <a:gd name="T26" fmla="*/ 49 w 1255"/>
                  <a:gd name="T27" fmla="*/ 25 h 190"/>
                  <a:gd name="T28" fmla="*/ 33 w 1255"/>
                  <a:gd name="T29" fmla="*/ 27 h 190"/>
                  <a:gd name="T30" fmla="*/ 17 w 1255"/>
                  <a:gd name="T31" fmla="*/ 30 h 190"/>
                  <a:gd name="T32" fmla="*/ 0 w 1255"/>
                  <a:gd name="T33" fmla="*/ 32 h 190"/>
                  <a:gd name="T34" fmla="*/ 0 w 1255"/>
                  <a:gd name="T35" fmla="*/ 31 h 190"/>
                  <a:gd name="T36" fmla="*/ 0 w 1255"/>
                  <a:gd name="T37" fmla="*/ 30 h 190"/>
                  <a:gd name="T38" fmla="*/ 0 w 1255"/>
                  <a:gd name="T39" fmla="*/ 28 h 190"/>
                  <a:gd name="T40" fmla="*/ 0 w 1255"/>
                  <a:gd name="T41" fmla="*/ 27 h 190"/>
                  <a:gd name="T42" fmla="*/ 17 w 1255"/>
                  <a:gd name="T43" fmla="*/ 25 h 190"/>
                  <a:gd name="T44" fmla="*/ 33 w 1255"/>
                  <a:gd name="T45" fmla="*/ 23 h 190"/>
                  <a:gd name="T46" fmla="*/ 49 w 1255"/>
                  <a:gd name="T47" fmla="*/ 21 h 190"/>
                  <a:gd name="T48" fmla="*/ 64 w 1255"/>
                  <a:gd name="T49" fmla="*/ 19 h 190"/>
                  <a:gd name="T50" fmla="*/ 79 w 1255"/>
                  <a:gd name="T51" fmla="*/ 17 h 190"/>
                  <a:gd name="T52" fmla="*/ 93 w 1255"/>
                  <a:gd name="T53" fmla="*/ 15 h 190"/>
                  <a:gd name="T54" fmla="*/ 107 w 1255"/>
                  <a:gd name="T55" fmla="*/ 13 h 190"/>
                  <a:gd name="T56" fmla="*/ 121 w 1255"/>
                  <a:gd name="T57" fmla="*/ 12 h 190"/>
                  <a:gd name="T58" fmla="*/ 133 w 1255"/>
                  <a:gd name="T59" fmla="*/ 10 h 190"/>
                  <a:gd name="T60" fmla="*/ 145 w 1255"/>
                  <a:gd name="T61" fmla="*/ 8 h 190"/>
                  <a:gd name="T62" fmla="*/ 156 w 1255"/>
                  <a:gd name="T63" fmla="*/ 7 h 190"/>
                  <a:gd name="T64" fmla="*/ 168 w 1255"/>
                  <a:gd name="T65" fmla="*/ 6 h 190"/>
                  <a:gd name="T66" fmla="*/ 178 w 1255"/>
                  <a:gd name="T67" fmla="*/ 4 h 190"/>
                  <a:gd name="T68" fmla="*/ 189 w 1255"/>
                  <a:gd name="T69" fmla="*/ 3 h 190"/>
                  <a:gd name="T70" fmla="*/ 200 w 1255"/>
                  <a:gd name="T71" fmla="*/ 1 h 190"/>
                  <a:gd name="T72" fmla="*/ 210 w 1255"/>
                  <a:gd name="T73" fmla="*/ 0 h 190"/>
                  <a:gd name="T74" fmla="*/ 210 w 1255"/>
                  <a:gd name="T75" fmla="*/ 2 h 190"/>
                  <a:gd name="T76" fmla="*/ 210 w 1255"/>
                  <a:gd name="T77" fmla="*/ 3 h 1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55" h="190">
                    <a:moveTo>
                      <a:pt x="1255" y="19"/>
                    </a:moveTo>
                    <a:lnTo>
                      <a:pt x="1193" y="26"/>
                    </a:lnTo>
                    <a:lnTo>
                      <a:pt x="1132" y="35"/>
                    </a:lnTo>
                    <a:lnTo>
                      <a:pt x="1067" y="44"/>
                    </a:lnTo>
                    <a:lnTo>
                      <a:pt x="1003" y="53"/>
                    </a:lnTo>
                    <a:lnTo>
                      <a:pt x="935" y="62"/>
                    </a:lnTo>
                    <a:lnTo>
                      <a:pt x="867" y="72"/>
                    </a:lnTo>
                    <a:lnTo>
                      <a:pt x="797" y="82"/>
                    </a:lnTo>
                    <a:lnTo>
                      <a:pt x="726" y="92"/>
                    </a:lnTo>
                    <a:lnTo>
                      <a:pt x="643" y="102"/>
                    </a:lnTo>
                    <a:lnTo>
                      <a:pt x="559" y="114"/>
                    </a:lnTo>
                    <a:lnTo>
                      <a:pt x="473" y="126"/>
                    </a:lnTo>
                    <a:lnTo>
                      <a:pt x="384" y="138"/>
                    </a:lnTo>
                    <a:lnTo>
                      <a:pt x="292" y="150"/>
                    </a:lnTo>
                    <a:lnTo>
                      <a:pt x="197" y="163"/>
                    </a:lnTo>
                    <a:lnTo>
                      <a:pt x="99" y="176"/>
                    </a:lnTo>
                    <a:lnTo>
                      <a:pt x="0" y="190"/>
                    </a:lnTo>
                    <a:lnTo>
                      <a:pt x="0" y="183"/>
                    </a:lnTo>
                    <a:lnTo>
                      <a:pt x="0" y="176"/>
                    </a:lnTo>
                    <a:lnTo>
                      <a:pt x="0" y="169"/>
                    </a:lnTo>
                    <a:lnTo>
                      <a:pt x="0" y="163"/>
                    </a:lnTo>
                    <a:lnTo>
                      <a:pt x="99" y="149"/>
                    </a:lnTo>
                    <a:lnTo>
                      <a:pt x="197" y="137"/>
                    </a:lnTo>
                    <a:lnTo>
                      <a:pt x="292" y="125"/>
                    </a:lnTo>
                    <a:lnTo>
                      <a:pt x="384" y="112"/>
                    </a:lnTo>
                    <a:lnTo>
                      <a:pt x="473" y="100"/>
                    </a:lnTo>
                    <a:lnTo>
                      <a:pt x="558" y="90"/>
                    </a:lnTo>
                    <a:lnTo>
                      <a:pt x="642" y="79"/>
                    </a:lnTo>
                    <a:lnTo>
                      <a:pt x="725" y="69"/>
                    </a:lnTo>
                    <a:lnTo>
                      <a:pt x="796" y="59"/>
                    </a:lnTo>
                    <a:lnTo>
                      <a:pt x="866" y="50"/>
                    </a:lnTo>
                    <a:lnTo>
                      <a:pt x="935" y="41"/>
                    </a:lnTo>
                    <a:lnTo>
                      <a:pt x="1002" y="33"/>
                    </a:lnTo>
                    <a:lnTo>
                      <a:pt x="1066" y="23"/>
                    </a:lnTo>
                    <a:lnTo>
                      <a:pt x="1132" y="15"/>
                    </a:lnTo>
                    <a:lnTo>
                      <a:pt x="1193" y="7"/>
                    </a:lnTo>
                    <a:lnTo>
                      <a:pt x="1255" y="0"/>
                    </a:lnTo>
                    <a:lnTo>
                      <a:pt x="1255" y="9"/>
                    </a:lnTo>
                    <a:lnTo>
                      <a:pt x="1255" y="19"/>
                    </a:lnTo>
                    <a:close/>
                  </a:path>
                </a:pathLst>
              </a:custGeom>
              <a:solidFill>
                <a:srgbClr val="8766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6" name="未知"/>
              <p:cNvSpPr/>
              <p:nvPr/>
            </p:nvSpPr>
            <p:spPr bwMode="auto">
              <a:xfrm>
                <a:off x="282" y="222"/>
                <a:ext cx="210" cy="31"/>
              </a:xfrm>
              <a:custGeom>
                <a:avLst/>
                <a:gdLst>
                  <a:gd name="T0" fmla="*/ 210 w 1255"/>
                  <a:gd name="T1" fmla="*/ 2 h 186"/>
                  <a:gd name="T2" fmla="*/ 200 w 1255"/>
                  <a:gd name="T3" fmla="*/ 3 h 186"/>
                  <a:gd name="T4" fmla="*/ 189 w 1255"/>
                  <a:gd name="T5" fmla="*/ 5 h 186"/>
                  <a:gd name="T6" fmla="*/ 179 w 1255"/>
                  <a:gd name="T7" fmla="*/ 6 h 186"/>
                  <a:gd name="T8" fmla="*/ 168 w 1255"/>
                  <a:gd name="T9" fmla="*/ 8 h 186"/>
                  <a:gd name="T10" fmla="*/ 156 w 1255"/>
                  <a:gd name="T11" fmla="*/ 9 h 186"/>
                  <a:gd name="T12" fmla="*/ 145 w 1255"/>
                  <a:gd name="T13" fmla="*/ 11 h 186"/>
                  <a:gd name="T14" fmla="*/ 133 w 1255"/>
                  <a:gd name="T15" fmla="*/ 12 h 186"/>
                  <a:gd name="T16" fmla="*/ 121 w 1255"/>
                  <a:gd name="T17" fmla="*/ 14 h 186"/>
                  <a:gd name="T18" fmla="*/ 108 w 1255"/>
                  <a:gd name="T19" fmla="*/ 16 h 186"/>
                  <a:gd name="T20" fmla="*/ 94 w 1255"/>
                  <a:gd name="T21" fmla="*/ 18 h 186"/>
                  <a:gd name="T22" fmla="*/ 79 w 1255"/>
                  <a:gd name="T23" fmla="*/ 20 h 186"/>
                  <a:gd name="T24" fmla="*/ 64 w 1255"/>
                  <a:gd name="T25" fmla="*/ 22 h 186"/>
                  <a:gd name="T26" fmla="*/ 49 w 1255"/>
                  <a:gd name="T27" fmla="*/ 24 h 186"/>
                  <a:gd name="T28" fmla="*/ 33 w 1255"/>
                  <a:gd name="T29" fmla="*/ 26 h 186"/>
                  <a:gd name="T30" fmla="*/ 17 w 1255"/>
                  <a:gd name="T31" fmla="*/ 29 h 186"/>
                  <a:gd name="T32" fmla="*/ 0 w 1255"/>
                  <a:gd name="T33" fmla="*/ 31 h 186"/>
                  <a:gd name="T34" fmla="*/ 0 w 1255"/>
                  <a:gd name="T35" fmla="*/ 30 h 186"/>
                  <a:gd name="T36" fmla="*/ 0 w 1255"/>
                  <a:gd name="T37" fmla="*/ 29 h 186"/>
                  <a:gd name="T38" fmla="*/ 17 w 1255"/>
                  <a:gd name="T39" fmla="*/ 27 h 186"/>
                  <a:gd name="T40" fmla="*/ 33 w 1255"/>
                  <a:gd name="T41" fmla="*/ 25 h 186"/>
                  <a:gd name="T42" fmla="*/ 49 w 1255"/>
                  <a:gd name="T43" fmla="*/ 22 h 186"/>
                  <a:gd name="T44" fmla="*/ 64 w 1255"/>
                  <a:gd name="T45" fmla="*/ 20 h 186"/>
                  <a:gd name="T46" fmla="*/ 79 w 1255"/>
                  <a:gd name="T47" fmla="*/ 18 h 186"/>
                  <a:gd name="T48" fmla="*/ 94 w 1255"/>
                  <a:gd name="T49" fmla="*/ 16 h 186"/>
                  <a:gd name="T50" fmla="*/ 108 w 1255"/>
                  <a:gd name="T51" fmla="*/ 14 h 186"/>
                  <a:gd name="T52" fmla="*/ 121 w 1255"/>
                  <a:gd name="T53" fmla="*/ 12 h 186"/>
                  <a:gd name="T54" fmla="*/ 133 w 1255"/>
                  <a:gd name="T55" fmla="*/ 11 h 186"/>
                  <a:gd name="T56" fmla="*/ 145 w 1255"/>
                  <a:gd name="T57" fmla="*/ 9 h 186"/>
                  <a:gd name="T58" fmla="*/ 156 w 1255"/>
                  <a:gd name="T59" fmla="*/ 8 h 186"/>
                  <a:gd name="T60" fmla="*/ 168 w 1255"/>
                  <a:gd name="T61" fmla="*/ 6 h 186"/>
                  <a:gd name="T62" fmla="*/ 179 w 1255"/>
                  <a:gd name="T63" fmla="*/ 4 h 186"/>
                  <a:gd name="T64" fmla="*/ 189 w 1255"/>
                  <a:gd name="T65" fmla="*/ 3 h 186"/>
                  <a:gd name="T66" fmla="*/ 200 w 1255"/>
                  <a:gd name="T67" fmla="*/ 2 h 186"/>
                  <a:gd name="T68" fmla="*/ 210 w 1255"/>
                  <a:gd name="T69" fmla="*/ 0 h 186"/>
                  <a:gd name="T70" fmla="*/ 210 w 1255"/>
                  <a:gd name="T71" fmla="*/ 1 h 186"/>
                  <a:gd name="T72" fmla="*/ 210 w 1255"/>
                  <a:gd name="T73" fmla="*/ 2 h 1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55" h="186">
                    <a:moveTo>
                      <a:pt x="1255" y="10"/>
                    </a:moveTo>
                    <a:lnTo>
                      <a:pt x="1193" y="18"/>
                    </a:lnTo>
                    <a:lnTo>
                      <a:pt x="1132" y="27"/>
                    </a:lnTo>
                    <a:lnTo>
                      <a:pt x="1067" y="35"/>
                    </a:lnTo>
                    <a:lnTo>
                      <a:pt x="1003" y="45"/>
                    </a:lnTo>
                    <a:lnTo>
                      <a:pt x="935" y="54"/>
                    </a:lnTo>
                    <a:lnTo>
                      <a:pt x="867" y="63"/>
                    </a:lnTo>
                    <a:lnTo>
                      <a:pt x="797" y="73"/>
                    </a:lnTo>
                    <a:lnTo>
                      <a:pt x="726" y="83"/>
                    </a:lnTo>
                    <a:lnTo>
                      <a:pt x="643" y="95"/>
                    </a:lnTo>
                    <a:lnTo>
                      <a:pt x="559" y="107"/>
                    </a:lnTo>
                    <a:lnTo>
                      <a:pt x="473" y="119"/>
                    </a:lnTo>
                    <a:lnTo>
                      <a:pt x="384" y="133"/>
                    </a:lnTo>
                    <a:lnTo>
                      <a:pt x="292" y="145"/>
                    </a:lnTo>
                    <a:lnTo>
                      <a:pt x="197" y="158"/>
                    </a:lnTo>
                    <a:lnTo>
                      <a:pt x="99" y="172"/>
                    </a:lnTo>
                    <a:lnTo>
                      <a:pt x="0" y="186"/>
                    </a:lnTo>
                    <a:lnTo>
                      <a:pt x="0" y="181"/>
                    </a:lnTo>
                    <a:lnTo>
                      <a:pt x="0" y="175"/>
                    </a:lnTo>
                    <a:lnTo>
                      <a:pt x="99" y="160"/>
                    </a:lnTo>
                    <a:lnTo>
                      <a:pt x="197" y="147"/>
                    </a:lnTo>
                    <a:lnTo>
                      <a:pt x="292" y="134"/>
                    </a:lnTo>
                    <a:lnTo>
                      <a:pt x="384" y="121"/>
                    </a:lnTo>
                    <a:lnTo>
                      <a:pt x="473" y="109"/>
                    </a:lnTo>
                    <a:lnTo>
                      <a:pt x="559" y="97"/>
                    </a:lnTo>
                    <a:lnTo>
                      <a:pt x="643" y="84"/>
                    </a:lnTo>
                    <a:lnTo>
                      <a:pt x="726" y="74"/>
                    </a:lnTo>
                    <a:lnTo>
                      <a:pt x="797" y="63"/>
                    </a:lnTo>
                    <a:lnTo>
                      <a:pt x="867" y="54"/>
                    </a:lnTo>
                    <a:lnTo>
                      <a:pt x="935" y="45"/>
                    </a:lnTo>
                    <a:lnTo>
                      <a:pt x="1003" y="35"/>
                    </a:lnTo>
                    <a:lnTo>
                      <a:pt x="1067" y="26"/>
                    </a:lnTo>
                    <a:lnTo>
                      <a:pt x="1132" y="17"/>
                    </a:lnTo>
                    <a:lnTo>
                      <a:pt x="1193" y="9"/>
                    </a:lnTo>
                    <a:lnTo>
                      <a:pt x="1255" y="0"/>
                    </a:lnTo>
                    <a:lnTo>
                      <a:pt x="1255" y="5"/>
                    </a:lnTo>
                    <a:lnTo>
                      <a:pt x="1255" y="10"/>
                    </a:lnTo>
                    <a:close/>
                  </a:path>
                </a:pathLst>
              </a:cu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7" name="未知"/>
              <p:cNvSpPr/>
              <p:nvPr/>
            </p:nvSpPr>
            <p:spPr bwMode="auto">
              <a:xfrm>
                <a:off x="281" y="249"/>
                <a:ext cx="211" cy="41"/>
              </a:xfrm>
              <a:custGeom>
                <a:avLst/>
                <a:gdLst>
                  <a:gd name="T0" fmla="*/ 211 w 1269"/>
                  <a:gd name="T1" fmla="*/ 0 h 246"/>
                  <a:gd name="T2" fmla="*/ 201 w 1269"/>
                  <a:gd name="T3" fmla="*/ 2 h 246"/>
                  <a:gd name="T4" fmla="*/ 190 w 1269"/>
                  <a:gd name="T5" fmla="*/ 4 h 246"/>
                  <a:gd name="T6" fmla="*/ 180 w 1269"/>
                  <a:gd name="T7" fmla="*/ 6 h 246"/>
                  <a:gd name="T8" fmla="*/ 169 w 1269"/>
                  <a:gd name="T9" fmla="*/ 8 h 246"/>
                  <a:gd name="T10" fmla="*/ 157 w 1269"/>
                  <a:gd name="T11" fmla="*/ 10 h 246"/>
                  <a:gd name="T12" fmla="*/ 146 w 1269"/>
                  <a:gd name="T13" fmla="*/ 12 h 246"/>
                  <a:gd name="T14" fmla="*/ 134 w 1269"/>
                  <a:gd name="T15" fmla="*/ 14 h 246"/>
                  <a:gd name="T16" fmla="*/ 122 w 1269"/>
                  <a:gd name="T17" fmla="*/ 17 h 246"/>
                  <a:gd name="T18" fmla="*/ 108 w 1269"/>
                  <a:gd name="T19" fmla="*/ 19 h 246"/>
                  <a:gd name="T20" fmla="*/ 94 w 1269"/>
                  <a:gd name="T21" fmla="*/ 22 h 246"/>
                  <a:gd name="T22" fmla="*/ 79 w 1269"/>
                  <a:gd name="T23" fmla="*/ 24 h 246"/>
                  <a:gd name="T24" fmla="*/ 65 w 1269"/>
                  <a:gd name="T25" fmla="*/ 27 h 246"/>
                  <a:gd name="T26" fmla="*/ 49 w 1269"/>
                  <a:gd name="T27" fmla="*/ 30 h 246"/>
                  <a:gd name="T28" fmla="*/ 33 w 1269"/>
                  <a:gd name="T29" fmla="*/ 33 h 246"/>
                  <a:gd name="T30" fmla="*/ 17 w 1269"/>
                  <a:gd name="T31" fmla="*/ 36 h 246"/>
                  <a:gd name="T32" fmla="*/ 0 w 1269"/>
                  <a:gd name="T33" fmla="*/ 40 h 246"/>
                  <a:gd name="T34" fmla="*/ 0 w 1269"/>
                  <a:gd name="T35" fmla="*/ 40 h 246"/>
                  <a:gd name="T36" fmla="*/ 0 w 1269"/>
                  <a:gd name="T37" fmla="*/ 41 h 246"/>
                  <a:gd name="T38" fmla="*/ 17 w 1269"/>
                  <a:gd name="T39" fmla="*/ 38 h 246"/>
                  <a:gd name="T40" fmla="*/ 33 w 1269"/>
                  <a:gd name="T41" fmla="*/ 35 h 246"/>
                  <a:gd name="T42" fmla="*/ 49 w 1269"/>
                  <a:gd name="T43" fmla="*/ 32 h 246"/>
                  <a:gd name="T44" fmla="*/ 65 w 1269"/>
                  <a:gd name="T45" fmla="*/ 29 h 246"/>
                  <a:gd name="T46" fmla="*/ 79 w 1269"/>
                  <a:gd name="T47" fmla="*/ 26 h 246"/>
                  <a:gd name="T48" fmla="*/ 94 w 1269"/>
                  <a:gd name="T49" fmla="*/ 23 h 246"/>
                  <a:gd name="T50" fmla="*/ 108 w 1269"/>
                  <a:gd name="T51" fmla="*/ 20 h 246"/>
                  <a:gd name="T52" fmla="*/ 122 w 1269"/>
                  <a:gd name="T53" fmla="*/ 18 h 246"/>
                  <a:gd name="T54" fmla="*/ 134 w 1269"/>
                  <a:gd name="T55" fmla="*/ 16 h 246"/>
                  <a:gd name="T56" fmla="*/ 146 w 1269"/>
                  <a:gd name="T57" fmla="*/ 13 h 246"/>
                  <a:gd name="T58" fmla="*/ 157 w 1269"/>
                  <a:gd name="T59" fmla="*/ 11 h 246"/>
                  <a:gd name="T60" fmla="*/ 169 w 1269"/>
                  <a:gd name="T61" fmla="*/ 9 h 246"/>
                  <a:gd name="T62" fmla="*/ 180 w 1269"/>
                  <a:gd name="T63" fmla="*/ 7 h 246"/>
                  <a:gd name="T64" fmla="*/ 190 w 1269"/>
                  <a:gd name="T65" fmla="*/ 5 h 246"/>
                  <a:gd name="T66" fmla="*/ 201 w 1269"/>
                  <a:gd name="T67" fmla="*/ 3 h 246"/>
                  <a:gd name="T68" fmla="*/ 211 w 1269"/>
                  <a:gd name="T69" fmla="*/ 1 h 246"/>
                  <a:gd name="T70" fmla="*/ 211 w 1269"/>
                  <a:gd name="T71" fmla="*/ 1 h 246"/>
                  <a:gd name="T72" fmla="*/ 211 w 1269"/>
                  <a:gd name="T73" fmla="*/ 0 h 2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46">
                    <a:moveTo>
                      <a:pt x="1269" y="0"/>
                    </a:moveTo>
                    <a:lnTo>
                      <a:pt x="1207" y="11"/>
                    </a:lnTo>
                    <a:lnTo>
                      <a:pt x="1145" y="22"/>
                    </a:lnTo>
                    <a:lnTo>
                      <a:pt x="1080" y="34"/>
                    </a:lnTo>
                    <a:lnTo>
                      <a:pt x="1015" y="46"/>
                    </a:lnTo>
                    <a:lnTo>
                      <a:pt x="947" y="59"/>
                    </a:lnTo>
                    <a:lnTo>
                      <a:pt x="877" y="71"/>
                    </a:lnTo>
                    <a:lnTo>
                      <a:pt x="807" y="84"/>
                    </a:lnTo>
                    <a:lnTo>
                      <a:pt x="734" y="99"/>
                    </a:lnTo>
                    <a:lnTo>
                      <a:pt x="651" y="114"/>
                    </a:lnTo>
                    <a:lnTo>
                      <a:pt x="565" y="129"/>
                    </a:lnTo>
                    <a:lnTo>
                      <a:pt x="477" y="146"/>
                    </a:lnTo>
                    <a:lnTo>
                      <a:pt x="389" y="163"/>
                    </a:lnTo>
                    <a:lnTo>
                      <a:pt x="295" y="181"/>
                    </a:lnTo>
                    <a:lnTo>
                      <a:pt x="199" y="199"/>
                    </a:lnTo>
                    <a:lnTo>
                      <a:pt x="101" y="218"/>
                    </a:lnTo>
                    <a:lnTo>
                      <a:pt x="0" y="237"/>
                    </a:lnTo>
                    <a:lnTo>
                      <a:pt x="0" y="240"/>
                    </a:lnTo>
                    <a:lnTo>
                      <a:pt x="0" y="246"/>
                    </a:lnTo>
                    <a:lnTo>
                      <a:pt x="101" y="226"/>
                    </a:lnTo>
                    <a:lnTo>
                      <a:pt x="199" y="207"/>
                    </a:lnTo>
                    <a:lnTo>
                      <a:pt x="295" y="189"/>
                    </a:lnTo>
                    <a:lnTo>
                      <a:pt x="389" y="172"/>
                    </a:lnTo>
                    <a:lnTo>
                      <a:pt x="478" y="154"/>
                    </a:lnTo>
                    <a:lnTo>
                      <a:pt x="566" y="138"/>
                    </a:lnTo>
                    <a:lnTo>
                      <a:pt x="652" y="122"/>
                    </a:lnTo>
                    <a:lnTo>
                      <a:pt x="736" y="107"/>
                    </a:lnTo>
                    <a:lnTo>
                      <a:pt x="808" y="93"/>
                    </a:lnTo>
                    <a:lnTo>
                      <a:pt x="878" y="79"/>
                    </a:lnTo>
                    <a:lnTo>
                      <a:pt x="947" y="66"/>
                    </a:lnTo>
                    <a:lnTo>
                      <a:pt x="1015" y="54"/>
                    </a:lnTo>
                    <a:lnTo>
                      <a:pt x="1080" y="41"/>
                    </a:lnTo>
                    <a:lnTo>
                      <a:pt x="1145" y="29"/>
                    </a:lnTo>
                    <a:lnTo>
                      <a:pt x="1207" y="18"/>
                    </a:lnTo>
                    <a:lnTo>
                      <a:pt x="1269" y="8"/>
                    </a:lnTo>
                    <a:lnTo>
                      <a:pt x="1269" y="3"/>
                    </a:lnTo>
                    <a:lnTo>
                      <a:pt x="1269" y="0"/>
                    </a:lnTo>
                    <a:close/>
                  </a:path>
                </a:pathLst>
              </a:custGeom>
              <a:solidFill>
                <a:srgbClr val="D694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8" name="未知"/>
              <p:cNvSpPr/>
              <p:nvPr/>
            </p:nvSpPr>
            <p:spPr bwMode="auto">
              <a:xfrm>
                <a:off x="281" y="246"/>
                <a:ext cx="211" cy="42"/>
              </a:xfrm>
              <a:custGeom>
                <a:avLst/>
                <a:gdLst>
                  <a:gd name="T0" fmla="*/ 211 w 1269"/>
                  <a:gd name="T1" fmla="*/ 3 h 252"/>
                  <a:gd name="T2" fmla="*/ 201 w 1269"/>
                  <a:gd name="T3" fmla="*/ 4 h 252"/>
                  <a:gd name="T4" fmla="*/ 190 w 1269"/>
                  <a:gd name="T5" fmla="*/ 6 h 252"/>
                  <a:gd name="T6" fmla="*/ 180 w 1269"/>
                  <a:gd name="T7" fmla="*/ 8 h 252"/>
                  <a:gd name="T8" fmla="*/ 169 w 1269"/>
                  <a:gd name="T9" fmla="*/ 10 h 252"/>
                  <a:gd name="T10" fmla="*/ 157 w 1269"/>
                  <a:gd name="T11" fmla="*/ 12 h 252"/>
                  <a:gd name="T12" fmla="*/ 146 w 1269"/>
                  <a:gd name="T13" fmla="*/ 14 h 252"/>
                  <a:gd name="T14" fmla="*/ 134 w 1269"/>
                  <a:gd name="T15" fmla="*/ 17 h 252"/>
                  <a:gd name="T16" fmla="*/ 122 w 1269"/>
                  <a:gd name="T17" fmla="*/ 19 h 252"/>
                  <a:gd name="T18" fmla="*/ 108 w 1269"/>
                  <a:gd name="T19" fmla="*/ 22 h 252"/>
                  <a:gd name="T20" fmla="*/ 94 w 1269"/>
                  <a:gd name="T21" fmla="*/ 24 h 252"/>
                  <a:gd name="T22" fmla="*/ 79 w 1269"/>
                  <a:gd name="T23" fmla="*/ 27 h 252"/>
                  <a:gd name="T24" fmla="*/ 65 w 1269"/>
                  <a:gd name="T25" fmla="*/ 30 h 252"/>
                  <a:gd name="T26" fmla="*/ 49 w 1269"/>
                  <a:gd name="T27" fmla="*/ 33 h 252"/>
                  <a:gd name="T28" fmla="*/ 33 w 1269"/>
                  <a:gd name="T29" fmla="*/ 36 h 252"/>
                  <a:gd name="T30" fmla="*/ 17 w 1269"/>
                  <a:gd name="T31" fmla="*/ 39 h 252"/>
                  <a:gd name="T32" fmla="*/ 0 w 1269"/>
                  <a:gd name="T33" fmla="*/ 42 h 252"/>
                  <a:gd name="T34" fmla="*/ 0 w 1269"/>
                  <a:gd name="T35" fmla="*/ 40 h 252"/>
                  <a:gd name="T36" fmla="*/ 0 w 1269"/>
                  <a:gd name="T37" fmla="*/ 39 h 252"/>
                  <a:gd name="T38" fmla="*/ 17 w 1269"/>
                  <a:gd name="T39" fmla="*/ 35 h 252"/>
                  <a:gd name="T40" fmla="*/ 33 w 1269"/>
                  <a:gd name="T41" fmla="*/ 32 h 252"/>
                  <a:gd name="T42" fmla="*/ 49 w 1269"/>
                  <a:gd name="T43" fmla="*/ 29 h 252"/>
                  <a:gd name="T44" fmla="*/ 65 w 1269"/>
                  <a:gd name="T45" fmla="*/ 27 h 252"/>
                  <a:gd name="T46" fmla="*/ 79 w 1269"/>
                  <a:gd name="T47" fmla="*/ 24 h 252"/>
                  <a:gd name="T48" fmla="*/ 94 w 1269"/>
                  <a:gd name="T49" fmla="*/ 21 h 252"/>
                  <a:gd name="T50" fmla="*/ 108 w 1269"/>
                  <a:gd name="T51" fmla="*/ 19 h 252"/>
                  <a:gd name="T52" fmla="*/ 122 w 1269"/>
                  <a:gd name="T53" fmla="*/ 16 h 252"/>
                  <a:gd name="T54" fmla="*/ 134 w 1269"/>
                  <a:gd name="T55" fmla="*/ 14 h 252"/>
                  <a:gd name="T56" fmla="*/ 146 w 1269"/>
                  <a:gd name="T57" fmla="*/ 12 h 252"/>
                  <a:gd name="T58" fmla="*/ 157 w 1269"/>
                  <a:gd name="T59" fmla="*/ 10 h 252"/>
                  <a:gd name="T60" fmla="*/ 169 w 1269"/>
                  <a:gd name="T61" fmla="*/ 8 h 252"/>
                  <a:gd name="T62" fmla="*/ 179 w 1269"/>
                  <a:gd name="T63" fmla="*/ 6 h 252"/>
                  <a:gd name="T64" fmla="*/ 190 w 1269"/>
                  <a:gd name="T65" fmla="*/ 4 h 252"/>
                  <a:gd name="T66" fmla="*/ 201 w 1269"/>
                  <a:gd name="T67" fmla="*/ 2 h 252"/>
                  <a:gd name="T68" fmla="*/ 211 w 1269"/>
                  <a:gd name="T69" fmla="*/ 0 h 252"/>
                  <a:gd name="T70" fmla="*/ 211 w 1269"/>
                  <a:gd name="T71" fmla="*/ 1 h 252"/>
                  <a:gd name="T72" fmla="*/ 211 w 1269"/>
                  <a:gd name="T73" fmla="*/ 3 h 2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52">
                    <a:moveTo>
                      <a:pt x="1269" y="15"/>
                    </a:moveTo>
                    <a:lnTo>
                      <a:pt x="1207" y="26"/>
                    </a:lnTo>
                    <a:lnTo>
                      <a:pt x="1145" y="37"/>
                    </a:lnTo>
                    <a:lnTo>
                      <a:pt x="1080" y="49"/>
                    </a:lnTo>
                    <a:lnTo>
                      <a:pt x="1015" y="61"/>
                    </a:lnTo>
                    <a:lnTo>
                      <a:pt x="947" y="74"/>
                    </a:lnTo>
                    <a:lnTo>
                      <a:pt x="877" y="86"/>
                    </a:lnTo>
                    <a:lnTo>
                      <a:pt x="807" y="99"/>
                    </a:lnTo>
                    <a:lnTo>
                      <a:pt x="734" y="114"/>
                    </a:lnTo>
                    <a:lnTo>
                      <a:pt x="651" y="129"/>
                    </a:lnTo>
                    <a:lnTo>
                      <a:pt x="565" y="144"/>
                    </a:lnTo>
                    <a:lnTo>
                      <a:pt x="477" y="161"/>
                    </a:lnTo>
                    <a:lnTo>
                      <a:pt x="389" y="178"/>
                    </a:lnTo>
                    <a:lnTo>
                      <a:pt x="295" y="196"/>
                    </a:lnTo>
                    <a:lnTo>
                      <a:pt x="199" y="214"/>
                    </a:lnTo>
                    <a:lnTo>
                      <a:pt x="101" y="233"/>
                    </a:lnTo>
                    <a:lnTo>
                      <a:pt x="0" y="252"/>
                    </a:lnTo>
                    <a:lnTo>
                      <a:pt x="0" y="241"/>
                    </a:lnTo>
                    <a:lnTo>
                      <a:pt x="0" y="231"/>
                    </a:lnTo>
                    <a:lnTo>
                      <a:pt x="101" y="211"/>
                    </a:lnTo>
                    <a:lnTo>
                      <a:pt x="199" y="193"/>
                    </a:lnTo>
                    <a:lnTo>
                      <a:pt x="295" y="175"/>
                    </a:lnTo>
                    <a:lnTo>
                      <a:pt x="389" y="159"/>
                    </a:lnTo>
                    <a:lnTo>
                      <a:pt x="477" y="142"/>
                    </a:lnTo>
                    <a:lnTo>
                      <a:pt x="565" y="126"/>
                    </a:lnTo>
                    <a:lnTo>
                      <a:pt x="651" y="111"/>
                    </a:lnTo>
                    <a:lnTo>
                      <a:pt x="734" y="96"/>
                    </a:lnTo>
                    <a:lnTo>
                      <a:pt x="806" y="83"/>
                    </a:lnTo>
                    <a:lnTo>
                      <a:pt x="877" y="70"/>
                    </a:lnTo>
                    <a:lnTo>
                      <a:pt x="946" y="57"/>
                    </a:lnTo>
                    <a:lnTo>
                      <a:pt x="1014" y="45"/>
                    </a:lnTo>
                    <a:lnTo>
                      <a:pt x="1079" y="33"/>
                    </a:lnTo>
                    <a:lnTo>
                      <a:pt x="1144" y="21"/>
                    </a:lnTo>
                    <a:lnTo>
                      <a:pt x="1206" y="10"/>
                    </a:lnTo>
                    <a:lnTo>
                      <a:pt x="1269" y="0"/>
                    </a:lnTo>
                    <a:lnTo>
                      <a:pt x="1269" y="7"/>
                    </a:lnTo>
                    <a:lnTo>
                      <a:pt x="1269" y="15"/>
                    </a:lnTo>
                    <a:close/>
                  </a:path>
                </a:pathLst>
              </a:custGeom>
              <a:solidFill>
                <a:srgbClr val="A3614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69" name="未知"/>
              <p:cNvSpPr/>
              <p:nvPr/>
            </p:nvSpPr>
            <p:spPr bwMode="auto">
              <a:xfrm>
                <a:off x="281" y="250"/>
                <a:ext cx="211" cy="41"/>
              </a:xfrm>
              <a:custGeom>
                <a:avLst/>
                <a:gdLst>
                  <a:gd name="T0" fmla="*/ 211 w 1269"/>
                  <a:gd name="T1" fmla="*/ 1 h 248"/>
                  <a:gd name="T2" fmla="*/ 201 w 1269"/>
                  <a:gd name="T3" fmla="*/ 3 h 248"/>
                  <a:gd name="T4" fmla="*/ 190 w 1269"/>
                  <a:gd name="T5" fmla="*/ 5 h 248"/>
                  <a:gd name="T6" fmla="*/ 180 w 1269"/>
                  <a:gd name="T7" fmla="*/ 7 h 248"/>
                  <a:gd name="T8" fmla="*/ 169 w 1269"/>
                  <a:gd name="T9" fmla="*/ 9 h 248"/>
                  <a:gd name="T10" fmla="*/ 157 w 1269"/>
                  <a:gd name="T11" fmla="*/ 11 h 248"/>
                  <a:gd name="T12" fmla="*/ 146 w 1269"/>
                  <a:gd name="T13" fmla="*/ 13 h 248"/>
                  <a:gd name="T14" fmla="*/ 134 w 1269"/>
                  <a:gd name="T15" fmla="*/ 16 h 248"/>
                  <a:gd name="T16" fmla="*/ 122 w 1269"/>
                  <a:gd name="T17" fmla="*/ 18 h 248"/>
                  <a:gd name="T18" fmla="*/ 108 w 1269"/>
                  <a:gd name="T19" fmla="*/ 21 h 248"/>
                  <a:gd name="T20" fmla="*/ 94 w 1269"/>
                  <a:gd name="T21" fmla="*/ 23 h 248"/>
                  <a:gd name="T22" fmla="*/ 79 w 1269"/>
                  <a:gd name="T23" fmla="*/ 26 h 248"/>
                  <a:gd name="T24" fmla="*/ 65 w 1269"/>
                  <a:gd name="T25" fmla="*/ 29 h 248"/>
                  <a:gd name="T26" fmla="*/ 49 w 1269"/>
                  <a:gd name="T27" fmla="*/ 32 h 248"/>
                  <a:gd name="T28" fmla="*/ 33 w 1269"/>
                  <a:gd name="T29" fmla="*/ 35 h 248"/>
                  <a:gd name="T30" fmla="*/ 17 w 1269"/>
                  <a:gd name="T31" fmla="*/ 38 h 248"/>
                  <a:gd name="T32" fmla="*/ 0 w 1269"/>
                  <a:gd name="T33" fmla="*/ 41 h 248"/>
                  <a:gd name="T34" fmla="*/ 0 w 1269"/>
                  <a:gd name="T35" fmla="*/ 40 h 248"/>
                  <a:gd name="T36" fmla="*/ 0 w 1269"/>
                  <a:gd name="T37" fmla="*/ 39 h 248"/>
                  <a:gd name="T38" fmla="*/ 17 w 1269"/>
                  <a:gd name="T39" fmla="*/ 36 h 248"/>
                  <a:gd name="T40" fmla="*/ 33 w 1269"/>
                  <a:gd name="T41" fmla="*/ 33 h 248"/>
                  <a:gd name="T42" fmla="*/ 49 w 1269"/>
                  <a:gd name="T43" fmla="*/ 30 h 248"/>
                  <a:gd name="T44" fmla="*/ 65 w 1269"/>
                  <a:gd name="T45" fmla="*/ 27 h 248"/>
                  <a:gd name="T46" fmla="*/ 79 w 1269"/>
                  <a:gd name="T47" fmla="*/ 24 h 248"/>
                  <a:gd name="T48" fmla="*/ 94 w 1269"/>
                  <a:gd name="T49" fmla="*/ 21 h 248"/>
                  <a:gd name="T50" fmla="*/ 108 w 1269"/>
                  <a:gd name="T51" fmla="*/ 19 h 248"/>
                  <a:gd name="T52" fmla="*/ 122 w 1269"/>
                  <a:gd name="T53" fmla="*/ 16 h 248"/>
                  <a:gd name="T54" fmla="*/ 134 w 1269"/>
                  <a:gd name="T55" fmla="*/ 14 h 248"/>
                  <a:gd name="T56" fmla="*/ 146 w 1269"/>
                  <a:gd name="T57" fmla="*/ 12 h 248"/>
                  <a:gd name="T58" fmla="*/ 157 w 1269"/>
                  <a:gd name="T59" fmla="*/ 10 h 248"/>
                  <a:gd name="T60" fmla="*/ 169 w 1269"/>
                  <a:gd name="T61" fmla="*/ 8 h 248"/>
                  <a:gd name="T62" fmla="*/ 180 w 1269"/>
                  <a:gd name="T63" fmla="*/ 5 h 248"/>
                  <a:gd name="T64" fmla="*/ 190 w 1269"/>
                  <a:gd name="T65" fmla="*/ 3 h 248"/>
                  <a:gd name="T66" fmla="*/ 201 w 1269"/>
                  <a:gd name="T67" fmla="*/ 2 h 248"/>
                  <a:gd name="T68" fmla="*/ 211 w 1269"/>
                  <a:gd name="T69" fmla="*/ 0 h 248"/>
                  <a:gd name="T70" fmla="*/ 211 w 1269"/>
                  <a:gd name="T71" fmla="*/ 0 h 248"/>
                  <a:gd name="T72" fmla="*/ 211 w 1269"/>
                  <a:gd name="T73" fmla="*/ 1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69" h="248">
                    <a:moveTo>
                      <a:pt x="1269" y="6"/>
                    </a:moveTo>
                    <a:lnTo>
                      <a:pt x="1207" y="17"/>
                    </a:lnTo>
                    <a:lnTo>
                      <a:pt x="1145" y="29"/>
                    </a:lnTo>
                    <a:lnTo>
                      <a:pt x="1080" y="42"/>
                    </a:lnTo>
                    <a:lnTo>
                      <a:pt x="1015" y="54"/>
                    </a:lnTo>
                    <a:lnTo>
                      <a:pt x="947" y="66"/>
                    </a:lnTo>
                    <a:lnTo>
                      <a:pt x="878" y="80"/>
                    </a:lnTo>
                    <a:lnTo>
                      <a:pt x="808" y="94"/>
                    </a:lnTo>
                    <a:lnTo>
                      <a:pt x="736" y="108"/>
                    </a:lnTo>
                    <a:lnTo>
                      <a:pt x="652" y="124"/>
                    </a:lnTo>
                    <a:lnTo>
                      <a:pt x="566" y="139"/>
                    </a:lnTo>
                    <a:lnTo>
                      <a:pt x="478" y="155"/>
                    </a:lnTo>
                    <a:lnTo>
                      <a:pt x="389" y="174"/>
                    </a:lnTo>
                    <a:lnTo>
                      <a:pt x="295" y="191"/>
                    </a:lnTo>
                    <a:lnTo>
                      <a:pt x="199" y="210"/>
                    </a:lnTo>
                    <a:lnTo>
                      <a:pt x="101" y="228"/>
                    </a:lnTo>
                    <a:lnTo>
                      <a:pt x="0" y="248"/>
                    </a:lnTo>
                    <a:lnTo>
                      <a:pt x="0" y="242"/>
                    </a:lnTo>
                    <a:lnTo>
                      <a:pt x="0" y="238"/>
                    </a:lnTo>
                    <a:lnTo>
                      <a:pt x="101" y="218"/>
                    </a:lnTo>
                    <a:lnTo>
                      <a:pt x="199" y="199"/>
                    </a:lnTo>
                    <a:lnTo>
                      <a:pt x="295" y="181"/>
                    </a:lnTo>
                    <a:lnTo>
                      <a:pt x="389" y="164"/>
                    </a:lnTo>
                    <a:lnTo>
                      <a:pt x="478" y="146"/>
                    </a:lnTo>
                    <a:lnTo>
                      <a:pt x="566" y="130"/>
                    </a:lnTo>
                    <a:lnTo>
                      <a:pt x="652" y="114"/>
                    </a:lnTo>
                    <a:lnTo>
                      <a:pt x="736" y="99"/>
                    </a:lnTo>
                    <a:lnTo>
                      <a:pt x="808" y="85"/>
                    </a:lnTo>
                    <a:lnTo>
                      <a:pt x="878" y="71"/>
                    </a:lnTo>
                    <a:lnTo>
                      <a:pt x="947" y="58"/>
                    </a:lnTo>
                    <a:lnTo>
                      <a:pt x="1015" y="46"/>
                    </a:lnTo>
                    <a:lnTo>
                      <a:pt x="1080" y="33"/>
                    </a:lnTo>
                    <a:lnTo>
                      <a:pt x="1145" y="21"/>
                    </a:lnTo>
                    <a:lnTo>
                      <a:pt x="1207" y="10"/>
                    </a:lnTo>
                    <a:lnTo>
                      <a:pt x="1269" y="0"/>
                    </a:lnTo>
                    <a:lnTo>
                      <a:pt x="1269" y="3"/>
                    </a:lnTo>
                    <a:lnTo>
                      <a:pt x="1269" y="6"/>
                    </a:lnTo>
                    <a:close/>
                  </a:path>
                </a:pathLst>
              </a:custGeom>
              <a:solidFill>
                <a:srgbClr val="6B4A3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0" name="未知"/>
              <p:cNvSpPr/>
              <p:nvPr/>
            </p:nvSpPr>
            <p:spPr bwMode="auto">
              <a:xfrm>
                <a:off x="492" y="197"/>
                <a:ext cx="17" cy="53"/>
              </a:xfrm>
              <a:custGeom>
                <a:avLst/>
                <a:gdLst>
                  <a:gd name="T0" fmla="*/ 0 w 97"/>
                  <a:gd name="T1" fmla="*/ 2 h 320"/>
                  <a:gd name="T2" fmla="*/ 2 w 97"/>
                  <a:gd name="T3" fmla="*/ 1 h 320"/>
                  <a:gd name="T4" fmla="*/ 4 w 97"/>
                  <a:gd name="T5" fmla="*/ 1 h 320"/>
                  <a:gd name="T6" fmla="*/ 6 w 97"/>
                  <a:gd name="T7" fmla="*/ 1 h 320"/>
                  <a:gd name="T8" fmla="*/ 8 w 97"/>
                  <a:gd name="T9" fmla="*/ 1 h 320"/>
                  <a:gd name="T10" fmla="*/ 10 w 97"/>
                  <a:gd name="T11" fmla="*/ 0 h 320"/>
                  <a:gd name="T12" fmla="*/ 12 w 97"/>
                  <a:gd name="T13" fmla="*/ 0 h 320"/>
                  <a:gd name="T14" fmla="*/ 14 w 97"/>
                  <a:gd name="T15" fmla="*/ 0 h 320"/>
                  <a:gd name="T16" fmla="*/ 16 w 97"/>
                  <a:gd name="T17" fmla="*/ 0 h 320"/>
                  <a:gd name="T18" fmla="*/ 16 w 97"/>
                  <a:gd name="T19" fmla="*/ 3 h 320"/>
                  <a:gd name="T20" fmla="*/ 16 w 97"/>
                  <a:gd name="T21" fmla="*/ 6 h 320"/>
                  <a:gd name="T22" fmla="*/ 16 w 97"/>
                  <a:gd name="T23" fmla="*/ 9 h 320"/>
                  <a:gd name="T24" fmla="*/ 16 w 97"/>
                  <a:gd name="T25" fmla="*/ 13 h 320"/>
                  <a:gd name="T26" fmla="*/ 16 w 97"/>
                  <a:gd name="T27" fmla="*/ 16 h 320"/>
                  <a:gd name="T28" fmla="*/ 16 w 97"/>
                  <a:gd name="T29" fmla="*/ 19 h 320"/>
                  <a:gd name="T30" fmla="*/ 16 w 97"/>
                  <a:gd name="T31" fmla="*/ 22 h 320"/>
                  <a:gd name="T32" fmla="*/ 17 w 97"/>
                  <a:gd name="T33" fmla="*/ 25 h 320"/>
                  <a:gd name="T34" fmla="*/ 17 w 97"/>
                  <a:gd name="T35" fmla="*/ 29 h 320"/>
                  <a:gd name="T36" fmla="*/ 17 w 97"/>
                  <a:gd name="T37" fmla="*/ 32 h 320"/>
                  <a:gd name="T38" fmla="*/ 17 w 97"/>
                  <a:gd name="T39" fmla="*/ 35 h 320"/>
                  <a:gd name="T40" fmla="*/ 17 w 97"/>
                  <a:gd name="T41" fmla="*/ 38 h 320"/>
                  <a:gd name="T42" fmla="*/ 17 w 97"/>
                  <a:gd name="T43" fmla="*/ 41 h 320"/>
                  <a:gd name="T44" fmla="*/ 17 w 97"/>
                  <a:gd name="T45" fmla="*/ 45 h 320"/>
                  <a:gd name="T46" fmla="*/ 17 w 97"/>
                  <a:gd name="T47" fmla="*/ 48 h 320"/>
                  <a:gd name="T48" fmla="*/ 17 w 97"/>
                  <a:gd name="T49" fmla="*/ 51 h 320"/>
                  <a:gd name="T50" fmla="*/ 15 w 97"/>
                  <a:gd name="T51" fmla="*/ 51 h 320"/>
                  <a:gd name="T52" fmla="*/ 13 w 97"/>
                  <a:gd name="T53" fmla="*/ 52 h 320"/>
                  <a:gd name="T54" fmla="*/ 11 w 97"/>
                  <a:gd name="T55" fmla="*/ 52 h 320"/>
                  <a:gd name="T56" fmla="*/ 9 w 97"/>
                  <a:gd name="T57" fmla="*/ 52 h 320"/>
                  <a:gd name="T58" fmla="*/ 6 w 97"/>
                  <a:gd name="T59" fmla="*/ 53 h 320"/>
                  <a:gd name="T60" fmla="*/ 5 w 97"/>
                  <a:gd name="T61" fmla="*/ 53 h 320"/>
                  <a:gd name="T62" fmla="*/ 2 w 97"/>
                  <a:gd name="T63" fmla="*/ 53 h 320"/>
                  <a:gd name="T64" fmla="*/ 1 w 97"/>
                  <a:gd name="T65" fmla="*/ 54 h 320"/>
                  <a:gd name="T66" fmla="*/ 0 w 97"/>
                  <a:gd name="T67" fmla="*/ 50 h 320"/>
                  <a:gd name="T68" fmla="*/ 0 w 97"/>
                  <a:gd name="T69" fmla="*/ 47 h 320"/>
                  <a:gd name="T70" fmla="*/ 0 w 97"/>
                  <a:gd name="T71" fmla="*/ 44 h 320"/>
                  <a:gd name="T72" fmla="*/ 0 w 97"/>
                  <a:gd name="T73" fmla="*/ 41 h 320"/>
                  <a:gd name="T74" fmla="*/ 0 w 97"/>
                  <a:gd name="T75" fmla="*/ 37 h 320"/>
                  <a:gd name="T76" fmla="*/ 0 w 97"/>
                  <a:gd name="T77" fmla="*/ 34 h 320"/>
                  <a:gd name="T78" fmla="*/ 0 w 97"/>
                  <a:gd name="T79" fmla="*/ 31 h 320"/>
                  <a:gd name="T80" fmla="*/ 0 w 97"/>
                  <a:gd name="T81" fmla="*/ 28 h 320"/>
                  <a:gd name="T82" fmla="*/ 0 w 97"/>
                  <a:gd name="T83" fmla="*/ 24 h 320"/>
                  <a:gd name="T84" fmla="*/ 0 w 97"/>
                  <a:gd name="T85" fmla="*/ 21 h 320"/>
                  <a:gd name="T86" fmla="*/ 0 w 97"/>
                  <a:gd name="T87" fmla="*/ 18 h 320"/>
                  <a:gd name="T88" fmla="*/ 0 w 97"/>
                  <a:gd name="T89" fmla="*/ 15 h 320"/>
                  <a:gd name="T90" fmla="*/ 0 w 97"/>
                  <a:gd name="T91" fmla="*/ 11 h 320"/>
                  <a:gd name="T92" fmla="*/ 0 w 97"/>
                  <a:gd name="T93" fmla="*/ 8 h 320"/>
                  <a:gd name="T94" fmla="*/ 0 w 97"/>
                  <a:gd name="T95" fmla="*/ 5 h 320"/>
                  <a:gd name="T96" fmla="*/ 0 w 97"/>
                  <a:gd name="T97" fmla="*/ 2 h 3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7" h="320">
                    <a:moveTo>
                      <a:pt x="0" y="9"/>
                    </a:moveTo>
                    <a:lnTo>
                      <a:pt x="11" y="7"/>
                    </a:lnTo>
                    <a:lnTo>
                      <a:pt x="22" y="6"/>
                    </a:lnTo>
                    <a:lnTo>
                      <a:pt x="34" y="5"/>
                    </a:lnTo>
                    <a:lnTo>
                      <a:pt x="47" y="4"/>
                    </a:lnTo>
                    <a:lnTo>
                      <a:pt x="58" y="2"/>
                    </a:lnTo>
                    <a:lnTo>
                      <a:pt x="69" y="2"/>
                    </a:lnTo>
                    <a:lnTo>
                      <a:pt x="81" y="0"/>
                    </a:lnTo>
                    <a:lnTo>
                      <a:pt x="94" y="0"/>
                    </a:lnTo>
                    <a:lnTo>
                      <a:pt x="94" y="18"/>
                    </a:lnTo>
                    <a:lnTo>
                      <a:pt x="94" y="37"/>
                    </a:lnTo>
                    <a:lnTo>
                      <a:pt x="94" y="55"/>
                    </a:lnTo>
                    <a:lnTo>
                      <a:pt x="94" y="75"/>
                    </a:lnTo>
                    <a:lnTo>
                      <a:pt x="94" y="93"/>
                    </a:lnTo>
                    <a:lnTo>
                      <a:pt x="94" y="113"/>
                    </a:lnTo>
                    <a:lnTo>
                      <a:pt x="94" y="131"/>
                    </a:lnTo>
                    <a:lnTo>
                      <a:pt x="95" y="151"/>
                    </a:lnTo>
                    <a:lnTo>
                      <a:pt x="95" y="169"/>
                    </a:lnTo>
                    <a:lnTo>
                      <a:pt x="95" y="187"/>
                    </a:lnTo>
                    <a:lnTo>
                      <a:pt x="95" y="207"/>
                    </a:lnTo>
                    <a:lnTo>
                      <a:pt x="96" y="226"/>
                    </a:lnTo>
                    <a:lnTo>
                      <a:pt x="96" y="245"/>
                    </a:lnTo>
                    <a:lnTo>
                      <a:pt x="96" y="264"/>
                    </a:lnTo>
                    <a:lnTo>
                      <a:pt x="96" y="284"/>
                    </a:lnTo>
                    <a:lnTo>
                      <a:pt x="97" y="303"/>
                    </a:lnTo>
                    <a:lnTo>
                      <a:pt x="84" y="304"/>
                    </a:lnTo>
                    <a:lnTo>
                      <a:pt x="72" y="306"/>
                    </a:lnTo>
                    <a:lnTo>
                      <a:pt x="61" y="308"/>
                    </a:lnTo>
                    <a:lnTo>
                      <a:pt x="50" y="311"/>
                    </a:lnTo>
                    <a:lnTo>
                      <a:pt x="37" y="312"/>
                    </a:lnTo>
                    <a:lnTo>
                      <a:pt x="26" y="314"/>
                    </a:lnTo>
                    <a:lnTo>
                      <a:pt x="14" y="317"/>
                    </a:lnTo>
                    <a:lnTo>
                      <a:pt x="3" y="320"/>
                    </a:lnTo>
                    <a:lnTo>
                      <a:pt x="2" y="299"/>
                    </a:lnTo>
                    <a:lnTo>
                      <a:pt x="2" y="280"/>
                    </a:lnTo>
                    <a:lnTo>
                      <a:pt x="2" y="260"/>
                    </a:lnTo>
                    <a:lnTo>
                      <a:pt x="2" y="242"/>
                    </a:lnTo>
                    <a:lnTo>
                      <a:pt x="2" y="221"/>
                    </a:lnTo>
                    <a:lnTo>
                      <a:pt x="2" y="202"/>
                    </a:lnTo>
                    <a:lnTo>
                      <a:pt x="2" y="182"/>
                    </a:lnTo>
                    <a:lnTo>
                      <a:pt x="2" y="164"/>
                    </a:lnTo>
                    <a:lnTo>
                      <a:pt x="1" y="143"/>
                    </a:lnTo>
                    <a:lnTo>
                      <a:pt x="1" y="125"/>
                    </a:lnTo>
                    <a:lnTo>
                      <a:pt x="1" y="104"/>
                    </a:lnTo>
                    <a:lnTo>
                      <a:pt x="1" y="86"/>
                    </a:lnTo>
                    <a:lnTo>
                      <a:pt x="0" y="66"/>
                    </a:lnTo>
                    <a:lnTo>
                      <a:pt x="0" y="47"/>
                    </a:lnTo>
                    <a:lnTo>
                      <a:pt x="0" y="28"/>
                    </a:lnTo>
                    <a:lnTo>
                      <a:pt x="0" y="9"/>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1" name="未知"/>
              <p:cNvSpPr/>
              <p:nvPr/>
            </p:nvSpPr>
            <p:spPr bwMode="auto">
              <a:xfrm>
                <a:off x="492" y="203"/>
                <a:ext cx="12" cy="38"/>
              </a:xfrm>
              <a:custGeom>
                <a:avLst/>
                <a:gdLst>
                  <a:gd name="T0" fmla="*/ 0 w 68"/>
                  <a:gd name="T1" fmla="*/ 1 h 209"/>
                  <a:gd name="T2" fmla="*/ 1 w 68"/>
                  <a:gd name="T3" fmla="*/ 1 h 209"/>
                  <a:gd name="T4" fmla="*/ 3 w 68"/>
                  <a:gd name="T5" fmla="*/ 1 h 209"/>
                  <a:gd name="T6" fmla="*/ 4 w 68"/>
                  <a:gd name="T7" fmla="*/ 1 h 209"/>
                  <a:gd name="T8" fmla="*/ 6 w 68"/>
                  <a:gd name="T9" fmla="*/ 1 h 209"/>
                  <a:gd name="T10" fmla="*/ 7 w 68"/>
                  <a:gd name="T11" fmla="*/ 0 h 209"/>
                  <a:gd name="T12" fmla="*/ 9 w 68"/>
                  <a:gd name="T13" fmla="*/ 0 h 209"/>
                  <a:gd name="T14" fmla="*/ 10 w 68"/>
                  <a:gd name="T15" fmla="*/ 0 h 209"/>
                  <a:gd name="T16" fmla="*/ 11 w 68"/>
                  <a:gd name="T17" fmla="*/ 0 h 209"/>
                  <a:gd name="T18" fmla="*/ 11 w 68"/>
                  <a:gd name="T19" fmla="*/ 4 h 209"/>
                  <a:gd name="T20" fmla="*/ 11 w 68"/>
                  <a:gd name="T21" fmla="*/ 8 h 209"/>
                  <a:gd name="T22" fmla="*/ 11 w 68"/>
                  <a:gd name="T23" fmla="*/ 12 h 209"/>
                  <a:gd name="T24" fmla="*/ 12 w 68"/>
                  <a:gd name="T25" fmla="*/ 16 h 209"/>
                  <a:gd name="T26" fmla="*/ 12 w 68"/>
                  <a:gd name="T27" fmla="*/ 21 h 209"/>
                  <a:gd name="T28" fmla="*/ 12 w 68"/>
                  <a:gd name="T29" fmla="*/ 25 h 209"/>
                  <a:gd name="T30" fmla="*/ 12 w 68"/>
                  <a:gd name="T31" fmla="*/ 29 h 209"/>
                  <a:gd name="T32" fmla="*/ 12 w 68"/>
                  <a:gd name="T33" fmla="*/ 33 h 209"/>
                  <a:gd name="T34" fmla="*/ 10 w 68"/>
                  <a:gd name="T35" fmla="*/ 33 h 209"/>
                  <a:gd name="T36" fmla="*/ 9 w 68"/>
                  <a:gd name="T37" fmla="*/ 34 h 209"/>
                  <a:gd name="T38" fmla="*/ 7 w 68"/>
                  <a:gd name="T39" fmla="*/ 34 h 209"/>
                  <a:gd name="T40" fmla="*/ 6 w 68"/>
                  <a:gd name="T41" fmla="*/ 34 h 209"/>
                  <a:gd name="T42" fmla="*/ 5 w 68"/>
                  <a:gd name="T43" fmla="*/ 34 h 209"/>
                  <a:gd name="T44" fmla="*/ 3 w 68"/>
                  <a:gd name="T45" fmla="*/ 34 h 209"/>
                  <a:gd name="T46" fmla="*/ 2 w 68"/>
                  <a:gd name="T47" fmla="*/ 35 h 209"/>
                  <a:gd name="T48" fmla="*/ 1 w 68"/>
                  <a:gd name="T49" fmla="*/ 35 h 209"/>
                  <a:gd name="T50" fmla="*/ 0 w 68"/>
                  <a:gd name="T51" fmla="*/ 31 h 209"/>
                  <a:gd name="T52" fmla="*/ 0 w 68"/>
                  <a:gd name="T53" fmla="*/ 26 h 209"/>
                  <a:gd name="T54" fmla="*/ 0 w 68"/>
                  <a:gd name="T55" fmla="*/ 22 h 209"/>
                  <a:gd name="T56" fmla="*/ 0 w 68"/>
                  <a:gd name="T57" fmla="*/ 18 h 209"/>
                  <a:gd name="T58" fmla="*/ 0 w 68"/>
                  <a:gd name="T59" fmla="*/ 14 h 209"/>
                  <a:gd name="T60" fmla="*/ 0 w 68"/>
                  <a:gd name="T61" fmla="*/ 10 h 209"/>
                  <a:gd name="T62" fmla="*/ 0 w 68"/>
                  <a:gd name="T63" fmla="*/ 5 h 209"/>
                  <a:gd name="T64" fmla="*/ 0 w 68"/>
                  <a:gd name="T65" fmla="*/ 1 h 2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8" h="209">
                    <a:moveTo>
                      <a:pt x="0" y="7"/>
                    </a:moveTo>
                    <a:lnTo>
                      <a:pt x="7" y="5"/>
                    </a:lnTo>
                    <a:lnTo>
                      <a:pt x="16" y="5"/>
                    </a:lnTo>
                    <a:lnTo>
                      <a:pt x="23" y="3"/>
                    </a:lnTo>
                    <a:lnTo>
                      <a:pt x="32" y="3"/>
                    </a:lnTo>
                    <a:lnTo>
                      <a:pt x="39" y="2"/>
                    </a:lnTo>
                    <a:lnTo>
                      <a:pt x="49" y="1"/>
                    </a:lnTo>
                    <a:lnTo>
                      <a:pt x="56" y="0"/>
                    </a:lnTo>
                    <a:lnTo>
                      <a:pt x="65" y="0"/>
                    </a:lnTo>
                    <a:lnTo>
                      <a:pt x="65" y="24"/>
                    </a:lnTo>
                    <a:lnTo>
                      <a:pt x="65" y="49"/>
                    </a:lnTo>
                    <a:lnTo>
                      <a:pt x="65" y="74"/>
                    </a:lnTo>
                    <a:lnTo>
                      <a:pt x="66" y="98"/>
                    </a:lnTo>
                    <a:lnTo>
                      <a:pt x="66" y="123"/>
                    </a:lnTo>
                    <a:lnTo>
                      <a:pt x="66" y="148"/>
                    </a:lnTo>
                    <a:lnTo>
                      <a:pt x="67" y="174"/>
                    </a:lnTo>
                    <a:lnTo>
                      <a:pt x="68" y="200"/>
                    </a:lnTo>
                    <a:lnTo>
                      <a:pt x="59" y="200"/>
                    </a:lnTo>
                    <a:lnTo>
                      <a:pt x="51" y="201"/>
                    </a:lnTo>
                    <a:lnTo>
                      <a:pt x="42" y="202"/>
                    </a:lnTo>
                    <a:lnTo>
                      <a:pt x="34" y="204"/>
                    </a:lnTo>
                    <a:lnTo>
                      <a:pt x="26" y="205"/>
                    </a:lnTo>
                    <a:lnTo>
                      <a:pt x="18" y="206"/>
                    </a:lnTo>
                    <a:lnTo>
                      <a:pt x="10" y="207"/>
                    </a:lnTo>
                    <a:lnTo>
                      <a:pt x="3" y="209"/>
                    </a:lnTo>
                    <a:lnTo>
                      <a:pt x="2" y="183"/>
                    </a:lnTo>
                    <a:lnTo>
                      <a:pt x="2" y="158"/>
                    </a:lnTo>
                    <a:lnTo>
                      <a:pt x="1" y="132"/>
                    </a:lnTo>
                    <a:lnTo>
                      <a:pt x="1" y="107"/>
                    </a:lnTo>
                    <a:lnTo>
                      <a:pt x="0" y="82"/>
                    </a:lnTo>
                    <a:lnTo>
                      <a:pt x="0" y="57"/>
                    </a:lnTo>
                    <a:lnTo>
                      <a:pt x="0" y="32"/>
                    </a:lnTo>
                    <a:lnTo>
                      <a:pt x="0" y="7"/>
                    </a:lnTo>
                    <a:close/>
                  </a:path>
                </a:pathLst>
              </a:cu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2" name="未知"/>
              <p:cNvSpPr/>
              <p:nvPr/>
            </p:nvSpPr>
            <p:spPr bwMode="auto">
              <a:xfrm>
                <a:off x="493" y="216"/>
                <a:ext cx="10" cy="9"/>
              </a:xfrm>
              <a:custGeom>
                <a:avLst/>
                <a:gdLst>
                  <a:gd name="T0" fmla="*/ 0 w 64"/>
                  <a:gd name="T1" fmla="*/ 1 h 55"/>
                  <a:gd name="T2" fmla="*/ 1 w 64"/>
                  <a:gd name="T3" fmla="*/ 1 h 55"/>
                  <a:gd name="T4" fmla="*/ 2 w 64"/>
                  <a:gd name="T5" fmla="*/ 1 h 55"/>
                  <a:gd name="T6" fmla="*/ 3 w 64"/>
                  <a:gd name="T7" fmla="*/ 1 h 55"/>
                  <a:gd name="T8" fmla="*/ 5 w 64"/>
                  <a:gd name="T9" fmla="*/ 1 h 55"/>
                  <a:gd name="T10" fmla="*/ 6 w 64"/>
                  <a:gd name="T11" fmla="*/ 0 h 55"/>
                  <a:gd name="T12" fmla="*/ 8 w 64"/>
                  <a:gd name="T13" fmla="*/ 0 h 55"/>
                  <a:gd name="T14" fmla="*/ 9 w 64"/>
                  <a:gd name="T15" fmla="*/ 0 h 55"/>
                  <a:gd name="T16" fmla="*/ 10 w 64"/>
                  <a:gd name="T17" fmla="*/ 0 h 55"/>
                  <a:gd name="T18" fmla="*/ 10 w 64"/>
                  <a:gd name="T19" fmla="*/ 1 h 55"/>
                  <a:gd name="T20" fmla="*/ 10 w 64"/>
                  <a:gd name="T21" fmla="*/ 2 h 55"/>
                  <a:gd name="T22" fmla="*/ 10 w 64"/>
                  <a:gd name="T23" fmla="*/ 3 h 55"/>
                  <a:gd name="T24" fmla="*/ 10 w 64"/>
                  <a:gd name="T25" fmla="*/ 4 h 55"/>
                  <a:gd name="T26" fmla="*/ 10 w 64"/>
                  <a:gd name="T27" fmla="*/ 5 h 55"/>
                  <a:gd name="T28" fmla="*/ 10 w 64"/>
                  <a:gd name="T29" fmla="*/ 6 h 55"/>
                  <a:gd name="T30" fmla="*/ 10 w 64"/>
                  <a:gd name="T31" fmla="*/ 7 h 55"/>
                  <a:gd name="T32" fmla="*/ 10 w 64"/>
                  <a:gd name="T33" fmla="*/ 8 h 55"/>
                  <a:gd name="T34" fmla="*/ 9 w 64"/>
                  <a:gd name="T35" fmla="*/ 8 h 55"/>
                  <a:gd name="T36" fmla="*/ 8 w 64"/>
                  <a:gd name="T37" fmla="*/ 8 h 55"/>
                  <a:gd name="T38" fmla="*/ 6 w 64"/>
                  <a:gd name="T39" fmla="*/ 8 h 55"/>
                  <a:gd name="T40" fmla="*/ 5 w 64"/>
                  <a:gd name="T41" fmla="*/ 8 h 55"/>
                  <a:gd name="T42" fmla="*/ 4 w 64"/>
                  <a:gd name="T43" fmla="*/ 8 h 55"/>
                  <a:gd name="T44" fmla="*/ 3 w 64"/>
                  <a:gd name="T45" fmla="*/ 9 h 55"/>
                  <a:gd name="T46" fmla="*/ 1 w 64"/>
                  <a:gd name="T47" fmla="*/ 9 h 55"/>
                  <a:gd name="T48" fmla="*/ 0 w 64"/>
                  <a:gd name="T49" fmla="*/ 9 h 55"/>
                  <a:gd name="T50" fmla="*/ 0 w 64"/>
                  <a:gd name="T51" fmla="*/ 8 h 55"/>
                  <a:gd name="T52" fmla="*/ 0 w 64"/>
                  <a:gd name="T53" fmla="*/ 7 h 55"/>
                  <a:gd name="T54" fmla="*/ 0 w 64"/>
                  <a:gd name="T55" fmla="*/ 6 h 55"/>
                  <a:gd name="T56" fmla="*/ 0 w 64"/>
                  <a:gd name="T57" fmla="*/ 5 h 55"/>
                  <a:gd name="T58" fmla="*/ 0 w 64"/>
                  <a:gd name="T59" fmla="*/ 4 h 55"/>
                  <a:gd name="T60" fmla="*/ 0 w 64"/>
                  <a:gd name="T61" fmla="*/ 3 h 55"/>
                  <a:gd name="T62" fmla="*/ 0 w 64"/>
                  <a:gd name="T63" fmla="*/ 2 h 55"/>
                  <a:gd name="T64" fmla="*/ 0 w 64"/>
                  <a:gd name="T65" fmla="*/ 1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4" h="55">
                    <a:moveTo>
                      <a:pt x="0" y="8"/>
                    </a:moveTo>
                    <a:lnTo>
                      <a:pt x="7" y="6"/>
                    </a:lnTo>
                    <a:lnTo>
                      <a:pt x="15" y="6"/>
                    </a:lnTo>
                    <a:lnTo>
                      <a:pt x="22" y="4"/>
                    </a:lnTo>
                    <a:lnTo>
                      <a:pt x="31" y="4"/>
                    </a:lnTo>
                    <a:lnTo>
                      <a:pt x="39" y="2"/>
                    </a:lnTo>
                    <a:lnTo>
                      <a:pt x="48" y="2"/>
                    </a:lnTo>
                    <a:lnTo>
                      <a:pt x="56" y="0"/>
                    </a:lnTo>
                    <a:lnTo>
                      <a:pt x="64" y="0"/>
                    </a:lnTo>
                    <a:lnTo>
                      <a:pt x="64" y="5"/>
                    </a:lnTo>
                    <a:lnTo>
                      <a:pt x="64" y="11"/>
                    </a:lnTo>
                    <a:lnTo>
                      <a:pt x="64" y="16"/>
                    </a:lnTo>
                    <a:lnTo>
                      <a:pt x="64" y="22"/>
                    </a:lnTo>
                    <a:lnTo>
                      <a:pt x="64" y="28"/>
                    </a:lnTo>
                    <a:lnTo>
                      <a:pt x="64" y="34"/>
                    </a:lnTo>
                    <a:lnTo>
                      <a:pt x="64" y="41"/>
                    </a:lnTo>
                    <a:lnTo>
                      <a:pt x="64" y="47"/>
                    </a:lnTo>
                    <a:lnTo>
                      <a:pt x="56" y="47"/>
                    </a:lnTo>
                    <a:lnTo>
                      <a:pt x="48" y="48"/>
                    </a:lnTo>
                    <a:lnTo>
                      <a:pt x="39" y="49"/>
                    </a:lnTo>
                    <a:lnTo>
                      <a:pt x="32" y="51"/>
                    </a:lnTo>
                    <a:lnTo>
                      <a:pt x="23" y="51"/>
                    </a:lnTo>
                    <a:lnTo>
                      <a:pt x="16" y="52"/>
                    </a:lnTo>
                    <a:lnTo>
                      <a:pt x="7" y="53"/>
                    </a:lnTo>
                    <a:lnTo>
                      <a:pt x="0" y="55"/>
                    </a:lnTo>
                    <a:lnTo>
                      <a:pt x="0" y="49"/>
                    </a:lnTo>
                    <a:lnTo>
                      <a:pt x="0" y="43"/>
                    </a:lnTo>
                    <a:lnTo>
                      <a:pt x="0" y="36"/>
                    </a:lnTo>
                    <a:lnTo>
                      <a:pt x="0" y="31"/>
                    </a:lnTo>
                    <a:lnTo>
                      <a:pt x="0" y="25"/>
                    </a:lnTo>
                    <a:lnTo>
                      <a:pt x="0" y="19"/>
                    </a:lnTo>
                    <a:lnTo>
                      <a:pt x="0" y="13"/>
                    </a:lnTo>
                    <a:lnTo>
                      <a:pt x="0" y="8"/>
                    </a:lnTo>
                    <a:close/>
                  </a:path>
                </a:pathLst>
              </a:custGeom>
              <a:solidFill>
                <a:srgbClr val="9E7D7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3" name="未知"/>
              <p:cNvSpPr/>
              <p:nvPr/>
            </p:nvSpPr>
            <p:spPr bwMode="auto">
              <a:xfrm>
                <a:off x="149" y="40"/>
                <a:ext cx="125" cy="8"/>
              </a:xfrm>
              <a:custGeom>
                <a:avLst/>
                <a:gdLst>
                  <a:gd name="T0" fmla="*/ 122 w 734"/>
                  <a:gd name="T1" fmla="*/ 9 h 53"/>
                  <a:gd name="T2" fmla="*/ 0 w 734"/>
                  <a:gd name="T3" fmla="*/ 9 h 53"/>
                  <a:gd name="T4" fmla="*/ 4 w 734"/>
                  <a:gd name="T5" fmla="*/ 0 h 53"/>
                  <a:gd name="T6" fmla="*/ 116 w 734"/>
                  <a:gd name="T7" fmla="*/ 0 h 53"/>
                  <a:gd name="T8" fmla="*/ 122 w 734"/>
                  <a:gd name="T9" fmla="*/ 9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4" h="53">
                    <a:moveTo>
                      <a:pt x="734" y="53"/>
                    </a:moveTo>
                    <a:lnTo>
                      <a:pt x="0" y="53"/>
                    </a:lnTo>
                    <a:lnTo>
                      <a:pt x="23" y="0"/>
                    </a:lnTo>
                    <a:lnTo>
                      <a:pt x="696" y="0"/>
                    </a:lnTo>
                    <a:lnTo>
                      <a:pt x="734" y="53"/>
                    </a:lnTo>
                    <a:close/>
                  </a:path>
                </a:pathLst>
              </a:custGeom>
              <a:solidFill>
                <a:srgbClr val="A64A17"/>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4" name="Rectangle 534"/>
              <p:cNvSpPr>
                <a:spLocks noChangeArrowheads="1"/>
              </p:cNvSpPr>
              <p:nvPr/>
            </p:nvSpPr>
            <p:spPr bwMode="auto">
              <a:xfrm>
                <a:off x="152" y="49"/>
                <a:ext cx="116" cy="24"/>
              </a:xfrm>
              <a:prstGeom prst="rect">
                <a:avLst/>
              </a:pr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5" name="Rectangle 535"/>
              <p:cNvSpPr>
                <a:spLocks noChangeArrowheads="1"/>
              </p:cNvSpPr>
              <p:nvPr/>
            </p:nvSpPr>
            <p:spPr bwMode="auto">
              <a:xfrm>
                <a:off x="155" y="49"/>
                <a:ext cx="111" cy="24"/>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6" name="Rectangle 536"/>
              <p:cNvSpPr>
                <a:spLocks noChangeArrowheads="1"/>
              </p:cNvSpPr>
              <p:nvPr/>
            </p:nvSpPr>
            <p:spPr bwMode="auto">
              <a:xfrm>
                <a:off x="164" y="49"/>
                <a:ext cx="93" cy="24"/>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7" name="Rectangle 537"/>
              <p:cNvSpPr>
                <a:spLocks noChangeArrowheads="1"/>
              </p:cNvSpPr>
              <p:nvPr/>
            </p:nvSpPr>
            <p:spPr bwMode="auto">
              <a:xfrm>
                <a:off x="166" y="49"/>
                <a:ext cx="89" cy="24"/>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8" name="Rectangle 538"/>
              <p:cNvSpPr>
                <a:spLocks noChangeArrowheads="1"/>
              </p:cNvSpPr>
              <p:nvPr/>
            </p:nvSpPr>
            <p:spPr bwMode="auto">
              <a:xfrm>
                <a:off x="169" y="1"/>
                <a:ext cx="83" cy="303"/>
              </a:xfrm>
              <a:prstGeom prst="rect">
                <a:avLst/>
              </a:prstGeom>
              <a:solidFill>
                <a:srgbClr val="D1D1C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79" name="Rectangle 539"/>
              <p:cNvSpPr>
                <a:spLocks noChangeArrowheads="1"/>
              </p:cNvSpPr>
              <p:nvPr/>
            </p:nvSpPr>
            <p:spPr bwMode="auto">
              <a:xfrm>
                <a:off x="171" y="1"/>
                <a:ext cx="78" cy="303"/>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0" name="Rectangle 540"/>
              <p:cNvSpPr>
                <a:spLocks noChangeArrowheads="1"/>
              </p:cNvSpPr>
              <p:nvPr/>
            </p:nvSpPr>
            <p:spPr bwMode="auto">
              <a:xfrm>
                <a:off x="177" y="1"/>
                <a:ext cx="66" cy="303"/>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1" name="Rectangle 541"/>
              <p:cNvSpPr>
                <a:spLocks noChangeArrowheads="1"/>
              </p:cNvSpPr>
              <p:nvPr/>
            </p:nvSpPr>
            <p:spPr bwMode="auto">
              <a:xfrm>
                <a:off x="178" y="1"/>
                <a:ext cx="64" cy="303"/>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2" name="Rectangle 542"/>
              <p:cNvSpPr>
                <a:spLocks noChangeArrowheads="1"/>
              </p:cNvSpPr>
              <p:nvPr/>
            </p:nvSpPr>
            <p:spPr bwMode="auto">
              <a:xfrm>
                <a:off x="202" y="1"/>
                <a:ext cx="17" cy="72"/>
              </a:xfrm>
              <a:prstGeom prst="rect">
                <a:avLst/>
              </a:prstGeom>
              <a:solidFill>
                <a:srgbClr val="B0B0A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3" name="Rectangle 543"/>
              <p:cNvSpPr>
                <a:spLocks noChangeArrowheads="1"/>
              </p:cNvSpPr>
              <p:nvPr/>
            </p:nvSpPr>
            <p:spPr bwMode="auto">
              <a:xfrm>
                <a:off x="203" y="1"/>
                <a:ext cx="14" cy="72"/>
              </a:xfrm>
              <a:prstGeom prst="rect">
                <a:avLst/>
              </a:prstGeom>
              <a:solidFill>
                <a:srgbClr val="F2F2E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4" name="Rectangle 544"/>
              <p:cNvSpPr>
                <a:spLocks noChangeArrowheads="1"/>
              </p:cNvSpPr>
              <p:nvPr/>
            </p:nvSpPr>
            <p:spPr bwMode="auto">
              <a:xfrm>
                <a:off x="169" y="8"/>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5" name="Rectangle 545"/>
              <p:cNvSpPr>
                <a:spLocks noChangeArrowheads="1"/>
              </p:cNvSpPr>
              <p:nvPr/>
            </p:nvSpPr>
            <p:spPr bwMode="auto">
              <a:xfrm>
                <a:off x="171" y="8"/>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6" name="Rectangle 546"/>
              <p:cNvSpPr>
                <a:spLocks noChangeArrowheads="1"/>
              </p:cNvSpPr>
              <p:nvPr/>
            </p:nvSpPr>
            <p:spPr bwMode="auto">
              <a:xfrm>
                <a:off x="177" y="8"/>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7" name="Rectangle 547"/>
              <p:cNvSpPr>
                <a:spLocks noChangeArrowheads="1"/>
              </p:cNvSpPr>
              <p:nvPr/>
            </p:nvSpPr>
            <p:spPr bwMode="auto">
              <a:xfrm>
                <a:off x="178" y="8"/>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8" name="Rectangle 548"/>
              <p:cNvSpPr>
                <a:spLocks noChangeArrowheads="1"/>
              </p:cNvSpPr>
              <p:nvPr/>
            </p:nvSpPr>
            <p:spPr bwMode="auto">
              <a:xfrm>
                <a:off x="169" y="35"/>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89" name="Rectangle 549"/>
              <p:cNvSpPr>
                <a:spLocks noChangeArrowheads="1"/>
              </p:cNvSpPr>
              <p:nvPr/>
            </p:nvSpPr>
            <p:spPr bwMode="auto">
              <a:xfrm>
                <a:off x="171" y="35"/>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0" name="Rectangle 550"/>
              <p:cNvSpPr>
                <a:spLocks noChangeArrowheads="1"/>
              </p:cNvSpPr>
              <p:nvPr/>
            </p:nvSpPr>
            <p:spPr bwMode="auto">
              <a:xfrm>
                <a:off x="177" y="35"/>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1" name="Rectangle 551"/>
              <p:cNvSpPr>
                <a:spLocks noChangeArrowheads="1"/>
              </p:cNvSpPr>
              <p:nvPr/>
            </p:nvSpPr>
            <p:spPr bwMode="auto">
              <a:xfrm>
                <a:off x="178" y="35"/>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2" name="Rectangle 552"/>
              <p:cNvSpPr>
                <a:spLocks noChangeArrowheads="1"/>
              </p:cNvSpPr>
              <p:nvPr/>
            </p:nvSpPr>
            <p:spPr bwMode="auto">
              <a:xfrm>
                <a:off x="169" y="74"/>
                <a:ext cx="83" cy="1"/>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3" name="Rectangle 553"/>
              <p:cNvSpPr>
                <a:spLocks noChangeArrowheads="1"/>
              </p:cNvSpPr>
              <p:nvPr/>
            </p:nvSpPr>
            <p:spPr bwMode="auto">
              <a:xfrm>
                <a:off x="171" y="74"/>
                <a:ext cx="78" cy="1"/>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4" name="Rectangle 554"/>
              <p:cNvSpPr>
                <a:spLocks noChangeArrowheads="1"/>
              </p:cNvSpPr>
              <p:nvPr/>
            </p:nvSpPr>
            <p:spPr bwMode="auto">
              <a:xfrm>
                <a:off x="177" y="74"/>
                <a:ext cx="66" cy="1"/>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5" name="Rectangle 555"/>
              <p:cNvSpPr>
                <a:spLocks noChangeArrowheads="1"/>
              </p:cNvSpPr>
              <p:nvPr/>
            </p:nvSpPr>
            <p:spPr bwMode="auto">
              <a:xfrm>
                <a:off x="178" y="74"/>
                <a:ext cx="64" cy="1"/>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6" name="Rectangle 556"/>
              <p:cNvSpPr>
                <a:spLocks noChangeArrowheads="1"/>
              </p:cNvSpPr>
              <p:nvPr/>
            </p:nvSpPr>
            <p:spPr bwMode="auto">
              <a:xfrm>
                <a:off x="169" y="76"/>
                <a:ext cx="83" cy="2"/>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7" name="Rectangle 557"/>
              <p:cNvSpPr>
                <a:spLocks noChangeArrowheads="1"/>
              </p:cNvSpPr>
              <p:nvPr/>
            </p:nvSpPr>
            <p:spPr bwMode="auto">
              <a:xfrm>
                <a:off x="171" y="76"/>
                <a:ext cx="78" cy="2"/>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8" name="Rectangle 558"/>
              <p:cNvSpPr>
                <a:spLocks noChangeArrowheads="1"/>
              </p:cNvSpPr>
              <p:nvPr/>
            </p:nvSpPr>
            <p:spPr bwMode="auto">
              <a:xfrm>
                <a:off x="177" y="76"/>
                <a:ext cx="66" cy="2"/>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099" name="Rectangle 559"/>
              <p:cNvSpPr>
                <a:spLocks noChangeArrowheads="1"/>
              </p:cNvSpPr>
              <p:nvPr/>
            </p:nvSpPr>
            <p:spPr bwMode="auto">
              <a:xfrm>
                <a:off x="178" y="76"/>
                <a:ext cx="64" cy="2"/>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0" name="Rectangle 560"/>
              <p:cNvSpPr>
                <a:spLocks noChangeArrowheads="1"/>
              </p:cNvSpPr>
              <p:nvPr/>
            </p:nvSpPr>
            <p:spPr bwMode="auto">
              <a:xfrm>
                <a:off x="169" y="87"/>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1" name="Rectangle 561"/>
              <p:cNvSpPr>
                <a:spLocks noChangeArrowheads="1"/>
              </p:cNvSpPr>
              <p:nvPr/>
            </p:nvSpPr>
            <p:spPr bwMode="auto">
              <a:xfrm>
                <a:off x="171" y="87"/>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2" name="Rectangle 562"/>
              <p:cNvSpPr>
                <a:spLocks noChangeArrowheads="1"/>
              </p:cNvSpPr>
              <p:nvPr/>
            </p:nvSpPr>
            <p:spPr bwMode="auto">
              <a:xfrm>
                <a:off x="177" y="87"/>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3" name="Rectangle 563"/>
              <p:cNvSpPr>
                <a:spLocks noChangeArrowheads="1"/>
              </p:cNvSpPr>
              <p:nvPr/>
            </p:nvSpPr>
            <p:spPr bwMode="auto">
              <a:xfrm>
                <a:off x="178" y="87"/>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4" name="Rectangle 564"/>
              <p:cNvSpPr>
                <a:spLocks noChangeArrowheads="1"/>
              </p:cNvSpPr>
              <p:nvPr/>
            </p:nvSpPr>
            <p:spPr bwMode="auto">
              <a:xfrm>
                <a:off x="169" y="90"/>
                <a:ext cx="83" cy="1"/>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5" name="Rectangle 565"/>
              <p:cNvSpPr>
                <a:spLocks noChangeArrowheads="1"/>
              </p:cNvSpPr>
              <p:nvPr/>
            </p:nvSpPr>
            <p:spPr bwMode="auto">
              <a:xfrm>
                <a:off x="171" y="90"/>
                <a:ext cx="78" cy="1"/>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6" name="Rectangle 566"/>
              <p:cNvSpPr>
                <a:spLocks noChangeArrowheads="1"/>
              </p:cNvSpPr>
              <p:nvPr/>
            </p:nvSpPr>
            <p:spPr bwMode="auto">
              <a:xfrm>
                <a:off x="177" y="90"/>
                <a:ext cx="66" cy="1"/>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7" name="Rectangle 567"/>
              <p:cNvSpPr>
                <a:spLocks noChangeArrowheads="1"/>
              </p:cNvSpPr>
              <p:nvPr/>
            </p:nvSpPr>
            <p:spPr bwMode="auto">
              <a:xfrm>
                <a:off x="178" y="90"/>
                <a:ext cx="64" cy="1"/>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8" name="Rectangle 568"/>
              <p:cNvSpPr>
                <a:spLocks noChangeArrowheads="1"/>
              </p:cNvSpPr>
              <p:nvPr/>
            </p:nvSpPr>
            <p:spPr bwMode="auto">
              <a:xfrm>
                <a:off x="169" y="0"/>
                <a:ext cx="83" cy="2"/>
              </a:xfrm>
              <a:prstGeom prst="rect">
                <a:avLst/>
              </a:prstGeom>
              <a:solidFill>
                <a:srgbClr val="A8A8A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09" name="Rectangle 569"/>
              <p:cNvSpPr>
                <a:spLocks noChangeArrowheads="1"/>
              </p:cNvSpPr>
              <p:nvPr/>
            </p:nvSpPr>
            <p:spPr bwMode="auto">
              <a:xfrm>
                <a:off x="171" y="0"/>
                <a:ext cx="78" cy="2"/>
              </a:xfrm>
              <a:prstGeom prst="rect">
                <a:avLst/>
              </a:prstGeom>
              <a:solidFill>
                <a:srgbClr val="C9C9C4"/>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0" name="Rectangle 570"/>
              <p:cNvSpPr>
                <a:spLocks noChangeArrowheads="1"/>
              </p:cNvSpPr>
              <p:nvPr/>
            </p:nvSpPr>
            <p:spPr bwMode="auto">
              <a:xfrm>
                <a:off x="177" y="0"/>
                <a:ext cx="66" cy="2"/>
              </a:xfrm>
              <a:prstGeom prst="rect">
                <a:avLst/>
              </a:prstGeom>
              <a:solidFill>
                <a:srgbClr val="787873"/>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1" name="Rectangle 571"/>
              <p:cNvSpPr>
                <a:spLocks noChangeArrowheads="1"/>
              </p:cNvSpPr>
              <p:nvPr/>
            </p:nvSpPr>
            <p:spPr bwMode="auto">
              <a:xfrm>
                <a:off x="178" y="0"/>
                <a:ext cx="64" cy="2"/>
              </a:xfrm>
              <a:prstGeom prst="rect">
                <a:avLst/>
              </a:prstGeom>
              <a:solidFill>
                <a:srgbClr val="BABAB5"/>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2" name="Rectangle 572"/>
              <p:cNvSpPr>
                <a:spLocks noChangeArrowheads="1"/>
              </p:cNvSpPr>
              <p:nvPr/>
            </p:nvSpPr>
            <p:spPr bwMode="auto">
              <a:xfrm>
                <a:off x="169" y="2"/>
                <a:ext cx="83" cy="2"/>
              </a:xfrm>
              <a:prstGeom prst="rect">
                <a:avLst/>
              </a:prstGeom>
              <a:solidFill>
                <a:srgbClr val="82827D"/>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3" name="Rectangle 573"/>
              <p:cNvSpPr>
                <a:spLocks noChangeArrowheads="1"/>
              </p:cNvSpPr>
              <p:nvPr/>
            </p:nvSpPr>
            <p:spPr bwMode="auto">
              <a:xfrm>
                <a:off x="171" y="2"/>
                <a:ext cx="78" cy="2"/>
              </a:xfrm>
              <a:prstGeom prst="rect">
                <a:avLst/>
              </a:prstGeom>
              <a:solidFill>
                <a:srgbClr val="A3A39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4" name="Rectangle 574"/>
              <p:cNvSpPr>
                <a:spLocks noChangeArrowheads="1"/>
              </p:cNvSpPr>
              <p:nvPr/>
            </p:nvSpPr>
            <p:spPr bwMode="auto">
              <a:xfrm>
                <a:off x="177" y="2"/>
                <a:ext cx="66" cy="2"/>
              </a:xfrm>
              <a:prstGeom prst="rect">
                <a:avLst/>
              </a:prstGeom>
              <a:solidFill>
                <a:srgbClr val="54544F"/>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5" name="Rectangle 575"/>
              <p:cNvSpPr>
                <a:spLocks noChangeArrowheads="1"/>
              </p:cNvSpPr>
              <p:nvPr/>
            </p:nvSpPr>
            <p:spPr bwMode="auto">
              <a:xfrm>
                <a:off x="178" y="2"/>
                <a:ext cx="64" cy="2"/>
              </a:xfrm>
              <a:prstGeom prst="rect">
                <a:avLst/>
              </a:prstGeom>
              <a:solidFill>
                <a:srgbClr val="9191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6" name="Rectangle 576"/>
              <p:cNvSpPr>
                <a:spLocks noChangeArrowheads="1"/>
              </p:cNvSpPr>
              <p:nvPr/>
            </p:nvSpPr>
            <p:spPr bwMode="auto">
              <a:xfrm>
                <a:off x="188" y="20"/>
                <a:ext cx="4" cy="14"/>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7" name="Rectangle 577"/>
              <p:cNvSpPr>
                <a:spLocks noChangeArrowheads="1"/>
              </p:cNvSpPr>
              <p:nvPr/>
            </p:nvSpPr>
            <p:spPr bwMode="auto">
              <a:xfrm>
                <a:off x="188" y="55"/>
                <a:ext cx="4" cy="8"/>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8" name="Rectangle 578"/>
              <p:cNvSpPr>
                <a:spLocks noChangeArrowheads="1"/>
              </p:cNvSpPr>
              <p:nvPr/>
            </p:nvSpPr>
            <p:spPr bwMode="auto">
              <a:xfrm>
                <a:off x="206" y="18"/>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19" name="Rectangle 579"/>
              <p:cNvSpPr>
                <a:spLocks noChangeArrowheads="1"/>
              </p:cNvSpPr>
              <p:nvPr/>
            </p:nvSpPr>
            <p:spPr bwMode="auto">
              <a:xfrm>
                <a:off x="228" y="20"/>
                <a:ext cx="4" cy="14"/>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0" name="Rectangle 580"/>
              <p:cNvSpPr>
                <a:spLocks noChangeArrowheads="1"/>
              </p:cNvSpPr>
              <p:nvPr/>
            </p:nvSpPr>
            <p:spPr bwMode="auto">
              <a:xfrm>
                <a:off x="228" y="55"/>
                <a:ext cx="4" cy="8"/>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1" name="Rectangle 581"/>
              <p:cNvSpPr>
                <a:spLocks noChangeArrowheads="1"/>
              </p:cNvSpPr>
              <p:nvPr/>
            </p:nvSpPr>
            <p:spPr bwMode="auto">
              <a:xfrm>
                <a:off x="212" y="18"/>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2" name="Rectangle 582"/>
              <p:cNvSpPr>
                <a:spLocks noChangeArrowheads="1"/>
              </p:cNvSpPr>
              <p:nvPr/>
            </p:nvSpPr>
            <p:spPr bwMode="auto">
              <a:xfrm>
                <a:off x="211" y="52"/>
                <a:ext cx="2"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3" name="Rectangle 583"/>
              <p:cNvSpPr>
                <a:spLocks noChangeArrowheads="1"/>
              </p:cNvSpPr>
              <p:nvPr/>
            </p:nvSpPr>
            <p:spPr bwMode="auto">
              <a:xfrm>
                <a:off x="204" y="52"/>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4" name="Rectangle 584"/>
              <p:cNvSpPr>
                <a:spLocks noChangeArrowheads="1"/>
              </p:cNvSpPr>
              <p:nvPr/>
            </p:nvSpPr>
            <p:spPr bwMode="auto">
              <a:xfrm>
                <a:off x="207" y="52"/>
                <a:ext cx="3"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5" name="Rectangle 585"/>
              <p:cNvSpPr>
                <a:spLocks noChangeArrowheads="1"/>
              </p:cNvSpPr>
              <p:nvPr/>
            </p:nvSpPr>
            <p:spPr bwMode="auto">
              <a:xfrm>
                <a:off x="214" y="52"/>
                <a:ext cx="4" cy="16"/>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6" name="Rectangle 586"/>
              <p:cNvSpPr>
                <a:spLocks noChangeArrowheads="1"/>
              </p:cNvSpPr>
              <p:nvPr/>
            </p:nvSpPr>
            <p:spPr bwMode="auto">
              <a:xfrm>
                <a:off x="180" y="86"/>
                <a:ext cx="61" cy="218"/>
              </a:xfrm>
              <a:prstGeom prst="rect">
                <a:avLst/>
              </a:prstGeom>
              <a:solidFill>
                <a:srgbClr val="40403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7" name="Rectangle 587"/>
              <p:cNvSpPr>
                <a:spLocks noChangeArrowheads="1"/>
              </p:cNvSpPr>
              <p:nvPr/>
            </p:nvSpPr>
            <p:spPr bwMode="auto">
              <a:xfrm>
                <a:off x="184" y="92"/>
                <a:ext cx="9"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8" name="Rectangle 588"/>
              <p:cNvSpPr>
                <a:spLocks noChangeArrowheads="1"/>
              </p:cNvSpPr>
              <p:nvPr/>
            </p:nvSpPr>
            <p:spPr bwMode="auto">
              <a:xfrm>
                <a:off x="201"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29" name="Rectangle 589"/>
              <p:cNvSpPr>
                <a:spLocks noChangeArrowheads="1"/>
              </p:cNvSpPr>
              <p:nvPr/>
            </p:nvSpPr>
            <p:spPr bwMode="auto">
              <a:xfrm>
                <a:off x="210"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0" name="Rectangle 590"/>
              <p:cNvSpPr>
                <a:spLocks noChangeArrowheads="1"/>
              </p:cNvSpPr>
              <p:nvPr/>
            </p:nvSpPr>
            <p:spPr bwMode="auto">
              <a:xfrm>
                <a:off x="227" y="92"/>
                <a:ext cx="10"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1" name="Rectangle 591"/>
              <p:cNvSpPr>
                <a:spLocks noChangeArrowheads="1"/>
              </p:cNvSpPr>
              <p:nvPr/>
            </p:nvSpPr>
            <p:spPr bwMode="auto">
              <a:xfrm>
                <a:off x="219" y="92"/>
                <a:ext cx="1" cy="175"/>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2" name="Rectangle 592"/>
              <p:cNvSpPr>
                <a:spLocks noChangeArrowheads="1"/>
              </p:cNvSpPr>
              <p:nvPr/>
            </p:nvSpPr>
            <p:spPr bwMode="auto">
              <a:xfrm>
                <a:off x="186" y="111"/>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3" name="Rectangle 593"/>
              <p:cNvSpPr>
                <a:spLocks noChangeArrowheads="1"/>
              </p:cNvSpPr>
              <p:nvPr/>
            </p:nvSpPr>
            <p:spPr bwMode="auto">
              <a:xfrm>
                <a:off x="186" y="142"/>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4" name="Rectangle 594"/>
              <p:cNvSpPr>
                <a:spLocks noChangeArrowheads="1"/>
              </p:cNvSpPr>
              <p:nvPr/>
            </p:nvSpPr>
            <p:spPr bwMode="auto">
              <a:xfrm>
                <a:off x="186" y="173"/>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5" name="Rectangle 595"/>
              <p:cNvSpPr>
                <a:spLocks noChangeArrowheads="1"/>
              </p:cNvSpPr>
              <p:nvPr/>
            </p:nvSpPr>
            <p:spPr bwMode="auto">
              <a:xfrm>
                <a:off x="186" y="203"/>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6" name="Rectangle 596"/>
              <p:cNvSpPr>
                <a:spLocks noChangeArrowheads="1"/>
              </p:cNvSpPr>
              <p:nvPr/>
            </p:nvSpPr>
            <p:spPr bwMode="auto">
              <a:xfrm>
                <a:off x="186" y="234"/>
                <a:ext cx="49" cy="8"/>
              </a:xfrm>
              <a:prstGeom prst="rect">
                <a:avLst/>
              </a:prstGeom>
              <a:solidFill>
                <a:srgbClr val="DEDED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7" name="Rectangle 597"/>
              <p:cNvSpPr>
                <a:spLocks noChangeArrowheads="1"/>
              </p:cNvSpPr>
              <p:nvPr/>
            </p:nvSpPr>
            <p:spPr bwMode="auto">
              <a:xfrm>
                <a:off x="178" y="263"/>
                <a:ext cx="64" cy="3"/>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8" name="Rectangle 598"/>
              <p:cNvSpPr>
                <a:spLocks noChangeArrowheads="1"/>
              </p:cNvSpPr>
              <p:nvPr/>
            </p:nvSpPr>
            <p:spPr bwMode="auto">
              <a:xfrm>
                <a:off x="178" y="266"/>
                <a:ext cx="64" cy="8"/>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39" name="Rectangle 599"/>
              <p:cNvSpPr>
                <a:spLocks noChangeArrowheads="1"/>
              </p:cNvSpPr>
              <p:nvPr/>
            </p:nvSpPr>
            <p:spPr bwMode="auto">
              <a:xfrm>
                <a:off x="178" y="269"/>
                <a:ext cx="64" cy="3"/>
              </a:xfrm>
              <a:prstGeom prst="rect">
                <a:avLst/>
              </a:prstGeom>
              <a:solidFill>
                <a:srgbClr val="D9B8A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0" name="Rectangle 600"/>
              <p:cNvSpPr>
                <a:spLocks noChangeArrowheads="1"/>
              </p:cNvSpPr>
              <p:nvPr/>
            </p:nvSpPr>
            <p:spPr bwMode="auto">
              <a:xfrm>
                <a:off x="178" y="272"/>
                <a:ext cx="64" cy="1"/>
              </a:xfrm>
              <a:prstGeom prst="rect">
                <a:avLst/>
              </a:prstGeom>
              <a:solidFill>
                <a:srgbClr val="19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1" name="Rectangle 601"/>
              <p:cNvSpPr>
                <a:spLocks noChangeArrowheads="1"/>
              </p:cNvSpPr>
              <p:nvPr/>
            </p:nvSpPr>
            <p:spPr bwMode="auto">
              <a:xfrm>
                <a:off x="190" y="273"/>
                <a:ext cx="36" cy="32"/>
              </a:xfrm>
              <a:prstGeom prst="rect">
                <a:avLst/>
              </a:prstGeom>
              <a:solidFill>
                <a:srgbClr val="70706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2" name="Rectangle 602"/>
              <p:cNvSpPr>
                <a:spLocks noChangeArrowheads="1"/>
              </p:cNvSpPr>
              <p:nvPr/>
            </p:nvSpPr>
            <p:spPr bwMode="auto">
              <a:xfrm>
                <a:off x="191" y="273"/>
                <a:ext cx="36" cy="32"/>
              </a:xfrm>
              <a:prstGeom prst="rect">
                <a:avLst/>
              </a:prstGeom>
              <a:solidFill>
                <a:srgbClr val="4F4F4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3" name="Rectangle 603"/>
              <p:cNvSpPr>
                <a:spLocks noChangeArrowheads="1"/>
              </p:cNvSpPr>
              <p:nvPr/>
            </p:nvSpPr>
            <p:spPr bwMode="auto">
              <a:xfrm>
                <a:off x="192" y="273"/>
                <a:ext cx="36" cy="32"/>
              </a:xfrm>
              <a:prstGeom prst="rect">
                <a:avLst/>
              </a:prstGeom>
              <a:solidFill>
                <a:srgbClr val="40403B"/>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4" name="Rectangle 604"/>
              <p:cNvSpPr>
                <a:spLocks noChangeArrowheads="1"/>
              </p:cNvSpPr>
              <p:nvPr/>
            </p:nvSpPr>
            <p:spPr bwMode="auto">
              <a:xfrm>
                <a:off x="209" y="273"/>
                <a:ext cx="2" cy="32"/>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5" name="Rectangle 605"/>
              <p:cNvSpPr>
                <a:spLocks noChangeArrowheads="1"/>
              </p:cNvSpPr>
              <p:nvPr/>
            </p:nvSpPr>
            <p:spPr bwMode="auto">
              <a:xfrm>
                <a:off x="210" y="273"/>
                <a:ext cx="1" cy="32"/>
              </a:xfrm>
              <a:prstGeom prst="rect">
                <a:avLst/>
              </a:prstGeom>
              <a:solidFill>
                <a:srgbClr val="000000"/>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6" name="Rectangle 606"/>
              <p:cNvSpPr>
                <a:spLocks noChangeArrowheads="1"/>
              </p:cNvSpPr>
              <p:nvPr/>
            </p:nvSpPr>
            <p:spPr bwMode="auto">
              <a:xfrm>
                <a:off x="251" y="88"/>
                <a:ext cx="3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7" name="Rectangle 607"/>
              <p:cNvSpPr>
                <a:spLocks noChangeArrowheads="1"/>
              </p:cNvSpPr>
              <p:nvPr/>
            </p:nvSpPr>
            <p:spPr bwMode="auto">
              <a:xfrm>
                <a:off x="253" y="88"/>
                <a:ext cx="28" cy="215"/>
              </a:xfrm>
              <a:prstGeom prst="rect">
                <a:avLst/>
              </a:prstGeom>
              <a:solidFill>
                <a:srgbClr val="A8877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8" name="Rectangle 608"/>
              <p:cNvSpPr>
                <a:spLocks noChangeArrowheads="1"/>
              </p:cNvSpPr>
              <p:nvPr/>
            </p:nvSpPr>
            <p:spPr bwMode="auto">
              <a:xfrm>
                <a:off x="261" y="88"/>
                <a:ext cx="1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49" name="Rectangle 609"/>
              <p:cNvSpPr>
                <a:spLocks noChangeArrowheads="1"/>
              </p:cNvSpPr>
              <p:nvPr/>
            </p:nvSpPr>
            <p:spPr bwMode="auto">
              <a:xfrm>
                <a:off x="263" y="88"/>
                <a:ext cx="4" cy="215"/>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0" name="Rectangle 610"/>
              <p:cNvSpPr>
                <a:spLocks noChangeArrowheads="1"/>
              </p:cNvSpPr>
              <p:nvPr/>
            </p:nvSpPr>
            <p:spPr bwMode="auto">
              <a:xfrm>
                <a:off x="266" y="88"/>
                <a:ext cx="2" cy="215"/>
              </a:xfrm>
              <a:prstGeom prst="rect">
                <a:avLst/>
              </a:prstGeom>
              <a:solidFill>
                <a:srgbClr val="4A291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1" name="Rectangle 611"/>
              <p:cNvSpPr>
                <a:spLocks noChangeArrowheads="1"/>
              </p:cNvSpPr>
              <p:nvPr/>
            </p:nvSpPr>
            <p:spPr bwMode="auto">
              <a:xfrm>
                <a:off x="263" y="87"/>
                <a:ext cx="8" cy="8"/>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2" name="Rectangle 612"/>
              <p:cNvSpPr>
                <a:spLocks noChangeArrowheads="1"/>
              </p:cNvSpPr>
              <p:nvPr/>
            </p:nvSpPr>
            <p:spPr bwMode="auto">
              <a:xfrm>
                <a:off x="263" y="293"/>
                <a:ext cx="8" cy="10"/>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3" name="Rectangle 613"/>
              <p:cNvSpPr>
                <a:spLocks noChangeArrowheads="1"/>
              </p:cNvSpPr>
              <p:nvPr/>
            </p:nvSpPr>
            <p:spPr bwMode="auto">
              <a:xfrm>
                <a:off x="138" y="88"/>
                <a:ext cx="31"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4" name="Rectangle 614"/>
              <p:cNvSpPr>
                <a:spLocks noChangeArrowheads="1"/>
              </p:cNvSpPr>
              <p:nvPr/>
            </p:nvSpPr>
            <p:spPr bwMode="auto">
              <a:xfrm>
                <a:off x="140" y="88"/>
                <a:ext cx="28" cy="215"/>
              </a:xfrm>
              <a:prstGeom prst="rect">
                <a:avLst/>
              </a:prstGeom>
              <a:solidFill>
                <a:srgbClr val="A8877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5" name="Rectangle 615"/>
              <p:cNvSpPr>
                <a:spLocks noChangeArrowheads="1"/>
              </p:cNvSpPr>
              <p:nvPr/>
            </p:nvSpPr>
            <p:spPr bwMode="auto">
              <a:xfrm>
                <a:off x="148" y="88"/>
                <a:ext cx="12" cy="215"/>
              </a:xfrm>
              <a:prstGeom prst="rect">
                <a:avLst/>
              </a:prstGeom>
              <a:solidFill>
                <a:srgbClr val="8C6B5E"/>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6" name="Rectangle 616"/>
              <p:cNvSpPr>
                <a:spLocks noChangeArrowheads="1"/>
              </p:cNvSpPr>
              <p:nvPr/>
            </p:nvSpPr>
            <p:spPr bwMode="auto">
              <a:xfrm>
                <a:off x="150" y="88"/>
                <a:ext cx="4" cy="215"/>
              </a:xfrm>
              <a:prstGeom prst="rect">
                <a:avLst/>
              </a:prstGeom>
              <a:solidFill>
                <a:srgbClr val="BA998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7" name="Rectangle 617"/>
              <p:cNvSpPr>
                <a:spLocks noChangeArrowheads="1"/>
              </p:cNvSpPr>
              <p:nvPr/>
            </p:nvSpPr>
            <p:spPr bwMode="auto">
              <a:xfrm>
                <a:off x="153" y="88"/>
                <a:ext cx="2" cy="215"/>
              </a:xfrm>
              <a:prstGeom prst="rect">
                <a:avLst/>
              </a:prstGeom>
              <a:solidFill>
                <a:srgbClr val="4A291C"/>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8" name="Rectangle 618"/>
              <p:cNvSpPr>
                <a:spLocks noChangeArrowheads="1"/>
              </p:cNvSpPr>
              <p:nvPr/>
            </p:nvSpPr>
            <p:spPr bwMode="auto">
              <a:xfrm>
                <a:off x="150" y="87"/>
                <a:ext cx="8" cy="8"/>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59" name="Rectangle 619"/>
              <p:cNvSpPr>
                <a:spLocks noChangeArrowheads="1"/>
              </p:cNvSpPr>
              <p:nvPr/>
            </p:nvSpPr>
            <p:spPr bwMode="auto">
              <a:xfrm>
                <a:off x="150" y="293"/>
                <a:ext cx="8" cy="10"/>
              </a:xfrm>
              <a:prstGeom prst="rect">
                <a:avLst/>
              </a:prstGeom>
              <a:solidFill>
                <a:srgbClr val="BFBFBA"/>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60" name="Rectangle 620"/>
              <p:cNvSpPr>
                <a:spLocks noChangeArrowheads="1"/>
              </p:cNvSpPr>
              <p:nvPr/>
            </p:nvSpPr>
            <p:spPr bwMode="auto">
              <a:xfrm>
                <a:off x="187" y="250"/>
                <a:ext cx="45" cy="13"/>
              </a:xfrm>
              <a:prstGeom prst="rect">
                <a:avLst/>
              </a:prstGeom>
              <a:solidFill>
                <a:srgbClr val="5E5E5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61" name="Rectangle 621"/>
              <p:cNvSpPr>
                <a:spLocks noChangeArrowheads="1"/>
              </p:cNvSpPr>
              <p:nvPr/>
            </p:nvSpPr>
            <p:spPr bwMode="auto">
              <a:xfrm>
                <a:off x="189" y="251"/>
                <a:ext cx="41" cy="12"/>
              </a:xfrm>
              <a:prstGeom prst="rect">
                <a:avLst/>
              </a:prstGeom>
              <a:solidFill>
                <a:srgbClr val="9E9E99"/>
              </a:solidFill>
              <a:ln>
                <a:noFill/>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sp>
          <p:nvSpPr>
            <p:cNvPr id="1162" name="Line 956"/>
            <p:cNvSpPr>
              <a:spLocks noChangeShapeType="1"/>
            </p:cNvSpPr>
            <p:nvPr/>
          </p:nvSpPr>
          <p:spPr bwMode="auto">
            <a:xfrm flipV="1">
              <a:off x="3690" y="7895"/>
              <a:ext cx="1060" cy="568"/>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sp>
          <p:nvSpPr>
            <p:cNvPr id="1163" name="Rectangle 375"/>
            <p:cNvSpPr>
              <a:spLocks noChangeArrowheads="1"/>
            </p:cNvSpPr>
            <p:nvPr/>
          </p:nvSpPr>
          <p:spPr bwMode="auto">
            <a:xfrm rot="5400000">
              <a:off x="661" y="8331"/>
              <a:ext cx="387" cy="650"/>
            </a:xfrm>
            <a:prstGeom prst="rect">
              <a:avLst/>
            </a:prstGeom>
            <a:noFill/>
            <a:ln>
              <a:noFill/>
            </a:ln>
            <a:effectLst/>
          </p:spPr>
          <p:txBody>
            <a:bodyPr rot="10800000" vert="eaVert" wrap="none"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园区</a:t>
              </a:r>
            </a:p>
          </p:txBody>
        </p:sp>
        <p:sp>
          <p:nvSpPr>
            <p:cNvPr id="1164" name="Rectangle 964"/>
            <p:cNvSpPr>
              <a:spLocks noChangeArrowheads="1"/>
            </p:cNvSpPr>
            <p:nvPr/>
          </p:nvSpPr>
          <p:spPr bwMode="auto">
            <a:xfrm>
              <a:off x="17450" y="5353"/>
              <a:ext cx="1320" cy="775"/>
            </a:xfrm>
            <a:prstGeom prst="rect">
              <a:avLst/>
            </a:prstGeom>
            <a:noFill/>
            <a:ln>
              <a:noFill/>
            </a:ln>
            <a:effectLst/>
          </p:spPr>
          <p:txBody>
            <a:bodyPr lIns="0" tIns="0" rIns="0" bIns="0">
              <a:spAutoFit/>
            </a:bodyPr>
            <a:lstStyle/>
            <a:p>
              <a:pPr eaLnBrk="0" fontAlgn="auto" hangingPunct="0">
                <a:spcBef>
                  <a:spcPts val="0"/>
                </a:spcBef>
                <a:spcAft>
                  <a:spcPts val="0"/>
                </a:spcAft>
                <a:defRPr/>
              </a:pPr>
              <a:r>
                <a:rPr lang="zh-CN" altLang="en-US" sz="1600" b="1" kern="0" dirty="0">
                  <a:solidFill>
                    <a:srgbClr val="000000"/>
                  </a:solidFill>
                  <a:latin typeface="幼圆" panose="02010509060101010101" pitchFamily="49" charset="-122"/>
                  <a:ea typeface="幼圆" panose="02010509060101010101" pitchFamily="49" charset="-122"/>
                </a:rPr>
                <a:t>电信运营商</a:t>
              </a:r>
            </a:p>
          </p:txBody>
        </p:sp>
        <p:sp>
          <p:nvSpPr>
            <p:cNvPr id="1165" name="Line 979"/>
            <p:cNvSpPr>
              <a:spLocks noChangeShapeType="1"/>
            </p:cNvSpPr>
            <p:nvPr/>
          </p:nvSpPr>
          <p:spPr bwMode="auto">
            <a:xfrm flipH="1" flipV="1">
              <a:off x="15333" y="5400"/>
              <a:ext cx="605" cy="228"/>
            </a:xfrm>
            <a:prstGeom prst="line">
              <a:avLst/>
            </a:prstGeom>
            <a:noFill/>
            <a:ln w="9525">
              <a:solidFill>
                <a:schemeClr val="accent4">
                  <a:lumMod val="75000"/>
                </a:schemeClr>
              </a:solidFill>
              <a:round/>
            </a:ln>
            <a:effectLst/>
          </p:spPr>
          <p:txBody>
            <a:bodyPr/>
            <a:lstStyle/>
            <a:p>
              <a:pPr fontAlgn="auto">
                <a:spcBef>
                  <a:spcPts val="0"/>
                </a:spcBef>
                <a:spcAft>
                  <a:spcPts val="0"/>
                </a:spcAft>
                <a:defRPr/>
              </a:pPr>
              <a:endParaRPr lang="zh-CN" altLang="en-US" sz="1600" b="1" kern="0">
                <a:solidFill>
                  <a:srgbClr val="000000"/>
                </a:solidFill>
                <a:latin typeface="幼圆" panose="02010509060101010101" pitchFamily="49" charset="-122"/>
                <a:ea typeface="幼圆" panose="02010509060101010101" pitchFamily="49" charset="-122"/>
              </a:endParaRPr>
            </a:p>
          </p:txBody>
        </p:sp>
        <p:grpSp>
          <p:nvGrpSpPr>
            <p:cNvPr id="88073" name="组合 972"/>
            <p:cNvGrpSpPr/>
            <p:nvPr/>
          </p:nvGrpSpPr>
          <p:grpSpPr bwMode="auto">
            <a:xfrm>
              <a:off x="15938" y="5288"/>
              <a:ext cx="1342" cy="940"/>
              <a:chOff x="3563938" y="2898775"/>
              <a:chExt cx="2808287" cy="1770862"/>
            </a:xfrm>
          </p:grpSpPr>
          <p:pic>
            <p:nvPicPr>
              <p:cNvPr id="88140" name="Picture 27"/>
              <p:cNvPicPr>
                <a:picLocks noChangeAspect="1"/>
              </p:cNvPicPr>
              <p:nvPr/>
            </p:nvPicPr>
            <p:blipFill>
              <a:blip r:embed="rId12"/>
              <a:srcRect/>
              <a:stretch>
                <a:fillRect/>
              </a:stretch>
            </p:blipFill>
            <p:spPr bwMode="auto">
              <a:xfrm>
                <a:off x="3563938" y="2898775"/>
                <a:ext cx="2674937" cy="1701800"/>
              </a:xfrm>
              <a:prstGeom prst="rect">
                <a:avLst/>
              </a:prstGeom>
              <a:noFill/>
              <a:ln w="9525">
                <a:noFill/>
                <a:miter lim="800000"/>
                <a:headEnd/>
                <a:tailEnd/>
              </a:ln>
            </p:spPr>
          </p:pic>
          <p:sp>
            <p:nvSpPr>
              <p:cNvPr id="1168" name="Text Box 966"/>
              <p:cNvSpPr txBox="1">
                <a:spLocks noChangeArrowheads="1"/>
              </p:cNvSpPr>
              <p:nvPr/>
            </p:nvSpPr>
            <p:spPr bwMode="auto">
              <a:xfrm>
                <a:off x="3563938" y="3572266"/>
                <a:ext cx="2808287" cy="1097371"/>
              </a:xfrm>
              <a:prstGeom prst="rect">
                <a:avLst/>
              </a:prstGeom>
              <a:noFill/>
              <a:ln>
                <a:noFill/>
              </a:ln>
              <a:effectLst/>
            </p:spPr>
            <p:txBody>
              <a:bodyPr>
                <a:spAutoFit/>
              </a:bodyPr>
              <a:lstStyle>
                <a:lvl1pPr eaLnBrk="0" hangingPunct="0">
                  <a:defRPr sz="2600" b="1">
                    <a:solidFill>
                      <a:schemeClr val="tx1"/>
                    </a:solidFill>
                    <a:latin typeface="Arial" panose="020B0604020202020204" pitchFamily="34" charset="0"/>
                    <a:ea typeface="宋体" panose="02010600030101010101" pitchFamily="2" charset="-122"/>
                  </a:defRPr>
                </a:lvl1pPr>
                <a:lvl2pPr marL="742950" indent="-285750" eaLnBrk="0" hangingPunct="0">
                  <a:defRPr sz="2600" b="1">
                    <a:solidFill>
                      <a:schemeClr val="tx1"/>
                    </a:solidFill>
                    <a:latin typeface="Arial" panose="020B0604020202020204" pitchFamily="34" charset="0"/>
                    <a:ea typeface="宋体" panose="02010600030101010101" pitchFamily="2" charset="-122"/>
                  </a:defRPr>
                </a:lvl2pPr>
                <a:lvl3pPr marL="1143000" indent="-228600" eaLnBrk="0" hangingPunct="0">
                  <a:defRPr sz="2600" b="1">
                    <a:solidFill>
                      <a:schemeClr val="tx1"/>
                    </a:solidFill>
                    <a:latin typeface="Arial" panose="020B0604020202020204" pitchFamily="34" charset="0"/>
                    <a:ea typeface="宋体" panose="02010600030101010101" pitchFamily="2" charset="-122"/>
                  </a:defRPr>
                </a:lvl3pPr>
                <a:lvl4pPr marL="1600200" indent="-228600" eaLnBrk="0" hangingPunct="0">
                  <a:defRPr sz="2600" b="1">
                    <a:solidFill>
                      <a:schemeClr val="tx1"/>
                    </a:solidFill>
                    <a:latin typeface="Arial" panose="020B0604020202020204" pitchFamily="34" charset="0"/>
                    <a:ea typeface="宋体" panose="02010600030101010101" pitchFamily="2" charset="-122"/>
                  </a:defRPr>
                </a:lvl4pPr>
                <a:lvl5pPr marL="2057400" indent="-228600" eaLnBrk="0" hangingPunct="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pPr algn="ctr" fontAlgn="auto">
                  <a:spcBef>
                    <a:spcPts val="0"/>
                  </a:spcBef>
                  <a:spcAft>
                    <a:spcPts val="0"/>
                  </a:spcAft>
                  <a:defRPr/>
                </a:pPr>
                <a:endParaRPr lang="zh-CN" altLang="zh-CN" sz="1800" kern="0" dirty="0">
                  <a:solidFill>
                    <a:srgbClr val="000000"/>
                  </a:solidFill>
                  <a:latin typeface="幼圆" panose="02010509060101010101" pitchFamily="49" charset="-122"/>
                  <a:ea typeface="幼圆" panose="02010509060101010101" pitchFamily="49" charset="-122"/>
                </a:endParaRPr>
              </a:p>
            </p:txBody>
          </p:sp>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746"/>
                                        </p:tgtEl>
                                        <p:attrNameLst>
                                          <p:attrName>style.visibility</p:attrName>
                                        </p:attrNameLst>
                                      </p:cBhvr>
                                      <p:to>
                                        <p:strVal val="visible"/>
                                      </p:to>
                                    </p:set>
                                    <p:anim calcmode="lin" valueType="num">
                                      <p:cBhvr>
                                        <p:cTn id="7"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1746"/>
                                        </p:tgtEl>
                                        <p:attrNameLst>
                                          <p:attrName>ppt_y</p:attrName>
                                        </p:attrNameLst>
                                      </p:cBhvr>
                                      <p:tavLst>
                                        <p:tav tm="0">
                                          <p:val>
                                            <p:strVal val="#ppt_y"/>
                                          </p:val>
                                        </p:tav>
                                        <p:tav tm="100000">
                                          <p:val>
                                            <p:strVal val="#ppt_y"/>
                                          </p:val>
                                        </p:tav>
                                      </p:tavLst>
                                    </p:anim>
                                    <p:anim calcmode="lin" valueType="num">
                                      <p:cBhvr>
                                        <p:cTn id="9"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1746"/>
                                        </p:tgtEl>
                                      </p:cBhvr>
                                    </p:animEffect>
                                  </p:childTnLst>
                                </p:cTn>
                              </p:par>
                              <p:par>
                                <p:cTn id="12" presetID="2" presetClass="entr" presetSubtype="4" fill="hold" nodeType="withEffect">
                                  <p:stCondLst>
                                    <p:cond delay="0"/>
                                  </p:stCondLst>
                                  <p:childTnLst>
                                    <p:set>
                                      <p:cBhvr>
                                        <p:cTn id="13" dur="1" fill="hold">
                                          <p:stCondLst>
                                            <p:cond delay="0"/>
                                          </p:stCondLst>
                                        </p:cTn>
                                        <p:tgtEl>
                                          <p:spTgt spid="368"/>
                                        </p:tgtEl>
                                        <p:attrNameLst>
                                          <p:attrName>style.visibility</p:attrName>
                                        </p:attrNameLst>
                                      </p:cBhvr>
                                      <p:to>
                                        <p:strVal val="visible"/>
                                      </p:to>
                                    </p:set>
                                    <p:anim calcmode="lin" valueType="num">
                                      <p:cBhvr additive="base">
                                        <p:cTn id="14" dur="500" fill="hold"/>
                                        <p:tgtEl>
                                          <p:spTgt spid="368"/>
                                        </p:tgtEl>
                                        <p:attrNameLst>
                                          <p:attrName>ppt_x</p:attrName>
                                        </p:attrNameLst>
                                      </p:cBhvr>
                                      <p:tavLst>
                                        <p:tav tm="0">
                                          <p:val>
                                            <p:strVal val="#ppt_x"/>
                                          </p:val>
                                        </p:tav>
                                        <p:tav tm="100000">
                                          <p:val>
                                            <p:strVal val="#ppt_x"/>
                                          </p:val>
                                        </p:tav>
                                      </p:tavLst>
                                    </p:anim>
                                    <p:anim calcmode="lin" valueType="num">
                                      <p:cBhvr additive="base">
                                        <p:cTn id="15" dur="500" fill="hold"/>
                                        <p:tgtEl>
                                          <p:spTgt spid="3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p:nvPr/>
        </p:nvSpPr>
        <p:spPr>
          <a:xfrm>
            <a:off x="1330325" y="44450"/>
            <a:ext cx="5915660" cy="521970"/>
          </a:xfrm>
          <a:prstGeom prst="rect">
            <a:avLst/>
          </a:prstGeom>
          <a:noFill/>
          <a:ln w="9525">
            <a:noFill/>
          </a:ln>
        </p:spPr>
        <p:txBody>
          <a:bodyPr wrap="square">
            <a:spAutoFit/>
          </a:bodyPr>
          <a:lstStyle/>
          <a:p>
            <a:r>
              <a:rPr lang="zh-CN" altLang="en-US" sz="2800" b="1" smtClean="0">
                <a:solidFill>
                  <a:schemeClr val="accent2"/>
                </a:solidFill>
                <a:latin typeface="微软雅黑" panose="020B0503020204020204" pitchFamily="2" charset="-122"/>
                <a:ea typeface="微软雅黑" panose="020B0503020204020204" pitchFamily="2" charset="-122"/>
                <a:sym typeface="+mn-ea"/>
              </a:rPr>
              <a:t>总体方案：物流园区盈利点分析</a:t>
            </a:r>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1747"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pic>
        <p:nvPicPr>
          <p:cNvPr id="90115" name="Picture 2"/>
          <p:cNvPicPr>
            <a:picLocks noChangeAspect="1" noChangeArrowheads="1"/>
          </p:cNvPicPr>
          <p:nvPr>
            <p:custDataLst>
              <p:tags r:id="rId1"/>
            </p:custDataLst>
          </p:nvPr>
        </p:nvPicPr>
        <p:blipFill>
          <a:blip r:embed="rId4"/>
          <a:srcRect/>
          <a:stretch>
            <a:fillRect/>
          </a:stretch>
        </p:blipFill>
        <p:spPr bwMode="auto">
          <a:xfrm>
            <a:off x="2498090" y="566420"/>
            <a:ext cx="6932295" cy="6189980"/>
          </a:xfrm>
          <a:prstGeom prst="rect">
            <a:avLst/>
          </a:prstGeom>
          <a:noFill/>
          <a:ln w="9525">
            <a:noFill/>
            <a:miter lim="800000"/>
            <a:headEnd/>
            <a:tailEnd/>
          </a:ln>
          <a:effectLst>
            <a:outerShdw algn="ctr" rotWithShape="0">
              <a:schemeClr val="bg1">
                <a:alpha val="0"/>
              </a:schemeClr>
            </a:outerShdw>
          </a:effectLst>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746"/>
                                        </p:tgtEl>
                                        <p:attrNameLst>
                                          <p:attrName>style.visibility</p:attrName>
                                        </p:attrNameLst>
                                      </p:cBhvr>
                                      <p:to>
                                        <p:strVal val="visible"/>
                                      </p:to>
                                    </p:set>
                                    <p:anim calcmode="lin" valueType="num">
                                      <p:cBhvr>
                                        <p:cTn id="7"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1746"/>
                                        </p:tgtEl>
                                        <p:attrNameLst>
                                          <p:attrName>ppt_y</p:attrName>
                                        </p:attrNameLst>
                                      </p:cBhvr>
                                      <p:tavLst>
                                        <p:tav tm="0">
                                          <p:val>
                                            <p:strVal val="#ppt_y"/>
                                          </p:val>
                                        </p:tav>
                                        <p:tav tm="100000">
                                          <p:val>
                                            <p:strVal val="#ppt_y"/>
                                          </p:val>
                                        </p:tav>
                                      </p:tavLst>
                                    </p:anim>
                                    <p:anim calcmode="lin" valueType="num">
                                      <p:cBhvr>
                                        <p:cTn id="9"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1746"/>
                                        </p:tgtEl>
                                      </p:cBhvr>
                                    </p:animEffect>
                                  </p:childTnLst>
                                </p:cTn>
                              </p:par>
                              <p:par>
                                <p:cTn id="12" presetID="2" presetClass="entr" presetSubtype="8" fill="hold" nodeType="withEffect">
                                  <p:stCondLst>
                                    <p:cond delay="0"/>
                                  </p:stCondLst>
                                  <p:childTnLst>
                                    <p:set>
                                      <p:cBhvr>
                                        <p:cTn id="13" dur="1" fill="hold">
                                          <p:stCondLst>
                                            <p:cond delay="0"/>
                                          </p:stCondLst>
                                        </p:cTn>
                                        <p:tgtEl>
                                          <p:spTgt spid="90115"/>
                                        </p:tgtEl>
                                        <p:attrNameLst>
                                          <p:attrName>style.visibility</p:attrName>
                                        </p:attrNameLst>
                                      </p:cBhvr>
                                      <p:to>
                                        <p:strVal val="visible"/>
                                      </p:to>
                                    </p:set>
                                    <p:anim calcmode="lin" valueType="num">
                                      <p:cBhvr additive="base">
                                        <p:cTn id="14" dur="500" fill="hold"/>
                                        <p:tgtEl>
                                          <p:spTgt spid="90115"/>
                                        </p:tgtEl>
                                        <p:attrNameLst>
                                          <p:attrName>ppt_x</p:attrName>
                                        </p:attrNameLst>
                                      </p:cBhvr>
                                      <p:tavLst>
                                        <p:tav tm="0">
                                          <p:val>
                                            <p:strVal val="0-#ppt_w/2"/>
                                          </p:val>
                                        </p:tav>
                                        <p:tav tm="100000">
                                          <p:val>
                                            <p:strVal val="#ppt_x"/>
                                          </p:val>
                                        </p:tav>
                                      </p:tavLst>
                                    </p:anim>
                                    <p:anim calcmode="lin" valueType="num">
                                      <p:cBhvr additive="base">
                                        <p:cTn id="15" dur="500" fill="hold"/>
                                        <p:tgtEl>
                                          <p:spTgt spid="90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p:nvPr/>
        </p:nvSpPr>
        <p:spPr>
          <a:xfrm>
            <a:off x="1330325" y="44450"/>
            <a:ext cx="5915660" cy="521970"/>
          </a:xfrm>
          <a:prstGeom prst="rect">
            <a:avLst/>
          </a:prstGeom>
          <a:noFill/>
          <a:ln w="9525">
            <a:noFill/>
          </a:ln>
        </p:spPr>
        <p:txBody>
          <a:bodyPr wrap="square">
            <a:spAutoFit/>
          </a:bodyPr>
          <a:lstStyle/>
          <a:p>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总体方案：物流集散服务模型</a:t>
            </a:r>
          </a:p>
        </p:txBody>
      </p:sp>
      <p:sp>
        <p:nvSpPr>
          <p:cNvPr id="31747"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sp>
        <p:nvSpPr>
          <p:cNvPr id="3" name="圆角矩形 2"/>
          <p:cNvSpPr/>
          <p:nvPr/>
        </p:nvSpPr>
        <p:spPr bwMode="auto">
          <a:xfrm>
            <a:off x="1270000" y="938213"/>
            <a:ext cx="10236200" cy="5414962"/>
          </a:xfrm>
          <a:prstGeom prst="roundRect">
            <a:avLst>
              <a:gd name="adj" fmla="val 953"/>
            </a:avLst>
          </a:prstGeom>
          <a:solidFill>
            <a:schemeClr val="tx1">
              <a:lumMod val="40000"/>
              <a:lumOff val="6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defRPr/>
            </a:pPr>
            <a:endParaRPr lang="zh-CN" altLang="en-US" sz="1600" b="1">
              <a:solidFill>
                <a:srgbClr val="C0504D"/>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5" name="AutoShape 7"/>
          <p:cNvSpPr>
            <a:spLocks noChangeArrowheads="1"/>
          </p:cNvSpPr>
          <p:nvPr/>
        </p:nvSpPr>
        <p:spPr bwMode="auto">
          <a:xfrm>
            <a:off x="2029460" y="1792923"/>
            <a:ext cx="7048500" cy="3282950"/>
          </a:xfrm>
          <a:prstGeom prst="roundRect">
            <a:avLst>
              <a:gd name="adj" fmla="val 3568"/>
            </a:avLst>
          </a:prstGeom>
          <a:solidFill>
            <a:schemeClr val="accent2">
              <a:lumMod val="95000"/>
              <a:alpha val="62000"/>
            </a:schemeClr>
          </a:solidFill>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en-US" altLang="zh-CN" sz="1200" dirty="0">
              <a:solidFill>
                <a:prstClr val="black"/>
              </a:solidFill>
              <a:latin typeface="幼圆" panose="02010509060101010101" pitchFamily="49" charset="-122"/>
              <a:ea typeface="幼圆" panose="02010509060101010101" pitchFamily="49" charset="-122"/>
            </a:endParaRPr>
          </a:p>
        </p:txBody>
      </p:sp>
      <p:sp>
        <p:nvSpPr>
          <p:cNvPr id="9" name="AutoShape 7"/>
          <p:cNvSpPr>
            <a:spLocks noChangeArrowheads="1"/>
          </p:cNvSpPr>
          <p:nvPr/>
        </p:nvSpPr>
        <p:spPr bwMode="auto">
          <a:xfrm>
            <a:off x="9594850" y="1401763"/>
            <a:ext cx="757238" cy="4260850"/>
          </a:xfrm>
          <a:prstGeom prst="roundRect">
            <a:avLst>
              <a:gd name="adj" fmla="val 9951"/>
            </a:avLst>
          </a:prstGeom>
          <a:solidFill>
            <a:srgbClr val="99F96F"/>
          </a:solidFill>
        </p:spPr>
        <p:style>
          <a:lnRef idx="1">
            <a:schemeClr val="accent5"/>
          </a:lnRef>
          <a:fillRef idx="2">
            <a:schemeClr val="accent5"/>
          </a:fillRef>
          <a:effectRef idx="1">
            <a:schemeClr val="accent5"/>
          </a:effectRef>
          <a:fontRef idx="minor">
            <a:schemeClr val="dk1"/>
          </a:fontRef>
        </p:style>
        <p:txBody>
          <a:bodyPr wrap="none" anchor="ctr"/>
          <a:lstStyle/>
          <a:p>
            <a:pPr>
              <a:defRPr/>
            </a:pPr>
            <a:r>
              <a:rPr lang="zh-CN" altLang="en-US" sz="2000" dirty="0">
                <a:solidFill>
                  <a:prstClr val="black"/>
                </a:solidFill>
                <a:latin typeface="幼圆" panose="02010509060101010101" pitchFamily="49" charset="-122"/>
                <a:ea typeface="幼圆" panose="02010509060101010101" pitchFamily="49" charset="-122"/>
              </a:rPr>
              <a:t>物流</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企业</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运营</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操作</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系统</a:t>
            </a:r>
            <a:endParaRPr lang="en-US" altLang="zh-CN" sz="2000" dirty="0">
              <a:solidFill>
                <a:prstClr val="black"/>
              </a:solidFill>
              <a:latin typeface="幼圆" panose="02010509060101010101" pitchFamily="49" charset="-122"/>
              <a:ea typeface="幼圆" panose="02010509060101010101" pitchFamily="49" charset="-122"/>
            </a:endParaRPr>
          </a:p>
        </p:txBody>
      </p:sp>
      <p:sp>
        <p:nvSpPr>
          <p:cNvPr id="10" name="AutoShape 7"/>
          <p:cNvSpPr>
            <a:spLocks noChangeArrowheads="1"/>
          </p:cNvSpPr>
          <p:nvPr/>
        </p:nvSpPr>
        <p:spPr bwMode="auto">
          <a:xfrm>
            <a:off x="10562908" y="980758"/>
            <a:ext cx="819150" cy="4679950"/>
          </a:xfrm>
          <a:prstGeom prst="roundRect">
            <a:avLst>
              <a:gd name="adj" fmla="val 9951"/>
            </a:avLst>
          </a:prstGeom>
          <a:solidFill>
            <a:srgbClr val="99F96F"/>
          </a:solidFill>
        </p:spPr>
        <p:style>
          <a:lnRef idx="1">
            <a:schemeClr val="accent5"/>
          </a:lnRef>
          <a:fillRef idx="2">
            <a:schemeClr val="accent5"/>
          </a:fillRef>
          <a:effectRef idx="1">
            <a:schemeClr val="accent5"/>
          </a:effectRef>
          <a:fontRef idx="minor">
            <a:schemeClr val="dk1"/>
          </a:fontRef>
        </p:style>
        <p:txBody>
          <a:bodyPr wrap="none" anchor="ctr"/>
          <a:lstStyle/>
          <a:p>
            <a:pPr>
              <a:defRPr/>
            </a:pPr>
            <a:r>
              <a:rPr lang="zh-CN" altLang="en-US" sz="2000" dirty="0">
                <a:solidFill>
                  <a:prstClr val="black"/>
                </a:solidFill>
                <a:latin typeface="幼圆" panose="02010509060101010101" pitchFamily="49" charset="-122"/>
                <a:ea typeface="幼圆" panose="02010509060101010101" pitchFamily="49" charset="-122"/>
              </a:rPr>
              <a:t>物流</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服务</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交易</a:t>
            </a:r>
            <a:endParaRPr lang="en-US" altLang="zh-CN" sz="2000" dirty="0">
              <a:solidFill>
                <a:prstClr val="black"/>
              </a:solidFill>
              <a:latin typeface="幼圆" panose="02010509060101010101" pitchFamily="49" charset="-122"/>
              <a:ea typeface="幼圆" panose="02010509060101010101" pitchFamily="49" charset="-122"/>
            </a:endParaRPr>
          </a:p>
          <a:p>
            <a:pPr>
              <a:defRPr/>
            </a:pPr>
            <a:r>
              <a:rPr lang="zh-CN" altLang="en-US" sz="2000" dirty="0">
                <a:solidFill>
                  <a:prstClr val="black"/>
                </a:solidFill>
                <a:latin typeface="幼圆" panose="02010509060101010101" pitchFamily="49" charset="-122"/>
                <a:ea typeface="幼圆" panose="02010509060101010101" pitchFamily="49" charset="-122"/>
              </a:rPr>
              <a:t>平台</a:t>
            </a:r>
            <a:endParaRPr lang="en-US" altLang="zh-CN" sz="2000" dirty="0">
              <a:solidFill>
                <a:prstClr val="black"/>
              </a:solidFill>
              <a:latin typeface="幼圆" panose="02010509060101010101" pitchFamily="49" charset="-122"/>
              <a:ea typeface="幼圆" panose="02010509060101010101" pitchFamily="49" charset="-122"/>
            </a:endParaRPr>
          </a:p>
        </p:txBody>
      </p:sp>
      <p:sp>
        <p:nvSpPr>
          <p:cNvPr id="11" name="AutoShape 7"/>
          <p:cNvSpPr>
            <a:spLocks noChangeArrowheads="1"/>
          </p:cNvSpPr>
          <p:nvPr/>
        </p:nvSpPr>
        <p:spPr bwMode="auto">
          <a:xfrm>
            <a:off x="2210435" y="1268413"/>
            <a:ext cx="7048500" cy="350837"/>
          </a:xfrm>
          <a:prstGeom prst="roundRect">
            <a:avLst>
              <a:gd name="adj" fmla="val 9917"/>
            </a:avLst>
          </a:prstGeom>
          <a:solidFill>
            <a:schemeClr val="bg2">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dirty="0">
                <a:solidFill>
                  <a:prstClr val="black"/>
                </a:solidFill>
                <a:latin typeface="幼圆" panose="02010509060101010101" pitchFamily="49" charset="-122"/>
                <a:ea typeface="幼圆" panose="02010509060101010101" pitchFamily="49" charset="-122"/>
              </a:rPr>
              <a:t>第三方物流企业</a:t>
            </a:r>
            <a:endParaRPr lang="en-US" altLang="zh-CN" sz="1200" dirty="0">
              <a:solidFill>
                <a:prstClr val="black"/>
              </a:solidFill>
              <a:latin typeface="幼圆" panose="02010509060101010101" pitchFamily="49" charset="-122"/>
              <a:ea typeface="幼圆" panose="02010509060101010101" pitchFamily="49" charset="-122"/>
            </a:endParaRPr>
          </a:p>
        </p:txBody>
      </p:sp>
      <p:sp>
        <p:nvSpPr>
          <p:cNvPr id="12" name="AutoShape 7"/>
          <p:cNvSpPr>
            <a:spLocks noChangeArrowheads="1"/>
          </p:cNvSpPr>
          <p:nvPr/>
        </p:nvSpPr>
        <p:spPr bwMode="auto">
          <a:xfrm>
            <a:off x="2097088" y="1855788"/>
            <a:ext cx="1920875" cy="277812"/>
          </a:xfrm>
          <a:prstGeom prst="roundRect">
            <a:avLst>
              <a:gd name="adj" fmla="val 9917"/>
            </a:avLst>
          </a:prstGeom>
          <a:solidFill>
            <a:srgbClr val="78F0FE"/>
          </a:solidFill>
          <a:ln>
            <a:solidFill>
              <a:schemeClr val="tx2">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b="1" dirty="0">
                <a:solidFill>
                  <a:schemeClr val="accent4"/>
                </a:solidFill>
                <a:latin typeface="幼圆" panose="02010509060101010101" pitchFamily="49" charset="-122"/>
                <a:ea typeface="幼圆" panose="02010509060101010101" pitchFamily="49" charset="-122"/>
              </a:rPr>
              <a:t>运输企业</a:t>
            </a:r>
          </a:p>
        </p:txBody>
      </p:sp>
      <p:sp>
        <p:nvSpPr>
          <p:cNvPr id="13" name="AutoShape 7"/>
          <p:cNvSpPr>
            <a:spLocks noChangeArrowheads="1"/>
          </p:cNvSpPr>
          <p:nvPr/>
        </p:nvSpPr>
        <p:spPr bwMode="auto">
          <a:xfrm>
            <a:off x="2137728" y="764858"/>
            <a:ext cx="8147050" cy="358775"/>
          </a:xfrm>
          <a:prstGeom prst="roundRect">
            <a:avLst>
              <a:gd name="adj" fmla="val 9917"/>
            </a:avLst>
          </a:prstGeom>
          <a:solidFill>
            <a:schemeClr val="bg2">
              <a:lumMod val="40000"/>
              <a:lumOff val="60000"/>
            </a:schemeClr>
          </a:solidFill>
          <a:ln w="12700" cmpd="sng">
            <a:noFill/>
            <a:prstDash val="soli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dirty="0">
                <a:solidFill>
                  <a:prstClr val="black"/>
                </a:solidFill>
                <a:latin typeface="幼圆" panose="02010509060101010101" pitchFamily="49" charset="-122"/>
                <a:ea typeface="幼圆" panose="02010509060101010101" pitchFamily="49" charset="-122"/>
              </a:rPr>
              <a:t>第四方物流企业</a:t>
            </a:r>
            <a:endParaRPr lang="en-US" altLang="zh-CN" sz="1200" dirty="0">
              <a:solidFill>
                <a:prstClr val="black"/>
              </a:solidFill>
              <a:latin typeface="幼圆" panose="02010509060101010101" pitchFamily="49" charset="-122"/>
              <a:ea typeface="幼圆" panose="02010509060101010101" pitchFamily="49" charset="-122"/>
            </a:endParaRPr>
          </a:p>
        </p:txBody>
      </p:sp>
      <p:sp>
        <p:nvSpPr>
          <p:cNvPr id="14" name="AutoShape 7"/>
          <p:cNvSpPr>
            <a:spLocks noChangeArrowheads="1"/>
          </p:cNvSpPr>
          <p:nvPr/>
        </p:nvSpPr>
        <p:spPr bwMode="auto">
          <a:xfrm>
            <a:off x="971550" y="982663"/>
            <a:ext cx="741363" cy="4679950"/>
          </a:xfrm>
          <a:prstGeom prst="roundRect">
            <a:avLst>
              <a:gd name="adj" fmla="val 9951"/>
            </a:avLst>
          </a:prstGeom>
          <a:solidFill>
            <a:srgbClr val="99F96F"/>
          </a:solidFill>
        </p:spPr>
        <p:style>
          <a:lnRef idx="1">
            <a:schemeClr val="accent5"/>
          </a:lnRef>
          <a:fillRef idx="2">
            <a:schemeClr val="accent5"/>
          </a:fillRef>
          <a:effectRef idx="1">
            <a:schemeClr val="accent5"/>
          </a:effectRef>
          <a:fontRef idx="minor">
            <a:schemeClr val="dk1"/>
          </a:fontRef>
        </p:style>
        <p:txBody>
          <a:bodyPr wrap="none" anchor="ctr"/>
          <a:lstStyle/>
          <a:p>
            <a:pPr>
              <a:defRPr/>
            </a:pPr>
            <a:r>
              <a:rPr lang="zh-CN" altLang="en-US" sz="3200" dirty="0">
                <a:solidFill>
                  <a:prstClr val="black"/>
                </a:solidFill>
                <a:latin typeface="幼圆" panose="02010509060101010101" pitchFamily="49" charset="-122"/>
                <a:ea typeface="幼圆" panose="02010509060101010101" pitchFamily="49" charset="-122"/>
              </a:rPr>
              <a:t>物</a:t>
            </a:r>
            <a:endParaRPr lang="en-US" altLang="zh-CN" sz="3200" dirty="0">
              <a:solidFill>
                <a:prstClr val="black"/>
              </a:solidFill>
              <a:latin typeface="幼圆" panose="02010509060101010101" pitchFamily="49" charset="-122"/>
              <a:ea typeface="幼圆" panose="02010509060101010101" pitchFamily="49" charset="-122"/>
            </a:endParaRPr>
          </a:p>
          <a:p>
            <a:pPr>
              <a:defRPr/>
            </a:pPr>
            <a:r>
              <a:rPr lang="zh-CN" altLang="en-US" sz="3200" dirty="0">
                <a:solidFill>
                  <a:prstClr val="black"/>
                </a:solidFill>
                <a:latin typeface="幼圆" panose="02010509060101010101" pitchFamily="49" charset="-122"/>
                <a:ea typeface="幼圆" panose="02010509060101010101" pitchFamily="49" charset="-122"/>
              </a:rPr>
              <a:t>流</a:t>
            </a:r>
            <a:endParaRPr lang="en-US" altLang="zh-CN" sz="3200" dirty="0">
              <a:solidFill>
                <a:prstClr val="black"/>
              </a:solidFill>
              <a:latin typeface="幼圆" panose="02010509060101010101" pitchFamily="49" charset="-122"/>
              <a:ea typeface="幼圆" panose="02010509060101010101" pitchFamily="49" charset="-122"/>
            </a:endParaRPr>
          </a:p>
          <a:p>
            <a:pPr>
              <a:defRPr/>
            </a:pPr>
            <a:r>
              <a:rPr lang="zh-CN" altLang="en-US" sz="3200" dirty="0">
                <a:solidFill>
                  <a:prstClr val="black"/>
                </a:solidFill>
                <a:latin typeface="幼圆" panose="02010509060101010101" pitchFamily="49" charset="-122"/>
                <a:ea typeface="幼圆" panose="02010509060101010101" pitchFamily="49" charset="-122"/>
              </a:rPr>
              <a:t>园</a:t>
            </a:r>
            <a:endParaRPr lang="en-US" altLang="zh-CN" sz="3200" dirty="0">
              <a:solidFill>
                <a:prstClr val="black"/>
              </a:solidFill>
              <a:latin typeface="幼圆" panose="02010509060101010101" pitchFamily="49" charset="-122"/>
              <a:ea typeface="幼圆" panose="02010509060101010101" pitchFamily="49" charset="-122"/>
            </a:endParaRPr>
          </a:p>
          <a:p>
            <a:pPr>
              <a:defRPr/>
            </a:pPr>
            <a:r>
              <a:rPr lang="zh-CN" altLang="en-US" sz="3200" dirty="0">
                <a:solidFill>
                  <a:prstClr val="black"/>
                </a:solidFill>
                <a:latin typeface="幼圆" panose="02010509060101010101" pitchFamily="49" charset="-122"/>
                <a:ea typeface="幼圆" panose="02010509060101010101" pitchFamily="49" charset="-122"/>
              </a:rPr>
              <a:t>区</a:t>
            </a:r>
            <a:endParaRPr lang="en-US" altLang="zh-CN" sz="3200" dirty="0">
              <a:solidFill>
                <a:prstClr val="black"/>
              </a:solidFill>
              <a:latin typeface="幼圆" panose="02010509060101010101" pitchFamily="49" charset="-122"/>
              <a:ea typeface="幼圆" panose="02010509060101010101" pitchFamily="49" charset="-122"/>
            </a:endParaRPr>
          </a:p>
        </p:txBody>
      </p:sp>
      <p:sp>
        <p:nvSpPr>
          <p:cNvPr id="15" name="AutoShape 7"/>
          <p:cNvSpPr>
            <a:spLocks noChangeArrowheads="1"/>
          </p:cNvSpPr>
          <p:nvPr/>
        </p:nvSpPr>
        <p:spPr bwMode="auto">
          <a:xfrm>
            <a:off x="2085340" y="5173345"/>
            <a:ext cx="7211060" cy="487045"/>
          </a:xfrm>
          <a:prstGeom prst="roundRect">
            <a:avLst>
              <a:gd name="adj" fmla="val 9917"/>
            </a:avLst>
          </a:prstGeom>
          <a:solidFill>
            <a:schemeClr val="bg1">
              <a:lumMod val="20000"/>
              <a:lumOff val="80000"/>
              <a:alpha val="48000"/>
            </a:schemeClr>
          </a:solidFill>
          <a:ln>
            <a:solidFill>
              <a:schemeClr val="accent5"/>
            </a:solidFill>
          </a:ln>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en-US" altLang="zh-CN" sz="1200" dirty="0">
              <a:solidFill>
                <a:prstClr val="black"/>
              </a:solidFill>
              <a:latin typeface="幼圆" panose="02010509060101010101" pitchFamily="49" charset="-122"/>
              <a:ea typeface="幼圆" panose="02010509060101010101" pitchFamily="49" charset="-122"/>
            </a:endParaRPr>
          </a:p>
        </p:txBody>
      </p:sp>
      <p:sp>
        <p:nvSpPr>
          <p:cNvPr id="16" name="矩形 15"/>
          <p:cNvSpPr/>
          <p:nvPr/>
        </p:nvSpPr>
        <p:spPr bwMode="auto">
          <a:xfrm>
            <a:off x="2097088" y="2216150"/>
            <a:ext cx="1920875"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快 递</a:t>
            </a:r>
            <a:endParaRPr lang="en-US" altLang="zh-CN" sz="1200" kern="0" dirty="0">
              <a:latin typeface="幼圆" panose="02010509060101010101" pitchFamily="49" charset="-122"/>
              <a:ea typeface="幼圆" panose="02010509060101010101" pitchFamily="49" charset="-122"/>
            </a:endParaRPr>
          </a:p>
        </p:txBody>
      </p:sp>
      <p:sp>
        <p:nvSpPr>
          <p:cNvPr id="23" name="矩形 22"/>
          <p:cNvSpPr/>
          <p:nvPr/>
        </p:nvSpPr>
        <p:spPr bwMode="auto">
          <a:xfrm>
            <a:off x="2097088" y="2587625"/>
            <a:ext cx="1920875" cy="279400"/>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defRPr/>
            </a:pPr>
            <a:r>
              <a:rPr lang="zh-CN" altLang="en-US" sz="1200" kern="0" dirty="0">
                <a:latin typeface="幼圆" panose="02010509060101010101" pitchFamily="49" charset="-122"/>
                <a:ea typeface="幼圆" panose="02010509060101010101" pitchFamily="49" charset="-122"/>
              </a:rPr>
              <a:t>零 担 运 输</a:t>
            </a:r>
            <a:endParaRPr lang="en-US" altLang="zh-CN" sz="1200" kern="0" dirty="0">
              <a:latin typeface="幼圆" panose="02010509060101010101" pitchFamily="49" charset="-122"/>
              <a:ea typeface="幼圆" panose="02010509060101010101" pitchFamily="49" charset="-122"/>
            </a:endParaRPr>
          </a:p>
        </p:txBody>
      </p:sp>
      <p:sp>
        <p:nvSpPr>
          <p:cNvPr id="24" name="矩形 23"/>
          <p:cNvSpPr/>
          <p:nvPr/>
        </p:nvSpPr>
        <p:spPr bwMode="auto">
          <a:xfrm>
            <a:off x="2097088" y="2944813"/>
            <a:ext cx="1920875" cy="269875"/>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汽车整车运输</a:t>
            </a:r>
            <a:endParaRPr lang="en-US" altLang="zh-CN" sz="1200" kern="0" dirty="0">
              <a:latin typeface="幼圆" panose="02010509060101010101" pitchFamily="49" charset="-122"/>
              <a:ea typeface="幼圆" panose="02010509060101010101" pitchFamily="49" charset="-122"/>
            </a:endParaRPr>
          </a:p>
        </p:txBody>
      </p:sp>
      <p:sp>
        <p:nvSpPr>
          <p:cNvPr id="25" name="矩形 24"/>
          <p:cNvSpPr/>
          <p:nvPr/>
        </p:nvSpPr>
        <p:spPr bwMode="auto">
          <a:xfrm>
            <a:off x="2097088" y="3656013"/>
            <a:ext cx="1920875" cy="277812"/>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水 路 货 运</a:t>
            </a:r>
          </a:p>
        </p:txBody>
      </p:sp>
      <p:sp>
        <p:nvSpPr>
          <p:cNvPr id="26" name="矩形 25"/>
          <p:cNvSpPr/>
          <p:nvPr/>
        </p:nvSpPr>
        <p:spPr bwMode="auto">
          <a:xfrm>
            <a:off x="2097088" y="4016375"/>
            <a:ext cx="1920875"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铁 路 货 运</a:t>
            </a:r>
            <a:endParaRPr lang="en-US" altLang="zh-CN" sz="1200" kern="0" dirty="0">
              <a:latin typeface="幼圆" panose="02010509060101010101" pitchFamily="49" charset="-122"/>
              <a:ea typeface="幼圆" panose="02010509060101010101" pitchFamily="49" charset="-122"/>
            </a:endParaRPr>
          </a:p>
        </p:txBody>
      </p:sp>
      <p:sp>
        <p:nvSpPr>
          <p:cNvPr id="27" name="矩形 26"/>
          <p:cNvSpPr/>
          <p:nvPr/>
        </p:nvSpPr>
        <p:spPr bwMode="auto">
          <a:xfrm>
            <a:off x="2097088" y="4375150"/>
            <a:ext cx="1920875" cy="279400"/>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spcBef>
                <a:spcPts val="0"/>
              </a:spcBef>
              <a:defRPr/>
            </a:pPr>
            <a:r>
              <a:rPr lang="zh-CN" altLang="en-US" sz="1200" kern="0" dirty="0">
                <a:latin typeface="幼圆" panose="02010509060101010101" pitchFamily="49" charset="-122"/>
                <a:ea typeface="幼圆" panose="02010509060101010101" pitchFamily="49" charset="-122"/>
              </a:rPr>
              <a:t>航 空 货 运</a:t>
            </a:r>
          </a:p>
        </p:txBody>
      </p:sp>
      <p:sp>
        <p:nvSpPr>
          <p:cNvPr id="28" name="矩形 27"/>
          <p:cNvSpPr/>
          <p:nvPr/>
        </p:nvSpPr>
        <p:spPr bwMode="auto">
          <a:xfrm>
            <a:off x="2097088" y="3295650"/>
            <a:ext cx="1920875"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集装箱卡车运输</a:t>
            </a:r>
            <a:endParaRPr lang="en-US" altLang="zh-CN" sz="1200" kern="0" dirty="0">
              <a:latin typeface="幼圆" panose="02010509060101010101" pitchFamily="49" charset="-122"/>
              <a:ea typeface="幼圆" panose="02010509060101010101" pitchFamily="49" charset="-122"/>
            </a:endParaRPr>
          </a:p>
        </p:txBody>
      </p:sp>
      <p:sp>
        <p:nvSpPr>
          <p:cNvPr id="29" name="矩形 28"/>
          <p:cNvSpPr/>
          <p:nvPr/>
        </p:nvSpPr>
        <p:spPr bwMode="auto">
          <a:xfrm>
            <a:off x="2097088" y="4735513"/>
            <a:ext cx="1920875" cy="279400"/>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spcBef>
                <a:spcPts val="0"/>
              </a:spcBef>
              <a:defRPr/>
            </a:pPr>
            <a:r>
              <a:rPr lang="zh-CN" altLang="en-US" sz="1200" kern="0" dirty="0">
                <a:latin typeface="幼圆" panose="02010509060101010101" pitchFamily="49" charset="-122"/>
                <a:ea typeface="幼圆" panose="02010509060101010101" pitchFamily="49" charset="-122"/>
              </a:rPr>
              <a:t>特 种 运 输</a:t>
            </a:r>
          </a:p>
        </p:txBody>
      </p:sp>
      <p:sp>
        <p:nvSpPr>
          <p:cNvPr id="30" name="圆角矩形 29"/>
          <p:cNvSpPr/>
          <p:nvPr/>
        </p:nvSpPr>
        <p:spPr bwMode="auto">
          <a:xfrm>
            <a:off x="2257425" y="5241925"/>
            <a:ext cx="1279525" cy="347663"/>
          </a:xfrm>
          <a:prstGeom prst="roundRect">
            <a:avLst/>
          </a:prstGeom>
          <a:solidFill>
            <a:schemeClr val="bg1">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公路</a:t>
            </a:r>
          </a:p>
        </p:txBody>
      </p:sp>
      <p:sp>
        <p:nvSpPr>
          <p:cNvPr id="31" name="圆角矩形 30"/>
          <p:cNvSpPr/>
          <p:nvPr/>
        </p:nvSpPr>
        <p:spPr bwMode="auto">
          <a:xfrm>
            <a:off x="4082098" y="5229225"/>
            <a:ext cx="1279525" cy="347663"/>
          </a:xfrm>
          <a:prstGeom prst="roundRect">
            <a:avLst/>
          </a:prstGeom>
          <a:solidFill>
            <a:schemeClr val="bg1">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铁路</a:t>
            </a:r>
          </a:p>
        </p:txBody>
      </p:sp>
      <p:sp>
        <p:nvSpPr>
          <p:cNvPr id="33" name="圆角矩形 32"/>
          <p:cNvSpPr/>
          <p:nvPr/>
        </p:nvSpPr>
        <p:spPr bwMode="auto">
          <a:xfrm>
            <a:off x="5907088" y="5241925"/>
            <a:ext cx="1279525" cy="347663"/>
          </a:xfrm>
          <a:prstGeom prst="roundRect">
            <a:avLst/>
          </a:prstGeom>
          <a:solidFill>
            <a:schemeClr val="bg1">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港口</a:t>
            </a:r>
          </a:p>
        </p:txBody>
      </p:sp>
      <p:sp>
        <p:nvSpPr>
          <p:cNvPr id="34" name="圆角矩形 33"/>
          <p:cNvSpPr/>
          <p:nvPr/>
        </p:nvSpPr>
        <p:spPr bwMode="auto">
          <a:xfrm>
            <a:off x="7729538" y="5241925"/>
            <a:ext cx="1279525" cy="347663"/>
          </a:xfrm>
          <a:prstGeom prst="roundRect">
            <a:avLst/>
          </a:prstGeom>
          <a:solidFill>
            <a:schemeClr val="bg1">
              <a:lumMod val="20000"/>
              <a:lumOff val="80000"/>
            </a:schemeClr>
          </a:solidFill>
          <a:ln w="12700" cap="flat" cmpd="sng" algn="ctr">
            <a:solidFill>
              <a:schemeClr val="tx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航空</a:t>
            </a:r>
          </a:p>
        </p:txBody>
      </p:sp>
      <p:sp>
        <p:nvSpPr>
          <p:cNvPr id="35" name="矩形 34"/>
          <p:cNvSpPr/>
          <p:nvPr/>
        </p:nvSpPr>
        <p:spPr bwMode="auto">
          <a:xfrm>
            <a:off x="4594225" y="2216150"/>
            <a:ext cx="1919288"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配 送 中 心</a:t>
            </a:r>
            <a:endParaRPr lang="en-US" altLang="zh-CN" sz="1200" kern="0" dirty="0">
              <a:latin typeface="幼圆" panose="02010509060101010101" pitchFamily="49" charset="-122"/>
              <a:ea typeface="幼圆" panose="02010509060101010101" pitchFamily="49" charset="-122"/>
            </a:endParaRPr>
          </a:p>
        </p:txBody>
      </p:sp>
      <p:sp>
        <p:nvSpPr>
          <p:cNvPr id="44" name="矩形 43"/>
          <p:cNvSpPr/>
          <p:nvPr/>
        </p:nvSpPr>
        <p:spPr bwMode="auto">
          <a:xfrm>
            <a:off x="4594225" y="2586038"/>
            <a:ext cx="1919288" cy="268287"/>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普 货 仓 库</a:t>
            </a:r>
            <a:endParaRPr lang="en-US" altLang="zh-CN" sz="1200" kern="0" dirty="0">
              <a:latin typeface="幼圆" panose="02010509060101010101" pitchFamily="49" charset="-122"/>
              <a:ea typeface="幼圆" panose="02010509060101010101" pitchFamily="49" charset="-122"/>
            </a:endParaRPr>
          </a:p>
        </p:txBody>
      </p:sp>
      <p:sp>
        <p:nvSpPr>
          <p:cNvPr id="53" name="矩形 52"/>
          <p:cNvSpPr/>
          <p:nvPr/>
        </p:nvSpPr>
        <p:spPr bwMode="auto">
          <a:xfrm>
            <a:off x="4594225" y="2944813"/>
            <a:ext cx="1919288" cy="269875"/>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保 税 仓 库</a:t>
            </a:r>
            <a:endParaRPr lang="en-US" altLang="zh-CN" sz="1200" kern="0" dirty="0">
              <a:latin typeface="幼圆" panose="02010509060101010101" pitchFamily="49" charset="-122"/>
              <a:ea typeface="幼圆" panose="02010509060101010101" pitchFamily="49" charset="-122"/>
            </a:endParaRPr>
          </a:p>
        </p:txBody>
      </p:sp>
      <p:sp>
        <p:nvSpPr>
          <p:cNvPr id="73" name="矩形 72"/>
          <p:cNvSpPr/>
          <p:nvPr/>
        </p:nvSpPr>
        <p:spPr bwMode="auto">
          <a:xfrm>
            <a:off x="4594225" y="3656013"/>
            <a:ext cx="1919288" cy="277812"/>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港区场 站</a:t>
            </a:r>
          </a:p>
        </p:txBody>
      </p:sp>
      <p:sp>
        <p:nvSpPr>
          <p:cNvPr id="74" name="矩形 73"/>
          <p:cNvSpPr/>
          <p:nvPr/>
        </p:nvSpPr>
        <p:spPr bwMode="auto">
          <a:xfrm>
            <a:off x="4594225" y="4016375"/>
            <a:ext cx="1919288"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spcBef>
                <a:spcPts val="0"/>
              </a:spcBef>
              <a:defRPr/>
            </a:pPr>
            <a:r>
              <a:rPr lang="zh-CN" altLang="en-US" sz="1200" kern="0" dirty="0">
                <a:latin typeface="幼圆" panose="02010509060101010101" pitchFamily="49" charset="-122"/>
                <a:ea typeface="幼圆" panose="02010509060101010101" pitchFamily="49" charset="-122"/>
              </a:rPr>
              <a:t>航 空 货 站</a:t>
            </a:r>
          </a:p>
        </p:txBody>
      </p:sp>
      <p:sp>
        <p:nvSpPr>
          <p:cNvPr id="75" name="矩形 74"/>
          <p:cNvSpPr/>
          <p:nvPr/>
        </p:nvSpPr>
        <p:spPr bwMode="auto">
          <a:xfrm>
            <a:off x="4594225" y="3295650"/>
            <a:ext cx="1919288"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监 管 仓 库</a:t>
            </a:r>
            <a:endParaRPr lang="en-US" altLang="zh-CN" sz="1200" kern="0" dirty="0">
              <a:latin typeface="幼圆" panose="02010509060101010101" pitchFamily="49" charset="-122"/>
              <a:ea typeface="幼圆" panose="02010509060101010101" pitchFamily="49" charset="-122"/>
            </a:endParaRPr>
          </a:p>
        </p:txBody>
      </p:sp>
      <p:sp>
        <p:nvSpPr>
          <p:cNvPr id="76" name="矩形 75"/>
          <p:cNvSpPr/>
          <p:nvPr/>
        </p:nvSpPr>
        <p:spPr bwMode="auto">
          <a:xfrm>
            <a:off x="4594225" y="4375150"/>
            <a:ext cx="1919288" cy="279400"/>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spcBef>
                <a:spcPts val="0"/>
              </a:spcBef>
              <a:defRPr/>
            </a:pPr>
            <a:r>
              <a:rPr lang="zh-CN" altLang="en-US" sz="1200" kern="0" dirty="0">
                <a:latin typeface="幼圆" panose="02010509060101010101" pitchFamily="49" charset="-122"/>
                <a:ea typeface="幼圆" panose="02010509060101010101" pitchFamily="49" charset="-122"/>
              </a:rPr>
              <a:t>物 流 中 心</a:t>
            </a:r>
          </a:p>
        </p:txBody>
      </p:sp>
      <p:sp>
        <p:nvSpPr>
          <p:cNvPr id="77" name="矩形 76"/>
          <p:cNvSpPr/>
          <p:nvPr/>
        </p:nvSpPr>
        <p:spPr bwMode="auto">
          <a:xfrm>
            <a:off x="4594225" y="4735513"/>
            <a:ext cx="1919288" cy="279400"/>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hangingPunct="0">
              <a:spcBef>
                <a:spcPts val="0"/>
              </a:spcBef>
              <a:defRPr/>
            </a:pPr>
            <a:r>
              <a:rPr lang="zh-CN" altLang="en-US" sz="1200" kern="0" dirty="0">
                <a:latin typeface="幼圆" panose="02010509060101010101" pitchFamily="49" charset="-122"/>
                <a:ea typeface="幼圆" panose="02010509060101010101" pitchFamily="49" charset="-122"/>
              </a:rPr>
              <a:t>特 种 仓 贮</a:t>
            </a:r>
          </a:p>
        </p:txBody>
      </p:sp>
      <p:sp>
        <p:nvSpPr>
          <p:cNvPr id="78" name="AutoShape 7"/>
          <p:cNvSpPr>
            <a:spLocks noChangeArrowheads="1"/>
          </p:cNvSpPr>
          <p:nvPr/>
        </p:nvSpPr>
        <p:spPr bwMode="auto">
          <a:xfrm>
            <a:off x="4594225" y="1855788"/>
            <a:ext cx="1919288" cy="277812"/>
          </a:xfrm>
          <a:prstGeom prst="roundRect">
            <a:avLst>
              <a:gd name="adj" fmla="val 9917"/>
            </a:avLst>
          </a:prstGeom>
          <a:solidFill>
            <a:srgbClr val="78F0FE"/>
          </a:solidFill>
          <a:ln>
            <a:solidFill>
              <a:schemeClr val="tx2">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b="1" dirty="0">
                <a:solidFill>
                  <a:schemeClr val="accent4"/>
                </a:solidFill>
                <a:latin typeface="幼圆" panose="02010509060101010101" pitchFamily="49" charset="-122"/>
                <a:ea typeface="幼圆" panose="02010509060101010101" pitchFamily="49" charset="-122"/>
              </a:rPr>
              <a:t>仓储企业</a:t>
            </a:r>
          </a:p>
        </p:txBody>
      </p:sp>
      <p:sp>
        <p:nvSpPr>
          <p:cNvPr id="79" name="矩形 78"/>
          <p:cNvSpPr/>
          <p:nvPr/>
        </p:nvSpPr>
        <p:spPr bwMode="auto">
          <a:xfrm>
            <a:off x="7089775" y="2216150"/>
            <a:ext cx="1919288"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海 运 货 代</a:t>
            </a:r>
            <a:endParaRPr lang="en-US" altLang="zh-CN" sz="1200" kern="0" dirty="0">
              <a:latin typeface="幼圆" panose="02010509060101010101" pitchFamily="49" charset="-122"/>
              <a:ea typeface="幼圆" panose="02010509060101010101" pitchFamily="49" charset="-122"/>
            </a:endParaRPr>
          </a:p>
        </p:txBody>
      </p:sp>
      <p:sp>
        <p:nvSpPr>
          <p:cNvPr id="80" name="矩形 79"/>
          <p:cNvSpPr/>
          <p:nvPr/>
        </p:nvSpPr>
        <p:spPr bwMode="auto">
          <a:xfrm>
            <a:off x="7089775" y="2586038"/>
            <a:ext cx="1919288" cy="268287"/>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空 运 货 代</a:t>
            </a:r>
            <a:endParaRPr lang="en-US" altLang="zh-CN" sz="1200" kern="0" dirty="0">
              <a:latin typeface="幼圆" panose="02010509060101010101" pitchFamily="49" charset="-122"/>
              <a:ea typeface="幼圆" panose="02010509060101010101" pitchFamily="49" charset="-122"/>
            </a:endParaRPr>
          </a:p>
        </p:txBody>
      </p:sp>
      <p:sp>
        <p:nvSpPr>
          <p:cNvPr id="81" name="矩形 80"/>
          <p:cNvSpPr/>
          <p:nvPr/>
        </p:nvSpPr>
        <p:spPr bwMode="auto">
          <a:xfrm>
            <a:off x="7089775" y="2944813"/>
            <a:ext cx="1919288" cy="269875"/>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铁 路 货 代</a:t>
            </a:r>
            <a:endParaRPr lang="en-US" altLang="zh-CN" sz="1200" kern="0" dirty="0">
              <a:latin typeface="幼圆" panose="02010509060101010101" pitchFamily="49" charset="-122"/>
              <a:ea typeface="幼圆" panose="02010509060101010101" pitchFamily="49" charset="-122"/>
            </a:endParaRPr>
          </a:p>
        </p:txBody>
      </p:sp>
      <p:sp>
        <p:nvSpPr>
          <p:cNvPr id="82" name="矩形 81"/>
          <p:cNvSpPr/>
          <p:nvPr/>
        </p:nvSpPr>
        <p:spPr bwMode="auto">
          <a:xfrm>
            <a:off x="7089775" y="3295650"/>
            <a:ext cx="1919288" cy="277813"/>
          </a:xfrm>
          <a:prstGeom prst="rect">
            <a:avLst/>
          </a:prstGeom>
          <a:solidFill>
            <a:srgbClr val="17DCF1"/>
          </a:solidFill>
          <a:ln w="12700" cap="flat" cmpd="sng" algn="ctr">
            <a:solidFill>
              <a:srgbClr val="33769F"/>
            </a:solidFill>
            <a:prstDash val="solid"/>
            <a:round/>
            <a:headEnd type="none" w="med" len="med"/>
            <a:tailEnd type="none" w="med" len="med"/>
          </a:ln>
          <a:effectLst/>
        </p:spPr>
        <p:txBody>
          <a:bodyPr lIns="0" tIns="0" rIns="0" bIns="0" anchor="ctr"/>
          <a:lstStyle/>
          <a:p>
            <a:pPr algn="ctr" defTabSz="830580" eaLnBrk="0" fontAlgn="auto" hangingPunct="0">
              <a:spcBef>
                <a:spcPts val="0"/>
              </a:spcBef>
              <a:spcAft>
                <a:spcPts val="0"/>
              </a:spcAft>
              <a:defRPr/>
            </a:pPr>
            <a:r>
              <a:rPr lang="zh-CN" altLang="en-US" sz="1200" kern="0" dirty="0">
                <a:latin typeface="幼圆" panose="02010509060101010101" pitchFamily="49" charset="-122"/>
                <a:ea typeface="幼圆" panose="02010509060101010101" pitchFamily="49" charset="-122"/>
              </a:rPr>
              <a:t>公 路 货 代</a:t>
            </a:r>
            <a:endParaRPr lang="en-US" altLang="zh-CN" sz="1200" kern="0" dirty="0">
              <a:latin typeface="幼圆" panose="02010509060101010101" pitchFamily="49" charset="-122"/>
              <a:ea typeface="幼圆" panose="02010509060101010101" pitchFamily="49" charset="-122"/>
            </a:endParaRPr>
          </a:p>
        </p:txBody>
      </p:sp>
      <p:sp>
        <p:nvSpPr>
          <p:cNvPr id="83" name="AutoShape 7"/>
          <p:cNvSpPr>
            <a:spLocks noChangeArrowheads="1"/>
          </p:cNvSpPr>
          <p:nvPr/>
        </p:nvSpPr>
        <p:spPr bwMode="auto">
          <a:xfrm>
            <a:off x="7089775" y="1855788"/>
            <a:ext cx="1919288" cy="277812"/>
          </a:xfrm>
          <a:prstGeom prst="roundRect">
            <a:avLst>
              <a:gd name="adj" fmla="val 9917"/>
            </a:avLst>
          </a:prstGeom>
          <a:solidFill>
            <a:srgbClr val="78F0FE"/>
          </a:solidFill>
          <a:ln>
            <a:solidFill>
              <a:schemeClr val="tx2">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b="1" dirty="0">
                <a:solidFill>
                  <a:schemeClr val="accent4"/>
                </a:solidFill>
                <a:latin typeface="幼圆" panose="02010509060101010101" pitchFamily="49" charset="-122"/>
                <a:ea typeface="幼圆" panose="02010509060101010101" pitchFamily="49" charset="-122"/>
              </a:rPr>
              <a:t>物流货代企业</a:t>
            </a:r>
          </a:p>
        </p:txBody>
      </p:sp>
      <p:sp>
        <p:nvSpPr>
          <p:cNvPr id="84" name="圆角矩形 83"/>
          <p:cNvSpPr/>
          <p:nvPr/>
        </p:nvSpPr>
        <p:spPr bwMode="auto">
          <a:xfrm>
            <a:off x="1192213" y="5826125"/>
            <a:ext cx="1095375"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客户关系管理</a:t>
            </a:r>
          </a:p>
        </p:txBody>
      </p:sp>
      <p:sp>
        <p:nvSpPr>
          <p:cNvPr id="85" name="圆角矩形 84"/>
          <p:cNvSpPr/>
          <p:nvPr/>
        </p:nvSpPr>
        <p:spPr bwMode="auto">
          <a:xfrm>
            <a:off x="2536825" y="5826125"/>
            <a:ext cx="1095375"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服务成本核算</a:t>
            </a:r>
          </a:p>
        </p:txBody>
      </p:sp>
      <p:sp>
        <p:nvSpPr>
          <p:cNvPr id="86" name="圆角矩形 85"/>
          <p:cNvSpPr/>
          <p:nvPr/>
        </p:nvSpPr>
        <p:spPr bwMode="auto">
          <a:xfrm>
            <a:off x="3879850" y="5826125"/>
            <a:ext cx="1096963"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采购协同管理</a:t>
            </a:r>
          </a:p>
        </p:txBody>
      </p:sp>
      <p:sp>
        <p:nvSpPr>
          <p:cNvPr id="87" name="圆角矩形 86"/>
          <p:cNvSpPr/>
          <p:nvPr/>
        </p:nvSpPr>
        <p:spPr bwMode="auto">
          <a:xfrm>
            <a:off x="5219700" y="5826125"/>
            <a:ext cx="1004888"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仓储管理</a:t>
            </a:r>
          </a:p>
        </p:txBody>
      </p:sp>
      <p:sp>
        <p:nvSpPr>
          <p:cNvPr id="88" name="圆角矩形 87"/>
          <p:cNvSpPr/>
          <p:nvPr/>
        </p:nvSpPr>
        <p:spPr bwMode="auto">
          <a:xfrm>
            <a:off x="6464300" y="5826125"/>
            <a:ext cx="912813"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订单管理</a:t>
            </a:r>
          </a:p>
        </p:txBody>
      </p:sp>
      <p:sp>
        <p:nvSpPr>
          <p:cNvPr id="89" name="圆角矩形 88"/>
          <p:cNvSpPr/>
          <p:nvPr/>
        </p:nvSpPr>
        <p:spPr bwMode="auto">
          <a:xfrm>
            <a:off x="7620000" y="5826125"/>
            <a:ext cx="1004888"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配送管理</a:t>
            </a:r>
          </a:p>
        </p:txBody>
      </p:sp>
      <p:sp>
        <p:nvSpPr>
          <p:cNvPr id="90" name="圆角矩形 89"/>
          <p:cNvSpPr/>
          <p:nvPr/>
        </p:nvSpPr>
        <p:spPr bwMode="auto">
          <a:xfrm>
            <a:off x="8869363" y="5826125"/>
            <a:ext cx="1004887"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运输管理</a:t>
            </a:r>
          </a:p>
        </p:txBody>
      </p:sp>
      <p:sp>
        <p:nvSpPr>
          <p:cNvPr id="91" name="圆角矩形 90"/>
          <p:cNvSpPr/>
          <p:nvPr/>
        </p:nvSpPr>
        <p:spPr bwMode="auto">
          <a:xfrm>
            <a:off x="10059035" y="5828030"/>
            <a:ext cx="1189038" cy="431800"/>
          </a:xfrm>
          <a:prstGeom prst="roundRect">
            <a:avLst/>
          </a:prstGeom>
          <a:gradFill>
            <a:gsLst>
              <a:gs pos="0">
                <a:srgbClr val="14CD68"/>
              </a:gs>
              <a:gs pos="100000">
                <a:srgbClr val="035C7D">
                  <a:lumMod val="72000"/>
                  <a:lumOff val="28000"/>
                </a:srgbClr>
              </a:gs>
            </a:gsLst>
            <a:lin ang="5400000" scaled="0"/>
          </a:gra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1008380">
              <a:defRPr/>
            </a:pPr>
            <a:r>
              <a:rPr lang="zh-CN" altLang="en-US" sz="1200" b="1" dirty="0">
                <a:latin typeface="幼圆" panose="02010509060101010101" pitchFamily="49" charset="-122"/>
                <a:ea typeface="幼圆" panose="02010509060101010101" pitchFamily="49" charset="-122"/>
              </a:rPr>
              <a:t>交易平台管理</a:t>
            </a:r>
          </a:p>
        </p:txBody>
      </p:sp>
      <p:sp>
        <p:nvSpPr>
          <p:cNvPr id="92" name="AutoShape 7"/>
          <p:cNvSpPr>
            <a:spLocks noChangeArrowheads="1"/>
          </p:cNvSpPr>
          <p:nvPr/>
        </p:nvSpPr>
        <p:spPr bwMode="auto">
          <a:xfrm>
            <a:off x="7089775" y="3871278"/>
            <a:ext cx="1919288" cy="277812"/>
          </a:xfrm>
          <a:prstGeom prst="roundRect">
            <a:avLst>
              <a:gd name="adj" fmla="val 9917"/>
            </a:avLst>
          </a:prstGeom>
          <a:solidFill>
            <a:srgbClr val="78F0FE"/>
          </a:solidFill>
          <a:ln>
            <a:solidFill>
              <a:schemeClr val="tx2">
                <a:lumMod val="20000"/>
                <a:lumOff val="80000"/>
              </a:schemeClr>
            </a:solidFill>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200" b="1" dirty="0">
                <a:solidFill>
                  <a:srgbClr val="0070C0"/>
                </a:solidFill>
                <a:latin typeface="幼圆" panose="02010509060101010101" pitchFamily="49" charset="-122"/>
                <a:ea typeface="幼圆" panose="02010509060101010101" pitchFamily="49" charset="-122"/>
              </a:rPr>
              <a:t>物流市场</a:t>
            </a:r>
            <a:endParaRPr lang="en-US" altLang="zh-CN" sz="1200" b="1" dirty="0">
              <a:solidFill>
                <a:srgbClr val="0070C0"/>
              </a:solidFill>
              <a:latin typeface="幼圆" panose="02010509060101010101" pitchFamily="49" charset="-122"/>
              <a:ea typeface="幼圆" panose="02010509060101010101" pitchFamily="49"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746"/>
                                        </p:tgtEl>
                                        <p:attrNameLst>
                                          <p:attrName>style.visibility</p:attrName>
                                        </p:attrNameLst>
                                      </p:cBhvr>
                                      <p:to>
                                        <p:strVal val="visible"/>
                                      </p:to>
                                    </p:set>
                                    <p:anim calcmode="lin" valueType="num">
                                      <p:cBhvr>
                                        <p:cTn id="7"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1746"/>
                                        </p:tgtEl>
                                        <p:attrNameLst>
                                          <p:attrName>ppt_y</p:attrName>
                                        </p:attrNameLst>
                                      </p:cBhvr>
                                      <p:tavLst>
                                        <p:tav tm="0">
                                          <p:val>
                                            <p:strVal val="#ppt_y"/>
                                          </p:val>
                                        </p:tav>
                                        <p:tav tm="100000">
                                          <p:val>
                                            <p:strVal val="#ppt_y"/>
                                          </p:val>
                                        </p:tav>
                                      </p:tavLst>
                                    </p:anim>
                                    <p:anim calcmode="lin" valueType="num">
                                      <p:cBhvr>
                                        <p:cTn id="9"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p:nvPr/>
        </p:nvSpPr>
        <p:spPr>
          <a:xfrm>
            <a:off x="1330325" y="44450"/>
            <a:ext cx="5915660" cy="521970"/>
          </a:xfrm>
          <a:prstGeom prst="rect">
            <a:avLst/>
          </a:prstGeom>
          <a:noFill/>
          <a:ln w="9525">
            <a:noFill/>
          </a:ln>
        </p:spPr>
        <p:txBody>
          <a:bodyPr wrap="square">
            <a:spAutoFit/>
          </a:bodyPr>
          <a:lstStyle/>
          <a:p>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总体方案：平台功能及业务模式</a:t>
            </a:r>
          </a:p>
        </p:txBody>
      </p:sp>
      <p:sp>
        <p:nvSpPr>
          <p:cNvPr id="31747"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pic>
        <p:nvPicPr>
          <p:cNvPr id="92163" name="Picture 2"/>
          <p:cNvPicPr>
            <a:picLocks noChangeAspect="1" noChangeArrowheads="1"/>
          </p:cNvPicPr>
          <p:nvPr/>
        </p:nvPicPr>
        <p:blipFill>
          <a:blip r:embed="rId3">
            <a:lum bright="4000"/>
          </a:blip>
          <a:srcRect/>
          <a:stretch>
            <a:fillRect/>
          </a:stretch>
        </p:blipFill>
        <p:spPr bwMode="auto">
          <a:xfrm>
            <a:off x="1633855" y="765175"/>
            <a:ext cx="9323705" cy="5856605"/>
          </a:xfrm>
          <a:prstGeom prst="rect">
            <a:avLst/>
          </a:prstGeom>
          <a:noFill/>
          <a:ln w="9525">
            <a:noFill/>
            <a:miter lim="800000"/>
            <a:headEnd/>
            <a:tailEnd/>
          </a:ln>
          <a:effectLst>
            <a:outerShdw algn="ctr" rotWithShape="0">
              <a:schemeClr val="bg2">
                <a:alpha val="0"/>
              </a:schemeClr>
            </a:outerShdw>
          </a:effectLst>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746"/>
                                        </p:tgtEl>
                                        <p:attrNameLst>
                                          <p:attrName>style.visibility</p:attrName>
                                        </p:attrNameLst>
                                      </p:cBhvr>
                                      <p:to>
                                        <p:strVal val="visible"/>
                                      </p:to>
                                    </p:set>
                                    <p:anim calcmode="lin" valueType="num">
                                      <p:cBhvr>
                                        <p:cTn id="7"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1746"/>
                                        </p:tgtEl>
                                        <p:attrNameLst>
                                          <p:attrName>ppt_y</p:attrName>
                                        </p:attrNameLst>
                                      </p:cBhvr>
                                      <p:tavLst>
                                        <p:tav tm="0">
                                          <p:val>
                                            <p:strVal val="#ppt_y"/>
                                          </p:val>
                                        </p:tav>
                                        <p:tav tm="100000">
                                          <p:val>
                                            <p:strVal val="#ppt_y"/>
                                          </p:val>
                                        </p:tav>
                                      </p:tavLst>
                                    </p:anim>
                                    <p:anim calcmode="lin" valueType="num">
                                      <p:cBhvr>
                                        <p:cTn id="9"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总体方案：电子商务平台功能</a:t>
            </a:r>
          </a:p>
        </p:txBody>
      </p:sp>
      <p:sp>
        <p:nvSpPr>
          <p:cNvPr id="2969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grpSp>
        <p:nvGrpSpPr>
          <p:cNvPr id="29700" name="组合 3"/>
          <p:cNvGrpSpPr/>
          <p:nvPr/>
        </p:nvGrpSpPr>
        <p:grpSpPr>
          <a:xfrm>
            <a:off x="3244850" y="2651443"/>
            <a:ext cx="831850" cy="830262"/>
            <a:chOff x="0" y="0"/>
            <a:chExt cx="831850" cy="830262"/>
          </a:xfrm>
        </p:grpSpPr>
        <p:sp>
          <p:nvSpPr>
            <p:cNvPr id="29701" name="Oval 7"/>
            <p:cNvSpPr/>
            <p:nvPr/>
          </p:nvSpPr>
          <p:spPr>
            <a:xfrm>
              <a:off x="0" y="0"/>
              <a:ext cx="831850" cy="830262"/>
            </a:xfrm>
            <a:prstGeom prst="star5">
              <a:avLst/>
            </a:prstGeom>
            <a:solidFill>
              <a:schemeClr val="bg1"/>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29702" name="Freeform 10"/>
            <p:cNvSpPr>
              <a:spLocks noEditPoints="1"/>
            </p:cNvSpPr>
            <p:nvPr/>
          </p:nvSpPr>
          <p:spPr>
            <a:xfrm>
              <a:off x="134938" y="201612"/>
              <a:ext cx="396875" cy="361950"/>
            </a:xfrm>
            <a:prstGeom prst="star5">
              <a:avLst/>
            </a:prstGeom>
            <a:solidFill>
              <a:srgbClr val="FFFFFF">
                <a:alpha val="100000"/>
              </a:srgbClr>
            </a:solidFill>
            <a:ln w="9525">
              <a:noFill/>
            </a:ln>
          </p:spPr>
          <p:txBody>
            <a:bodyPr/>
            <a:lstStyle/>
            <a:p>
              <a:endParaRPr lang="zh-CN" altLang="en-US"/>
            </a:p>
          </p:txBody>
        </p:sp>
        <p:sp>
          <p:nvSpPr>
            <p:cNvPr id="29703" name="Freeform 11"/>
            <p:cNvSpPr>
              <a:spLocks noEditPoints="1"/>
            </p:cNvSpPr>
            <p:nvPr/>
          </p:nvSpPr>
          <p:spPr>
            <a:xfrm>
              <a:off x="357188" y="355600"/>
              <a:ext cx="336550" cy="306387"/>
            </a:xfrm>
            <a:prstGeom prst="star5">
              <a:avLst/>
            </a:prstGeom>
            <a:solidFill>
              <a:srgbClr val="FFFFFF">
                <a:alpha val="100000"/>
              </a:srgbClr>
            </a:solidFill>
            <a:ln w="9525">
              <a:noFill/>
            </a:ln>
          </p:spPr>
          <p:txBody>
            <a:bodyPr/>
            <a:lstStyle/>
            <a:p>
              <a:endParaRPr lang="zh-CN" altLang="en-US"/>
            </a:p>
          </p:txBody>
        </p:sp>
      </p:grpSp>
      <p:grpSp>
        <p:nvGrpSpPr>
          <p:cNvPr id="29704" name="组合 7"/>
          <p:cNvGrpSpPr/>
          <p:nvPr/>
        </p:nvGrpSpPr>
        <p:grpSpPr>
          <a:xfrm>
            <a:off x="2725738" y="1323023"/>
            <a:ext cx="831850" cy="831850"/>
            <a:chOff x="0" y="0"/>
            <a:chExt cx="831850" cy="831850"/>
          </a:xfrm>
        </p:grpSpPr>
        <p:sp>
          <p:nvSpPr>
            <p:cNvPr id="29705" name="Oval 6"/>
            <p:cNvSpPr/>
            <p:nvPr/>
          </p:nvSpPr>
          <p:spPr>
            <a:xfrm>
              <a:off x="0" y="0"/>
              <a:ext cx="831850" cy="831850"/>
            </a:xfrm>
            <a:prstGeom prst="ribbon2">
              <a:avLst/>
            </a:prstGeom>
            <a:solidFill>
              <a:schemeClr val="tx2"/>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29706" name="Freeform 12"/>
            <p:cNvSpPr/>
            <p:nvPr/>
          </p:nvSpPr>
          <p:spPr>
            <a:xfrm>
              <a:off x="125412" y="114300"/>
              <a:ext cx="573087" cy="544512"/>
            </a:xfrm>
            <a:prstGeom prst="ribbon2">
              <a:avLst/>
            </a:prstGeom>
            <a:solidFill>
              <a:srgbClr val="FFFFFF">
                <a:alpha val="100000"/>
              </a:srgbClr>
            </a:solidFill>
            <a:ln w="9525">
              <a:noFill/>
            </a:ln>
          </p:spPr>
          <p:txBody>
            <a:bodyPr/>
            <a:lstStyle/>
            <a:p>
              <a:endParaRPr lang="zh-CN" altLang="en-US"/>
            </a:p>
          </p:txBody>
        </p:sp>
        <p:sp>
          <p:nvSpPr>
            <p:cNvPr id="29707" name="Freeform 13"/>
            <p:cNvSpPr/>
            <p:nvPr/>
          </p:nvSpPr>
          <p:spPr>
            <a:xfrm>
              <a:off x="560387" y="493712"/>
              <a:ext cx="30162" cy="3175"/>
            </a:xfrm>
            <a:prstGeom prst="ribbon2">
              <a:avLst/>
            </a:prstGeom>
            <a:solidFill>
              <a:srgbClr val="FFFFFF">
                <a:alpha val="100000"/>
              </a:srgbClr>
            </a:solidFill>
            <a:ln w="9525">
              <a:noFill/>
            </a:ln>
          </p:spPr>
          <p:txBody>
            <a:bodyPr/>
            <a:lstStyle/>
            <a:p>
              <a:endParaRPr lang="zh-CN" altLang="en-US"/>
            </a:p>
          </p:txBody>
        </p:sp>
      </p:grpSp>
      <p:grpSp>
        <p:nvGrpSpPr>
          <p:cNvPr id="29708" name="组合 11"/>
          <p:cNvGrpSpPr/>
          <p:nvPr/>
        </p:nvGrpSpPr>
        <p:grpSpPr>
          <a:xfrm>
            <a:off x="3260090" y="4008755"/>
            <a:ext cx="831850" cy="831850"/>
            <a:chOff x="0" y="0"/>
            <a:chExt cx="831850" cy="831850"/>
          </a:xfrm>
        </p:grpSpPr>
        <p:sp>
          <p:nvSpPr>
            <p:cNvPr id="29709" name="Oval 9"/>
            <p:cNvSpPr/>
            <p:nvPr/>
          </p:nvSpPr>
          <p:spPr>
            <a:xfrm>
              <a:off x="0" y="0"/>
              <a:ext cx="831850" cy="831850"/>
            </a:xfrm>
            <a:prstGeom prst="star8">
              <a:avLst/>
            </a:prstGeom>
            <a:solidFill>
              <a:schemeClr val="bg2"/>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29710" name="Freeform 14"/>
            <p:cNvSpPr>
              <a:spLocks noEditPoints="1"/>
            </p:cNvSpPr>
            <p:nvPr/>
          </p:nvSpPr>
          <p:spPr>
            <a:xfrm>
              <a:off x="138113" y="260350"/>
              <a:ext cx="482600" cy="384175"/>
            </a:xfrm>
            <a:prstGeom prst="star8">
              <a:avLst/>
            </a:prstGeom>
            <a:solidFill>
              <a:srgbClr val="FFFFFF">
                <a:alpha val="100000"/>
              </a:srgbClr>
            </a:solidFill>
            <a:ln w="9525">
              <a:noFill/>
            </a:ln>
          </p:spPr>
          <p:txBody>
            <a:bodyPr/>
            <a:lstStyle/>
            <a:p>
              <a:endParaRPr lang="zh-CN" altLang="en-US"/>
            </a:p>
          </p:txBody>
        </p:sp>
        <p:sp>
          <p:nvSpPr>
            <p:cNvPr id="29711" name="Freeform 15"/>
            <p:cNvSpPr>
              <a:spLocks noEditPoints="1"/>
            </p:cNvSpPr>
            <p:nvPr/>
          </p:nvSpPr>
          <p:spPr>
            <a:xfrm>
              <a:off x="246063" y="431800"/>
              <a:ext cx="190500" cy="169862"/>
            </a:xfrm>
            <a:prstGeom prst="star8">
              <a:avLst/>
            </a:prstGeom>
            <a:solidFill>
              <a:srgbClr val="FFFFFF">
                <a:alpha val="100000"/>
              </a:srgbClr>
            </a:solidFill>
            <a:ln w="9525">
              <a:noFill/>
            </a:ln>
          </p:spPr>
          <p:txBody>
            <a:bodyPr/>
            <a:lstStyle/>
            <a:p>
              <a:endParaRPr lang="zh-CN" altLang="en-US"/>
            </a:p>
          </p:txBody>
        </p:sp>
        <p:sp>
          <p:nvSpPr>
            <p:cNvPr id="29712" name="Freeform 16"/>
            <p:cNvSpPr/>
            <p:nvPr/>
          </p:nvSpPr>
          <p:spPr>
            <a:xfrm>
              <a:off x="485775" y="192088"/>
              <a:ext cx="177800" cy="200025"/>
            </a:xfrm>
            <a:prstGeom prst="star8">
              <a:avLst/>
            </a:prstGeom>
            <a:solidFill>
              <a:srgbClr val="FFFFFF">
                <a:alpha val="100000"/>
              </a:srgbClr>
            </a:solidFill>
            <a:ln w="9525">
              <a:noFill/>
            </a:ln>
          </p:spPr>
          <p:txBody>
            <a:bodyPr/>
            <a:lstStyle/>
            <a:p>
              <a:endParaRPr lang="zh-CN" altLang="en-US"/>
            </a:p>
          </p:txBody>
        </p:sp>
        <p:sp>
          <p:nvSpPr>
            <p:cNvPr id="29713" name="Freeform 17"/>
            <p:cNvSpPr/>
            <p:nvPr/>
          </p:nvSpPr>
          <p:spPr>
            <a:xfrm>
              <a:off x="490538" y="261938"/>
              <a:ext cx="103187" cy="112712"/>
            </a:xfrm>
            <a:prstGeom prst="star8">
              <a:avLst/>
            </a:prstGeom>
            <a:solidFill>
              <a:srgbClr val="FFFFFF">
                <a:alpha val="100000"/>
              </a:srgbClr>
            </a:solidFill>
            <a:ln w="9525">
              <a:noFill/>
            </a:ln>
          </p:spPr>
          <p:txBody>
            <a:bodyPr/>
            <a:lstStyle/>
            <a:p>
              <a:endParaRPr lang="zh-CN" altLang="en-US"/>
            </a:p>
          </p:txBody>
        </p:sp>
      </p:grpSp>
      <p:grpSp>
        <p:nvGrpSpPr>
          <p:cNvPr id="29714" name="组合 17"/>
          <p:cNvGrpSpPr/>
          <p:nvPr/>
        </p:nvGrpSpPr>
        <p:grpSpPr>
          <a:xfrm>
            <a:off x="2724468" y="5328285"/>
            <a:ext cx="831850" cy="830263"/>
            <a:chOff x="0" y="0"/>
            <a:chExt cx="831850" cy="830262"/>
          </a:xfrm>
        </p:grpSpPr>
        <p:sp>
          <p:nvSpPr>
            <p:cNvPr id="29715" name="Oval 8"/>
            <p:cNvSpPr/>
            <p:nvPr/>
          </p:nvSpPr>
          <p:spPr>
            <a:xfrm>
              <a:off x="0" y="0"/>
              <a:ext cx="831850" cy="830262"/>
            </a:xfrm>
            <a:prstGeom prst="star8">
              <a:avLst/>
            </a:prstGeom>
            <a:solidFill>
              <a:schemeClr val="accent1"/>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29716" name="Freeform 18"/>
            <p:cNvSpPr>
              <a:spLocks noEditPoints="1"/>
            </p:cNvSpPr>
            <p:nvPr/>
          </p:nvSpPr>
          <p:spPr>
            <a:xfrm>
              <a:off x="144462" y="188913"/>
              <a:ext cx="538162" cy="471487"/>
            </a:xfrm>
            <a:prstGeom prst="star8">
              <a:avLst/>
            </a:prstGeom>
            <a:solidFill>
              <a:srgbClr val="FFFFFF">
                <a:alpha val="100000"/>
              </a:srgbClr>
            </a:solidFill>
            <a:ln w="9525">
              <a:noFill/>
            </a:ln>
          </p:spPr>
          <p:txBody>
            <a:bodyPr/>
            <a:lstStyle/>
            <a:p>
              <a:endParaRPr lang="zh-CN" altLang="en-US"/>
            </a:p>
          </p:txBody>
        </p:sp>
      </p:grpSp>
      <p:grpSp>
        <p:nvGrpSpPr>
          <p:cNvPr id="29717" name="组合 20"/>
          <p:cNvGrpSpPr/>
          <p:nvPr/>
        </p:nvGrpSpPr>
        <p:grpSpPr>
          <a:xfrm>
            <a:off x="877888" y="2946400"/>
            <a:ext cx="1939925" cy="1939925"/>
            <a:chOff x="0" y="0"/>
            <a:chExt cx="1939925" cy="1939925"/>
          </a:xfrm>
        </p:grpSpPr>
        <p:sp>
          <p:nvSpPr>
            <p:cNvPr id="29718" name="Oval 5"/>
            <p:cNvSpPr/>
            <p:nvPr/>
          </p:nvSpPr>
          <p:spPr>
            <a:xfrm>
              <a:off x="0" y="0"/>
              <a:ext cx="1939925" cy="1939925"/>
            </a:xfrm>
            <a:prstGeom prst="ellipse">
              <a:avLst/>
            </a:prstGeom>
            <a:solidFill>
              <a:srgbClr val="00AAA2"/>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29719" name="TextBox 22"/>
            <p:cNvSpPr txBox="1"/>
            <p:nvPr/>
          </p:nvSpPr>
          <p:spPr>
            <a:xfrm>
              <a:off x="200796" y="390197"/>
              <a:ext cx="1538332" cy="1076325"/>
            </a:xfrm>
            <a:prstGeom prst="rect">
              <a:avLst/>
            </a:prstGeom>
            <a:noFill/>
            <a:ln w="9525">
              <a:noFill/>
            </a:ln>
          </p:spPr>
          <p:txBody>
            <a:bodyPr>
              <a:spAutoFit/>
            </a:bodyPr>
            <a:lstStyle/>
            <a:p>
              <a:pPr algn="ctr"/>
              <a:r>
                <a:rPr lang="zh-CN" altLang="en-US" sz="3200" b="1" dirty="0">
                  <a:solidFill>
                    <a:schemeClr val="accent2"/>
                  </a:solidFill>
                  <a:latin typeface="微软雅黑" panose="020B0503020204020204" pitchFamily="2" charset="-122"/>
                  <a:ea typeface="微软雅黑" panose="020B0503020204020204" pitchFamily="2" charset="-122"/>
                </a:rPr>
                <a:t>电子商务平台</a:t>
              </a:r>
            </a:p>
          </p:txBody>
        </p:sp>
      </p:grpSp>
      <p:sp>
        <p:nvSpPr>
          <p:cNvPr id="29720" name="TextBox 23"/>
          <p:cNvSpPr txBox="1"/>
          <p:nvPr/>
        </p:nvSpPr>
        <p:spPr>
          <a:xfrm>
            <a:off x="3578225" y="1258888"/>
            <a:ext cx="1997075" cy="368300"/>
          </a:xfrm>
          <a:prstGeom prst="rect">
            <a:avLst/>
          </a:prstGeom>
          <a:noFill/>
          <a:ln w="9525">
            <a:noFill/>
          </a:ln>
        </p:spPr>
        <p:txBody>
          <a:bodyPr>
            <a:spAutoFit/>
          </a:bodyPr>
          <a:lstStyle/>
          <a:p>
            <a:r>
              <a:rPr lang="zh-CN" altLang="en-US" b="1" dirty="0">
                <a:solidFill>
                  <a:schemeClr val="accent1"/>
                </a:solidFill>
                <a:latin typeface="微软雅黑" panose="020B0503020204020204" pitchFamily="2" charset="-122"/>
                <a:ea typeface="微软雅黑" panose="020B0503020204020204" pitchFamily="2" charset="-122"/>
              </a:rPr>
              <a:t>数据中心</a:t>
            </a:r>
          </a:p>
        </p:txBody>
      </p:sp>
      <p:sp>
        <p:nvSpPr>
          <p:cNvPr id="29721" name="TextBox 24"/>
          <p:cNvSpPr txBox="1"/>
          <p:nvPr/>
        </p:nvSpPr>
        <p:spPr>
          <a:xfrm>
            <a:off x="3640138" y="1617663"/>
            <a:ext cx="7351712" cy="583565"/>
          </a:xfrm>
          <a:prstGeom prst="rect">
            <a:avLst/>
          </a:prstGeom>
          <a:noFill/>
          <a:ln w="9525">
            <a:noFill/>
          </a:ln>
        </p:spPr>
        <p:txBody>
          <a:bodyPr>
            <a:spAutoFit/>
          </a:bodyPr>
          <a:lstStyle/>
          <a:p>
            <a:pPr algn="just">
              <a:defRPr/>
            </a:pP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为园区用户提供</a:t>
            </a:r>
            <a:r>
              <a:rPr lang="zh-CN" altLang="en-US" sz="1600" b="1" kern="0" dirty="0" smtClean="0">
                <a:solidFill>
                  <a:srgbClr val="000000"/>
                </a:solidFill>
                <a:latin typeface="微软雅黑" panose="020B0503020204020204" pitchFamily="2" charset="-122"/>
                <a:ea typeface="微软雅黑" panose="020B0503020204020204" pitchFamily="2" charset="-122"/>
                <a:sym typeface="+mn-ea"/>
              </a:rPr>
              <a:t>信息查询服务</a:t>
            </a: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：交易、路况、空运、水运、铁路、气象、物流标准等信息</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
        <p:nvSpPr>
          <p:cNvPr id="29722" name="TextBox 25"/>
          <p:cNvSpPr txBox="1"/>
          <p:nvPr/>
        </p:nvSpPr>
        <p:spPr>
          <a:xfrm>
            <a:off x="3578225" y="5364163"/>
            <a:ext cx="1997075" cy="368300"/>
          </a:xfrm>
          <a:prstGeom prst="rect">
            <a:avLst/>
          </a:prstGeom>
          <a:noFill/>
          <a:ln w="9525">
            <a:noFill/>
          </a:ln>
        </p:spPr>
        <p:txBody>
          <a:bodyPr>
            <a:spAutoFit/>
          </a:bodyPr>
          <a:lstStyle/>
          <a:p>
            <a:r>
              <a:rPr lang="zh-CN" altLang="en-US" b="1" dirty="0">
                <a:solidFill>
                  <a:schemeClr val="accent1"/>
                </a:solidFill>
                <a:latin typeface="微软雅黑" panose="020B0503020204020204" pitchFamily="2" charset="-122"/>
                <a:ea typeface="微软雅黑" panose="020B0503020204020204" pitchFamily="2" charset="-122"/>
              </a:rPr>
              <a:t>交易中心</a:t>
            </a:r>
          </a:p>
        </p:txBody>
      </p:sp>
      <p:sp>
        <p:nvSpPr>
          <p:cNvPr id="29723" name="TextBox 26"/>
          <p:cNvSpPr txBox="1"/>
          <p:nvPr/>
        </p:nvSpPr>
        <p:spPr>
          <a:xfrm>
            <a:off x="3640138" y="5670550"/>
            <a:ext cx="7351712" cy="829945"/>
          </a:xfrm>
          <a:prstGeom prst="rect">
            <a:avLst/>
          </a:prstGeom>
          <a:noFill/>
          <a:ln w="9525">
            <a:noFill/>
          </a:ln>
        </p:spPr>
        <p:txBody>
          <a:bodyPr>
            <a:spAutoFit/>
          </a:bodyPr>
          <a:lstStyle/>
          <a:p>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为园区用户提供</a:t>
            </a:r>
            <a:r>
              <a:rPr lang="zh-CN" altLang="en-US" sz="1600" b="1" kern="0" dirty="0" smtClean="0">
                <a:solidFill>
                  <a:srgbClr val="000000"/>
                </a:solidFill>
                <a:latin typeface="微软雅黑" panose="020B0503020204020204" pitchFamily="2" charset="-122"/>
                <a:ea typeface="微软雅黑" panose="020B0503020204020204" pitchFamily="2" charset="-122"/>
                <a:sym typeface="+mn-ea"/>
              </a:rPr>
              <a:t>交易平台服务</a:t>
            </a: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：车货匹配、电子商务、</a:t>
            </a:r>
            <a:r>
              <a:rPr lang="en-US" altLang="zh-CN" sz="1600" kern="0" dirty="0" smtClean="0">
                <a:solidFill>
                  <a:srgbClr val="000000"/>
                </a:solidFill>
                <a:latin typeface="微软雅黑" panose="020B0503020204020204" pitchFamily="2" charset="-122"/>
                <a:ea typeface="微软雅黑" panose="020B0503020204020204" pitchFamily="2" charset="-122"/>
                <a:sym typeface="+mn-ea"/>
              </a:rPr>
              <a:t>ASP</a:t>
            </a: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租赁、设备租赁、仓库租赁等。</a:t>
            </a:r>
            <a:endParaRPr lang="zh-CN" altLang="en-US" sz="1600" kern="0" dirty="0" smtClean="0">
              <a:solidFill>
                <a:srgbClr val="000000"/>
              </a:solidFill>
              <a:latin typeface="微软雅黑" panose="020B0503020204020204" pitchFamily="2" charset="-122"/>
              <a:ea typeface="微软雅黑" panose="020B0503020204020204" pitchFamily="2" charset="-122"/>
            </a:endParaRPr>
          </a:p>
          <a:p>
            <a:r>
              <a:rPr lang="zh-CN" altLang="en-US" sz="1600" dirty="0">
                <a:solidFill>
                  <a:schemeClr val="accent1"/>
                </a:solidFill>
                <a:latin typeface="微软雅黑" panose="020B0503020204020204" pitchFamily="2" charset="-122"/>
                <a:ea typeface="微软雅黑" panose="020B0503020204020204" pitchFamily="2" charset="-122"/>
              </a:rPr>
              <a:t>。</a:t>
            </a:r>
          </a:p>
        </p:txBody>
      </p:sp>
      <p:sp>
        <p:nvSpPr>
          <p:cNvPr id="29724" name="TextBox 27"/>
          <p:cNvSpPr txBox="1"/>
          <p:nvPr/>
        </p:nvSpPr>
        <p:spPr>
          <a:xfrm>
            <a:off x="4083050" y="3933825"/>
            <a:ext cx="1997075" cy="368300"/>
          </a:xfrm>
          <a:prstGeom prst="rect">
            <a:avLst/>
          </a:prstGeom>
          <a:noFill/>
          <a:ln w="9525">
            <a:noFill/>
          </a:ln>
        </p:spPr>
        <p:txBody>
          <a:bodyPr>
            <a:spAutoFit/>
          </a:bodyPr>
          <a:lstStyle/>
          <a:p>
            <a:r>
              <a:rPr lang="zh-CN" altLang="en-US" b="1" dirty="0">
                <a:solidFill>
                  <a:schemeClr val="accent1"/>
                </a:solidFill>
                <a:latin typeface="微软雅黑" panose="020B0503020204020204" pitchFamily="2" charset="-122"/>
                <a:ea typeface="微软雅黑" panose="020B0503020204020204" pitchFamily="2" charset="-122"/>
              </a:rPr>
              <a:t>增值服务中心</a:t>
            </a:r>
          </a:p>
        </p:txBody>
      </p:sp>
      <p:sp>
        <p:nvSpPr>
          <p:cNvPr id="29725" name="TextBox 28"/>
          <p:cNvSpPr txBox="1"/>
          <p:nvPr/>
        </p:nvSpPr>
        <p:spPr>
          <a:xfrm>
            <a:off x="4144963" y="4240213"/>
            <a:ext cx="7351712" cy="583565"/>
          </a:xfrm>
          <a:prstGeom prst="rect">
            <a:avLst/>
          </a:prstGeom>
          <a:noFill/>
          <a:ln w="9525">
            <a:noFill/>
          </a:ln>
        </p:spPr>
        <p:txBody>
          <a:bodyPr>
            <a:spAutoFit/>
          </a:bodyPr>
          <a:lstStyle/>
          <a:p>
            <a:pPr algn="just">
              <a:defRPr/>
            </a:pP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为园区用户提供</a:t>
            </a:r>
            <a:r>
              <a:rPr lang="zh-CN" altLang="en-US" sz="1600" b="1" kern="0" dirty="0" smtClean="0">
                <a:solidFill>
                  <a:srgbClr val="000000"/>
                </a:solidFill>
                <a:latin typeface="微软雅黑" panose="020B0503020204020204" pitchFamily="2" charset="-122"/>
                <a:ea typeface="微软雅黑" panose="020B0503020204020204" pitchFamily="2" charset="-122"/>
                <a:sym typeface="+mn-ea"/>
              </a:rPr>
              <a:t>增值服务</a:t>
            </a: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：货运跟踪、金融服务、报关代理、需求预测、应用托管等。</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
        <p:nvSpPr>
          <p:cNvPr id="29726" name="TextBox 29"/>
          <p:cNvSpPr txBox="1"/>
          <p:nvPr/>
        </p:nvSpPr>
        <p:spPr>
          <a:xfrm>
            <a:off x="4083050" y="2787333"/>
            <a:ext cx="1997075" cy="368300"/>
          </a:xfrm>
          <a:prstGeom prst="rect">
            <a:avLst/>
          </a:prstGeom>
          <a:noFill/>
          <a:ln w="9525">
            <a:noFill/>
          </a:ln>
        </p:spPr>
        <p:txBody>
          <a:bodyPr>
            <a:spAutoFit/>
          </a:bodyPr>
          <a:lstStyle/>
          <a:p>
            <a:r>
              <a:rPr lang="zh-CN" altLang="en-US" b="1" dirty="0">
                <a:solidFill>
                  <a:schemeClr val="accent1"/>
                </a:solidFill>
                <a:latin typeface="微软雅黑" panose="020B0503020204020204" pitchFamily="2" charset="-122"/>
                <a:ea typeface="微软雅黑" panose="020B0503020204020204" pitchFamily="2" charset="-122"/>
              </a:rPr>
              <a:t>咨询中心</a:t>
            </a:r>
          </a:p>
        </p:txBody>
      </p:sp>
      <p:sp>
        <p:nvSpPr>
          <p:cNvPr id="29727" name="TextBox 30"/>
          <p:cNvSpPr txBox="1"/>
          <p:nvPr/>
        </p:nvSpPr>
        <p:spPr>
          <a:xfrm>
            <a:off x="4144963" y="3093720"/>
            <a:ext cx="7351712" cy="337185"/>
          </a:xfrm>
          <a:prstGeom prst="rect">
            <a:avLst/>
          </a:prstGeom>
          <a:noFill/>
          <a:ln w="9525">
            <a:noFill/>
          </a:ln>
        </p:spPr>
        <p:txBody>
          <a:bodyPr>
            <a:spAutoFit/>
          </a:bodyPr>
          <a:lstStyle/>
          <a:p>
            <a:pPr algn="just">
              <a:defRPr/>
            </a:pP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为园区用户提供</a:t>
            </a:r>
            <a:r>
              <a:rPr lang="zh-CN" altLang="en-US" sz="1600" b="1" kern="0" dirty="0" smtClean="0">
                <a:solidFill>
                  <a:srgbClr val="000000"/>
                </a:solidFill>
                <a:latin typeface="微软雅黑" panose="020B0503020204020204" pitchFamily="2" charset="-122"/>
                <a:ea typeface="微软雅黑" panose="020B0503020204020204" pitchFamily="2" charset="-122"/>
                <a:sym typeface="+mn-ea"/>
              </a:rPr>
              <a:t>行业资讯服务</a:t>
            </a:r>
            <a:r>
              <a:rPr lang="zh-CN" altLang="en-US" sz="1600" kern="0" dirty="0" smtClean="0">
                <a:solidFill>
                  <a:srgbClr val="000000"/>
                </a:solidFill>
                <a:latin typeface="微软雅黑" panose="020B0503020204020204" pitchFamily="2" charset="-122"/>
                <a:ea typeface="微软雅黑" panose="020B0503020204020204" pitchFamily="2" charset="-122"/>
                <a:sym typeface="+mn-ea"/>
              </a:rPr>
              <a:t>：市场动态、行业新闻、物流招标、行业政策等。</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698"/>
                                        </p:tgtEl>
                                        <p:attrNameLst>
                                          <p:attrName>style.visibility</p:attrName>
                                        </p:attrNameLst>
                                      </p:cBhvr>
                                      <p:to>
                                        <p:strVal val="visible"/>
                                      </p:to>
                                    </p:set>
                                    <p:anim calcmode="lin" valueType="num">
                                      <p:cBhvr>
                                        <p:cTn id="7"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29698"/>
                                        </p:tgtEl>
                                        <p:attrNameLst>
                                          <p:attrName>ppt_y</p:attrName>
                                        </p:attrNameLst>
                                      </p:cBhvr>
                                      <p:tavLst>
                                        <p:tav tm="0">
                                          <p:val>
                                            <p:strVal val="#ppt_y"/>
                                          </p:val>
                                        </p:tav>
                                        <p:tav tm="100000">
                                          <p:val>
                                            <p:strVal val="#ppt_y"/>
                                          </p:val>
                                        </p:tav>
                                      </p:tavLst>
                                    </p:anim>
                                    <p:anim calcmode="lin" valueType="num">
                                      <p:cBhvr>
                                        <p:cTn id="9"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29698"/>
                                        </p:tgtEl>
                                      </p:cBhvr>
                                    </p:animEffect>
                                  </p:childTnLst>
                                </p:cTn>
                              </p:par>
                            </p:childTnLst>
                          </p:cTn>
                        </p:par>
                        <p:par>
                          <p:cTn id="12" fill="hold">
                            <p:stCondLst>
                              <p:cond delay="879"/>
                            </p:stCondLst>
                            <p:childTnLst>
                              <p:par>
                                <p:cTn id="13" presetID="52" presetClass="entr" presetSubtype="0" fill="hold" nodeType="afterEffect">
                                  <p:stCondLst>
                                    <p:cond delay="0"/>
                                  </p:stCondLst>
                                  <p:childTnLst>
                                    <p:set>
                                      <p:cBhvr>
                                        <p:cTn id="14" dur="1" fill="hold">
                                          <p:stCondLst>
                                            <p:cond delay="0"/>
                                          </p:stCondLst>
                                        </p:cTn>
                                        <p:tgtEl>
                                          <p:spTgt spid="29717"/>
                                        </p:tgtEl>
                                        <p:attrNameLst>
                                          <p:attrName>style.visibility</p:attrName>
                                        </p:attrNameLst>
                                      </p:cBhvr>
                                      <p:to>
                                        <p:strVal val="visible"/>
                                      </p:to>
                                    </p:set>
                                    <p:animScale>
                                      <p:cBhvr>
                                        <p:cTn id="15" dur="1000" decel="50000" fill="hold">
                                          <p:stCondLst>
                                            <p:cond delay="0"/>
                                          </p:stCondLst>
                                        </p:cTn>
                                        <p:tgtEl>
                                          <p:spTgt spid="297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9717"/>
                                        </p:tgtEl>
                                        <p:attrNameLst>
                                          <p:attrName>ppt_x</p:attrName>
                                          <p:attrName>ppt_y</p:attrName>
                                        </p:attrNameLst>
                                      </p:cBhvr>
                                    </p:animMotion>
                                    <p:animEffect transition="in" filter="fade">
                                      <p:cBhvr>
                                        <p:cTn id="17" dur="1000"/>
                                        <p:tgtEl>
                                          <p:spTgt spid="29717"/>
                                        </p:tgtEl>
                                      </p:cBhvr>
                                    </p:animEffect>
                                  </p:childTnLst>
                                </p:cTn>
                              </p:par>
                            </p:childTnLst>
                          </p:cTn>
                        </p:par>
                        <p:par>
                          <p:cTn id="18" fill="hold">
                            <p:stCondLst>
                              <p:cond delay="1879"/>
                            </p:stCondLst>
                            <p:childTnLst>
                              <p:par>
                                <p:cTn id="19" presetID="1" presetClass="entr" presetSubtype="0" fill="hold" nodeType="afterEffect">
                                  <p:stCondLst>
                                    <p:cond delay="0"/>
                                  </p:stCondLst>
                                  <p:childTnLst>
                                    <p:set>
                                      <p:cBhvr>
                                        <p:cTn id="20" dur="1" fill="hold">
                                          <p:stCondLst>
                                            <p:cond delay="0"/>
                                          </p:stCondLst>
                                        </p:cTn>
                                        <p:tgtEl>
                                          <p:spTgt spid="29704"/>
                                        </p:tgtEl>
                                        <p:attrNameLst>
                                          <p:attrName>style.visibility</p:attrName>
                                        </p:attrNameLst>
                                      </p:cBhvr>
                                      <p:to>
                                        <p:strVal val="visible"/>
                                      </p:to>
                                    </p:set>
                                  </p:childTnLst>
                                </p:cTn>
                              </p:par>
                              <p:par>
                                <p:cTn id="21" presetID="56" presetClass="path" presetSubtype="0" accel="50000" decel="50000" fill="hold" nodeType="withEffect">
                                  <p:stCondLst>
                                    <p:cond delay="0"/>
                                  </p:stCondLst>
                                  <p:childTnLst>
                                    <p:animMotion origin="layout" path="M 2.36113E-6 -3.33333E-6 L -0.1059 0.29653 " pathEditMode="relative" rAng="0" ptsTypes="AA">
                                      <p:cBhvr>
                                        <p:cTn id="22" dur="500" spd="-99900" fill="hold"/>
                                        <p:tgtEl>
                                          <p:spTgt spid="29704"/>
                                        </p:tgtEl>
                                        <p:attrNameLst>
                                          <p:attrName>ppt_x</p:attrName>
                                          <p:attrName>ppt_y</p:attrName>
                                        </p:attrNameLst>
                                      </p:cBhvr>
                                      <p:rCtr x="-5200" y="14800"/>
                                    </p:animMotion>
                                  </p:childTnLst>
                                </p:cTn>
                              </p:par>
                              <p:par>
                                <p:cTn id="23" presetID="1" presetClass="entr" presetSubtype="0" fill="hold" nodeType="withEffect">
                                  <p:stCondLst>
                                    <p:cond delay="0"/>
                                  </p:stCondLst>
                                  <p:childTnLst>
                                    <p:set>
                                      <p:cBhvr>
                                        <p:cTn id="24" dur="1" fill="hold">
                                          <p:stCondLst>
                                            <p:cond delay="0"/>
                                          </p:stCondLst>
                                        </p:cTn>
                                        <p:tgtEl>
                                          <p:spTgt spid="29700"/>
                                        </p:tgtEl>
                                        <p:attrNameLst>
                                          <p:attrName>style.visibility</p:attrName>
                                        </p:attrNameLst>
                                      </p:cBhvr>
                                      <p:to>
                                        <p:strVal val="visible"/>
                                      </p:to>
                                    </p:set>
                                  </p:childTnLst>
                                </p:cTn>
                              </p:par>
                              <p:par>
                                <p:cTn id="25" presetID="56" presetClass="path" presetSubtype="0" accel="50000" decel="50000" fill="hold" nodeType="withEffect">
                                  <p:stCondLst>
                                    <p:cond delay="0"/>
                                  </p:stCondLst>
                                  <p:childTnLst>
                                    <p:animMotion origin="layout" path="M 3.1885E-6 4.07407E-6 L -0.14818 0.12268 " pathEditMode="relative" rAng="0" ptsTypes="AA">
                                      <p:cBhvr>
                                        <p:cTn id="26" dur="500" spd="-99900" fill="hold"/>
                                        <p:tgtEl>
                                          <p:spTgt spid="29700"/>
                                        </p:tgtEl>
                                        <p:attrNameLst>
                                          <p:attrName>ppt_x</p:attrName>
                                          <p:attrName>ppt_y</p:attrName>
                                        </p:attrNameLst>
                                      </p:cBhvr>
                                      <p:rCtr x="-7300" y="6100"/>
                                    </p:animMotion>
                                  </p:childTnLst>
                                </p:cTn>
                              </p:par>
                              <p:par>
                                <p:cTn id="27" presetID="1" presetClass="entr" presetSubtype="0" fill="hold" nodeType="withEffect">
                                  <p:stCondLst>
                                    <p:cond delay="0"/>
                                  </p:stCondLst>
                                  <p:childTnLst>
                                    <p:set>
                                      <p:cBhvr>
                                        <p:cTn id="28" dur="1" fill="hold">
                                          <p:stCondLst>
                                            <p:cond delay="0"/>
                                          </p:stCondLst>
                                        </p:cTn>
                                        <p:tgtEl>
                                          <p:spTgt spid="29708"/>
                                        </p:tgtEl>
                                        <p:attrNameLst>
                                          <p:attrName>style.visibility</p:attrName>
                                        </p:attrNameLst>
                                      </p:cBhvr>
                                      <p:to>
                                        <p:strVal val="visible"/>
                                      </p:to>
                                    </p:set>
                                  </p:childTnLst>
                                </p:cTn>
                              </p:par>
                              <p:par>
                                <p:cTn id="29" presetID="56" presetClass="path" presetSubtype="0" accel="50000" decel="50000" fill="hold" nodeType="withEffect">
                                  <p:stCondLst>
                                    <p:cond delay="0"/>
                                  </p:stCondLst>
                                  <p:childTnLst>
                                    <p:animMotion origin="layout" path="M 3.1885E-6 4.07407E-6 L -0.14818 -0.08982 " pathEditMode="relative" rAng="0" ptsTypes="AA">
                                      <p:cBhvr>
                                        <p:cTn id="30" dur="500" spd="-99900" fill="hold"/>
                                        <p:tgtEl>
                                          <p:spTgt spid="29708"/>
                                        </p:tgtEl>
                                        <p:attrNameLst>
                                          <p:attrName>ppt_x</p:attrName>
                                          <p:attrName>ppt_y</p:attrName>
                                        </p:attrNameLst>
                                      </p:cBhvr>
                                      <p:rCtr x="-7300" y="-4400"/>
                                    </p:animMotion>
                                  </p:childTnLst>
                                </p:cTn>
                              </p:par>
                              <p:par>
                                <p:cTn id="31" presetID="1" presetClass="entr" presetSubtype="0" fill="hold" nodeType="withEffect">
                                  <p:stCondLst>
                                    <p:cond delay="0"/>
                                  </p:stCondLst>
                                  <p:childTnLst>
                                    <p:set>
                                      <p:cBhvr>
                                        <p:cTn id="32" dur="1" fill="hold">
                                          <p:stCondLst>
                                            <p:cond delay="0"/>
                                          </p:stCondLst>
                                        </p:cTn>
                                        <p:tgtEl>
                                          <p:spTgt spid="29714"/>
                                        </p:tgtEl>
                                        <p:attrNameLst>
                                          <p:attrName>style.visibility</p:attrName>
                                        </p:attrNameLst>
                                      </p:cBhvr>
                                      <p:to>
                                        <p:strVal val="visible"/>
                                      </p:to>
                                    </p:set>
                                  </p:childTnLst>
                                </p:cTn>
                              </p:par>
                              <p:par>
                                <p:cTn id="33" presetID="56" presetClass="path" presetSubtype="0" accel="50000" decel="50000" fill="hold" nodeType="withEffect">
                                  <p:stCondLst>
                                    <p:cond delay="0"/>
                                  </p:stCondLst>
                                  <p:childTnLst>
                                    <p:animMotion origin="layout" path="M 2.36113E-6 1.48148E-6 L -0.1059 -0.26366 " pathEditMode="relative" rAng="0" ptsTypes="AA">
                                      <p:cBhvr>
                                        <p:cTn id="34" dur="500" spd="-99900" fill="hold"/>
                                        <p:tgtEl>
                                          <p:spTgt spid="29714"/>
                                        </p:tgtEl>
                                        <p:attrNameLst>
                                          <p:attrName>ppt_x</p:attrName>
                                          <p:attrName>ppt_y</p:attrName>
                                        </p:attrNameLst>
                                      </p:cBhvr>
                                      <p:rCtr x="-5200" y="-13100"/>
                                    </p:animMotion>
                                  </p:childTnLst>
                                </p:cTn>
                              </p:par>
                            </p:childTnLst>
                          </p:cTn>
                        </p:par>
                        <p:par>
                          <p:cTn id="35" fill="hold">
                            <p:stCondLst>
                              <p:cond delay="1879"/>
                            </p:stCondLst>
                            <p:childTnLst>
                              <p:par>
                                <p:cTn id="36" presetID="31" presetClass="entr" presetSubtype="0" fill="hold" grpId="0" nodeType="afterEffect">
                                  <p:stCondLst>
                                    <p:cond delay="0"/>
                                  </p:stCondLst>
                                  <p:childTnLst>
                                    <p:set>
                                      <p:cBhvr>
                                        <p:cTn id="37" dur="1" fill="hold">
                                          <p:stCondLst>
                                            <p:cond delay="0"/>
                                          </p:stCondLst>
                                        </p:cTn>
                                        <p:tgtEl>
                                          <p:spTgt spid="29720"/>
                                        </p:tgtEl>
                                        <p:attrNameLst>
                                          <p:attrName>style.visibility</p:attrName>
                                        </p:attrNameLst>
                                      </p:cBhvr>
                                      <p:to>
                                        <p:strVal val="visible"/>
                                      </p:to>
                                    </p:set>
                                    <p:anim calcmode="lin" valueType="num">
                                      <p:cBhvr>
                                        <p:cTn id="38" dur="300" fill="hold"/>
                                        <p:tgtEl>
                                          <p:spTgt spid="29720"/>
                                        </p:tgtEl>
                                        <p:attrNameLst>
                                          <p:attrName>ppt_w</p:attrName>
                                        </p:attrNameLst>
                                      </p:cBhvr>
                                      <p:tavLst>
                                        <p:tav tm="0">
                                          <p:val>
                                            <p:fltVal val="0"/>
                                          </p:val>
                                        </p:tav>
                                        <p:tav tm="100000">
                                          <p:val>
                                            <p:strVal val="#ppt_w"/>
                                          </p:val>
                                        </p:tav>
                                      </p:tavLst>
                                    </p:anim>
                                    <p:anim calcmode="lin" valueType="num">
                                      <p:cBhvr>
                                        <p:cTn id="39" dur="300" fill="hold"/>
                                        <p:tgtEl>
                                          <p:spTgt spid="29720"/>
                                        </p:tgtEl>
                                        <p:attrNameLst>
                                          <p:attrName>ppt_h</p:attrName>
                                        </p:attrNameLst>
                                      </p:cBhvr>
                                      <p:tavLst>
                                        <p:tav tm="0">
                                          <p:val>
                                            <p:fltVal val="0"/>
                                          </p:val>
                                        </p:tav>
                                        <p:tav tm="100000">
                                          <p:val>
                                            <p:strVal val="#ppt_h"/>
                                          </p:val>
                                        </p:tav>
                                      </p:tavLst>
                                    </p:anim>
                                    <p:anim calcmode="lin" valueType="num">
                                      <p:cBhvr>
                                        <p:cTn id="40" dur="300" fill="hold"/>
                                        <p:tgtEl>
                                          <p:spTgt spid="29720"/>
                                        </p:tgtEl>
                                        <p:attrNameLst>
                                          <p:attrName>style.rotation</p:attrName>
                                        </p:attrNameLst>
                                      </p:cBhvr>
                                      <p:tavLst>
                                        <p:tav tm="0">
                                          <p:val>
                                            <p:fltVal val="90"/>
                                          </p:val>
                                        </p:tav>
                                        <p:tav tm="100000">
                                          <p:val>
                                            <p:fltVal val="0"/>
                                          </p:val>
                                        </p:tav>
                                      </p:tavLst>
                                    </p:anim>
                                    <p:animEffect transition="in" filter="fade">
                                      <p:cBhvr>
                                        <p:cTn id="41" dur="300"/>
                                        <p:tgtEl>
                                          <p:spTgt spid="29720"/>
                                        </p:tgtEl>
                                      </p:cBhvr>
                                    </p:animEffect>
                                  </p:childTnLst>
                                </p:cTn>
                              </p:par>
                            </p:childTnLst>
                          </p:cTn>
                        </p:par>
                        <p:par>
                          <p:cTn id="42" fill="hold">
                            <p:stCondLst>
                              <p:cond delay="2379"/>
                            </p:stCondLst>
                            <p:childTnLst>
                              <p:par>
                                <p:cTn id="43" presetID="22" presetClass="entr" presetSubtype="1" fill="hold" grpId="0" nodeType="afterEffect">
                                  <p:stCondLst>
                                    <p:cond delay="0"/>
                                  </p:stCondLst>
                                  <p:childTnLst>
                                    <p:set>
                                      <p:cBhvr>
                                        <p:cTn id="44" dur="1" fill="hold">
                                          <p:stCondLst>
                                            <p:cond delay="0"/>
                                          </p:stCondLst>
                                        </p:cTn>
                                        <p:tgtEl>
                                          <p:spTgt spid="29721"/>
                                        </p:tgtEl>
                                        <p:attrNameLst>
                                          <p:attrName>style.visibility</p:attrName>
                                        </p:attrNameLst>
                                      </p:cBhvr>
                                      <p:to>
                                        <p:strVal val="visible"/>
                                      </p:to>
                                    </p:set>
                                    <p:animEffect transition="in" filter="wipe(up)">
                                      <p:cBhvr>
                                        <p:cTn id="45" dur="500"/>
                                        <p:tgtEl>
                                          <p:spTgt spid="29721"/>
                                        </p:tgtEl>
                                      </p:cBhvr>
                                    </p:animEffect>
                                  </p:childTnLst>
                                </p:cTn>
                              </p:par>
                            </p:childTnLst>
                          </p:cTn>
                        </p:par>
                        <p:par>
                          <p:cTn id="46" fill="hold">
                            <p:stCondLst>
                              <p:cond delay="2879"/>
                            </p:stCondLst>
                            <p:childTnLst>
                              <p:par>
                                <p:cTn id="47" presetID="31" presetClass="entr" presetSubtype="0" fill="hold" grpId="0" nodeType="afterEffect">
                                  <p:stCondLst>
                                    <p:cond delay="0"/>
                                  </p:stCondLst>
                                  <p:childTnLst>
                                    <p:set>
                                      <p:cBhvr>
                                        <p:cTn id="48" dur="1" fill="hold">
                                          <p:stCondLst>
                                            <p:cond delay="0"/>
                                          </p:stCondLst>
                                        </p:cTn>
                                        <p:tgtEl>
                                          <p:spTgt spid="29726"/>
                                        </p:tgtEl>
                                        <p:attrNameLst>
                                          <p:attrName>style.visibility</p:attrName>
                                        </p:attrNameLst>
                                      </p:cBhvr>
                                      <p:to>
                                        <p:strVal val="visible"/>
                                      </p:to>
                                    </p:set>
                                    <p:anim calcmode="lin" valueType="num">
                                      <p:cBhvr>
                                        <p:cTn id="49" dur="300" fill="hold"/>
                                        <p:tgtEl>
                                          <p:spTgt spid="29726"/>
                                        </p:tgtEl>
                                        <p:attrNameLst>
                                          <p:attrName>ppt_w</p:attrName>
                                        </p:attrNameLst>
                                      </p:cBhvr>
                                      <p:tavLst>
                                        <p:tav tm="0">
                                          <p:val>
                                            <p:fltVal val="0"/>
                                          </p:val>
                                        </p:tav>
                                        <p:tav tm="100000">
                                          <p:val>
                                            <p:strVal val="#ppt_w"/>
                                          </p:val>
                                        </p:tav>
                                      </p:tavLst>
                                    </p:anim>
                                    <p:anim calcmode="lin" valueType="num">
                                      <p:cBhvr>
                                        <p:cTn id="50" dur="300" fill="hold"/>
                                        <p:tgtEl>
                                          <p:spTgt spid="29726"/>
                                        </p:tgtEl>
                                        <p:attrNameLst>
                                          <p:attrName>ppt_h</p:attrName>
                                        </p:attrNameLst>
                                      </p:cBhvr>
                                      <p:tavLst>
                                        <p:tav tm="0">
                                          <p:val>
                                            <p:fltVal val="0"/>
                                          </p:val>
                                        </p:tav>
                                        <p:tav tm="100000">
                                          <p:val>
                                            <p:strVal val="#ppt_h"/>
                                          </p:val>
                                        </p:tav>
                                      </p:tavLst>
                                    </p:anim>
                                    <p:anim calcmode="lin" valueType="num">
                                      <p:cBhvr>
                                        <p:cTn id="51" dur="300" fill="hold"/>
                                        <p:tgtEl>
                                          <p:spTgt spid="29726"/>
                                        </p:tgtEl>
                                        <p:attrNameLst>
                                          <p:attrName>style.rotation</p:attrName>
                                        </p:attrNameLst>
                                      </p:cBhvr>
                                      <p:tavLst>
                                        <p:tav tm="0">
                                          <p:val>
                                            <p:fltVal val="90"/>
                                          </p:val>
                                        </p:tav>
                                        <p:tav tm="100000">
                                          <p:val>
                                            <p:fltVal val="0"/>
                                          </p:val>
                                        </p:tav>
                                      </p:tavLst>
                                    </p:anim>
                                    <p:animEffect transition="in" filter="fade">
                                      <p:cBhvr>
                                        <p:cTn id="52" dur="300"/>
                                        <p:tgtEl>
                                          <p:spTgt spid="29726"/>
                                        </p:tgtEl>
                                      </p:cBhvr>
                                    </p:animEffect>
                                  </p:childTnLst>
                                </p:cTn>
                              </p:par>
                            </p:childTnLst>
                          </p:cTn>
                        </p:par>
                        <p:par>
                          <p:cTn id="53" fill="hold">
                            <p:stCondLst>
                              <p:cond delay="3379"/>
                            </p:stCondLst>
                            <p:childTnLst>
                              <p:par>
                                <p:cTn id="54" presetID="22" presetClass="entr" presetSubtype="1" fill="hold" grpId="0" nodeType="afterEffect">
                                  <p:stCondLst>
                                    <p:cond delay="0"/>
                                  </p:stCondLst>
                                  <p:childTnLst>
                                    <p:set>
                                      <p:cBhvr>
                                        <p:cTn id="55" dur="1" fill="hold">
                                          <p:stCondLst>
                                            <p:cond delay="0"/>
                                          </p:stCondLst>
                                        </p:cTn>
                                        <p:tgtEl>
                                          <p:spTgt spid="29727"/>
                                        </p:tgtEl>
                                        <p:attrNameLst>
                                          <p:attrName>style.visibility</p:attrName>
                                        </p:attrNameLst>
                                      </p:cBhvr>
                                      <p:to>
                                        <p:strVal val="visible"/>
                                      </p:to>
                                    </p:set>
                                    <p:animEffect transition="in" filter="wipe(up)">
                                      <p:cBhvr>
                                        <p:cTn id="56" dur="500"/>
                                        <p:tgtEl>
                                          <p:spTgt spid="29727"/>
                                        </p:tgtEl>
                                      </p:cBhvr>
                                    </p:animEffect>
                                  </p:childTnLst>
                                </p:cTn>
                              </p:par>
                            </p:childTnLst>
                          </p:cTn>
                        </p:par>
                        <p:par>
                          <p:cTn id="57" fill="hold">
                            <p:stCondLst>
                              <p:cond delay="3879"/>
                            </p:stCondLst>
                            <p:childTnLst>
                              <p:par>
                                <p:cTn id="58" presetID="31" presetClass="entr" presetSubtype="0" fill="hold" grpId="0" nodeType="afterEffect">
                                  <p:stCondLst>
                                    <p:cond delay="0"/>
                                  </p:stCondLst>
                                  <p:childTnLst>
                                    <p:set>
                                      <p:cBhvr>
                                        <p:cTn id="59" dur="1" fill="hold">
                                          <p:stCondLst>
                                            <p:cond delay="0"/>
                                          </p:stCondLst>
                                        </p:cTn>
                                        <p:tgtEl>
                                          <p:spTgt spid="29724"/>
                                        </p:tgtEl>
                                        <p:attrNameLst>
                                          <p:attrName>style.visibility</p:attrName>
                                        </p:attrNameLst>
                                      </p:cBhvr>
                                      <p:to>
                                        <p:strVal val="visible"/>
                                      </p:to>
                                    </p:set>
                                    <p:anim calcmode="lin" valueType="num">
                                      <p:cBhvr>
                                        <p:cTn id="60" dur="300" fill="hold"/>
                                        <p:tgtEl>
                                          <p:spTgt spid="29724"/>
                                        </p:tgtEl>
                                        <p:attrNameLst>
                                          <p:attrName>ppt_w</p:attrName>
                                        </p:attrNameLst>
                                      </p:cBhvr>
                                      <p:tavLst>
                                        <p:tav tm="0">
                                          <p:val>
                                            <p:fltVal val="0"/>
                                          </p:val>
                                        </p:tav>
                                        <p:tav tm="100000">
                                          <p:val>
                                            <p:strVal val="#ppt_w"/>
                                          </p:val>
                                        </p:tav>
                                      </p:tavLst>
                                    </p:anim>
                                    <p:anim calcmode="lin" valueType="num">
                                      <p:cBhvr>
                                        <p:cTn id="61" dur="300" fill="hold"/>
                                        <p:tgtEl>
                                          <p:spTgt spid="29724"/>
                                        </p:tgtEl>
                                        <p:attrNameLst>
                                          <p:attrName>ppt_h</p:attrName>
                                        </p:attrNameLst>
                                      </p:cBhvr>
                                      <p:tavLst>
                                        <p:tav tm="0">
                                          <p:val>
                                            <p:fltVal val="0"/>
                                          </p:val>
                                        </p:tav>
                                        <p:tav tm="100000">
                                          <p:val>
                                            <p:strVal val="#ppt_h"/>
                                          </p:val>
                                        </p:tav>
                                      </p:tavLst>
                                    </p:anim>
                                    <p:anim calcmode="lin" valueType="num">
                                      <p:cBhvr>
                                        <p:cTn id="62" dur="300" fill="hold"/>
                                        <p:tgtEl>
                                          <p:spTgt spid="29724"/>
                                        </p:tgtEl>
                                        <p:attrNameLst>
                                          <p:attrName>style.rotation</p:attrName>
                                        </p:attrNameLst>
                                      </p:cBhvr>
                                      <p:tavLst>
                                        <p:tav tm="0">
                                          <p:val>
                                            <p:fltVal val="90"/>
                                          </p:val>
                                        </p:tav>
                                        <p:tav tm="100000">
                                          <p:val>
                                            <p:fltVal val="0"/>
                                          </p:val>
                                        </p:tav>
                                      </p:tavLst>
                                    </p:anim>
                                    <p:animEffect transition="in" filter="fade">
                                      <p:cBhvr>
                                        <p:cTn id="63" dur="300"/>
                                        <p:tgtEl>
                                          <p:spTgt spid="29724"/>
                                        </p:tgtEl>
                                      </p:cBhvr>
                                    </p:animEffect>
                                  </p:childTnLst>
                                </p:cTn>
                              </p:par>
                            </p:childTnLst>
                          </p:cTn>
                        </p:par>
                        <p:par>
                          <p:cTn id="64" fill="hold">
                            <p:stCondLst>
                              <p:cond delay="4379"/>
                            </p:stCondLst>
                            <p:childTnLst>
                              <p:par>
                                <p:cTn id="65" presetID="22" presetClass="entr" presetSubtype="1" fill="hold" grpId="0" nodeType="afterEffect">
                                  <p:stCondLst>
                                    <p:cond delay="0"/>
                                  </p:stCondLst>
                                  <p:childTnLst>
                                    <p:set>
                                      <p:cBhvr>
                                        <p:cTn id="66" dur="1" fill="hold">
                                          <p:stCondLst>
                                            <p:cond delay="0"/>
                                          </p:stCondLst>
                                        </p:cTn>
                                        <p:tgtEl>
                                          <p:spTgt spid="29725"/>
                                        </p:tgtEl>
                                        <p:attrNameLst>
                                          <p:attrName>style.visibility</p:attrName>
                                        </p:attrNameLst>
                                      </p:cBhvr>
                                      <p:to>
                                        <p:strVal val="visible"/>
                                      </p:to>
                                    </p:set>
                                    <p:animEffect transition="in" filter="wipe(up)">
                                      <p:cBhvr>
                                        <p:cTn id="67" dur="500"/>
                                        <p:tgtEl>
                                          <p:spTgt spid="29725"/>
                                        </p:tgtEl>
                                      </p:cBhvr>
                                    </p:animEffect>
                                  </p:childTnLst>
                                </p:cTn>
                              </p:par>
                            </p:childTnLst>
                          </p:cTn>
                        </p:par>
                        <p:par>
                          <p:cTn id="68" fill="hold">
                            <p:stCondLst>
                              <p:cond delay="4879"/>
                            </p:stCondLst>
                            <p:childTnLst>
                              <p:par>
                                <p:cTn id="69" presetID="31" presetClass="entr" presetSubtype="0" fill="hold" grpId="0" nodeType="afterEffect">
                                  <p:stCondLst>
                                    <p:cond delay="0"/>
                                  </p:stCondLst>
                                  <p:childTnLst>
                                    <p:set>
                                      <p:cBhvr>
                                        <p:cTn id="70" dur="1" fill="hold">
                                          <p:stCondLst>
                                            <p:cond delay="0"/>
                                          </p:stCondLst>
                                        </p:cTn>
                                        <p:tgtEl>
                                          <p:spTgt spid="29722"/>
                                        </p:tgtEl>
                                        <p:attrNameLst>
                                          <p:attrName>style.visibility</p:attrName>
                                        </p:attrNameLst>
                                      </p:cBhvr>
                                      <p:to>
                                        <p:strVal val="visible"/>
                                      </p:to>
                                    </p:set>
                                    <p:anim calcmode="lin" valueType="num">
                                      <p:cBhvr>
                                        <p:cTn id="71" dur="300" fill="hold"/>
                                        <p:tgtEl>
                                          <p:spTgt spid="29722"/>
                                        </p:tgtEl>
                                        <p:attrNameLst>
                                          <p:attrName>ppt_w</p:attrName>
                                        </p:attrNameLst>
                                      </p:cBhvr>
                                      <p:tavLst>
                                        <p:tav tm="0">
                                          <p:val>
                                            <p:fltVal val="0"/>
                                          </p:val>
                                        </p:tav>
                                        <p:tav tm="100000">
                                          <p:val>
                                            <p:strVal val="#ppt_w"/>
                                          </p:val>
                                        </p:tav>
                                      </p:tavLst>
                                    </p:anim>
                                    <p:anim calcmode="lin" valueType="num">
                                      <p:cBhvr>
                                        <p:cTn id="72" dur="300" fill="hold"/>
                                        <p:tgtEl>
                                          <p:spTgt spid="29722"/>
                                        </p:tgtEl>
                                        <p:attrNameLst>
                                          <p:attrName>ppt_h</p:attrName>
                                        </p:attrNameLst>
                                      </p:cBhvr>
                                      <p:tavLst>
                                        <p:tav tm="0">
                                          <p:val>
                                            <p:fltVal val="0"/>
                                          </p:val>
                                        </p:tav>
                                        <p:tav tm="100000">
                                          <p:val>
                                            <p:strVal val="#ppt_h"/>
                                          </p:val>
                                        </p:tav>
                                      </p:tavLst>
                                    </p:anim>
                                    <p:anim calcmode="lin" valueType="num">
                                      <p:cBhvr>
                                        <p:cTn id="73" dur="300" fill="hold"/>
                                        <p:tgtEl>
                                          <p:spTgt spid="29722"/>
                                        </p:tgtEl>
                                        <p:attrNameLst>
                                          <p:attrName>style.rotation</p:attrName>
                                        </p:attrNameLst>
                                      </p:cBhvr>
                                      <p:tavLst>
                                        <p:tav tm="0">
                                          <p:val>
                                            <p:fltVal val="90"/>
                                          </p:val>
                                        </p:tav>
                                        <p:tav tm="100000">
                                          <p:val>
                                            <p:fltVal val="0"/>
                                          </p:val>
                                        </p:tav>
                                      </p:tavLst>
                                    </p:anim>
                                    <p:animEffect transition="in" filter="fade">
                                      <p:cBhvr>
                                        <p:cTn id="74" dur="300"/>
                                        <p:tgtEl>
                                          <p:spTgt spid="29722"/>
                                        </p:tgtEl>
                                      </p:cBhvr>
                                    </p:animEffect>
                                  </p:childTnLst>
                                </p:cTn>
                              </p:par>
                            </p:childTnLst>
                          </p:cTn>
                        </p:par>
                        <p:par>
                          <p:cTn id="75" fill="hold">
                            <p:stCondLst>
                              <p:cond delay="5379"/>
                            </p:stCondLst>
                            <p:childTnLst>
                              <p:par>
                                <p:cTn id="76" presetID="22" presetClass="entr" presetSubtype="1" fill="hold" grpId="0" nodeType="afterEffect">
                                  <p:stCondLst>
                                    <p:cond delay="0"/>
                                  </p:stCondLst>
                                  <p:childTnLst>
                                    <p:set>
                                      <p:cBhvr>
                                        <p:cTn id="77" dur="1" fill="hold">
                                          <p:stCondLst>
                                            <p:cond delay="0"/>
                                          </p:stCondLst>
                                        </p:cTn>
                                        <p:tgtEl>
                                          <p:spTgt spid="29723"/>
                                        </p:tgtEl>
                                        <p:attrNameLst>
                                          <p:attrName>style.visibility</p:attrName>
                                        </p:attrNameLst>
                                      </p:cBhvr>
                                      <p:to>
                                        <p:strVal val="visible"/>
                                      </p:to>
                                    </p:set>
                                    <p:animEffect transition="in" filter="wipe(up)">
                                      <p:cBhvr>
                                        <p:cTn id="78" dur="500"/>
                                        <p:tgtEl>
                                          <p:spTgt spid="29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720" grpId="0"/>
      <p:bldP spid="29721" grpId="0"/>
      <p:bldP spid="29722" grpId="0"/>
      <p:bldP spid="29723" grpId="0"/>
      <p:bldP spid="29724" grpId="0"/>
      <p:bldP spid="29725" grpId="0"/>
      <p:bldP spid="29726" grpId="0"/>
      <p:bldP spid="297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54"/>
          <p:cNvSpPr txBox="1"/>
          <p:nvPr/>
        </p:nvSpPr>
        <p:spPr>
          <a:xfrm>
            <a:off x="1330325" y="44450"/>
            <a:ext cx="5607050" cy="521970"/>
          </a:xfrm>
          <a:prstGeom prst="rect">
            <a:avLst/>
          </a:prstGeom>
          <a:noFill/>
          <a:ln w="9525">
            <a:noFill/>
          </a:ln>
        </p:spPr>
        <p:txBody>
          <a:bodyPr wrap="square">
            <a:spAutoFit/>
          </a:bodyPr>
          <a:lstStyle/>
          <a:p>
            <a:pPr>
              <a:defRPr/>
            </a:pPr>
            <a:r>
              <a:rPr lang="zh-CN" altLang="en-US" sz="2800" b="1">
                <a:solidFill>
                  <a:schemeClr val="accent2"/>
                </a:solidFill>
                <a:latin typeface="微软雅黑" panose="020B0503020204020204" pitchFamily="2" charset="-122"/>
                <a:ea typeface="微软雅黑" panose="020B0503020204020204" pitchFamily="2" charset="-122"/>
                <a:sym typeface="+mn-ea"/>
              </a:rPr>
              <a:t>总体方案：智慧物流园技术架构</a:t>
            </a:r>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2969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sp>
        <p:nvSpPr>
          <p:cNvPr id="8" name="Rectangle 20"/>
          <p:cNvSpPr>
            <a:spLocks noChangeArrowheads="1"/>
          </p:cNvSpPr>
          <p:nvPr/>
        </p:nvSpPr>
        <p:spPr bwMode="auto">
          <a:xfrm>
            <a:off x="1431608" y="908685"/>
            <a:ext cx="9882187" cy="4632325"/>
          </a:xfrm>
          <a:prstGeom prst="rect">
            <a:avLst/>
          </a:prstGeom>
          <a:noFill/>
          <a:ln w="9525">
            <a:noFill/>
            <a:miter lim="800000"/>
          </a:ln>
        </p:spPr>
        <p:txBody>
          <a:bodyPr/>
          <a:lstStyle/>
          <a:p>
            <a:pPr marL="742950" lvl="1" indent="-285750">
              <a:spcBef>
                <a:spcPct val="20000"/>
              </a:spcBef>
              <a:buClr>
                <a:srgbClr val="66FF33"/>
              </a:buClr>
              <a:buFont typeface="Wingdings" panose="05000000000000000000" pitchFamily="2" charset="2"/>
              <a:buChar char="p"/>
              <a:defRPr/>
            </a:pPr>
            <a:endParaRPr lang="zh-CN" altLang="zh-CN" kern="0">
              <a:solidFill>
                <a:srgbClr val="000000"/>
              </a:solidFill>
              <a:latin typeface="微软雅黑" panose="020B0503020204020204" pitchFamily="2" charset="-122"/>
              <a:ea typeface="微软雅黑" panose="020B0503020204020204" pitchFamily="2" charset="-122"/>
            </a:endParaRPr>
          </a:p>
        </p:txBody>
      </p:sp>
      <p:grpSp>
        <p:nvGrpSpPr>
          <p:cNvPr id="2" name="组合 267"/>
          <p:cNvGrpSpPr/>
          <p:nvPr/>
        </p:nvGrpSpPr>
        <p:grpSpPr bwMode="auto">
          <a:xfrm>
            <a:off x="101283" y="914083"/>
            <a:ext cx="11953875" cy="4381500"/>
            <a:chOff x="334832" y="1124744"/>
            <a:chExt cx="8269616" cy="4382391"/>
          </a:xfrm>
        </p:grpSpPr>
        <p:sp>
          <p:nvSpPr>
            <p:cNvPr id="7" name="矩形 6"/>
            <p:cNvSpPr/>
            <p:nvPr/>
          </p:nvSpPr>
          <p:spPr>
            <a:xfrm>
              <a:off x="1169481" y="1124744"/>
              <a:ext cx="7413002" cy="2710413"/>
            </a:xfrm>
            <a:prstGeom prst="rect">
              <a:avLst/>
            </a:prstGeom>
            <a:solidFill>
              <a:schemeClr val="accent3">
                <a:lumMod val="75000"/>
              </a:schemeClr>
            </a:solidFill>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kern="0">
                <a:solidFill>
                  <a:prstClr val="white"/>
                </a:solidFill>
                <a:latin typeface="微软雅黑" panose="020B0503020204020204" pitchFamily="2" charset="-122"/>
                <a:ea typeface="微软雅黑" panose="020B0503020204020204" pitchFamily="2" charset="-122"/>
              </a:endParaRPr>
            </a:p>
          </p:txBody>
        </p:sp>
        <p:sp>
          <p:nvSpPr>
            <p:cNvPr id="4107" name="TextBox 8"/>
            <p:cNvSpPr txBox="1">
              <a:spLocks noChangeArrowheads="1"/>
            </p:cNvSpPr>
            <p:nvPr/>
          </p:nvSpPr>
          <p:spPr bwMode="auto">
            <a:xfrm>
              <a:off x="1338338" y="1153361"/>
              <a:ext cx="1121403" cy="461759"/>
            </a:xfrm>
            <a:prstGeom prst="rect">
              <a:avLst/>
            </a:prstGeom>
            <a:noFill/>
            <a:ln w="9525">
              <a:noFill/>
              <a:miter lim="800000"/>
            </a:ln>
          </p:spPr>
          <p:txBody>
            <a:bodyPr>
              <a:spAutoFit/>
            </a:bodyPr>
            <a:lstStyle/>
            <a:p>
              <a:pPr algn="ctr" defTabSz="457200"/>
              <a:r>
                <a:rPr lang="zh-CN" altLang="en-US" sz="1200" b="1">
                  <a:solidFill>
                    <a:srgbClr val="000000"/>
                  </a:solidFill>
                  <a:latin typeface="微软雅黑" panose="020B0503020204020204" pitchFamily="2" charset="-122"/>
                  <a:ea typeface="微软雅黑" panose="020B0503020204020204" pitchFamily="2" charset="-122"/>
                </a:rPr>
                <a:t>门户服</a:t>
              </a:r>
              <a:endParaRPr lang="en-US" altLang="zh-CN" sz="1200" b="1">
                <a:solidFill>
                  <a:srgbClr val="000000"/>
                </a:solidFill>
                <a:latin typeface="微软雅黑" panose="020B0503020204020204" pitchFamily="2" charset="-122"/>
                <a:ea typeface="微软雅黑" panose="020B0503020204020204" pitchFamily="2" charset="-122"/>
              </a:endParaRPr>
            </a:p>
            <a:p>
              <a:pPr algn="ctr" defTabSz="457200"/>
              <a:r>
                <a:rPr lang="zh-CN" altLang="en-US" sz="1200" b="1">
                  <a:solidFill>
                    <a:srgbClr val="000000"/>
                  </a:solidFill>
                  <a:latin typeface="微软雅黑" panose="020B0503020204020204" pitchFamily="2" charset="-122"/>
                  <a:ea typeface="微软雅黑" panose="020B0503020204020204" pitchFamily="2" charset="-122"/>
                </a:rPr>
                <a:t>务系统</a:t>
              </a:r>
            </a:p>
          </p:txBody>
        </p:sp>
        <p:sp>
          <p:nvSpPr>
            <p:cNvPr id="10" name="TextBox 9"/>
            <p:cNvSpPr txBox="1"/>
            <p:nvPr/>
          </p:nvSpPr>
          <p:spPr bwMode="auto">
            <a:xfrm>
              <a:off x="5408620" y="1137447"/>
              <a:ext cx="2753244" cy="349321"/>
            </a:xfrm>
            <a:prstGeom prst="roundRect">
              <a:avLst/>
            </a:prstGeom>
            <a:gradFill rotWithShape="1">
              <a:gsLst>
                <a:gs pos="0">
                  <a:srgbClr val="F7A937"/>
                </a:gs>
                <a:gs pos="100000">
                  <a:srgbClr val="DE6F00"/>
                </a:gs>
              </a:gsLst>
              <a:lin ang="5400000" scaled="0"/>
            </a:gradFill>
            <a:ln w="12700" cap="flat" cmpd="sng" algn="ctr">
              <a:solidFill>
                <a:schemeClr val="bg1">
                  <a:lumMod val="95000"/>
                </a:schemeClr>
              </a:solidFill>
              <a:prstDash val="solid"/>
              <a:headEnd type="none" w="med" len="med"/>
              <a:tailEnd type="none" w="med" len="med"/>
            </a:ln>
            <a:effectLst>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lIns="90000" tIns="46800" rIns="90000" bIns="46800" anchor="ctr"/>
            <a:lstStyle/>
            <a:p>
              <a:pPr algn="ctr" defTabSz="457200" eaLnBrk="0" hangingPunct="0">
                <a:defRPr/>
              </a:pPr>
              <a:r>
                <a:rPr lang="zh-CN" altLang="en-US" sz="1100" b="1" dirty="0">
                  <a:solidFill>
                    <a:prstClr val="white"/>
                  </a:solidFill>
                  <a:latin typeface="微软雅黑" panose="020B0503020204020204" pitchFamily="2" charset="-122"/>
                  <a:ea typeface="微软雅黑" panose="020B0503020204020204" pitchFamily="2" charset="-122"/>
                </a:rPr>
                <a:t>移动互联网门户服务系统</a:t>
              </a:r>
            </a:p>
          </p:txBody>
        </p:sp>
        <p:sp>
          <p:nvSpPr>
            <p:cNvPr id="11" name="TextBox 10"/>
            <p:cNvSpPr txBox="1"/>
            <p:nvPr/>
          </p:nvSpPr>
          <p:spPr bwMode="auto">
            <a:xfrm>
              <a:off x="2520295" y="1137447"/>
              <a:ext cx="2752146" cy="349321"/>
            </a:xfrm>
            <a:prstGeom prst="roundRect">
              <a:avLst/>
            </a:prstGeom>
            <a:gradFill rotWithShape="1">
              <a:gsLst>
                <a:gs pos="0">
                  <a:srgbClr val="F7A937"/>
                </a:gs>
                <a:gs pos="100000">
                  <a:srgbClr val="DE6F00"/>
                </a:gs>
              </a:gsLst>
              <a:lin ang="5400000" scaled="0"/>
            </a:gradFill>
            <a:ln w="12700" cap="flat" cmpd="sng" algn="ctr">
              <a:solidFill>
                <a:schemeClr val="bg1">
                  <a:lumMod val="95000"/>
                </a:schemeClr>
              </a:solidFill>
              <a:prstDash val="solid"/>
              <a:headEnd type="none" w="med" len="med"/>
              <a:tailEnd type="none" w="med" len="med"/>
            </a:ln>
            <a:effectLst>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lIns="90000" tIns="46800" rIns="90000" bIns="46800" anchor="ctr"/>
            <a:lstStyle/>
            <a:p>
              <a:pPr algn="ctr" defTabSz="457200" eaLnBrk="0" hangingPunct="0">
                <a:defRPr/>
              </a:pPr>
              <a:r>
                <a:rPr lang="zh-CN" altLang="en-US" sz="1100" b="1" dirty="0">
                  <a:solidFill>
                    <a:prstClr val="white"/>
                  </a:solidFill>
                  <a:latin typeface="微软雅黑" panose="020B0503020204020204" pitchFamily="2" charset="-122"/>
                  <a:ea typeface="微软雅黑" panose="020B0503020204020204" pitchFamily="2" charset="-122"/>
                </a:rPr>
                <a:t>互联网门户服务系统</a:t>
              </a:r>
            </a:p>
          </p:txBody>
        </p:sp>
        <p:grpSp>
          <p:nvGrpSpPr>
            <p:cNvPr id="3" name="组合 96"/>
            <p:cNvGrpSpPr/>
            <p:nvPr/>
          </p:nvGrpSpPr>
          <p:grpSpPr bwMode="auto">
            <a:xfrm>
              <a:off x="5151470" y="1680482"/>
              <a:ext cx="931970" cy="2075284"/>
              <a:chOff x="4428072" y="1267730"/>
              <a:chExt cx="792000" cy="2122939"/>
            </a:xfrm>
          </p:grpSpPr>
          <p:sp>
            <p:nvSpPr>
              <p:cNvPr id="258" name="圆角矩形 11"/>
              <p:cNvSpPr>
                <a:spLocks noChangeArrowheads="1"/>
              </p:cNvSpPr>
              <p:nvPr/>
            </p:nvSpPr>
            <p:spPr bwMode="auto">
              <a:xfrm>
                <a:off x="4511275" y="1267730"/>
                <a:ext cx="647699" cy="2122939"/>
              </a:xfrm>
              <a:prstGeom prst="roundRect">
                <a:avLst>
                  <a:gd name="adj" fmla="val 16667"/>
                </a:avLst>
              </a:prstGeom>
              <a:noFill/>
              <a:ln w="19050" algn="ctr">
                <a:solidFill>
                  <a:schemeClr val="bg1">
                    <a:lumMod val="50000"/>
                  </a:schemeClr>
                </a:solidFill>
                <a:round/>
              </a:ln>
            </p:spPr>
            <p:txBody>
              <a:bodyPr wrap="none" lIns="90000" tIns="46800" rIns="90000" bIns="46800" anchor="ctr"/>
              <a:lstStyle/>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326" name="TextBox 258"/>
              <p:cNvSpPr txBox="1">
                <a:spLocks noChangeArrowheads="1"/>
              </p:cNvSpPr>
              <p:nvPr/>
            </p:nvSpPr>
            <p:spPr bwMode="auto">
              <a:xfrm>
                <a:off x="4428072" y="1376816"/>
                <a:ext cx="792000" cy="283417"/>
              </a:xfrm>
              <a:prstGeom prst="rect">
                <a:avLst/>
              </a:prstGeom>
              <a:noFill/>
              <a:ln w="9525">
                <a:noFill/>
                <a:miter lim="800000"/>
              </a:ln>
            </p:spPr>
            <p:txBody>
              <a:bodyPr>
                <a:spAutoFit/>
              </a:bodyPr>
              <a:lstStyle/>
              <a:p>
                <a:pPr algn="ctr" defTabSz="457200"/>
                <a:r>
                  <a:rPr lang="zh-CN" altLang="en-US" sz="1200" b="1">
                    <a:solidFill>
                      <a:srgbClr val="000000"/>
                    </a:solidFill>
                    <a:latin typeface="微软雅黑" panose="020B0503020204020204" pitchFamily="2" charset="-122"/>
                    <a:ea typeface="微软雅黑" panose="020B0503020204020204" pitchFamily="2" charset="-122"/>
                  </a:rPr>
                  <a:t>物流业务系统</a:t>
                </a:r>
                <a:endParaRPr lang="en-US" altLang="zh-CN" sz="1200" b="1">
                  <a:solidFill>
                    <a:srgbClr val="000000"/>
                  </a:solidFill>
                  <a:latin typeface="微软雅黑" panose="020B0503020204020204" pitchFamily="2" charset="-122"/>
                  <a:ea typeface="微软雅黑" panose="020B0503020204020204" pitchFamily="2" charset="-122"/>
                </a:endParaRPr>
              </a:p>
            </p:txBody>
          </p:sp>
          <p:sp>
            <p:nvSpPr>
              <p:cNvPr id="260" name="TextBox 259"/>
              <p:cNvSpPr txBox="1"/>
              <p:nvPr/>
            </p:nvSpPr>
            <p:spPr>
              <a:xfrm>
                <a:off x="4536474" y="1953178"/>
                <a:ext cx="611300"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C09D87"/>
                  </a:gs>
                  <a:gs pos="100000">
                    <a:srgbClr val="8D512F"/>
                  </a:gs>
                </a:gsLst>
                <a:lin scaled="1"/>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仓储管理</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系统</a:t>
                </a:r>
              </a:p>
            </p:txBody>
          </p:sp>
          <p:sp>
            <p:nvSpPr>
              <p:cNvPr id="261" name="TextBox 260"/>
              <p:cNvSpPr txBox="1"/>
              <p:nvPr/>
            </p:nvSpPr>
            <p:spPr>
              <a:xfrm>
                <a:off x="4536474" y="2528175"/>
                <a:ext cx="611300" cy="253388"/>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C09D87"/>
                  </a:gs>
                  <a:gs pos="100000">
                    <a:srgbClr val="8D512F"/>
                  </a:gs>
                </a:gsLst>
                <a:lin scaled="1"/>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lang="zh-CN" altLang="zh-CN" sz="900" dirty="0">
                    <a:solidFill>
                      <a:schemeClr val="tx2">
                        <a:lumMod val="40000"/>
                        <a:lumOff val="60000"/>
                      </a:schemeClr>
                    </a:solidFill>
                    <a:latin typeface="微软雅黑" panose="020B0503020204020204" pitchFamily="2" charset="-122"/>
                    <a:ea typeface="微软雅黑" panose="020B0503020204020204" pitchFamily="2" charset="-122"/>
                  </a:rPr>
                  <a:t>追溯</a:t>
                </a:r>
                <a:r>
                  <a:rPr lang="zh-CN" altLang="en-US" sz="900" dirty="0">
                    <a:solidFill>
                      <a:schemeClr val="tx2">
                        <a:lumMod val="40000"/>
                        <a:lumOff val="60000"/>
                      </a:schemeClr>
                    </a:solidFill>
                    <a:latin typeface="微软雅黑" panose="020B0503020204020204" pitchFamily="2" charset="-122"/>
                    <a:ea typeface="微软雅黑" panose="020B0503020204020204" pitchFamily="2" charset="-122"/>
                  </a:rPr>
                  <a:t>与防伪</a:t>
                </a:r>
                <a:endParaRPr lang="en-US" altLang="zh-CN" sz="900" dirty="0">
                  <a:solidFill>
                    <a:schemeClr val="tx2">
                      <a:lumMod val="40000"/>
                      <a:lumOff val="60000"/>
                    </a:schemeClr>
                  </a:solidFill>
                  <a:latin typeface="微软雅黑" panose="020B0503020204020204" pitchFamily="2" charset="-122"/>
                  <a:ea typeface="微软雅黑" panose="020B0503020204020204" pitchFamily="2" charset="-122"/>
                </a:endParaRPr>
              </a:p>
              <a:p>
                <a:pPr algn="ctr" eaLnBrk="0" hangingPunct="0">
                  <a:defRPr/>
                </a:pPr>
                <a:r>
                  <a:rPr lang="zh-CN" altLang="zh-CN" sz="900" dirty="0">
                    <a:solidFill>
                      <a:schemeClr val="tx2">
                        <a:lumMod val="40000"/>
                        <a:lumOff val="60000"/>
                      </a:schemeClr>
                    </a:solidFill>
                    <a:latin typeface="微软雅黑" panose="020B0503020204020204" pitchFamily="2" charset="-122"/>
                    <a:ea typeface="微软雅黑" panose="020B0503020204020204" pitchFamily="2" charset="-122"/>
                  </a:rPr>
                  <a:t>系统</a:t>
                </a:r>
                <a:endParaRPr kumimoji="1" lang="zh-CN" altLang="zh-CN" sz="900" dirty="0">
                  <a:solidFill>
                    <a:schemeClr val="tx2">
                      <a:lumMod val="40000"/>
                      <a:lumOff val="60000"/>
                    </a:schemeClr>
                  </a:solidFill>
                  <a:latin typeface="微软雅黑" panose="020B0503020204020204" pitchFamily="2" charset="-122"/>
                  <a:ea typeface="微软雅黑" panose="020B0503020204020204" pitchFamily="2" charset="-122"/>
                </a:endParaRPr>
              </a:p>
            </p:txBody>
          </p:sp>
          <p:sp>
            <p:nvSpPr>
              <p:cNvPr id="262" name="TextBox 261"/>
              <p:cNvSpPr txBox="1"/>
              <p:nvPr/>
            </p:nvSpPr>
            <p:spPr>
              <a:xfrm>
                <a:off x="4536474" y="2240676"/>
                <a:ext cx="611300"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C09D87"/>
                  </a:gs>
                  <a:gs pos="100000">
                    <a:srgbClr val="8D512F"/>
                  </a:gs>
                </a:gsLst>
                <a:lin scaled="1"/>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运输管理</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系统</a:t>
                </a:r>
              </a:p>
            </p:txBody>
          </p:sp>
          <p:sp>
            <p:nvSpPr>
              <p:cNvPr id="263" name="TextBox 262"/>
              <p:cNvSpPr txBox="1"/>
              <p:nvPr/>
            </p:nvSpPr>
            <p:spPr>
              <a:xfrm>
                <a:off x="4536474" y="3104795"/>
                <a:ext cx="611300"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C09D87"/>
                  </a:gs>
                  <a:gs pos="100000">
                    <a:srgbClr val="8D512F"/>
                  </a:gs>
                </a:gsLst>
                <a:lin scaled="1"/>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电子锁</a:t>
                </a:r>
              </a:p>
            </p:txBody>
          </p:sp>
          <p:sp>
            <p:nvSpPr>
              <p:cNvPr id="264" name="TextBox 206"/>
              <p:cNvSpPr txBox="1"/>
              <p:nvPr/>
            </p:nvSpPr>
            <p:spPr>
              <a:xfrm>
                <a:off x="4536474" y="2817297"/>
                <a:ext cx="611300"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C09D87"/>
                  </a:gs>
                  <a:gs pos="100000">
                    <a:srgbClr val="8D512F"/>
                  </a:gs>
                </a:gsLst>
                <a:lin scaled="1"/>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堆场管理</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系统</a:t>
                </a:r>
              </a:p>
            </p:txBody>
          </p:sp>
        </p:grpSp>
        <p:sp>
          <p:nvSpPr>
            <p:cNvPr id="13" name="矩形 12"/>
            <p:cNvSpPr/>
            <p:nvPr/>
          </p:nvSpPr>
          <p:spPr>
            <a:xfrm>
              <a:off x="334832" y="1140622"/>
              <a:ext cx="711648" cy="2710413"/>
            </a:xfrm>
            <a:prstGeom prst="rect">
              <a:avLst/>
            </a:prstGeom>
            <a:gradFill>
              <a:gsLst>
                <a:gs pos="0">
                  <a:srgbClr val="FBFB11"/>
                </a:gs>
                <a:gs pos="100000">
                  <a:srgbClr val="838309"/>
                </a:gs>
              </a:gsLst>
              <a:lin ang="16200000" scaled="0"/>
            </a:gradFill>
          </p:spPr>
          <p:style>
            <a:lnRef idx="3">
              <a:schemeClr val="lt1"/>
            </a:lnRef>
            <a:fillRef idx="1">
              <a:schemeClr val="accent2"/>
            </a:fillRef>
            <a:effectRef idx="1">
              <a:schemeClr val="accent2"/>
            </a:effectRef>
            <a:fontRef idx="minor">
              <a:schemeClr val="lt1"/>
            </a:fontRef>
          </p:style>
          <p:txBody>
            <a:bodyPr vert="eaVert" anchor="ctr"/>
            <a:lstStyle/>
            <a:p>
              <a:pPr algn="ctr">
                <a:defRPr/>
              </a:pPr>
              <a:r>
                <a:rPr lang="zh-CN" altLang="en-US" dirty="0">
                  <a:solidFill>
                    <a:prstClr val="white"/>
                  </a:solidFill>
                  <a:latin typeface="微软雅黑" panose="020B0503020204020204" pitchFamily="2" charset="-122"/>
                  <a:ea typeface="微软雅黑" panose="020B0503020204020204" pitchFamily="2" charset="-122"/>
                </a:rPr>
                <a:t>应用层</a:t>
              </a:r>
            </a:p>
          </p:txBody>
        </p:sp>
        <p:grpSp>
          <p:nvGrpSpPr>
            <p:cNvPr id="4" name="组合 93"/>
            <p:cNvGrpSpPr/>
            <p:nvPr/>
          </p:nvGrpSpPr>
          <p:grpSpPr bwMode="auto">
            <a:xfrm>
              <a:off x="6019812" y="1680482"/>
              <a:ext cx="2584636" cy="2075284"/>
              <a:chOff x="6480000" y="4077514"/>
              <a:chExt cx="2196456" cy="2122939"/>
            </a:xfrm>
          </p:grpSpPr>
          <p:sp>
            <p:nvSpPr>
              <p:cNvPr id="233" name="圆角矩形 11"/>
              <p:cNvSpPr>
                <a:spLocks noChangeArrowheads="1"/>
              </p:cNvSpPr>
              <p:nvPr/>
            </p:nvSpPr>
            <p:spPr bwMode="auto">
              <a:xfrm>
                <a:off x="6516839" y="4077514"/>
                <a:ext cx="2087754" cy="2122939"/>
              </a:xfrm>
              <a:prstGeom prst="roundRect">
                <a:avLst>
                  <a:gd name="adj" fmla="val 16667"/>
                </a:avLst>
              </a:prstGeom>
              <a:noFill/>
              <a:ln w="19050" algn="ctr">
                <a:solidFill>
                  <a:schemeClr val="bg1">
                    <a:lumMod val="50000"/>
                  </a:schemeClr>
                </a:solidFill>
                <a:round/>
              </a:ln>
            </p:spPr>
            <p:txBody>
              <a:bodyPr wrap="none" lIns="90000" tIns="46800" rIns="90000" bIns="46800" anchor="ctr"/>
              <a:lstStyle/>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grpSp>
            <p:nvGrpSpPr>
              <p:cNvPr id="5" name="组合 92"/>
              <p:cNvGrpSpPr/>
              <p:nvPr/>
            </p:nvGrpSpPr>
            <p:grpSpPr bwMode="auto">
              <a:xfrm>
                <a:off x="7236296" y="4365104"/>
                <a:ext cx="756000" cy="1786620"/>
                <a:chOff x="3347864" y="4400710"/>
                <a:chExt cx="756000" cy="1786620"/>
              </a:xfrm>
            </p:grpSpPr>
            <p:sp>
              <p:nvSpPr>
                <p:cNvPr id="252" name="圆角矩形 11"/>
                <p:cNvSpPr>
                  <a:spLocks noChangeArrowheads="1"/>
                </p:cNvSpPr>
                <p:nvPr/>
              </p:nvSpPr>
              <p:spPr bwMode="auto">
                <a:xfrm>
                  <a:off x="3347967" y="4436352"/>
                  <a:ext cx="647699" cy="1750979"/>
                </a:xfrm>
                <a:prstGeom prst="roundRect">
                  <a:avLst>
                    <a:gd name="adj" fmla="val 16667"/>
                  </a:avLst>
                </a:prstGeom>
                <a:noFill/>
                <a:ln w="19050" algn="ctr">
                  <a:solidFill>
                    <a:schemeClr val="bg1">
                      <a:lumMod val="50000"/>
                    </a:schemeClr>
                  </a:solidFill>
                  <a:round/>
                </a:ln>
              </p:spPr>
              <p:txBody>
                <a:bodyPr wrap="none" lIns="90000" tIns="46800" rIns="90000" bIns="46800" anchor="ctr"/>
                <a:lstStyle/>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320" name="TextBox 252"/>
                <p:cNvSpPr txBox="1">
                  <a:spLocks noChangeArrowheads="1"/>
                </p:cNvSpPr>
                <p:nvPr/>
              </p:nvSpPr>
              <p:spPr bwMode="auto">
                <a:xfrm>
                  <a:off x="3347864" y="4400710"/>
                  <a:ext cx="756000" cy="440871"/>
                </a:xfrm>
                <a:prstGeom prst="rect">
                  <a:avLst/>
                </a:prstGeom>
                <a:noFill/>
                <a:ln w="9525">
                  <a:noFill/>
                  <a:miter lim="800000"/>
                </a:ln>
              </p:spPr>
              <p:txBody>
                <a:bodyPr>
                  <a:spAutoFit/>
                </a:bodyPr>
                <a:lstStyle/>
                <a:p>
                  <a:pPr algn="ctr"/>
                  <a:r>
                    <a:rPr lang="zh-CN" altLang="en-US" sz="1100" b="1">
                      <a:solidFill>
                        <a:srgbClr val="000000"/>
                      </a:solidFill>
                      <a:latin typeface="微软雅黑" panose="020B0503020204020204" pitchFamily="2" charset="-122"/>
                      <a:ea typeface="微软雅黑" panose="020B0503020204020204" pitchFamily="2" charset="-122"/>
                    </a:rPr>
                    <a:t>园区信息</a:t>
                  </a:r>
                  <a:endParaRPr lang="en-US" altLang="zh-CN" sz="1100" b="1">
                    <a:solidFill>
                      <a:srgbClr val="000000"/>
                    </a:solidFill>
                    <a:latin typeface="微软雅黑" panose="020B0503020204020204" pitchFamily="2" charset="-122"/>
                    <a:ea typeface="微软雅黑" panose="020B0503020204020204" pitchFamily="2" charset="-122"/>
                  </a:endParaRPr>
                </a:p>
                <a:p>
                  <a:pPr algn="ctr"/>
                  <a:r>
                    <a:rPr lang="zh-CN" altLang="en-US" sz="1100" b="1">
                      <a:solidFill>
                        <a:srgbClr val="000000"/>
                      </a:solidFill>
                      <a:latin typeface="微软雅黑" panose="020B0503020204020204" pitchFamily="2" charset="-122"/>
                      <a:ea typeface="微软雅黑" panose="020B0503020204020204" pitchFamily="2" charset="-122"/>
                    </a:rPr>
                    <a:t>管理系统</a:t>
                  </a:r>
                </a:p>
              </p:txBody>
            </p:sp>
            <p:sp>
              <p:nvSpPr>
                <p:cNvPr id="254" name="TextBox 253"/>
                <p:cNvSpPr txBox="1"/>
                <p:nvPr/>
              </p:nvSpPr>
              <p:spPr>
                <a:xfrm>
                  <a:off x="3384366" y="5912827"/>
                  <a:ext cx="611300" cy="251764"/>
                </a:xfrm>
                <a:prstGeom prst="rect">
                  <a:avLst/>
                </a:prstGeom>
                <a:gradFill flip="none" rotWithShape="1">
                  <a:gsLst>
                    <a:gs pos="0">
                      <a:schemeClr val="bg2">
                        <a:lumMod val="75000"/>
                      </a:schemeClr>
                    </a:gs>
                    <a:gs pos="50000">
                      <a:schemeClr val="bg2">
                        <a:lumMod val="60000"/>
                        <a:lumOff val="40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en-US" altLang="zh-CN" sz="900" dirty="0">
                      <a:solidFill>
                        <a:srgbClr val="FFFFFF"/>
                      </a:solidFill>
                      <a:latin typeface="微软雅黑" panose="020B0503020204020204" pitchFamily="2" charset="-122"/>
                      <a:ea typeface="微软雅黑" panose="020B0503020204020204" pitchFamily="2" charset="-122"/>
                    </a:rPr>
                    <a:t>……</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55" name="TextBox 254"/>
                <p:cNvSpPr txBox="1"/>
                <p:nvPr/>
              </p:nvSpPr>
              <p:spPr>
                <a:xfrm>
                  <a:off x="3383432" y="4832678"/>
                  <a:ext cx="612234" cy="251765"/>
                </a:xfrm>
                <a:prstGeom prst="rect">
                  <a:avLst/>
                </a:prstGeom>
                <a:gradFill flip="none" rotWithShape="1">
                  <a:gsLst>
                    <a:gs pos="0">
                      <a:schemeClr val="bg2">
                        <a:lumMod val="75000"/>
                      </a:schemeClr>
                    </a:gs>
                    <a:gs pos="50000">
                      <a:schemeClr val="bg2">
                        <a:lumMod val="60000"/>
                        <a:lumOff val="40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智能安防</a:t>
                  </a:r>
                </a:p>
              </p:txBody>
            </p:sp>
            <p:sp>
              <p:nvSpPr>
                <p:cNvPr id="256" name="TextBox 255"/>
                <p:cNvSpPr txBox="1"/>
                <p:nvPr/>
              </p:nvSpPr>
              <p:spPr>
                <a:xfrm>
                  <a:off x="3384366" y="5553860"/>
                  <a:ext cx="611300" cy="251765"/>
                </a:xfrm>
                <a:prstGeom prst="rect">
                  <a:avLst/>
                </a:prstGeom>
                <a:gradFill flip="none" rotWithShape="1">
                  <a:gsLst>
                    <a:gs pos="0">
                      <a:schemeClr val="bg2">
                        <a:lumMod val="75000"/>
                      </a:schemeClr>
                    </a:gs>
                    <a:gs pos="50000">
                      <a:schemeClr val="bg2">
                        <a:lumMod val="60000"/>
                        <a:lumOff val="40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智能交通</a:t>
                  </a:r>
                </a:p>
              </p:txBody>
            </p:sp>
            <p:sp>
              <p:nvSpPr>
                <p:cNvPr id="257" name="TextBox 256"/>
                <p:cNvSpPr txBox="1"/>
                <p:nvPr/>
              </p:nvSpPr>
              <p:spPr>
                <a:xfrm>
                  <a:off x="3384366" y="5193269"/>
                  <a:ext cx="611300" cy="251765"/>
                </a:xfrm>
                <a:prstGeom prst="rect">
                  <a:avLst/>
                </a:prstGeom>
                <a:gradFill flip="none" rotWithShape="1">
                  <a:gsLst>
                    <a:gs pos="0">
                      <a:schemeClr val="bg2">
                        <a:lumMod val="75000"/>
                      </a:schemeClr>
                    </a:gs>
                    <a:gs pos="50000">
                      <a:schemeClr val="bg2">
                        <a:lumMod val="60000"/>
                        <a:lumOff val="40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智能路灯</a:t>
                  </a:r>
                </a:p>
              </p:txBody>
            </p:sp>
          </p:grpSp>
          <p:grpSp>
            <p:nvGrpSpPr>
              <p:cNvPr id="6" name="组合 91"/>
              <p:cNvGrpSpPr/>
              <p:nvPr/>
            </p:nvGrpSpPr>
            <p:grpSpPr bwMode="auto">
              <a:xfrm>
                <a:off x="7848456" y="4365104"/>
                <a:ext cx="828000" cy="1801239"/>
                <a:chOff x="3779912" y="4581128"/>
                <a:chExt cx="828000" cy="1801239"/>
              </a:xfrm>
            </p:grpSpPr>
            <p:sp>
              <p:nvSpPr>
                <p:cNvPr id="245" name="圆角矩形 11"/>
                <p:cNvSpPr>
                  <a:spLocks noChangeArrowheads="1"/>
                </p:cNvSpPr>
                <p:nvPr/>
              </p:nvSpPr>
              <p:spPr bwMode="auto">
                <a:xfrm>
                  <a:off x="3852886" y="4618395"/>
                  <a:ext cx="646766" cy="1763973"/>
                </a:xfrm>
                <a:prstGeom prst="roundRect">
                  <a:avLst>
                    <a:gd name="adj" fmla="val 16667"/>
                  </a:avLst>
                </a:prstGeom>
                <a:noFill/>
                <a:ln w="19050" algn="ctr">
                  <a:solidFill>
                    <a:schemeClr val="bg1">
                      <a:lumMod val="50000"/>
                    </a:schemeClr>
                  </a:solidFill>
                  <a:round/>
                </a:ln>
              </p:spPr>
              <p:txBody>
                <a:bodyPr wrap="none" lIns="90000" tIns="46800" rIns="90000" bIns="46800" anchor="ctr"/>
                <a:lstStyle/>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313" name="TextBox 245"/>
                <p:cNvSpPr txBox="1">
                  <a:spLocks noChangeArrowheads="1"/>
                </p:cNvSpPr>
                <p:nvPr/>
              </p:nvSpPr>
              <p:spPr bwMode="auto">
                <a:xfrm>
                  <a:off x="3779912" y="4581128"/>
                  <a:ext cx="828000" cy="267672"/>
                </a:xfrm>
                <a:prstGeom prst="rect">
                  <a:avLst/>
                </a:prstGeom>
                <a:noFill/>
                <a:ln w="9525">
                  <a:noFill/>
                  <a:miter lim="800000"/>
                </a:ln>
              </p:spPr>
              <p:txBody>
                <a:bodyPr>
                  <a:spAutoFit/>
                </a:bodyPr>
                <a:lstStyle/>
                <a:p>
                  <a:pPr algn="ctr"/>
                  <a:r>
                    <a:rPr lang="zh-CN" altLang="en-US" sz="1100" b="1">
                      <a:solidFill>
                        <a:srgbClr val="000000"/>
                      </a:solidFill>
                      <a:latin typeface="微软雅黑" panose="020B0503020204020204" pitchFamily="2" charset="-122"/>
                      <a:ea typeface="微软雅黑" panose="020B0503020204020204" pitchFamily="2" charset="-122"/>
                    </a:rPr>
                    <a:t>办公自动化</a:t>
                  </a:r>
                </a:p>
              </p:txBody>
            </p:sp>
            <p:sp>
              <p:nvSpPr>
                <p:cNvPr id="247" name="TextBox 246"/>
                <p:cNvSpPr txBox="1"/>
                <p:nvPr/>
              </p:nvSpPr>
              <p:spPr>
                <a:xfrm>
                  <a:off x="3890217" y="4977361"/>
                  <a:ext cx="612234" cy="251765"/>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融合通讯</a:t>
                  </a:r>
                </a:p>
              </p:txBody>
            </p:sp>
            <p:sp>
              <p:nvSpPr>
                <p:cNvPr id="248" name="TextBox 7"/>
                <p:cNvSpPr txBox="1"/>
                <p:nvPr/>
              </p:nvSpPr>
              <p:spPr>
                <a:xfrm>
                  <a:off x="3888350" y="5529618"/>
                  <a:ext cx="611301" cy="251765"/>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桌面云</a:t>
                  </a:r>
                </a:p>
              </p:txBody>
            </p:sp>
            <p:sp>
              <p:nvSpPr>
                <p:cNvPr id="249" name="TextBox 248"/>
                <p:cNvSpPr txBox="1"/>
                <p:nvPr/>
              </p:nvSpPr>
              <p:spPr>
                <a:xfrm>
                  <a:off x="3890217" y="5240495"/>
                  <a:ext cx="612234" cy="25338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呼叫中心</a:t>
                  </a:r>
                </a:p>
              </p:txBody>
            </p:sp>
            <p:sp>
              <p:nvSpPr>
                <p:cNvPr id="250" name="TextBox 9"/>
                <p:cNvSpPr txBox="1"/>
                <p:nvPr/>
              </p:nvSpPr>
              <p:spPr>
                <a:xfrm>
                  <a:off x="3888350" y="5805746"/>
                  <a:ext cx="611301" cy="251765"/>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视频会议</a:t>
                  </a:r>
                </a:p>
              </p:txBody>
            </p:sp>
            <p:sp>
              <p:nvSpPr>
                <p:cNvPr id="251" name="TextBox 250"/>
                <p:cNvSpPr txBox="1"/>
                <p:nvPr/>
              </p:nvSpPr>
              <p:spPr>
                <a:xfrm>
                  <a:off x="3888350" y="6093245"/>
                  <a:ext cx="611301" cy="25176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90000" tIns="46800" rIns="90000" bIns="46800" anchor="ctr"/>
                <a:lstStyle/>
                <a:p>
                  <a:pPr algn="ctr" eaLnBrk="0" hangingPunct="0">
                    <a:defRPr/>
                  </a:pPr>
                  <a:r>
                    <a:rPr kumimoji="1" lang="en-US" altLang="zh-CN" sz="900" dirty="0" err="1">
                      <a:solidFill>
                        <a:srgbClr val="FFFFFF"/>
                      </a:solidFill>
                      <a:latin typeface="微软雅黑" panose="020B0503020204020204" pitchFamily="2" charset="-122"/>
                      <a:ea typeface="微软雅黑" panose="020B0503020204020204" pitchFamily="2" charset="-122"/>
                    </a:rPr>
                    <a:t>Etrip</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grpSp>
          <p:grpSp>
            <p:nvGrpSpPr>
              <p:cNvPr id="9" name="组合 90"/>
              <p:cNvGrpSpPr/>
              <p:nvPr/>
            </p:nvGrpSpPr>
            <p:grpSpPr bwMode="auto">
              <a:xfrm>
                <a:off x="6480000" y="4365104"/>
                <a:ext cx="792000" cy="1799615"/>
                <a:chOff x="2411760" y="4842488"/>
                <a:chExt cx="792000" cy="1799615"/>
              </a:xfrm>
            </p:grpSpPr>
            <p:sp>
              <p:nvSpPr>
                <p:cNvPr id="238" name="圆角矩形 11"/>
                <p:cNvSpPr>
                  <a:spLocks noChangeArrowheads="1"/>
                </p:cNvSpPr>
                <p:nvPr/>
              </p:nvSpPr>
              <p:spPr bwMode="auto">
                <a:xfrm>
                  <a:off x="2484063" y="4878130"/>
                  <a:ext cx="646765" cy="1763973"/>
                </a:xfrm>
                <a:prstGeom prst="roundRect">
                  <a:avLst>
                    <a:gd name="adj" fmla="val 16667"/>
                  </a:avLst>
                </a:prstGeom>
                <a:noFill/>
                <a:ln w="19050" algn="ctr">
                  <a:solidFill>
                    <a:schemeClr val="bg1">
                      <a:lumMod val="50000"/>
                    </a:schemeClr>
                  </a:solidFill>
                  <a:round/>
                </a:ln>
              </p:spPr>
              <p:txBody>
                <a:bodyPr wrap="none" lIns="90000" tIns="46800" rIns="90000" bIns="46800" anchor="ctr"/>
                <a:lstStyle/>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306" name="TextBox 238"/>
                <p:cNvSpPr txBox="1">
                  <a:spLocks noChangeArrowheads="1"/>
                </p:cNvSpPr>
                <p:nvPr/>
              </p:nvSpPr>
              <p:spPr bwMode="auto">
                <a:xfrm>
                  <a:off x="2411760" y="4842488"/>
                  <a:ext cx="792000" cy="440871"/>
                </a:xfrm>
                <a:prstGeom prst="rect">
                  <a:avLst/>
                </a:prstGeom>
                <a:noFill/>
                <a:ln w="9525">
                  <a:noFill/>
                  <a:miter lim="800000"/>
                </a:ln>
              </p:spPr>
              <p:txBody>
                <a:bodyPr>
                  <a:spAutoFit/>
                </a:bodyPr>
                <a:lstStyle/>
                <a:p>
                  <a:pPr algn="ctr"/>
                  <a:r>
                    <a:rPr lang="zh-CN" altLang="en-US" sz="1100" b="1">
                      <a:solidFill>
                        <a:srgbClr val="000000"/>
                      </a:solidFill>
                      <a:latin typeface="微软雅黑" panose="020B0503020204020204" pitchFamily="2" charset="-122"/>
                      <a:ea typeface="微软雅黑" panose="020B0503020204020204" pitchFamily="2" charset="-122"/>
                    </a:rPr>
                    <a:t>综合大楼</a:t>
                  </a:r>
                  <a:endParaRPr lang="en-US" altLang="zh-CN" sz="1100" b="1">
                    <a:solidFill>
                      <a:srgbClr val="000000"/>
                    </a:solidFill>
                    <a:latin typeface="微软雅黑" panose="020B0503020204020204" pitchFamily="2" charset="-122"/>
                    <a:ea typeface="微软雅黑" panose="020B0503020204020204" pitchFamily="2" charset="-122"/>
                  </a:endParaRPr>
                </a:p>
                <a:p>
                  <a:pPr algn="ctr"/>
                  <a:r>
                    <a:rPr lang="zh-CN" altLang="en-US" sz="1100" b="1">
                      <a:solidFill>
                        <a:srgbClr val="000000"/>
                      </a:solidFill>
                      <a:latin typeface="微软雅黑" panose="020B0503020204020204" pitchFamily="2" charset="-122"/>
                      <a:ea typeface="微软雅黑" panose="020B0503020204020204" pitchFamily="2" charset="-122"/>
                    </a:rPr>
                    <a:t>信息系统</a:t>
                  </a:r>
                </a:p>
              </p:txBody>
            </p:sp>
            <p:sp>
              <p:nvSpPr>
                <p:cNvPr id="240" name="TextBox 239"/>
                <p:cNvSpPr txBox="1"/>
                <p:nvPr/>
              </p:nvSpPr>
              <p:spPr>
                <a:xfrm>
                  <a:off x="2520461" y="5228976"/>
                  <a:ext cx="611301" cy="251765"/>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智能楼宇</a:t>
                  </a:r>
                </a:p>
              </p:txBody>
            </p:sp>
            <p:sp>
              <p:nvSpPr>
                <p:cNvPr id="241" name="TextBox 240"/>
                <p:cNvSpPr txBox="1"/>
                <p:nvPr/>
              </p:nvSpPr>
              <p:spPr>
                <a:xfrm>
                  <a:off x="2520461" y="6359478"/>
                  <a:ext cx="611301" cy="251765"/>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智能楼宇</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自控</a:t>
                  </a:r>
                </a:p>
              </p:txBody>
            </p:sp>
            <p:sp>
              <p:nvSpPr>
                <p:cNvPr id="242" name="TextBox 241"/>
                <p:cNvSpPr txBox="1"/>
                <p:nvPr/>
              </p:nvSpPr>
              <p:spPr>
                <a:xfrm>
                  <a:off x="2520461" y="5509977"/>
                  <a:ext cx="611301" cy="251764"/>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电子巡更</a:t>
                  </a:r>
                </a:p>
              </p:txBody>
            </p:sp>
            <p:sp>
              <p:nvSpPr>
                <p:cNvPr id="243" name="TextBox 242"/>
                <p:cNvSpPr txBox="1"/>
                <p:nvPr/>
              </p:nvSpPr>
              <p:spPr>
                <a:xfrm>
                  <a:off x="2520461" y="6076852"/>
                  <a:ext cx="611301" cy="251765"/>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报警系统</a:t>
                  </a:r>
                </a:p>
              </p:txBody>
            </p:sp>
            <p:sp>
              <p:nvSpPr>
                <p:cNvPr id="244" name="TextBox 243"/>
                <p:cNvSpPr txBox="1"/>
                <p:nvPr/>
              </p:nvSpPr>
              <p:spPr>
                <a:xfrm>
                  <a:off x="2520461" y="5799100"/>
                  <a:ext cx="611301" cy="251764"/>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数据中心</a:t>
                  </a:r>
                </a:p>
              </p:txBody>
            </p:sp>
          </p:grpSp>
          <p:sp>
            <p:nvSpPr>
              <p:cNvPr id="4304" name="TextBox 236"/>
              <p:cNvSpPr txBox="1">
                <a:spLocks noChangeArrowheads="1"/>
              </p:cNvSpPr>
              <p:nvPr/>
            </p:nvSpPr>
            <p:spPr bwMode="auto">
              <a:xfrm>
                <a:off x="6948408" y="4088105"/>
                <a:ext cx="1296000" cy="283417"/>
              </a:xfrm>
              <a:prstGeom prst="rect">
                <a:avLst/>
              </a:prstGeom>
              <a:noFill/>
              <a:ln w="9525">
                <a:noFill/>
                <a:miter lim="800000"/>
              </a:ln>
            </p:spPr>
            <p:txBody>
              <a:bodyPr>
                <a:spAutoFit/>
              </a:bodyPr>
              <a:lstStyle/>
              <a:p>
                <a:pPr algn="ctr" defTabSz="457200"/>
                <a:r>
                  <a:rPr lang="zh-CN" altLang="en-US" sz="1200" b="1">
                    <a:solidFill>
                      <a:srgbClr val="000000"/>
                    </a:solidFill>
                    <a:latin typeface="微软雅黑" panose="020B0503020204020204" pitchFamily="2" charset="-122"/>
                    <a:ea typeface="微软雅黑" panose="020B0503020204020204" pitchFamily="2" charset="-122"/>
                  </a:rPr>
                  <a:t>园区信息化系统</a:t>
                </a:r>
                <a:endParaRPr lang="en-US" altLang="zh-CN" sz="1200" b="1">
                  <a:solidFill>
                    <a:srgbClr val="000000"/>
                  </a:solidFill>
                  <a:latin typeface="微软雅黑" panose="020B0503020204020204" pitchFamily="2" charset="-122"/>
                  <a:ea typeface="微软雅黑" panose="020B0503020204020204" pitchFamily="2" charset="-122"/>
                </a:endParaRPr>
              </a:p>
            </p:txBody>
          </p:sp>
        </p:grpSp>
        <p:grpSp>
          <p:nvGrpSpPr>
            <p:cNvPr id="12" name="组合 95"/>
            <p:cNvGrpSpPr/>
            <p:nvPr/>
          </p:nvGrpSpPr>
          <p:grpSpPr bwMode="auto">
            <a:xfrm>
              <a:off x="1211703" y="1682069"/>
              <a:ext cx="3982096" cy="2075285"/>
              <a:chOff x="1080008" y="1269353"/>
              <a:chExt cx="3384036" cy="2122941"/>
            </a:xfrm>
          </p:grpSpPr>
          <p:sp>
            <p:nvSpPr>
              <p:cNvPr id="195" name="圆角矩形 11"/>
              <p:cNvSpPr>
                <a:spLocks noChangeArrowheads="1"/>
              </p:cNvSpPr>
              <p:nvPr/>
            </p:nvSpPr>
            <p:spPr bwMode="auto">
              <a:xfrm>
                <a:off x="1115990" y="1269353"/>
                <a:ext cx="3347688" cy="2122941"/>
              </a:xfrm>
              <a:prstGeom prst="roundRect">
                <a:avLst>
                  <a:gd name="adj" fmla="val 16667"/>
                </a:avLst>
              </a:prstGeom>
              <a:noFill/>
              <a:ln w="19050" algn="ctr">
                <a:solidFill>
                  <a:schemeClr val="bg1">
                    <a:lumMod val="50000"/>
                  </a:schemeClr>
                </a:solidFill>
                <a:round/>
              </a:ln>
            </p:spPr>
            <p:txBody>
              <a:bodyPr wrap="none" lIns="90000" tIns="46800" rIns="90000" bIns="46800" anchor="ctr"/>
              <a:lstStyle/>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263" name="TextBox 195"/>
              <p:cNvSpPr txBox="1">
                <a:spLocks noChangeArrowheads="1"/>
              </p:cNvSpPr>
              <p:nvPr/>
            </p:nvSpPr>
            <p:spPr bwMode="auto">
              <a:xfrm>
                <a:off x="3193688" y="1655222"/>
                <a:ext cx="1152000" cy="267672"/>
              </a:xfrm>
              <a:prstGeom prst="rect">
                <a:avLst/>
              </a:prstGeom>
              <a:noFill/>
              <a:ln w="9525">
                <a:noFill/>
                <a:miter lim="800000"/>
              </a:ln>
            </p:spPr>
            <p:txBody>
              <a:bodyPr>
                <a:spAutoFit/>
              </a:bodyPr>
              <a:lstStyle/>
              <a:p>
                <a:pPr algn="ctr" defTabSz="457200"/>
                <a:r>
                  <a:rPr lang="zh-CN" altLang="en-US" sz="1100" b="1">
                    <a:solidFill>
                      <a:srgbClr val="000000"/>
                    </a:solidFill>
                    <a:latin typeface="微软雅黑" panose="020B0503020204020204" pitchFamily="2" charset="-122"/>
                    <a:ea typeface="微软雅黑" panose="020B0503020204020204" pitchFamily="2" charset="-122"/>
                  </a:rPr>
                  <a:t>增值服务中心 </a:t>
                </a:r>
              </a:p>
            </p:txBody>
          </p:sp>
          <p:sp>
            <p:nvSpPr>
              <p:cNvPr id="197" name="圆角矩形 196"/>
              <p:cNvSpPr>
                <a:spLocks noChangeArrowheads="1"/>
              </p:cNvSpPr>
              <p:nvPr/>
            </p:nvSpPr>
            <p:spPr bwMode="auto">
              <a:xfrm>
                <a:off x="3131882" y="1629944"/>
                <a:ext cx="1295397" cy="1762350"/>
              </a:xfrm>
              <a:prstGeom prst="roundRect">
                <a:avLst>
                  <a:gd name="adj" fmla="val 16667"/>
                </a:avLst>
              </a:prstGeom>
              <a:noFill/>
              <a:ln w="19050" algn="ctr">
                <a:solidFill>
                  <a:schemeClr val="bg1">
                    <a:lumMod val="65000"/>
                  </a:schemeClr>
                </a:solidFill>
                <a:round/>
              </a:ln>
            </p:spPr>
            <p:txBody>
              <a:bodyPr wrap="none" lIns="90000" tIns="46800" rIns="90000" bIns="46800" anchor="ctr"/>
              <a:lstStyle/>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198" name="TextBox 197"/>
              <p:cNvSpPr txBox="1"/>
              <p:nvPr/>
            </p:nvSpPr>
            <p:spPr>
              <a:xfrm>
                <a:off x="3156148" y="1953177"/>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hangingPunct="0">
                  <a:lnSpc>
                    <a:spcPct val="93000"/>
                  </a:lnSpc>
                  <a:buClr>
                    <a:srgbClr val="000000"/>
                  </a:buClr>
                  <a:buSzPct val="100000"/>
                  <a:buFont typeface="Times New Roman" panose="02020603050405020304" pitchFamily="18" charset="0"/>
                  <a:buNone/>
                  <a:defRPr/>
                </a:pPr>
                <a:r>
                  <a:rPr lang="zh-CN" altLang="en-US" sz="900" dirty="0">
                    <a:solidFill>
                      <a:prstClr val="white"/>
                    </a:solidFill>
                    <a:latin typeface="微软雅黑" panose="020B0503020204020204" pitchFamily="2" charset="-122"/>
                    <a:ea typeface="微软雅黑" panose="020B0503020204020204" pitchFamily="2" charset="-122"/>
                  </a:rPr>
                  <a:t>货运跟踪</a:t>
                </a:r>
              </a:p>
            </p:txBody>
          </p:sp>
          <p:sp>
            <p:nvSpPr>
              <p:cNvPr id="199" name="TextBox 198"/>
              <p:cNvSpPr txBox="1"/>
              <p:nvPr/>
            </p:nvSpPr>
            <p:spPr>
              <a:xfrm>
                <a:off x="3805713" y="2240675"/>
                <a:ext cx="611301"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hangingPunct="0">
                  <a:lnSpc>
                    <a:spcPct val="93000"/>
                  </a:lnSpc>
                  <a:buClr>
                    <a:srgbClr val="000000"/>
                  </a:buClr>
                  <a:buSzPct val="100000"/>
                  <a:buFont typeface="Times New Roman" panose="02020603050405020304" pitchFamily="18" charset="0"/>
                  <a:buNone/>
                  <a:defRPr/>
                </a:pPr>
                <a:r>
                  <a:rPr lang="zh-CN" altLang="en-US" sz="900" dirty="0">
                    <a:solidFill>
                      <a:prstClr val="white"/>
                    </a:solidFill>
                    <a:latin typeface="微软雅黑" panose="020B0503020204020204" pitchFamily="2" charset="-122"/>
                    <a:ea typeface="微软雅黑" panose="020B0503020204020204" pitchFamily="2" charset="-122"/>
                  </a:rPr>
                  <a:t>报关代理</a:t>
                </a:r>
              </a:p>
            </p:txBody>
          </p:sp>
          <p:sp>
            <p:nvSpPr>
              <p:cNvPr id="200" name="TextBox 199"/>
              <p:cNvSpPr txBox="1"/>
              <p:nvPr/>
            </p:nvSpPr>
            <p:spPr>
              <a:xfrm>
                <a:off x="3157081" y="2240675"/>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咨询规划</a:t>
                </a:r>
              </a:p>
            </p:txBody>
          </p:sp>
          <p:sp>
            <p:nvSpPr>
              <p:cNvPr id="201" name="TextBox 200"/>
              <p:cNvSpPr txBox="1"/>
              <p:nvPr/>
            </p:nvSpPr>
            <p:spPr>
              <a:xfrm>
                <a:off x="3157081" y="2817297"/>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hangingPunct="0">
                  <a:lnSpc>
                    <a:spcPct val="93000"/>
                  </a:lnSpc>
                  <a:buClr>
                    <a:srgbClr val="000000"/>
                  </a:buClr>
                  <a:buSzPct val="100000"/>
                  <a:buFont typeface="Times New Roman" panose="02020603050405020304" pitchFamily="18" charset="0"/>
                  <a:buNone/>
                  <a:defRPr/>
                </a:pPr>
                <a:r>
                  <a:rPr lang="zh-CN" altLang="en-US" sz="900" dirty="0">
                    <a:solidFill>
                      <a:prstClr val="white"/>
                    </a:solidFill>
                    <a:latin typeface="微软雅黑" panose="020B0503020204020204" pitchFamily="2" charset="-122"/>
                    <a:ea typeface="微软雅黑" panose="020B0503020204020204" pitchFamily="2" charset="-122"/>
                  </a:rPr>
                  <a:t>仓储中介</a:t>
                </a:r>
              </a:p>
            </p:txBody>
          </p:sp>
          <p:sp>
            <p:nvSpPr>
              <p:cNvPr id="202" name="TextBox 201"/>
              <p:cNvSpPr txBox="1"/>
              <p:nvPr/>
            </p:nvSpPr>
            <p:spPr>
              <a:xfrm>
                <a:off x="3805713" y="3104795"/>
                <a:ext cx="611301"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en-US" altLang="zh-CN" sz="900" dirty="0">
                    <a:solidFill>
                      <a:srgbClr val="FFFFFF"/>
                    </a:solidFill>
                    <a:latin typeface="微软雅黑" panose="020B0503020204020204" pitchFamily="2" charset="-122"/>
                    <a:ea typeface="微软雅黑" panose="020B0503020204020204" pitchFamily="2" charset="-122"/>
                  </a:rPr>
                  <a:t>…….…</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sp>
            <p:nvSpPr>
              <p:cNvPr id="203" name="TextBox 202"/>
              <p:cNvSpPr txBox="1"/>
              <p:nvPr/>
            </p:nvSpPr>
            <p:spPr>
              <a:xfrm>
                <a:off x="3805713" y="1953177"/>
                <a:ext cx="611301"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金融服务</a:t>
                </a:r>
              </a:p>
            </p:txBody>
          </p:sp>
          <p:sp>
            <p:nvSpPr>
              <p:cNvPr id="204" name="TextBox 203"/>
              <p:cNvSpPr txBox="1"/>
              <p:nvPr/>
            </p:nvSpPr>
            <p:spPr>
              <a:xfrm>
                <a:off x="3805713" y="2528174"/>
                <a:ext cx="611301" cy="253388"/>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需求预测</a:t>
                </a:r>
              </a:p>
            </p:txBody>
          </p:sp>
          <p:sp>
            <p:nvSpPr>
              <p:cNvPr id="205" name="TextBox 204"/>
              <p:cNvSpPr txBox="1"/>
              <p:nvPr/>
            </p:nvSpPr>
            <p:spPr>
              <a:xfrm>
                <a:off x="3805713" y="2817297"/>
                <a:ext cx="611301"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紧急救援</a:t>
                </a:r>
              </a:p>
            </p:txBody>
          </p:sp>
          <p:sp>
            <p:nvSpPr>
              <p:cNvPr id="206" name="TextBox 205"/>
              <p:cNvSpPr txBox="1"/>
              <p:nvPr/>
            </p:nvSpPr>
            <p:spPr>
              <a:xfrm>
                <a:off x="3157081" y="2528174"/>
                <a:ext cx="612234" cy="253388"/>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人才市场</a:t>
                </a:r>
              </a:p>
            </p:txBody>
          </p:sp>
          <p:sp>
            <p:nvSpPr>
              <p:cNvPr id="207" name="TextBox 206"/>
              <p:cNvSpPr txBox="1"/>
              <p:nvPr/>
            </p:nvSpPr>
            <p:spPr>
              <a:xfrm>
                <a:off x="3157081" y="3104795"/>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应用托管</a:t>
                </a:r>
              </a:p>
            </p:txBody>
          </p:sp>
          <p:grpSp>
            <p:nvGrpSpPr>
              <p:cNvPr id="14" name="组合 84"/>
              <p:cNvGrpSpPr/>
              <p:nvPr/>
            </p:nvGrpSpPr>
            <p:grpSpPr bwMode="auto">
              <a:xfrm>
                <a:off x="1763689" y="1547800"/>
                <a:ext cx="677018" cy="1844494"/>
                <a:chOff x="1878862" y="4500128"/>
                <a:chExt cx="677018" cy="1844494"/>
              </a:xfrm>
            </p:grpSpPr>
            <p:sp>
              <p:nvSpPr>
                <p:cNvPr id="226" name="TextBox 225"/>
                <p:cNvSpPr txBox="1"/>
                <p:nvPr/>
              </p:nvSpPr>
              <p:spPr>
                <a:xfrm>
                  <a:off x="1944192" y="5769625"/>
                  <a:ext cx="611301"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物流标准</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查询</a:t>
                  </a:r>
                </a:p>
              </p:txBody>
            </p:sp>
            <p:sp>
              <p:nvSpPr>
                <p:cNvPr id="227" name="圆角矩形 11"/>
                <p:cNvSpPr>
                  <a:spLocks noChangeArrowheads="1"/>
                </p:cNvSpPr>
                <p:nvPr/>
              </p:nvSpPr>
              <p:spPr bwMode="auto">
                <a:xfrm>
                  <a:off x="1906860" y="4595267"/>
                  <a:ext cx="648632" cy="1749355"/>
                </a:xfrm>
                <a:prstGeom prst="roundRect">
                  <a:avLst>
                    <a:gd name="adj" fmla="val 16667"/>
                  </a:avLst>
                </a:prstGeom>
                <a:noFill/>
                <a:ln w="19050" algn="ctr">
                  <a:solidFill>
                    <a:schemeClr val="bg1">
                      <a:lumMod val="65000"/>
                    </a:schemeClr>
                  </a:solidFill>
                  <a:round/>
                </a:ln>
              </p:spPr>
              <p:txBody>
                <a:bodyPr wrap="none" lIns="90000" tIns="46800" rIns="90000" bIns="46800" anchor="ctr"/>
                <a:lstStyle/>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295" name="TextBox 227"/>
                <p:cNvSpPr txBox="1">
                  <a:spLocks noChangeArrowheads="1"/>
                </p:cNvSpPr>
                <p:nvPr/>
              </p:nvSpPr>
              <p:spPr bwMode="auto">
                <a:xfrm>
                  <a:off x="1878862" y="4500128"/>
                  <a:ext cx="440327" cy="440871"/>
                </a:xfrm>
                <a:prstGeom prst="rect">
                  <a:avLst/>
                </a:prstGeom>
                <a:noFill/>
                <a:ln w="9525">
                  <a:noFill/>
                  <a:miter lim="800000"/>
                </a:ln>
              </p:spPr>
              <p:txBody>
                <a:bodyPr wrap="none">
                  <a:spAutoFit/>
                </a:bodyPr>
                <a:lstStyle/>
                <a:p>
                  <a:pPr algn="ctr"/>
                  <a:r>
                    <a:rPr lang="zh-CN" altLang="en-US" sz="1100" b="1">
                      <a:solidFill>
                        <a:srgbClr val="000000"/>
                      </a:solidFill>
                      <a:latin typeface="微软雅黑" panose="020B0503020204020204" pitchFamily="2" charset="-122"/>
                      <a:ea typeface="微软雅黑" panose="020B0503020204020204" pitchFamily="2" charset="-122"/>
                    </a:rPr>
                    <a:t>应用</a:t>
                  </a:r>
                  <a:endParaRPr lang="en-US" altLang="zh-CN" sz="1100" b="1">
                    <a:solidFill>
                      <a:srgbClr val="000000"/>
                    </a:solidFill>
                    <a:latin typeface="微软雅黑" panose="020B0503020204020204" pitchFamily="2" charset="-122"/>
                    <a:ea typeface="微软雅黑" panose="020B0503020204020204" pitchFamily="2" charset="-122"/>
                  </a:endParaRPr>
                </a:p>
                <a:p>
                  <a:pPr algn="ctr"/>
                  <a:r>
                    <a:rPr lang="zh-CN" altLang="en-US" sz="1100" b="1">
                      <a:solidFill>
                        <a:srgbClr val="000000"/>
                      </a:solidFill>
                      <a:latin typeface="微软雅黑" panose="020B0503020204020204" pitchFamily="2" charset="-122"/>
                      <a:ea typeface="微软雅黑" panose="020B0503020204020204" pitchFamily="2" charset="-122"/>
                    </a:rPr>
                    <a:t>数据中心</a:t>
                  </a:r>
                </a:p>
              </p:txBody>
            </p:sp>
            <p:sp>
              <p:nvSpPr>
                <p:cNvPr id="229" name="TextBox 228"/>
                <p:cNvSpPr txBox="1"/>
                <p:nvPr/>
              </p:nvSpPr>
              <p:spPr>
                <a:xfrm>
                  <a:off x="1943259" y="5193003"/>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空、水、铁运</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信息查询</a:t>
                  </a:r>
                </a:p>
              </p:txBody>
            </p:sp>
            <p:sp>
              <p:nvSpPr>
                <p:cNvPr id="230" name="TextBox 229"/>
                <p:cNvSpPr txBox="1"/>
                <p:nvPr/>
              </p:nvSpPr>
              <p:spPr>
                <a:xfrm>
                  <a:off x="1943259" y="4903881"/>
                  <a:ext cx="612234" cy="253388"/>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交易信息</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查询</a:t>
                  </a:r>
                </a:p>
              </p:txBody>
            </p:sp>
            <p:sp>
              <p:nvSpPr>
                <p:cNvPr id="231" name="TextBox 230"/>
                <p:cNvSpPr txBox="1"/>
                <p:nvPr/>
              </p:nvSpPr>
              <p:spPr>
                <a:xfrm>
                  <a:off x="1944192" y="5480502"/>
                  <a:ext cx="611301"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气象信息</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查询</a:t>
                  </a:r>
                </a:p>
              </p:txBody>
            </p:sp>
            <p:sp>
              <p:nvSpPr>
                <p:cNvPr id="232" name="TextBox 231"/>
                <p:cNvSpPr txBox="1"/>
                <p:nvPr/>
              </p:nvSpPr>
              <p:spPr>
                <a:xfrm>
                  <a:off x="1944192" y="6057123"/>
                  <a:ext cx="611301"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路况信息</a:t>
                  </a:r>
                  <a:endParaRPr kumimoji="1" lang="en-US" altLang="zh-CN" sz="900" dirty="0">
                    <a:solidFill>
                      <a:srgbClr val="FFFFFF"/>
                    </a:solidFill>
                    <a:latin typeface="微软雅黑" panose="020B0503020204020204" pitchFamily="2" charset="-122"/>
                    <a:ea typeface="微软雅黑" panose="020B0503020204020204" pitchFamily="2" charset="-122"/>
                  </a:endParaRP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查询</a:t>
                  </a:r>
                </a:p>
              </p:txBody>
            </p:sp>
          </p:grpSp>
          <p:grpSp>
            <p:nvGrpSpPr>
              <p:cNvPr id="15" name="组合 85"/>
              <p:cNvGrpSpPr/>
              <p:nvPr/>
            </p:nvGrpSpPr>
            <p:grpSpPr bwMode="auto">
              <a:xfrm>
                <a:off x="2411760" y="1642939"/>
                <a:ext cx="694547" cy="1749354"/>
                <a:chOff x="2382917" y="4703475"/>
                <a:chExt cx="694547" cy="1749354"/>
              </a:xfrm>
            </p:grpSpPr>
            <p:sp>
              <p:nvSpPr>
                <p:cNvPr id="219" name="TextBox 61"/>
                <p:cNvSpPr txBox="1"/>
                <p:nvPr/>
              </p:nvSpPr>
              <p:spPr>
                <a:xfrm>
                  <a:off x="2447875" y="5877833"/>
                  <a:ext cx="611301"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行业新闻</a:t>
                  </a:r>
                </a:p>
              </p:txBody>
            </p:sp>
            <p:sp>
              <p:nvSpPr>
                <p:cNvPr id="220" name="圆角矩形 11"/>
                <p:cNvSpPr>
                  <a:spLocks noChangeArrowheads="1"/>
                </p:cNvSpPr>
                <p:nvPr/>
              </p:nvSpPr>
              <p:spPr bwMode="auto">
                <a:xfrm>
                  <a:off x="2428276" y="4703475"/>
                  <a:ext cx="648632" cy="1749355"/>
                </a:xfrm>
                <a:prstGeom prst="roundRect">
                  <a:avLst>
                    <a:gd name="adj" fmla="val 16667"/>
                  </a:avLst>
                </a:prstGeom>
                <a:noFill/>
                <a:ln w="19050" algn="ctr">
                  <a:solidFill>
                    <a:schemeClr val="bg1">
                      <a:lumMod val="65000"/>
                    </a:schemeClr>
                  </a:solidFill>
                  <a:round/>
                </a:ln>
              </p:spPr>
              <p:txBody>
                <a:bodyPr wrap="none" lIns="90000" tIns="46800" rIns="90000" bIns="46800" anchor="ctr"/>
                <a:lstStyle/>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4288" name="TextBox 220"/>
                <p:cNvSpPr txBox="1">
                  <a:spLocks noChangeArrowheads="1"/>
                </p:cNvSpPr>
                <p:nvPr/>
              </p:nvSpPr>
              <p:spPr bwMode="auto">
                <a:xfrm>
                  <a:off x="2382917" y="4736176"/>
                  <a:ext cx="440327" cy="267672"/>
                </a:xfrm>
                <a:prstGeom prst="rect">
                  <a:avLst/>
                </a:prstGeom>
                <a:noFill/>
                <a:ln w="9525">
                  <a:noFill/>
                  <a:miter lim="800000"/>
                </a:ln>
              </p:spPr>
              <p:txBody>
                <a:bodyPr wrap="none">
                  <a:spAutoFit/>
                </a:bodyPr>
                <a:lstStyle/>
                <a:p>
                  <a:r>
                    <a:rPr lang="zh-CN" altLang="en-US" sz="1100" b="1">
                      <a:solidFill>
                        <a:srgbClr val="000000"/>
                      </a:solidFill>
                      <a:latin typeface="微软雅黑" panose="020B0503020204020204" pitchFamily="2" charset="-122"/>
                      <a:ea typeface="微软雅黑" panose="020B0503020204020204" pitchFamily="2" charset="-122"/>
                    </a:rPr>
                    <a:t>资讯中心</a:t>
                  </a:r>
                </a:p>
              </p:txBody>
            </p:sp>
            <p:sp>
              <p:nvSpPr>
                <p:cNvPr id="222" name="TextBox 221"/>
                <p:cNvSpPr txBox="1"/>
                <p:nvPr/>
              </p:nvSpPr>
              <p:spPr>
                <a:xfrm>
                  <a:off x="2446942" y="5013714"/>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行业动态</a:t>
                  </a:r>
                </a:p>
              </p:txBody>
            </p:sp>
            <p:sp>
              <p:nvSpPr>
                <p:cNvPr id="223" name="TextBox 222"/>
                <p:cNvSpPr txBox="1"/>
                <p:nvPr/>
              </p:nvSpPr>
              <p:spPr>
                <a:xfrm>
                  <a:off x="2446942" y="5301212"/>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行业政策</a:t>
                  </a:r>
                </a:p>
              </p:txBody>
            </p:sp>
            <p:sp>
              <p:nvSpPr>
                <p:cNvPr id="224" name="TextBox 223"/>
                <p:cNvSpPr txBox="1"/>
                <p:nvPr/>
              </p:nvSpPr>
              <p:spPr>
                <a:xfrm>
                  <a:off x="2447875" y="6165331"/>
                  <a:ext cx="611301"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企业资质</a:t>
                  </a:r>
                </a:p>
              </p:txBody>
            </p:sp>
            <p:sp>
              <p:nvSpPr>
                <p:cNvPr id="225" name="TextBox 224"/>
                <p:cNvSpPr txBox="1"/>
                <p:nvPr/>
              </p:nvSpPr>
              <p:spPr>
                <a:xfrm>
                  <a:off x="2446942" y="5588711"/>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物流标准</a:t>
                  </a:r>
                </a:p>
              </p:txBody>
            </p:sp>
          </p:grpSp>
          <p:sp>
            <p:nvSpPr>
              <p:cNvPr id="4277" name="TextBox 209"/>
              <p:cNvSpPr txBox="1">
                <a:spLocks noChangeArrowheads="1"/>
              </p:cNvSpPr>
              <p:nvPr/>
            </p:nvSpPr>
            <p:spPr bwMode="auto">
              <a:xfrm>
                <a:off x="2232264" y="1304800"/>
                <a:ext cx="1152000" cy="283417"/>
              </a:xfrm>
              <a:prstGeom prst="rect">
                <a:avLst/>
              </a:prstGeom>
              <a:noFill/>
              <a:ln w="9525">
                <a:noFill/>
                <a:miter lim="800000"/>
              </a:ln>
            </p:spPr>
            <p:txBody>
              <a:bodyPr>
                <a:spAutoFit/>
              </a:bodyPr>
              <a:lstStyle/>
              <a:p>
                <a:pPr algn="ctr" defTabSz="457200"/>
                <a:r>
                  <a:rPr lang="zh-CN" altLang="en-US" sz="1200" b="1">
                    <a:solidFill>
                      <a:srgbClr val="000000"/>
                    </a:solidFill>
                    <a:latin typeface="微软雅黑" panose="020B0503020204020204" pitchFamily="2" charset="-122"/>
                    <a:ea typeface="微软雅黑" panose="020B0503020204020204" pitchFamily="2" charset="-122"/>
                  </a:rPr>
                  <a:t>物流信息平台</a:t>
                </a:r>
                <a:endParaRPr lang="en-US" altLang="zh-CN" sz="1200" b="1">
                  <a:solidFill>
                    <a:srgbClr val="000000"/>
                  </a:solidFill>
                  <a:latin typeface="微软雅黑" panose="020B0503020204020204" pitchFamily="2" charset="-122"/>
                  <a:ea typeface="微软雅黑" panose="020B0503020204020204" pitchFamily="2" charset="-122"/>
                </a:endParaRPr>
              </a:p>
            </p:txBody>
          </p:sp>
          <p:grpSp>
            <p:nvGrpSpPr>
              <p:cNvPr id="17" name="组合 88"/>
              <p:cNvGrpSpPr/>
              <p:nvPr/>
            </p:nvGrpSpPr>
            <p:grpSpPr bwMode="auto">
              <a:xfrm>
                <a:off x="1080008" y="1642939"/>
                <a:ext cx="756000" cy="1749354"/>
                <a:chOff x="2807888" y="4703475"/>
                <a:chExt cx="756000" cy="1749354"/>
              </a:xfrm>
            </p:grpSpPr>
            <p:sp>
              <p:nvSpPr>
                <p:cNvPr id="4279" name="TextBox 211"/>
                <p:cNvSpPr txBox="1">
                  <a:spLocks noChangeArrowheads="1"/>
                </p:cNvSpPr>
                <p:nvPr/>
              </p:nvSpPr>
              <p:spPr bwMode="auto">
                <a:xfrm>
                  <a:off x="2807888" y="4725143"/>
                  <a:ext cx="756000" cy="267672"/>
                </a:xfrm>
                <a:prstGeom prst="rect">
                  <a:avLst/>
                </a:prstGeom>
                <a:noFill/>
                <a:ln w="9525">
                  <a:noFill/>
                  <a:miter lim="800000"/>
                </a:ln>
              </p:spPr>
              <p:txBody>
                <a:bodyPr>
                  <a:spAutoFit/>
                </a:bodyPr>
                <a:lstStyle/>
                <a:p>
                  <a:pPr algn="ctr" defTabSz="457200"/>
                  <a:r>
                    <a:rPr lang="zh-CN" altLang="en-US" sz="1100" b="1">
                      <a:solidFill>
                        <a:srgbClr val="000000"/>
                      </a:solidFill>
                      <a:latin typeface="微软雅黑" panose="020B0503020204020204" pitchFamily="2" charset="-122"/>
                      <a:ea typeface="微软雅黑" panose="020B0503020204020204" pitchFamily="2" charset="-122"/>
                    </a:rPr>
                    <a:t>电子商务</a:t>
                  </a:r>
                  <a:endParaRPr lang="en-US" altLang="zh-CN" sz="1100" b="1">
                    <a:solidFill>
                      <a:srgbClr val="000000"/>
                    </a:solidFill>
                    <a:latin typeface="微软雅黑" panose="020B0503020204020204" pitchFamily="2" charset="-122"/>
                    <a:ea typeface="微软雅黑" panose="020B0503020204020204" pitchFamily="2" charset="-122"/>
                  </a:endParaRPr>
                </a:p>
              </p:txBody>
            </p:sp>
            <p:sp>
              <p:nvSpPr>
                <p:cNvPr id="213" name="TextBox 212"/>
                <p:cNvSpPr txBox="1"/>
                <p:nvPr/>
              </p:nvSpPr>
              <p:spPr>
                <a:xfrm>
                  <a:off x="2879335" y="5301212"/>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设配租赁</a:t>
                  </a:r>
                </a:p>
              </p:txBody>
            </p:sp>
            <p:sp>
              <p:nvSpPr>
                <p:cNvPr id="214" name="TextBox 213"/>
                <p:cNvSpPr txBox="1"/>
                <p:nvPr/>
              </p:nvSpPr>
              <p:spPr>
                <a:xfrm>
                  <a:off x="2878402" y="5588711"/>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en-US" altLang="zh-CN" sz="900" dirty="0">
                      <a:solidFill>
                        <a:srgbClr val="FFFFFF"/>
                      </a:solidFill>
                      <a:latin typeface="Arial" panose="020B0604020202020204" pitchFamily="34" charset="0"/>
                      <a:ea typeface="微软雅黑" panose="020B0503020204020204" pitchFamily="2" charset="-122"/>
                      <a:cs typeface="Arial" panose="020B0604020202020204" pitchFamily="34" charset="0"/>
                    </a:rPr>
                    <a:t>ASP</a:t>
                  </a:r>
                  <a:r>
                    <a:rPr kumimoji="1" lang="zh-CN" altLang="en-US" sz="900" dirty="0">
                      <a:solidFill>
                        <a:srgbClr val="FFFFFF"/>
                      </a:solidFill>
                      <a:latin typeface="微软雅黑" panose="020B0503020204020204" pitchFamily="2" charset="-122"/>
                      <a:ea typeface="微软雅黑" panose="020B0503020204020204" pitchFamily="2" charset="-122"/>
                    </a:rPr>
                    <a:t>租赁</a:t>
                  </a:r>
                </a:p>
              </p:txBody>
            </p:sp>
            <p:sp>
              <p:nvSpPr>
                <p:cNvPr id="215" name="圆角矩形 11"/>
                <p:cNvSpPr>
                  <a:spLocks noChangeArrowheads="1"/>
                </p:cNvSpPr>
                <p:nvPr/>
              </p:nvSpPr>
              <p:spPr bwMode="auto">
                <a:xfrm>
                  <a:off x="2861603" y="4703475"/>
                  <a:ext cx="647699" cy="1749355"/>
                </a:xfrm>
                <a:prstGeom prst="roundRect">
                  <a:avLst>
                    <a:gd name="adj" fmla="val 16667"/>
                  </a:avLst>
                </a:prstGeom>
                <a:noFill/>
                <a:ln w="19050" algn="ctr">
                  <a:solidFill>
                    <a:schemeClr val="bg1">
                      <a:lumMod val="65000"/>
                    </a:schemeClr>
                  </a:solidFill>
                  <a:round/>
                </a:ln>
              </p:spPr>
              <p:txBody>
                <a:bodyPr wrap="none" lIns="90000" tIns="46800" rIns="90000" bIns="46800" anchor="ctr"/>
                <a:lstStyle/>
                <a:p>
                  <a:pPr defTabSz="457200">
                    <a:defRPr/>
                  </a:pPr>
                  <a:endParaRPr lang="zh-CN" altLang="en-US" sz="1200" dirty="0">
                    <a:solidFill>
                      <a:srgbClr val="000000"/>
                    </a:solidFill>
                    <a:latin typeface="微软雅黑" panose="020B0503020204020204" pitchFamily="2" charset="-122"/>
                    <a:ea typeface="微软雅黑" panose="020B0503020204020204" pitchFamily="2" charset="-122"/>
                    <a:cs typeface="Arial" panose="020B0604020202020204" pitchFamily="34" charset="0"/>
                  </a:endParaRPr>
                </a:p>
              </p:txBody>
            </p:sp>
            <p:sp>
              <p:nvSpPr>
                <p:cNvPr id="216" name="TextBox 215"/>
                <p:cNvSpPr txBox="1"/>
                <p:nvPr/>
              </p:nvSpPr>
              <p:spPr>
                <a:xfrm>
                  <a:off x="2878402" y="5021835"/>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Overflow="overflow" horzOverflow="overflow" vert="horz" wrap="none" lIns="90000" tIns="46800" rIns="90000" bIns="46800" numCol="1" spcCol="0" rtlCol="0" fromWordArt="0" anchor="ctr" anchorCtr="0" forceAA="0" compatLnSpc="1">
                  <a:noAutofit/>
                </a:bodyPr>
                <a:lstStyle/>
                <a:p>
                  <a:pPr lvl="0" algn="ctr" eaLnBrk="0" hangingPunct="0">
                    <a:buClrTx/>
                    <a:buSzTx/>
                    <a:defRPr/>
                  </a:pPr>
                  <a:r>
                    <a:rPr kumimoji="1" lang="zh-CN" altLang="en-US" sz="900" dirty="0">
                      <a:solidFill>
                        <a:srgbClr val="FFFFFF"/>
                      </a:solidFill>
                      <a:latin typeface="微软雅黑" panose="020B0503020204020204" pitchFamily="2" charset="-122"/>
                      <a:ea typeface="微软雅黑" panose="020B0503020204020204" pitchFamily="2" charset="-122"/>
                      <a:sym typeface="+mn-ea"/>
                    </a:rPr>
                    <a:t>车货匹配</a:t>
                  </a:r>
                </a:p>
              </p:txBody>
            </p:sp>
            <p:sp>
              <p:nvSpPr>
                <p:cNvPr id="217" name="TextBox 216"/>
                <p:cNvSpPr txBox="1"/>
                <p:nvPr/>
              </p:nvSpPr>
              <p:spPr>
                <a:xfrm>
                  <a:off x="2879335" y="5868088"/>
                  <a:ext cx="612234" cy="251764"/>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在线交易</a:t>
                  </a:r>
                  <a:r>
                    <a:rPr kumimoji="1" lang="en-US" altLang="zh-CN" sz="900" dirty="0">
                      <a:solidFill>
                        <a:srgbClr val="FFFFFF"/>
                      </a:solidFill>
                      <a:latin typeface="微软雅黑" panose="020B0503020204020204" pitchFamily="2" charset="-122"/>
                      <a:ea typeface="微软雅黑" panose="020B0503020204020204" pitchFamily="2" charset="-122"/>
                    </a:rPr>
                    <a:t>/</a:t>
                  </a:r>
                </a:p>
                <a:p>
                  <a:pPr algn="ctr" eaLnBrk="0" hangingPunct="0">
                    <a:defRPr/>
                  </a:pPr>
                  <a:r>
                    <a:rPr kumimoji="1" lang="zh-CN" altLang="en-US" sz="900" dirty="0">
                      <a:solidFill>
                        <a:srgbClr val="FFFFFF"/>
                      </a:solidFill>
                      <a:latin typeface="微软雅黑" panose="020B0503020204020204" pitchFamily="2" charset="-122"/>
                      <a:ea typeface="微软雅黑" panose="020B0503020204020204" pitchFamily="2" charset="-122"/>
                    </a:rPr>
                    <a:t>支付</a:t>
                  </a:r>
                  <a:r>
                    <a:rPr kumimoji="1" lang="en-US" altLang="zh-CN" sz="900" dirty="0">
                      <a:solidFill>
                        <a:srgbClr val="FFFFFF"/>
                      </a:solidFill>
                      <a:latin typeface="微软雅黑" panose="020B0503020204020204" pitchFamily="2" charset="-122"/>
                      <a:ea typeface="微软雅黑" panose="020B0503020204020204" pitchFamily="2" charset="-122"/>
                    </a:rPr>
                    <a:t>/</a:t>
                  </a:r>
                  <a:r>
                    <a:rPr kumimoji="1" lang="zh-CN" altLang="en-US" sz="900" dirty="0">
                      <a:solidFill>
                        <a:srgbClr val="FFFFFF"/>
                      </a:solidFill>
                      <a:latin typeface="微软雅黑" panose="020B0503020204020204" pitchFamily="2" charset="-122"/>
                      <a:ea typeface="微软雅黑" panose="020B0503020204020204" pitchFamily="2" charset="-122"/>
                    </a:rPr>
                    <a:t>结算</a:t>
                  </a:r>
                </a:p>
              </p:txBody>
            </p:sp>
            <p:sp>
              <p:nvSpPr>
                <p:cNvPr id="218" name="TextBox 217"/>
                <p:cNvSpPr txBox="1"/>
                <p:nvPr/>
              </p:nvSpPr>
              <p:spPr>
                <a:xfrm>
                  <a:off x="2879335" y="6165331"/>
                  <a:ext cx="612234" cy="251765"/>
                </a:xfrm>
                <a:prstGeom prst="rect">
                  <a:avLst/>
                </a:prstGeom>
                <a:gradFill>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 pos="0">
                      <a:srgbClr val="9EE256"/>
                    </a:gs>
                    <a:gs pos="100000">
                      <a:srgbClr val="52762D"/>
                    </a:gs>
                  </a:gsLst>
                  <a:lin ang="5400000" scaled="0"/>
                </a:gra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wrap="none" lIns="90000" tIns="46800" rIns="90000" bIns="46800" anchor="ctr"/>
                <a:lstStyle/>
                <a:p>
                  <a:pPr algn="ctr" eaLnBrk="0" hangingPunct="0">
                    <a:defRPr/>
                  </a:pPr>
                  <a:r>
                    <a:rPr kumimoji="1" lang="en-US" altLang="zh-CN" sz="900" dirty="0">
                      <a:solidFill>
                        <a:srgbClr val="FFFFFF"/>
                      </a:solidFill>
                      <a:latin typeface="微软雅黑" panose="020B0503020204020204" pitchFamily="2" charset="-122"/>
                      <a:ea typeface="微软雅黑" panose="020B0503020204020204" pitchFamily="2" charset="-122"/>
                    </a:rPr>
                    <a:t>……</a:t>
                  </a:r>
                  <a:endParaRPr kumimoji="1" lang="zh-CN" altLang="en-US" sz="900" dirty="0">
                    <a:solidFill>
                      <a:srgbClr val="FFFFFF"/>
                    </a:solidFill>
                    <a:latin typeface="微软雅黑" panose="020B0503020204020204" pitchFamily="2" charset="-122"/>
                    <a:ea typeface="微软雅黑" panose="020B0503020204020204" pitchFamily="2" charset="-122"/>
                  </a:endParaRPr>
                </a:p>
              </p:txBody>
            </p:sp>
          </p:grpSp>
        </p:grpSp>
        <p:sp>
          <p:nvSpPr>
            <p:cNvPr id="16" name="矩形 15"/>
            <p:cNvSpPr/>
            <p:nvPr/>
          </p:nvSpPr>
          <p:spPr>
            <a:xfrm>
              <a:off x="1170579" y="3943129"/>
              <a:ext cx="7413002" cy="914586"/>
            </a:xfrm>
            <a:prstGeom prst="rect">
              <a:avLst/>
            </a:prstGeom>
            <a:solidFill>
              <a:schemeClr val="bg1">
                <a:lumMod val="65000"/>
              </a:schemeClr>
            </a:solidFill>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sz="1200" kern="0" dirty="0">
                <a:solidFill>
                  <a:prstClr val="white"/>
                </a:solidFill>
                <a:latin typeface="微软雅黑" panose="020B0503020204020204" pitchFamily="2" charset="-122"/>
                <a:ea typeface="微软雅黑" panose="020B0503020204020204" pitchFamily="2" charset="-122"/>
              </a:endParaRPr>
            </a:p>
          </p:txBody>
        </p:sp>
        <p:sp>
          <p:nvSpPr>
            <p:cNvPr id="20" name="圆角矩形 19"/>
            <p:cNvSpPr/>
            <p:nvPr/>
          </p:nvSpPr>
          <p:spPr bwMode="auto">
            <a:xfrm>
              <a:off x="4644257" y="3962183"/>
              <a:ext cx="3642804" cy="844722"/>
            </a:xfrm>
            <a:prstGeom prst="roundRect">
              <a:avLst/>
            </a:prstGeom>
            <a:solidFill>
              <a:schemeClr val="bg1">
                <a:lumMod val="65000"/>
              </a:schemeClr>
            </a:solidFill>
            <a:ln w="9525" cap="flat" cmpd="sng" algn="ctr">
              <a:solidFill>
                <a:srgbClr val="3399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90000" tIns="46800" rIns="90000" bIns="46800" anchor="ctr"/>
            <a:lstStyle/>
            <a:p>
              <a:pPr>
                <a:defRPr/>
              </a:pPr>
              <a:endParaRPr lang="zh-CN" altLang="en-US" sz="1000" b="1" dirty="0">
                <a:solidFill>
                  <a:srgbClr val="000000"/>
                </a:solidFill>
                <a:latin typeface="微软雅黑" panose="020B0503020204020204" pitchFamily="2" charset="-122"/>
                <a:ea typeface="微软雅黑" panose="020B0503020204020204" pitchFamily="2" charset="-122"/>
              </a:endParaRPr>
            </a:p>
          </p:txBody>
        </p:sp>
        <p:pic>
          <p:nvPicPr>
            <p:cNvPr id="21" name="Picture 11" descr="1"/>
            <p:cNvPicPr>
              <a:picLocks noChangeAspect="1" noChangeArrowheads="1"/>
            </p:cNvPicPr>
            <p:nvPr/>
          </p:nvPicPr>
          <p:blipFill>
            <a:blip r:embed="rId3"/>
            <a:srcRect/>
            <a:stretch>
              <a:fillRect/>
            </a:stretch>
          </p:blipFill>
          <p:spPr bwMode="auto">
            <a:xfrm>
              <a:off x="5003376" y="4125729"/>
              <a:ext cx="3283686" cy="592257"/>
            </a:xfrm>
            <a:prstGeom prst="rect">
              <a:avLst/>
            </a:prstGeom>
            <a:ln>
              <a:noFill/>
            </a:ln>
            <a:effectLst>
              <a:outerShdw blurRad="292100" dist="139700" dir="2700000" algn="tl" rotWithShape="0">
                <a:srgbClr val="333333">
                  <a:alpha val="65000"/>
                </a:srgbClr>
              </a:outerShdw>
            </a:effectLst>
          </p:spPr>
        </p:pic>
        <p:grpSp>
          <p:nvGrpSpPr>
            <p:cNvPr id="18" name="组合 214"/>
            <p:cNvGrpSpPr/>
            <p:nvPr/>
          </p:nvGrpSpPr>
          <p:grpSpPr bwMode="auto">
            <a:xfrm>
              <a:off x="6955186" y="4157999"/>
              <a:ext cx="614230" cy="365343"/>
              <a:chOff x="5908150" y="5120921"/>
              <a:chExt cx="521980" cy="373732"/>
            </a:xfrm>
          </p:grpSpPr>
          <p:grpSp>
            <p:nvGrpSpPr>
              <p:cNvPr id="19" name="Group 107"/>
              <p:cNvGrpSpPr/>
              <p:nvPr/>
            </p:nvGrpSpPr>
            <p:grpSpPr bwMode="auto">
              <a:xfrm>
                <a:off x="6098995" y="5120921"/>
                <a:ext cx="331135" cy="217656"/>
                <a:chOff x="2545" y="96"/>
                <a:chExt cx="575" cy="311"/>
              </a:xfrm>
            </p:grpSpPr>
            <p:grpSp>
              <p:nvGrpSpPr>
                <p:cNvPr id="22" name="Group 108"/>
                <p:cNvGrpSpPr/>
                <p:nvPr/>
              </p:nvGrpSpPr>
              <p:grpSpPr bwMode="auto">
                <a:xfrm>
                  <a:off x="2784" y="276"/>
                  <a:ext cx="336" cy="131"/>
                  <a:chOff x="2784" y="240"/>
                  <a:chExt cx="336" cy="131"/>
                </a:xfrm>
              </p:grpSpPr>
              <p:sp>
                <p:nvSpPr>
                  <p:cNvPr id="4260" name="Oval 109"/>
                  <p:cNvSpPr>
                    <a:spLocks noChangeArrowheads="1"/>
                  </p:cNvSpPr>
                  <p:nvPr/>
                </p:nvSpPr>
                <p:spPr bwMode="auto">
                  <a:xfrm>
                    <a:off x="2784" y="246"/>
                    <a:ext cx="336" cy="125"/>
                  </a:xfrm>
                  <a:prstGeom prst="ellipse">
                    <a:avLst/>
                  </a:prstGeom>
                  <a:solidFill>
                    <a:srgbClr val="CC6600"/>
                  </a:soli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61" name="Oval 110"/>
                  <p:cNvSpPr>
                    <a:spLocks noChangeArrowheads="1"/>
                  </p:cNvSpPr>
                  <p:nvPr/>
                </p:nvSpPr>
                <p:spPr bwMode="auto">
                  <a:xfrm>
                    <a:off x="2784" y="240"/>
                    <a:ext cx="336" cy="111"/>
                  </a:xfrm>
                  <a:prstGeom prst="ellipse">
                    <a:avLst/>
                  </a:prstGeom>
                  <a:gradFill rotWithShape="0">
                    <a:gsLst>
                      <a:gs pos="0">
                        <a:srgbClr val="D8AF00"/>
                      </a:gs>
                      <a:gs pos="50000">
                        <a:srgbClr val="FFB061"/>
                      </a:gs>
                      <a:gs pos="100000">
                        <a:srgbClr val="D8AF00"/>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23" name="Group 111"/>
                <p:cNvGrpSpPr/>
                <p:nvPr/>
              </p:nvGrpSpPr>
              <p:grpSpPr bwMode="auto">
                <a:xfrm>
                  <a:off x="2784" y="240"/>
                  <a:ext cx="336" cy="131"/>
                  <a:chOff x="2784" y="240"/>
                  <a:chExt cx="336" cy="131"/>
                </a:xfrm>
              </p:grpSpPr>
              <p:sp>
                <p:nvSpPr>
                  <p:cNvPr id="4258" name="Oval 112"/>
                  <p:cNvSpPr>
                    <a:spLocks noChangeArrowheads="1"/>
                  </p:cNvSpPr>
                  <p:nvPr/>
                </p:nvSpPr>
                <p:spPr bwMode="auto">
                  <a:xfrm>
                    <a:off x="2784" y="246"/>
                    <a:ext cx="336" cy="125"/>
                  </a:xfrm>
                  <a:prstGeom prst="ellipse">
                    <a:avLst/>
                  </a:prstGeom>
                  <a:solidFill>
                    <a:srgbClr val="CC6600"/>
                  </a:soli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59" name="Oval 113"/>
                  <p:cNvSpPr>
                    <a:spLocks noChangeArrowheads="1"/>
                  </p:cNvSpPr>
                  <p:nvPr/>
                </p:nvSpPr>
                <p:spPr bwMode="auto">
                  <a:xfrm>
                    <a:off x="2784" y="240"/>
                    <a:ext cx="336" cy="111"/>
                  </a:xfrm>
                  <a:prstGeom prst="ellipse">
                    <a:avLst/>
                  </a:prstGeom>
                  <a:gradFill rotWithShape="0">
                    <a:gsLst>
                      <a:gs pos="0">
                        <a:srgbClr val="D8AF00"/>
                      </a:gs>
                      <a:gs pos="50000">
                        <a:srgbClr val="FFB061"/>
                      </a:gs>
                      <a:gs pos="100000">
                        <a:srgbClr val="D8AF00"/>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24" name="Group 114"/>
                <p:cNvGrpSpPr/>
                <p:nvPr/>
              </p:nvGrpSpPr>
              <p:grpSpPr bwMode="auto">
                <a:xfrm>
                  <a:off x="2784" y="208"/>
                  <a:ext cx="336" cy="131"/>
                  <a:chOff x="2784" y="240"/>
                  <a:chExt cx="336" cy="131"/>
                </a:xfrm>
              </p:grpSpPr>
              <p:sp>
                <p:nvSpPr>
                  <p:cNvPr id="4256" name="Oval 115"/>
                  <p:cNvSpPr>
                    <a:spLocks noChangeArrowheads="1"/>
                  </p:cNvSpPr>
                  <p:nvPr/>
                </p:nvSpPr>
                <p:spPr bwMode="auto">
                  <a:xfrm>
                    <a:off x="2784" y="246"/>
                    <a:ext cx="336" cy="125"/>
                  </a:xfrm>
                  <a:prstGeom prst="ellipse">
                    <a:avLst/>
                  </a:prstGeom>
                  <a:solidFill>
                    <a:srgbClr val="CC6600"/>
                  </a:soli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57" name="Oval 116"/>
                  <p:cNvSpPr>
                    <a:spLocks noChangeArrowheads="1"/>
                  </p:cNvSpPr>
                  <p:nvPr/>
                </p:nvSpPr>
                <p:spPr bwMode="auto">
                  <a:xfrm>
                    <a:off x="2784" y="240"/>
                    <a:ext cx="336" cy="111"/>
                  </a:xfrm>
                  <a:prstGeom prst="ellipse">
                    <a:avLst/>
                  </a:prstGeom>
                  <a:gradFill rotWithShape="0">
                    <a:gsLst>
                      <a:gs pos="0">
                        <a:srgbClr val="D8AF00"/>
                      </a:gs>
                      <a:gs pos="50000">
                        <a:srgbClr val="FFB061"/>
                      </a:gs>
                      <a:gs pos="100000">
                        <a:srgbClr val="D8AF00"/>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25" name="Group 117"/>
                <p:cNvGrpSpPr/>
                <p:nvPr/>
              </p:nvGrpSpPr>
              <p:grpSpPr bwMode="auto">
                <a:xfrm>
                  <a:off x="2784" y="172"/>
                  <a:ext cx="336" cy="131"/>
                  <a:chOff x="2784" y="240"/>
                  <a:chExt cx="336" cy="131"/>
                </a:xfrm>
              </p:grpSpPr>
              <p:sp>
                <p:nvSpPr>
                  <p:cNvPr id="4254" name="Oval 118"/>
                  <p:cNvSpPr>
                    <a:spLocks noChangeArrowheads="1"/>
                  </p:cNvSpPr>
                  <p:nvPr/>
                </p:nvSpPr>
                <p:spPr bwMode="auto">
                  <a:xfrm>
                    <a:off x="2784" y="246"/>
                    <a:ext cx="336" cy="125"/>
                  </a:xfrm>
                  <a:prstGeom prst="ellipse">
                    <a:avLst/>
                  </a:prstGeom>
                  <a:solidFill>
                    <a:srgbClr val="CC6600"/>
                  </a:soli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55" name="Oval 119"/>
                  <p:cNvSpPr>
                    <a:spLocks noChangeArrowheads="1"/>
                  </p:cNvSpPr>
                  <p:nvPr/>
                </p:nvSpPr>
                <p:spPr bwMode="auto">
                  <a:xfrm>
                    <a:off x="2784" y="240"/>
                    <a:ext cx="336" cy="111"/>
                  </a:xfrm>
                  <a:prstGeom prst="ellipse">
                    <a:avLst/>
                  </a:prstGeom>
                  <a:gradFill rotWithShape="0">
                    <a:gsLst>
                      <a:gs pos="0">
                        <a:srgbClr val="D8AF00"/>
                      </a:gs>
                      <a:gs pos="50000">
                        <a:srgbClr val="FFB061"/>
                      </a:gs>
                      <a:gs pos="100000">
                        <a:srgbClr val="D8AF00"/>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27" name="Group 120"/>
                <p:cNvGrpSpPr/>
                <p:nvPr/>
              </p:nvGrpSpPr>
              <p:grpSpPr bwMode="auto">
                <a:xfrm>
                  <a:off x="2784" y="136"/>
                  <a:ext cx="336" cy="131"/>
                  <a:chOff x="2784" y="240"/>
                  <a:chExt cx="336" cy="131"/>
                </a:xfrm>
              </p:grpSpPr>
              <p:sp>
                <p:nvSpPr>
                  <p:cNvPr id="4252" name="Oval 121"/>
                  <p:cNvSpPr>
                    <a:spLocks noChangeArrowheads="1"/>
                  </p:cNvSpPr>
                  <p:nvPr/>
                </p:nvSpPr>
                <p:spPr bwMode="auto">
                  <a:xfrm>
                    <a:off x="2784" y="246"/>
                    <a:ext cx="336" cy="125"/>
                  </a:xfrm>
                  <a:prstGeom prst="ellipse">
                    <a:avLst/>
                  </a:prstGeom>
                  <a:solidFill>
                    <a:srgbClr val="CC6600"/>
                  </a:soli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53" name="Oval 122"/>
                  <p:cNvSpPr>
                    <a:spLocks noChangeArrowheads="1"/>
                  </p:cNvSpPr>
                  <p:nvPr/>
                </p:nvSpPr>
                <p:spPr bwMode="auto">
                  <a:xfrm>
                    <a:off x="2784" y="240"/>
                    <a:ext cx="336" cy="111"/>
                  </a:xfrm>
                  <a:prstGeom prst="ellipse">
                    <a:avLst/>
                  </a:prstGeom>
                  <a:gradFill rotWithShape="0">
                    <a:gsLst>
                      <a:gs pos="0">
                        <a:srgbClr val="D8AF00"/>
                      </a:gs>
                      <a:gs pos="50000">
                        <a:srgbClr val="FFB061"/>
                      </a:gs>
                      <a:gs pos="100000">
                        <a:srgbClr val="D8AF00"/>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sp>
              <p:nvSpPr>
                <p:cNvPr id="4250" name="Oval 123"/>
                <p:cNvSpPr>
                  <a:spLocks noChangeArrowheads="1"/>
                </p:cNvSpPr>
                <p:nvPr/>
              </p:nvSpPr>
              <p:spPr bwMode="auto">
                <a:xfrm>
                  <a:off x="2793" y="102"/>
                  <a:ext cx="327" cy="125"/>
                </a:xfrm>
                <a:prstGeom prst="ellipse">
                  <a:avLst/>
                </a:prstGeom>
                <a:solidFill>
                  <a:srgbClr val="CC6600"/>
                </a:soli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51" name="Oval 124"/>
                <p:cNvSpPr>
                  <a:spLocks noChangeArrowheads="1"/>
                </p:cNvSpPr>
                <p:nvPr/>
              </p:nvSpPr>
              <p:spPr bwMode="auto">
                <a:xfrm>
                  <a:off x="2545" y="96"/>
                  <a:ext cx="321" cy="111"/>
                </a:xfrm>
                <a:prstGeom prst="ellipse">
                  <a:avLst/>
                </a:prstGeom>
                <a:gradFill rotWithShape="0">
                  <a:gsLst>
                    <a:gs pos="0">
                      <a:srgbClr val="FFCC00"/>
                    </a:gs>
                    <a:gs pos="50000">
                      <a:srgbClr val="FFCC99"/>
                    </a:gs>
                    <a:gs pos="100000">
                      <a:srgbClr val="FFCC00"/>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29" name="Group 125"/>
              <p:cNvGrpSpPr/>
              <p:nvPr/>
            </p:nvGrpSpPr>
            <p:grpSpPr bwMode="auto">
              <a:xfrm>
                <a:off x="5908150" y="5181440"/>
                <a:ext cx="342510" cy="220842"/>
                <a:chOff x="2496" y="3264"/>
                <a:chExt cx="1203" cy="577"/>
              </a:xfrm>
            </p:grpSpPr>
            <p:grpSp>
              <p:nvGrpSpPr>
                <p:cNvPr id="30" name="Group 126"/>
                <p:cNvGrpSpPr/>
                <p:nvPr/>
              </p:nvGrpSpPr>
              <p:grpSpPr bwMode="auto">
                <a:xfrm>
                  <a:off x="2976" y="3616"/>
                  <a:ext cx="720" cy="225"/>
                  <a:chOff x="2304" y="2166"/>
                  <a:chExt cx="288" cy="90"/>
                </a:xfrm>
              </p:grpSpPr>
              <p:sp>
                <p:nvSpPr>
                  <p:cNvPr id="4243" name="Oval 127"/>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44" name="Oval 128"/>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31" name="Group 129"/>
                <p:cNvGrpSpPr/>
                <p:nvPr/>
              </p:nvGrpSpPr>
              <p:grpSpPr bwMode="auto">
                <a:xfrm>
                  <a:off x="2496" y="3552"/>
                  <a:ext cx="1203" cy="225"/>
                  <a:chOff x="2111" y="2166"/>
                  <a:chExt cx="481" cy="90"/>
                </a:xfrm>
              </p:grpSpPr>
              <p:sp>
                <p:nvSpPr>
                  <p:cNvPr id="4241" name="Oval 130"/>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42" name="Oval 131"/>
                  <p:cNvSpPr>
                    <a:spLocks noChangeArrowheads="1"/>
                  </p:cNvSpPr>
                  <p:nvPr/>
                </p:nvSpPr>
                <p:spPr bwMode="auto">
                  <a:xfrm>
                    <a:off x="2111" y="2166"/>
                    <a:ext cx="275"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32" name="Group 132"/>
                <p:cNvGrpSpPr/>
                <p:nvPr/>
              </p:nvGrpSpPr>
              <p:grpSpPr bwMode="auto">
                <a:xfrm>
                  <a:off x="2976" y="3489"/>
                  <a:ext cx="720" cy="225"/>
                  <a:chOff x="2304" y="2166"/>
                  <a:chExt cx="288" cy="90"/>
                </a:xfrm>
              </p:grpSpPr>
              <p:sp>
                <p:nvSpPr>
                  <p:cNvPr id="4239" name="Oval 133"/>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40" name="Oval 134"/>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38" name="Group 135"/>
                <p:cNvGrpSpPr/>
                <p:nvPr/>
              </p:nvGrpSpPr>
              <p:grpSpPr bwMode="auto">
                <a:xfrm>
                  <a:off x="2976" y="3419"/>
                  <a:ext cx="720" cy="225"/>
                  <a:chOff x="2304" y="2166"/>
                  <a:chExt cx="288" cy="90"/>
                </a:xfrm>
              </p:grpSpPr>
              <p:sp>
                <p:nvSpPr>
                  <p:cNvPr id="4237" name="Oval 136"/>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38" name="Oval 137"/>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39" name="Group 138"/>
                <p:cNvGrpSpPr/>
                <p:nvPr/>
              </p:nvGrpSpPr>
              <p:grpSpPr bwMode="auto">
                <a:xfrm>
                  <a:off x="2976" y="3349"/>
                  <a:ext cx="720" cy="225"/>
                  <a:chOff x="2304" y="2166"/>
                  <a:chExt cx="288" cy="90"/>
                </a:xfrm>
              </p:grpSpPr>
              <p:sp>
                <p:nvSpPr>
                  <p:cNvPr id="4235" name="Oval 139"/>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36" name="Oval 140"/>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0" name="Group 141"/>
                <p:cNvGrpSpPr/>
                <p:nvPr/>
              </p:nvGrpSpPr>
              <p:grpSpPr bwMode="auto">
                <a:xfrm>
                  <a:off x="2976" y="3264"/>
                  <a:ext cx="720" cy="225"/>
                  <a:chOff x="2304" y="2112"/>
                  <a:chExt cx="288" cy="90"/>
                </a:xfrm>
              </p:grpSpPr>
              <p:sp>
                <p:nvSpPr>
                  <p:cNvPr id="4233" name="Oval 142"/>
                  <p:cNvSpPr>
                    <a:spLocks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34" name="Oval 143"/>
                  <p:cNvSpPr>
                    <a:spLocks noChangeArrowheads="1"/>
                  </p:cNvSpPr>
                  <p:nvPr/>
                </p:nvSpPr>
                <p:spPr bwMode="auto">
                  <a:xfrm>
                    <a:off x="2304" y="2112"/>
                    <a:ext cx="288" cy="76"/>
                  </a:xfrm>
                  <a:prstGeom prst="ellipse">
                    <a:avLst/>
                  </a:prstGeom>
                  <a:gradFill rotWithShape="0">
                    <a:gsLst>
                      <a:gs pos="0">
                        <a:srgbClr val="CCFFFF"/>
                      </a:gs>
                      <a:gs pos="50000">
                        <a:srgbClr val="57DFFF"/>
                      </a:gs>
                      <a:gs pos="100000">
                        <a:srgbClr val="CCF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grpSp>
            <p:nvGrpSpPr>
              <p:cNvPr id="42" name="Group 144"/>
              <p:cNvGrpSpPr/>
              <p:nvPr/>
            </p:nvGrpSpPr>
            <p:grpSpPr bwMode="auto">
              <a:xfrm>
                <a:off x="6018107" y="5273811"/>
                <a:ext cx="345038" cy="220842"/>
                <a:chOff x="2476" y="3264"/>
                <a:chExt cx="1223" cy="577"/>
              </a:xfrm>
            </p:grpSpPr>
            <p:grpSp>
              <p:nvGrpSpPr>
                <p:cNvPr id="43" name="Group 145"/>
                <p:cNvGrpSpPr/>
                <p:nvPr/>
              </p:nvGrpSpPr>
              <p:grpSpPr bwMode="auto">
                <a:xfrm>
                  <a:off x="2976" y="3616"/>
                  <a:ext cx="720" cy="225"/>
                  <a:chOff x="2304" y="2166"/>
                  <a:chExt cx="288" cy="90"/>
                </a:xfrm>
              </p:grpSpPr>
              <p:sp>
                <p:nvSpPr>
                  <p:cNvPr id="4225" name="Oval 146"/>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26" name="Oval 147"/>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4" name="Group 148"/>
                <p:cNvGrpSpPr/>
                <p:nvPr/>
              </p:nvGrpSpPr>
              <p:grpSpPr bwMode="auto">
                <a:xfrm>
                  <a:off x="2476" y="3552"/>
                  <a:ext cx="1223" cy="225"/>
                  <a:chOff x="2103" y="2166"/>
                  <a:chExt cx="489" cy="90"/>
                </a:xfrm>
              </p:grpSpPr>
              <p:sp>
                <p:nvSpPr>
                  <p:cNvPr id="4223" name="Oval 149"/>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24" name="Oval 150"/>
                  <p:cNvSpPr>
                    <a:spLocks noChangeArrowheads="1"/>
                  </p:cNvSpPr>
                  <p:nvPr/>
                </p:nvSpPr>
                <p:spPr bwMode="auto">
                  <a:xfrm>
                    <a:off x="2103" y="2166"/>
                    <a:ext cx="283"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5" name="Group 151"/>
                <p:cNvGrpSpPr/>
                <p:nvPr/>
              </p:nvGrpSpPr>
              <p:grpSpPr bwMode="auto">
                <a:xfrm>
                  <a:off x="2976" y="3489"/>
                  <a:ext cx="720" cy="225"/>
                  <a:chOff x="2304" y="2166"/>
                  <a:chExt cx="288" cy="90"/>
                </a:xfrm>
              </p:grpSpPr>
              <p:sp>
                <p:nvSpPr>
                  <p:cNvPr id="4221" name="Oval 152"/>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22" name="Oval 153"/>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6" name="Group 154"/>
                <p:cNvGrpSpPr/>
                <p:nvPr/>
              </p:nvGrpSpPr>
              <p:grpSpPr bwMode="auto">
                <a:xfrm>
                  <a:off x="2976" y="3419"/>
                  <a:ext cx="720" cy="225"/>
                  <a:chOff x="2304" y="2166"/>
                  <a:chExt cx="288" cy="90"/>
                </a:xfrm>
              </p:grpSpPr>
              <p:sp>
                <p:nvSpPr>
                  <p:cNvPr id="4219" name="Oval 155"/>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20" name="Oval 156"/>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7" name="Group 157"/>
                <p:cNvGrpSpPr/>
                <p:nvPr/>
              </p:nvGrpSpPr>
              <p:grpSpPr bwMode="auto">
                <a:xfrm>
                  <a:off x="2976" y="3349"/>
                  <a:ext cx="720" cy="225"/>
                  <a:chOff x="2304" y="2166"/>
                  <a:chExt cx="288" cy="90"/>
                </a:xfrm>
              </p:grpSpPr>
              <p:sp>
                <p:nvSpPr>
                  <p:cNvPr id="4217" name="Oval 158"/>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18" name="Oval 159"/>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nvGrpSpPr>
                <p:cNvPr id="48" name="Group 160"/>
                <p:cNvGrpSpPr/>
                <p:nvPr/>
              </p:nvGrpSpPr>
              <p:grpSpPr bwMode="auto">
                <a:xfrm>
                  <a:off x="2976" y="3264"/>
                  <a:ext cx="720" cy="225"/>
                  <a:chOff x="2304" y="2112"/>
                  <a:chExt cx="288" cy="90"/>
                </a:xfrm>
              </p:grpSpPr>
              <p:sp>
                <p:nvSpPr>
                  <p:cNvPr id="4215" name="Oval 161"/>
                  <p:cNvSpPr>
                    <a:spLocks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sp>
                <p:nvSpPr>
                  <p:cNvPr id="4216" name="Oval 162"/>
                  <p:cNvSpPr>
                    <a:spLocks noChangeArrowheads="1"/>
                  </p:cNvSpPr>
                  <p:nvPr/>
                </p:nvSpPr>
                <p:spPr bwMode="auto">
                  <a:xfrm>
                    <a:off x="2312" y="2112"/>
                    <a:ext cx="280" cy="76"/>
                  </a:xfrm>
                  <a:prstGeom prst="ellipse">
                    <a:avLst/>
                  </a:prstGeom>
                  <a:gradFill rotWithShape="0">
                    <a:gsLst>
                      <a:gs pos="0">
                        <a:srgbClr val="CCFFFF"/>
                      </a:gs>
                      <a:gs pos="50000">
                        <a:srgbClr val="57DFFF"/>
                      </a:gs>
                      <a:gs pos="100000">
                        <a:srgbClr val="CCFFFF"/>
                      </a:gs>
                    </a:gsLst>
                    <a:lin ang="0" scaled="1"/>
                  </a:gradFill>
                  <a:ln w="9525">
                    <a:noFill/>
                    <a:round/>
                  </a:ln>
                </p:spPr>
                <p:txBody>
                  <a:bodyPr wrap="none" anchor="ctr"/>
                  <a:lstStyle/>
                  <a:p>
                    <a:endParaRPr lang="zh-CN" altLang="en-US" sz="1000" b="1">
                      <a:solidFill>
                        <a:srgbClr val="FFFFFF"/>
                      </a:solidFill>
                      <a:latin typeface="微软雅黑" panose="020B0503020204020204" pitchFamily="2" charset="-122"/>
                      <a:ea typeface="微软雅黑" panose="020B0503020204020204" pitchFamily="2" charset="-122"/>
                    </a:endParaRPr>
                  </a:p>
                </p:txBody>
              </p:sp>
            </p:grpSp>
          </p:grpSp>
        </p:grpSp>
        <p:pic>
          <p:nvPicPr>
            <p:cNvPr id="4118" name="Picture 8" descr="010"/>
            <p:cNvPicPr>
              <a:picLocks noChangeAspect="1" noChangeArrowheads="1"/>
            </p:cNvPicPr>
            <p:nvPr/>
          </p:nvPicPr>
          <p:blipFill>
            <a:blip r:embed="rId4"/>
            <a:srcRect/>
            <a:stretch>
              <a:fillRect/>
            </a:stretch>
          </p:blipFill>
          <p:spPr bwMode="auto">
            <a:xfrm>
              <a:off x="5819345" y="4161017"/>
              <a:ext cx="504157" cy="359304"/>
            </a:xfrm>
            <a:prstGeom prst="rect">
              <a:avLst/>
            </a:prstGeom>
            <a:noFill/>
            <a:ln w="9525">
              <a:noFill/>
              <a:miter lim="800000"/>
              <a:headEnd/>
              <a:tailEnd/>
            </a:ln>
          </p:spPr>
        </p:pic>
        <p:sp>
          <p:nvSpPr>
            <p:cNvPr id="4119" name="矩形 184"/>
            <p:cNvSpPr>
              <a:spLocks noChangeArrowheads="1"/>
            </p:cNvSpPr>
            <p:nvPr/>
          </p:nvSpPr>
          <p:spPr bwMode="auto">
            <a:xfrm>
              <a:off x="5321496" y="4365572"/>
              <a:ext cx="1525042" cy="260403"/>
            </a:xfrm>
            <a:prstGeom prst="rect">
              <a:avLst/>
            </a:prstGeom>
            <a:noFill/>
            <a:ln w="9525">
              <a:noFill/>
              <a:miter lim="800000"/>
            </a:ln>
          </p:spPr>
          <p:txBody>
            <a:bodyPr>
              <a:spAutoFit/>
            </a:bodyPr>
            <a:lstStyle/>
            <a:p>
              <a:pPr algn="ctr"/>
              <a:r>
                <a:rPr lang="zh-CN" altLang="en-US" sz="1100" b="1">
                  <a:solidFill>
                    <a:srgbClr val="000000"/>
                  </a:solidFill>
                  <a:latin typeface="微软雅黑" panose="020B0503020204020204" pitchFamily="2" charset="-122"/>
                  <a:ea typeface="微软雅黑" panose="020B0503020204020204" pitchFamily="2" charset="-122"/>
                </a:rPr>
                <a:t>计算服务器</a:t>
              </a:r>
            </a:p>
          </p:txBody>
        </p:sp>
        <p:sp>
          <p:nvSpPr>
            <p:cNvPr id="4120" name="矩形 186"/>
            <p:cNvSpPr>
              <a:spLocks noChangeArrowheads="1"/>
            </p:cNvSpPr>
            <p:nvPr/>
          </p:nvSpPr>
          <p:spPr bwMode="auto">
            <a:xfrm>
              <a:off x="6464310" y="4365104"/>
              <a:ext cx="1691385" cy="260403"/>
            </a:xfrm>
            <a:prstGeom prst="rect">
              <a:avLst/>
            </a:prstGeom>
            <a:noFill/>
            <a:ln w="9525">
              <a:noFill/>
              <a:miter lim="800000"/>
            </a:ln>
          </p:spPr>
          <p:txBody>
            <a:bodyPr>
              <a:spAutoFit/>
            </a:bodyPr>
            <a:lstStyle/>
            <a:p>
              <a:pPr algn="ctr"/>
              <a:r>
                <a:rPr lang="zh-CN" altLang="en-US" sz="1100" b="1">
                  <a:solidFill>
                    <a:srgbClr val="000000"/>
                  </a:solidFill>
                  <a:latin typeface="微软雅黑" panose="020B0503020204020204" pitchFamily="2" charset="-122"/>
                  <a:ea typeface="微软雅黑" panose="020B0503020204020204" pitchFamily="2" charset="-122"/>
                </a:rPr>
                <a:t>存储服务器</a:t>
              </a:r>
            </a:p>
          </p:txBody>
        </p:sp>
        <p:grpSp>
          <p:nvGrpSpPr>
            <p:cNvPr id="49" name="组合 266"/>
            <p:cNvGrpSpPr/>
            <p:nvPr/>
          </p:nvGrpSpPr>
          <p:grpSpPr bwMode="auto">
            <a:xfrm>
              <a:off x="1763688" y="4033978"/>
              <a:ext cx="2693758" cy="753077"/>
              <a:chOff x="4572000" y="3933056"/>
              <a:chExt cx="2693758" cy="753077"/>
            </a:xfrm>
          </p:grpSpPr>
          <p:sp>
            <p:nvSpPr>
              <p:cNvPr id="26" name="圆角矩形 25"/>
              <p:cNvSpPr/>
              <p:nvPr/>
            </p:nvSpPr>
            <p:spPr>
              <a:xfrm flipH="1">
                <a:off x="6012974" y="3945203"/>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lstStyle/>
              <a:p>
                <a:pPr algn="ctr">
                  <a:defRPr/>
                </a:pPr>
                <a:r>
                  <a:rPr lang="en-US" altLang="zh-CN" sz="800" kern="0" dirty="0">
                    <a:solidFill>
                      <a:prstClr val="white"/>
                    </a:solidFill>
                    <a:latin typeface="微软雅黑" panose="020B0503020204020204" pitchFamily="2" charset="-122"/>
                    <a:ea typeface="微软雅黑" panose="020B0503020204020204" pitchFamily="2" charset="-122"/>
                  </a:rPr>
                  <a:t>GIS</a:t>
                </a:r>
                <a:r>
                  <a:rPr lang="zh-CN" altLang="en-US" sz="800" kern="0" dirty="0">
                    <a:solidFill>
                      <a:prstClr val="white"/>
                    </a:solidFill>
                    <a:latin typeface="微软雅黑" panose="020B0503020204020204" pitchFamily="2" charset="-122"/>
                    <a:ea typeface="微软雅黑" panose="020B0503020204020204" pitchFamily="2" charset="-122"/>
                  </a:rPr>
                  <a:t>引擎</a:t>
                </a:r>
              </a:p>
            </p:txBody>
          </p:sp>
          <p:sp>
            <p:nvSpPr>
              <p:cNvPr id="28" name="圆角矩形 27"/>
              <p:cNvSpPr/>
              <p:nvPr/>
            </p:nvSpPr>
            <p:spPr>
              <a:xfrm flipH="1">
                <a:off x="6651716" y="3947104"/>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lstStyle/>
              <a:p>
                <a:pPr algn="ctr">
                  <a:defRPr/>
                </a:pPr>
                <a:r>
                  <a:rPr lang="en-US" altLang="zh-CN" sz="800" kern="0" dirty="0">
                    <a:solidFill>
                      <a:prstClr val="white"/>
                    </a:solidFill>
                    <a:latin typeface="微软雅黑" panose="020B0503020204020204" pitchFamily="2" charset="-122"/>
                    <a:ea typeface="微软雅黑" panose="020B0503020204020204" pitchFamily="2" charset="-122"/>
                  </a:rPr>
                  <a:t>M2M</a:t>
                </a:r>
                <a:endParaRPr lang="zh-CN" altLang="en-US" sz="800" kern="0" dirty="0">
                  <a:solidFill>
                    <a:prstClr val="white"/>
                  </a:solidFill>
                  <a:latin typeface="微软雅黑" panose="020B0503020204020204" pitchFamily="2" charset="-122"/>
                  <a:ea typeface="微软雅黑" panose="020B0503020204020204" pitchFamily="2" charset="-122"/>
                </a:endParaRPr>
              </a:p>
            </p:txBody>
          </p:sp>
          <p:sp>
            <p:nvSpPr>
              <p:cNvPr id="33" name="圆角矩形 32"/>
              <p:cNvSpPr/>
              <p:nvPr/>
            </p:nvSpPr>
            <p:spPr>
              <a:xfrm flipH="1">
                <a:off x="6349927" y="3947104"/>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lstStyle/>
              <a:p>
                <a:pPr algn="ctr">
                  <a:defRPr/>
                </a:pPr>
                <a:r>
                  <a:rPr lang="zh-CN" altLang="en-US" sz="800" kern="0" dirty="0">
                    <a:solidFill>
                      <a:prstClr val="white"/>
                    </a:solidFill>
                    <a:latin typeface="微软雅黑" panose="020B0503020204020204" pitchFamily="2" charset="-122"/>
                    <a:ea typeface="微软雅黑" panose="020B0503020204020204" pitchFamily="2" charset="-122"/>
                  </a:rPr>
                  <a:t>门户引擎</a:t>
                </a:r>
              </a:p>
            </p:txBody>
          </p:sp>
          <p:sp>
            <p:nvSpPr>
              <p:cNvPr id="34" name="圆角矩形 33"/>
              <p:cNvSpPr/>
              <p:nvPr/>
            </p:nvSpPr>
            <p:spPr>
              <a:xfrm flipH="1">
                <a:off x="6969222" y="3947104"/>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lstStyle/>
              <a:p>
                <a:pPr algn="ctr">
                  <a:defRPr/>
                </a:pPr>
                <a:r>
                  <a:rPr lang="en-US" altLang="zh-CN" sz="800" kern="0" dirty="0">
                    <a:solidFill>
                      <a:prstClr val="white"/>
                    </a:solidFill>
                    <a:latin typeface="微软雅黑" panose="020B0503020204020204" pitchFamily="2" charset="-122"/>
                    <a:ea typeface="微软雅黑" panose="020B0503020204020204" pitchFamily="2" charset="-122"/>
                  </a:rPr>
                  <a:t>Mobile…</a:t>
                </a:r>
                <a:endParaRPr lang="zh-CN" altLang="en-US" sz="800" kern="0" dirty="0">
                  <a:solidFill>
                    <a:prstClr val="white"/>
                  </a:solidFill>
                  <a:latin typeface="微软雅黑" panose="020B0503020204020204" pitchFamily="2" charset="-122"/>
                  <a:ea typeface="微软雅黑" panose="020B0503020204020204" pitchFamily="2" charset="-122"/>
                </a:endParaRPr>
              </a:p>
            </p:txBody>
          </p:sp>
          <p:sp>
            <p:nvSpPr>
              <p:cNvPr id="35" name="圆角矩形 34"/>
              <p:cNvSpPr/>
              <p:nvPr/>
            </p:nvSpPr>
            <p:spPr>
              <a:xfrm flipH="1">
                <a:off x="4572000" y="3933056"/>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lstStyle/>
              <a:p>
                <a:pPr algn="ctr">
                  <a:defRPr/>
                </a:pPr>
                <a:r>
                  <a:rPr lang="zh-CN" altLang="en-US" sz="800" kern="0" dirty="0">
                    <a:solidFill>
                      <a:prstClr val="white"/>
                    </a:solidFill>
                    <a:latin typeface="微软雅黑" panose="020B0503020204020204" pitchFamily="2" charset="-122"/>
                    <a:ea typeface="微软雅黑" panose="020B0503020204020204" pitchFamily="2" charset="-122"/>
                  </a:rPr>
                  <a:t>统一身份认证</a:t>
                </a:r>
              </a:p>
            </p:txBody>
          </p:sp>
          <p:sp>
            <p:nvSpPr>
              <p:cNvPr id="36" name="圆角矩形 35"/>
              <p:cNvSpPr/>
              <p:nvPr/>
            </p:nvSpPr>
            <p:spPr>
              <a:xfrm flipH="1">
                <a:off x="4932040" y="3933056"/>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lstStyle/>
              <a:p>
                <a:pPr algn="ctr">
                  <a:defRPr/>
                </a:pPr>
                <a:r>
                  <a:rPr lang="zh-CN" altLang="en-US" sz="800" kern="0" dirty="0">
                    <a:solidFill>
                      <a:prstClr val="white"/>
                    </a:solidFill>
                    <a:latin typeface="微软雅黑" panose="020B0503020204020204" pitchFamily="2" charset="-122"/>
                    <a:ea typeface="微软雅黑" panose="020B0503020204020204" pitchFamily="2" charset="-122"/>
                  </a:rPr>
                  <a:t>统一用户管理</a:t>
                </a:r>
              </a:p>
            </p:txBody>
          </p:sp>
          <p:sp>
            <p:nvSpPr>
              <p:cNvPr id="37" name="圆角矩形 36"/>
              <p:cNvSpPr/>
              <p:nvPr/>
            </p:nvSpPr>
            <p:spPr>
              <a:xfrm flipH="1">
                <a:off x="5292080" y="3933056"/>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lstStyle/>
              <a:p>
                <a:pPr algn="ctr">
                  <a:defRPr/>
                </a:pPr>
                <a:r>
                  <a:rPr lang="zh-CN" altLang="en-US" sz="800" kern="0" dirty="0">
                    <a:solidFill>
                      <a:prstClr val="white"/>
                    </a:solidFill>
                    <a:latin typeface="微软雅黑" panose="020B0503020204020204" pitchFamily="2" charset="-122"/>
                    <a:ea typeface="微软雅黑" panose="020B0503020204020204" pitchFamily="2" charset="-122"/>
                  </a:rPr>
                  <a:t>数据分析</a:t>
                </a:r>
              </a:p>
            </p:txBody>
          </p:sp>
          <p:sp>
            <p:nvSpPr>
              <p:cNvPr id="41" name="圆角矩形 40"/>
              <p:cNvSpPr/>
              <p:nvPr/>
            </p:nvSpPr>
            <p:spPr>
              <a:xfrm flipH="1">
                <a:off x="5652120" y="3933056"/>
                <a:ext cx="296536" cy="739029"/>
              </a:xfrm>
              <a:prstGeom prst="roundRect">
                <a:avLst>
                  <a:gd name="adj" fmla="val 1328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eaVert" lIns="0" tIns="0" rIns="0" bIns="0" anchor="ctr"/>
              <a:lstStyle/>
              <a:p>
                <a:pPr algn="ctr">
                  <a:defRPr/>
                </a:pPr>
                <a:r>
                  <a:rPr lang="en-US" altLang="zh-CN" sz="800" kern="0" dirty="0">
                    <a:solidFill>
                      <a:prstClr val="white"/>
                    </a:solidFill>
                    <a:latin typeface="微软雅黑" panose="020B0503020204020204" pitchFamily="2" charset="-122"/>
                    <a:ea typeface="微软雅黑" panose="020B0503020204020204" pitchFamily="2" charset="-122"/>
                  </a:rPr>
                  <a:t>MDM</a:t>
                </a:r>
                <a:endParaRPr lang="zh-CN" altLang="en-US" sz="800" kern="0" dirty="0">
                  <a:solidFill>
                    <a:prstClr val="white"/>
                  </a:solidFill>
                  <a:latin typeface="微软雅黑" panose="020B0503020204020204" pitchFamily="2" charset="-122"/>
                  <a:ea typeface="微软雅黑" panose="020B0503020204020204" pitchFamily="2" charset="-122"/>
                </a:endParaRPr>
              </a:p>
            </p:txBody>
          </p:sp>
        </p:grpSp>
        <p:sp>
          <p:nvSpPr>
            <p:cNvPr id="4122" name="TextBox 58"/>
            <p:cNvSpPr txBox="1">
              <a:spLocks noChangeArrowheads="1"/>
            </p:cNvSpPr>
            <p:nvPr/>
          </p:nvSpPr>
          <p:spPr bwMode="auto">
            <a:xfrm>
              <a:off x="1411048" y="4138983"/>
              <a:ext cx="319405" cy="554111"/>
            </a:xfrm>
            <a:prstGeom prst="rect">
              <a:avLst/>
            </a:prstGeom>
            <a:noFill/>
            <a:ln w="9525">
              <a:noFill/>
              <a:miter lim="800000"/>
            </a:ln>
          </p:spPr>
          <p:txBody>
            <a:bodyPr vert="eaVert" wrap="none">
              <a:spAutoFit/>
            </a:bodyPr>
            <a:lstStyle/>
            <a:p>
              <a:r>
                <a:rPr lang="zh-CN" altLang="en-US" b="1">
                  <a:solidFill>
                    <a:srgbClr val="000000"/>
                  </a:solidFill>
                  <a:latin typeface="微软雅黑" panose="020B0503020204020204" pitchFamily="2" charset="-122"/>
                  <a:ea typeface="微软雅黑" panose="020B0503020204020204" pitchFamily="2" charset="-122"/>
                </a:rPr>
                <a:t>平台</a:t>
              </a:r>
            </a:p>
          </p:txBody>
        </p:sp>
        <p:sp>
          <p:nvSpPr>
            <p:cNvPr id="4123" name="TextBox 60"/>
            <p:cNvSpPr txBox="1">
              <a:spLocks noChangeArrowheads="1"/>
            </p:cNvSpPr>
            <p:nvPr/>
          </p:nvSpPr>
          <p:spPr bwMode="auto">
            <a:xfrm>
              <a:off x="4723417" y="4066975"/>
              <a:ext cx="319405" cy="784990"/>
            </a:xfrm>
            <a:prstGeom prst="rect">
              <a:avLst/>
            </a:prstGeom>
            <a:noFill/>
            <a:ln w="9525">
              <a:noFill/>
              <a:miter lim="800000"/>
            </a:ln>
          </p:spPr>
          <p:txBody>
            <a:bodyPr vert="eaVert" wrap="none">
              <a:spAutoFit/>
            </a:bodyPr>
            <a:lstStyle/>
            <a:p>
              <a:r>
                <a:rPr lang="zh-CN" altLang="en-US" b="1">
                  <a:solidFill>
                    <a:srgbClr val="000000"/>
                  </a:solidFill>
                  <a:latin typeface="微软雅黑" panose="020B0503020204020204" pitchFamily="2" charset="-122"/>
                  <a:ea typeface="微软雅黑" panose="020B0503020204020204" pitchFamily="2" charset="-122"/>
                </a:rPr>
                <a:t>云计算</a:t>
              </a:r>
            </a:p>
          </p:txBody>
        </p:sp>
        <p:sp>
          <p:nvSpPr>
            <p:cNvPr id="63" name="矩形 62"/>
            <p:cNvSpPr/>
            <p:nvPr/>
          </p:nvSpPr>
          <p:spPr>
            <a:xfrm>
              <a:off x="334832" y="3995528"/>
              <a:ext cx="711648" cy="839958"/>
            </a:xfrm>
            <a:prstGeom prst="rect">
              <a:avLst/>
            </a:prstGeom>
            <a:gradFill>
              <a:gsLst>
                <a:gs pos="0">
                  <a:srgbClr val="FECF40"/>
                </a:gs>
                <a:gs pos="100000">
                  <a:srgbClr val="846C21"/>
                </a:gs>
              </a:gsLst>
              <a:lin ang="16200000" scaled="0"/>
            </a:gradFill>
          </p:spPr>
          <p:style>
            <a:lnRef idx="3">
              <a:schemeClr val="lt1"/>
            </a:lnRef>
            <a:fillRef idx="1">
              <a:schemeClr val="accent1"/>
            </a:fillRef>
            <a:effectRef idx="1">
              <a:schemeClr val="accent1"/>
            </a:effectRef>
            <a:fontRef idx="minor">
              <a:schemeClr val="lt1"/>
            </a:fontRef>
          </p:style>
          <p:txBody>
            <a:bodyPr vert="eaVert" anchor="ctr"/>
            <a:lstStyle/>
            <a:p>
              <a:pPr algn="ctr">
                <a:defRPr/>
              </a:pPr>
              <a:r>
                <a:rPr lang="zh-CN" altLang="en-US" dirty="0">
                  <a:solidFill>
                    <a:prstClr val="white"/>
                  </a:solidFill>
                  <a:latin typeface="微软雅黑" panose="020B0503020204020204" pitchFamily="2" charset="-122"/>
                  <a:ea typeface="微软雅黑" panose="020B0503020204020204" pitchFamily="2" charset="-122"/>
                </a:rPr>
                <a:t>平台与中心层</a:t>
              </a:r>
            </a:p>
          </p:txBody>
        </p:sp>
        <p:sp>
          <p:nvSpPr>
            <p:cNvPr id="64" name="矩形 63"/>
            <p:cNvSpPr/>
            <p:nvPr/>
          </p:nvSpPr>
          <p:spPr>
            <a:xfrm>
              <a:off x="334832" y="4868830"/>
              <a:ext cx="711648" cy="619251"/>
            </a:xfrm>
            <a:prstGeom prst="rect">
              <a:avLst/>
            </a:prstGeom>
            <a:gradFill>
              <a:gsLst>
                <a:gs pos="0">
                  <a:srgbClr val="869B9C"/>
                </a:gs>
                <a:gs pos="100000">
                  <a:srgbClr val="57625C"/>
                </a:gs>
              </a:gsLst>
              <a:lin scaled="1"/>
            </a:gradFill>
          </p:spPr>
          <p:style>
            <a:lnRef idx="3">
              <a:schemeClr val="lt1"/>
            </a:lnRef>
            <a:fillRef idx="1">
              <a:schemeClr val="accent3"/>
            </a:fillRef>
            <a:effectRef idx="1">
              <a:schemeClr val="accent3"/>
            </a:effectRef>
            <a:fontRef idx="minor">
              <a:schemeClr val="lt1"/>
            </a:fontRef>
          </p:style>
          <p:txBody>
            <a:bodyPr anchor="ctr"/>
            <a:lstStyle/>
            <a:p>
              <a:pPr algn="ctr">
                <a:defRPr/>
              </a:pPr>
              <a:r>
                <a:rPr lang="zh-CN" altLang="en-US" sz="1600" dirty="0">
                  <a:solidFill>
                    <a:prstClr val="white"/>
                  </a:solidFill>
                  <a:latin typeface="微软雅黑" panose="020B0503020204020204" pitchFamily="2" charset="-122"/>
                  <a:ea typeface="微软雅黑" panose="020B0503020204020204" pitchFamily="2" charset="-122"/>
                </a:rPr>
                <a:t>网络层</a:t>
              </a:r>
            </a:p>
          </p:txBody>
        </p:sp>
        <p:sp>
          <p:nvSpPr>
            <p:cNvPr id="65" name="矩形 64"/>
            <p:cNvSpPr/>
            <p:nvPr/>
          </p:nvSpPr>
          <p:spPr>
            <a:xfrm>
              <a:off x="1170579" y="4849776"/>
              <a:ext cx="7413002" cy="657359"/>
            </a:xfrm>
            <a:prstGeom prst="rect">
              <a:avLst/>
            </a:prstGeom>
            <a:solidFill>
              <a:schemeClr val="bg1">
                <a:lumMod val="50000"/>
              </a:schemeClr>
            </a:solidFill>
          </p:spPr>
          <p:style>
            <a:lnRef idx="3">
              <a:schemeClr val="lt1"/>
            </a:lnRef>
            <a:fillRef idx="1">
              <a:schemeClr val="accent5"/>
            </a:fillRef>
            <a:effectRef idx="1">
              <a:schemeClr val="accent5"/>
            </a:effectRef>
            <a:fontRef idx="minor">
              <a:schemeClr val="lt1"/>
            </a:fontRef>
          </p:style>
          <p:txBody>
            <a:bodyPr anchor="ctr"/>
            <a:lstStyle/>
            <a:p>
              <a:pPr algn="ctr">
                <a:defRPr/>
              </a:pPr>
              <a:endParaRPr lang="zh-CN" altLang="en-US" kern="0" dirty="0">
                <a:solidFill>
                  <a:prstClr val="white"/>
                </a:solidFill>
                <a:latin typeface="微软雅黑" panose="020B0503020204020204" pitchFamily="2" charset="-122"/>
                <a:ea typeface="微软雅黑" panose="020B0503020204020204" pitchFamily="2" charset="-122"/>
              </a:endParaRPr>
            </a:p>
          </p:txBody>
        </p:sp>
        <p:grpSp>
          <p:nvGrpSpPr>
            <p:cNvPr id="50" name="组合 321"/>
            <p:cNvGrpSpPr/>
            <p:nvPr/>
          </p:nvGrpSpPr>
          <p:grpSpPr bwMode="auto">
            <a:xfrm>
              <a:off x="2703395" y="4872145"/>
              <a:ext cx="5498394" cy="593231"/>
              <a:chOff x="2288869" y="5851467"/>
              <a:chExt cx="4672605" cy="606854"/>
            </a:xfrm>
          </p:grpSpPr>
          <p:sp>
            <p:nvSpPr>
              <p:cNvPr id="88" name="Oval 16"/>
              <p:cNvSpPr>
                <a:spLocks noChangeArrowheads="1"/>
              </p:cNvSpPr>
              <p:nvPr/>
            </p:nvSpPr>
            <p:spPr bwMode="auto">
              <a:xfrm>
                <a:off x="2288194" y="5851325"/>
                <a:ext cx="4672950" cy="607483"/>
              </a:xfrm>
              <a:prstGeom prst="ellipse">
                <a:avLst/>
              </a:prstGeom>
              <a:solidFill>
                <a:srgbClr val="99CCFF"/>
              </a:solidFill>
              <a:ln w="9525">
                <a:noFill/>
                <a:round/>
              </a:ln>
              <a:effectLst>
                <a:outerShdw dist="38100" dir="5400000" algn="ctr" rotWithShape="0">
                  <a:schemeClr val="bg2"/>
                </a:outerShdw>
              </a:effectLst>
            </p:spPr>
            <p:txBody>
              <a:bodyPr wrap="none" anchor="ctr"/>
              <a:lstStyle/>
              <a:p>
                <a:pPr algn="ctr" eaLnBrk="0" hangingPunct="0">
                  <a:defRPr/>
                </a:pPr>
                <a:endParaRPr lang="zh-CN" altLang="en-US">
                  <a:solidFill>
                    <a:prstClr val="black"/>
                  </a:solidFill>
                  <a:latin typeface="微软雅黑" panose="020B0503020204020204" pitchFamily="2" charset="-122"/>
                  <a:ea typeface="微软雅黑" panose="020B0503020204020204" pitchFamily="2" charset="-122"/>
                </a:endParaRPr>
              </a:p>
            </p:txBody>
          </p:sp>
          <p:pic>
            <p:nvPicPr>
              <p:cNvPr id="4134" name="Picture 16" descr="2"/>
              <p:cNvPicPr>
                <a:picLocks noChangeAspect="1" noChangeArrowheads="1"/>
              </p:cNvPicPr>
              <p:nvPr/>
            </p:nvPicPr>
            <p:blipFill>
              <a:blip r:embed="rId5"/>
              <a:srcRect/>
              <a:stretch>
                <a:fillRect/>
              </a:stretch>
            </p:blipFill>
            <p:spPr bwMode="auto">
              <a:xfrm>
                <a:off x="4546420" y="6212073"/>
                <a:ext cx="787518" cy="246248"/>
              </a:xfrm>
              <a:prstGeom prst="rect">
                <a:avLst/>
              </a:prstGeom>
              <a:noFill/>
              <a:ln w="9525">
                <a:noFill/>
                <a:miter lim="800000"/>
                <a:headEnd/>
                <a:tailEnd/>
              </a:ln>
            </p:spPr>
          </p:pic>
          <p:pic>
            <p:nvPicPr>
              <p:cNvPr id="4135" name="Picture 16" descr="2"/>
              <p:cNvPicPr>
                <a:picLocks noChangeAspect="1" noChangeArrowheads="1"/>
              </p:cNvPicPr>
              <p:nvPr/>
            </p:nvPicPr>
            <p:blipFill>
              <a:blip r:embed="rId5"/>
              <a:srcRect/>
              <a:stretch>
                <a:fillRect/>
              </a:stretch>
            </p:blipFill>
            <p:spPr bwMode="auto">
              <a:xfrm>
                <a:off x="4126410" y="5947286"/>
                <a:ext cx="787518" cy="246248"/>
              </a:xfrm>
              <a:prstGeom prst="rect">
                <a:avLst/>
              </a:prstGeom>
              <a:noFill/>
              <a:ln w="9525">
                <a:noFill/>
                <a:miter lim="800000"/>
                <a:headEnd/>
                <a:tailEnd/>
              </a:ln>
            </p:spPr>
          </p:pic>
          <p:pic>
            <p:nvPicPr>
              <p:cNvPr id="4136" name="Picture 16" descr="2"/>
              <p:cNvPicPr>
                <a:picLocks noChangeAspect="1" noChangeArrowheads="1"/>
              </p:cNvPicPr>
              <p:nvPr/>
            </p:nvPicPr>
            <p:blipFill>
              <a:blip r:embed="rId5"/>
              <a:srcRect/>
              <a:stretch>
                <a:fillRect/>
              </a:stretch>
            </p:blipFill>
            <p:spPr bwMode="auto">
              <a:xfrm>
                <a:off x="3181389" y="6106984"/>
                <a:ext cx="787518" cy="246248"/>
              </a:xfrm>
              <a:prstGeom prst="rect">
                <a:avLst/>
              </a:prstGeom>
              <a:noFill/>
              <a:ln w="9525">
                <a:noFill/>
                <a:miter lim="800000"/>
                <a:headEnd/>
                <a:tailEnd/>
              </a:ln>
            </p:spPr>
          </p:pic>
          <p:pic>
            <p:nvPicPr>
              <p:cNvPr id="4137" name="Picture 19" descr="MSC Server2"/>
              <p:cNvPicPr>
                <a:picLocks noChangeAspect="1" noChangeArrowheads="1"/>
              </p:cNvPicPr>
              <p:nvPr/>
            </p:nvPicPr>
            <p:blipFill>
              <a:blip r:embed="rId6"/>
              <a:srcRect/>
              <a:stretch>
                <a:fillRect/>
              </a:stretch>
            </p:blipFill>
            <p:spPr bwMode="auto">
              <a:xfrm>
                <a:off x="3233890" y="5883407"/>
                <a:ext cx="408634" cy="255517"/>
              </a:xfrm>
              <a:prstGeom prst="rect">
                <a:avLst/>
              </a:prstGeom>
              <a:noFill/>
              <a:ln w="9525">
                <a:noFill/>
                <a:miter lim="800000"/>
                <a:headEnd/>
                <a:tailEnd/>
              </a:ln>
            </p:spPr>
          </p:pic>
          <p:pic>
            <p:nvPicPr>
              <p:cNvPr id="4138" name="Picture 7" descr="IM-MGW2"/>
              <p:cNvPicPr>
                <a:picLocks noChangeAspect="1" noChangeArrowheads="1"/>
              </p:cNvPicPr>
              <p:nvPr/>
            </p:nvPicPr>
            <p:blipFill>
              <a:blip r:embed="rId7"/>
              <a:srcRect/>
              <a:stretch>
                <a:fillRect/>
              </a:stretch>
            </p:blipFill>
            <p:spPr bwMode="auto">
              <a:xfrm>
                <a:off x="3286391" y="6138924"/>
                <a:ext cx="315007" cy="196762"/>
              </a:xfrm>
              <a:prstGeom prst="rect">
                <a:avLst/>
              </a:prstGeom>
              <a:noFill/>
              <a:ln w="9525">
                <a:noFill/>
                <a:miter lim="800000"/>
                <a:headEnd/>
                <a:tailEnd/>
              </a:ln>
            </p:spPr>
          </p:pic>
          <p:pic>
            <p:nvPicPr>
              <p:cNvPr id="4139" name="Picture 5" descr="OMC"/>
              <p:cNvPicPr>
                <a:picLocks noChangeAspect="1" noChangeArrowheads="1"/>
              </p:cNvPicPr>
              <p:nvPr/>
            </p:nvPicPr>
            <p:blipFill>
              <a:blip r:embed="rId8"/>
              <a:srcRect/>
              <a:stretch>
                <a:fillRect/>
              </a:stretch>
            </p:blipFill>
            <p:spPr bwMode="auto">
              <a:xfrm>
                <a:off x="3548897" y="5947286"/>
                <a:ext cx="511091" cy="319397"/>
              </a:xfrm>
              <a:prstGeom prst="rect">
                <a:avLst/>
              </a:prstGeom>
              <a:noFill/>
              <a:ln w="9525">
                <a:noFill/>
                <a:miter lim="800000"/>
                <a:headEnd/>
                <a:tailEnd/>
              </a:ln>
            </p:spPr>
          </p:pic>
          <p:pic>
            <p:nvPicPr>
              <p:cNvPr id="4140" name="Picture 3" descr="HLR"/>
              <p:cNvPicPr>
                <a:picLocks noChangeAspect="1" noChangeArrowheads="1"/>
              </p:cNvPicPr>
              <p:nvPr/>
            </p:nvPicPr>
            <p:blipFill>
              <a:blip r:embed="rId9"/>
              <a:srcRect/>
              <a:stretch>
                <a:fillRect/>
              </a:stretch>
            </p:blipFill>
            <p:spPr bwMode="auto">
              <a:xfrm>
                <a:off x="4178911" y="5883407"/>
                <a:ext cx="308022" cy="192511"/>
              </a:xfrm>
              <a:prstGeom prst="rect">
                <a:avLst/>
              </a:prstGeom>
              <a:noFill/>
              <a:ln w="9525">
                <a:noFill/>
                <a:miter lim="800000"/>
                <a:headEnd/>
                <a:tailEnd/>
              </a:ln>
            </p:spPr>
          </p:pic>
          <p:graphicFrame>
            <p:nvGraphicFramePr>
              <p:cNvPr id="4098" name="Object 1"/>
              <p:cNvGraphicFramePr>
                <a:graphicFrameLocks noChangeAspect="1"/>
              </p:cNvGraphicFramePr>
              <p:nvPr/>
            </p:nvGraphicFramePr>
            <p:xfrm>
              <a:off x="5701446" y="5947286"/>
              <a:ext cx="634032" cy="383276"/>
            </p:xfrm>
            <a:graphic>
              <a:graphicData uri="http://schemas.openxmlformats.org/presentationml/2006/ole">
                <mc:AlternateContent xmlns:mc="http://schemas.openxmlformats.org/markup-compatibility/2006">
                  <mc:Choice xmlns:v="urn:schemas-microsoft-com:vml" Requires="v">
                    <p:oleObj spid="_x0000_s2055" name="CorelDRAW" r:id="rId10" imgW="9525" imgH="9525" progId="CorelDraw.Graphic.9">
                      <p:embed/>
                    </p:oleObj>
                  </mc:Choice>
                  <mc:Fallback>
                    <p:oleObj name="CorelDRAW" r:id="rId10" imgW="9525" imgH="9525" progId="CorelDraw.Graphic.9">
                      <p:embed/>
                      <p:pic>
                        <p:nvPicPr>
                          <p:cNvPr id="0" name="Object 1"/>
                          <p:cNvPicPr>
                            <a:picLocks noChangeAspect="1"/>
                          </p:cNvPicPr>
                          <p:nvPr/>
                        </p:nvPicPr>
                        <p:blipFill>
                          <a:blip r:embed="rId11"/>
                          <a:stretch>
                            <a:fillRect/>
                          </a:stretch>
                        </p:blipFill>
                        <p:spPr>
                          <a:xfrm>
                            <a:off x="5701446" y="5947286"/>
                            <a:ext cx="634032" cy="383276"/>
                          </a:xfrm>
                          <a:prstGeom prst="rect">
                            <a:avLst/>
                          </a:prstGeom>
                          <a:noFill/>
                          <a:ln w="9525">
                            <a:noFill/>
                          </a:ln>
                        </p:spPr>
                      </p:pic>
                    </p:oleObj>
                  </mc:Fallback>
                </mc:AlternateContent>
              </a:graphicData>
            </a:graphic>
          </p:graphicFrame>
          <p:pic>
            <p:nvPicPr>
              <p:cNvPr id="4141" name="Picture 10" descr="GER---"/>
              <p:cNvPicPr>
                <a:picLocks noChangeAspect="1" noChangeArrowheads="1"/>
              </p:cNvPicPr>
              <p:nvPr/>
            </p:nvPicPr>
            <p:blipFill>
              <a:blip r:embed="rId12"/>
              <a:srcRect/>
              <a:stretch>
                <a:fillRect/>
              </a:stretch>
            </p:blipFill>
            <p:spPr bwMode="auto">
              <a:xfrm>
                <a:off x="4651422" y="6244012"/>
                <a:ext cx="367508" cy="170971"/>
              </a:xfrm>
              <a:prstGeom prst="rect">
                <a:avLst/>
              </a:prstGeom>
              <a:noFill/>
              <a:ln w="9525">
                <a:noFill/>
                <a:miter lim="800000"/>
                <a:headEnd/>
                <a:tailEnd/>
              </a:ln>
            </p:spPr>
          </p:pic>
          <p:pic>
            <p:nvPicPr>
              <p:cNvPr id="4142" name="Picture 15" descr="L3"/>
              <p:cNvPicPr>
                <a:picLocks noChangeAspect="1" noChangeArrowheads="1"/>
              </p:cNvPicPr>
              <p:nvPr/>
            </p:nvPicPr>
            <p:blipFill>
              <a:blip r:embed="rId13"/>
              <a:srcRect/>
              <a:stretch>
                <a:fillRect/>
              </a:stretch>
            </p:blipFill>
            <p:spPr bwMode="auto">
              <a:xfrm>
                <a:off x="4861428" y="6148193"/>
                <a:ext cx="315007" cy="89889"/>
              </a:xfrm>
              <a:prstGeom prst="rect">
                <a:avLst/>
              </a:prstGeom>
              <a:noFill/>
              <a:ln w="9525">
                <a:noFill/>
                <a:miter lim="800000"/>
                <a:headEnd/>
                <a:tailEnd/>
              </a:ln>
            </p:spPr>
          </p:pic>
          <p:pic>
            <p:nvPicPr>
              <p:cNvPr id="4143" name="Picture 15" descr="L3"/>
              <p:cNvPicPr>
                <a:picLocks noChangeAspect="1" noChangeArrowheads="1"/>
              </p:cNvPicPr>
              <p:nvPr/>
            </p:nvPicPr>
            <p:blipFill>
              <a:blip r:embed="rId14"/>
              <a:srcRect/>
              <a:stretch>
                <a:fillRect/>
              </a:stretch>
            </p:blipFill>
            <p:spPr bwMode="auto">
              <a:xfrm>
                <a:off x="5071432" y="6212073"/>
                <a:ext cx="335788" cy="63879"/>
              </a:xfrm>
              <a:prstGeom prst="rect">
                <a:avLst/>
              </a:prstGeom>
              <a:noFill/>
              <a:ln w="9525">
                <a:noFill/>
                <a:miter lim="800000"/>
                <a:headEnd/>
                <a:tailEnd/>
              </a:ln>
            </p:spPr>
          </p:pic>
          <p:pic>
            <p:nvPicPr>
              <p:cNvPr id="4144" name="Picture 15" descr="L3"/>
              <p:cNvPicPr>
                <a:picLocks noChangeAspect="1" noChangeArrowheads="1"/>
              </p:cNvPicPr>
              <p:nvPr/>
            </p:nvPicPr>
            <p:blipFill>
              <a:blip r:embed="rId13"/>
              <a:srcRect/>
              <a:stretch>
                <a:fillRect/>
              </a:stretch>
            </p:blipFill>
            <p:spPr bwMode="auto">
              <a:xfrm>
                <a:off x="5018931" y="6307892"/>
                <a:ext cx="315007" cy="89889"/>
              </a:xfrm>
              <a:prstGeom prst="rect">
                <a:avLst/>
              </a:prstGeom>
              <a:noFill/>
              <a:ln w="9525">
                <a:noFill/>
                <a:miter lim="800000"/>
                <a:headEnd/>
                <a:tailEnd/>
              </a:ln>
            </p:spPr>
          </p:pic>
          <p:grpSp>
            <p:nvGrpSpPr>
              <p:cNvPr id="51" name="Group 46"/>
              <p:cNvGrpSpPr/>
              <p:nvPr/>
            </p:nvGrpSpPr>
            <p:grpSpPr bwMode="auto">
              <a:xfrm>
                <a:off x="4546420" y="5883407"/>
                <a:ext cx="213491" cy="197316"/>
                <a:chOff x="432" y="3360"/>
                <a:chExt cx="432" cy="468"/>
              </a:xfrm>
            </p:grpSpPr>
            <p:grpSp>
              <p:nvGrpSpPr>
                <p:cNvPr id="52" name="Group 47"/>
                <p:cNvGrpSpPr/>
                <p:nvPr/>
              </p:nvGrpSpPr>
              <p:grpSpPr bwMode="auto">
                <a:xfrm>
                  <a:off x="432" y="3600"/>
                  <a:ext cx="432" cy="228"/>
                  <a:chOff x="432" y="288"/>
                  <a:chExt cx="1488" cy="372"/>
                </a:xfrm>
              </p:grpSpPr>
              <p:sp>
                <p:nvSpPr>
                  <p:cNvPr id="137" name="Oval 48"/>
                  <p:cNvSpPr>
                    <a:spLocks noChangeArrowheads="1"/>
                  </p:cNvSpPr>
                  <p:nvPr/>
                </p:nvSpPr>
                <p:spPr bwMode="auto">
                  <a:xfrm>
                    <a:off x="421" y="325"/>
                    <a:ext cx="1496" cy="333"/>
                  </a:xfrm>
                  <a:prstGeom prst="ellipse">
                    <a:avLst/>
                  </a:prstGeom>
                  <a:solidFill>
                    <a:srgbClr val="99CC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38" name="Oval 49"/>
                  <p:cNvSpPr>
                    <a:spLocks noChangeArrowheads="1"/>
                  </p:cNvSpPr>
                  <p:nvPr/>
                </p:nvSpPr>
                <p:spPr bwMode="auto">
                  <a:xfrm>
                    <a:off x="421" y="288"/>
                    <a:ext cx="1496" cy="33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53" name="Group 50"/>
                <p:cNvGrpSpPr/>
                <p:nvPr/>
              </p:nvGrpSpPr>
              <p:grpSpPr bwMode="auto">
                <a:xfrm>
                  <a:off x="432" y="3552"/>
                  <a:ext cx="432" cy="228"/>
                  <a:chOff x="432" y="288"/>
                  <a:chExt cx="1488" cy="372"/>
                </a:xfrm>
              </p:grpSpPr>
              <p:sp>
                <p:nvSpPr>
                  <p:cNvPr id="135" name="Oval 51"/>
                  <p:cNvSpPr>
                    <a:spLocks noChangeArrowheads="1"/>
                  </p:cNvSpPr>
                  <p:nvPr/>
                </p:nvSpPr>
                <p:spPr bwMode="auto">
                  <a:xfrm>
                    <a:off x="421" y="328"/>
                    <a:ext cx="1496" cy="446"/>
                  </a:xfrm>
                  <a:prstGeom prst="ellipse">
                    <a:avLst/>
                  </a:prstGeom>
                  <a:solidFill>
                    <a:srgbClr val="99CC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36" name="Oval 52"/>
                  <p:cNvSpPr>
                    <a:spLocks noChangeArrowheads="1"/>
                  </p:cNvSpPr>
                  <p:nvPr/>
                </p:nvSpPr>
                <p:spPr bwMode="auto">
                  <a:xfrm>
                    <a:off x="421" y="291"/>
                    <a:ext cx="1496" cy="45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54" name="Group 53"/>
                <p:cNvGrpSpPr/>
                <p:nvPr/>
              </p:nvGrpSpPr>
              <p:grpSpPr bwMode="auto">
                <a:xfrm>
                  <a:off x="432" y="3504"/>
                  <a:ext cx="432" cy="228"/>
                  <a:chOff x="432" y="288"/>
                  <a:chExt cx="1488" cy="372"/>
                </a:xfrm>
              </p:grpSpPr>
              <p:sp>
                <p:nvSpPr>
                  <p:cNvPr id="133" name="Oval 54"/>
                  <p:cNvSpPr>
                    <a:spLocks noChangeArrowheads="1"/>
                  </p:cNvSpPr>
                  <p:nvPr/>
                </p:nvSpPr>
                <p:spPr bwMode="auto">
                  <a:xfrm>
                    <a:off x="421" y="325"/>
                    <a:ext cx="1496" cy="333"/>
                  </a:xfrm>
                  <a:prstGeom prst="ellipse">
                    <a:avLst/>
                  </a:prstGeom>
                  <a:solidFill>
                    <a:srgbClr val="99CC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34" name="Oval 55"/>
                  <p:cNvSpPr>
                    <a:spLocks noChangeArrowheads="1"/>
                  </p:cNvSpPr>
                  <p:nvPr/>
                </p:nvSpPr>
                <p:spPr bwMode="auto">
                  <a:xfrm>
                    <a:off x="421" y="287"/>
                    <a:ext cx="1496" cy="33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55" name="Group 56"/>
                <p:cNvGrpSpPr/>
                <p:nvPr/>
              </p:nvGrpSpPr>
              <p:grpSpPr bwMode="auto">
                <a:xfrm>
                  <a:off x="432" y="3456"/>
                  <a:ext cx="432" cy="228"/>
                  <a:chOff x="432" y="288"/>
                  <a:chExt cx="1488" cy="372"/>
                </a:xfrm>
              </p:grpSpPr>
              <p:sp>
                <p:nvSpPr>
                  <p:cNvPr id="131" name="Oval 57"/>
                  <p:cNvSpPr>
                    <a:spLocks noChangeArrowheads="1"/>
                  </p:cNvSpPr>
                  <p:nvPr/>
                </p:nvSpPr>
                <p:spPr bwMode="auto">
                  <a:xfrm>
                    <a:off x="421" y="328"/>
                    <a:ext cx="1496" cy="446"/>
                  </a:xfrm>
                  <a:prstGeom prst="ellipse">
                    <a:avLst/>
                  </a:prstGeom>
                  <a:solidFill>
                    <a:srgbClr val="99CC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32" name="Oval 58"/>
                  <p:cNvSpPr>
                    <a:spLocks noChangeArrowheads="1"/>
                  </p:cNvSpPr>
                  <p:nvPr/>
                </p:nvSpPr>
                <p:spPr bwMode="auto">
                  <a:xfrm>
                    <a:off x="421" y="290"/>
                    <a:ext cx="1496" cy="45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56" name="Group 59"/>
                <p:cNvGrpSpPr/>
                <p:nvPr/>
              </p:nvGrpSpPr>
              <p:grpSpPr bwMode="auto">
                <a:xfrm>
                  <a:off x="432" y="3408"/>
                  <a:ext cx="432" cy="228"/>
                  <a:chOff x="432" y="288"/>
                  <a:chExt cx="1488" cy="372"/>
                </a:xfrm>
              </p:grpSpPr>
              <p:sp>
                <p:nvSpPr>
                  <p:cNvPr id="129" name="Oval 60"/>
                  <p:cNvSpPr>
                    <a:spLocks noChangeArrowheads="1"/>
                  </p:cNvSpPr>
                  <p:nvPr/>
                </p:nvSpPr>
                <p:spPr bwMode="auto">
                  <a:xfrm>
                    <a:off x="421" y="324"/>
                    <a:ext cx="1496" cy="333"/>
                  </a:xfrm>
                  <a:prstGeom prst="ellipse">
                    <a:avLst/>
                  </a:prstGeom>
                  <a:solidFill>
                    <a:srgbClr val="99CC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30" name="Oval 61"/>
                  <p:cNvSpPr>
                    <a:spLocks noChangeArrowheads="1"/>
                  </p:cNvSpPr>
                  <p:nvPr/>
                </p:nvSpPr>
                <p:spPr bwMode="auto">
                  <a:xfrm>
                    <a:off x="421" y="287"/>
                    <a:ext cx="1496" cy="33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57" name="Group 62"/>
                <p:cNvGrpSpPr/>
                <p:nvPr/>
              </p:nvGrpSpPr>
              <p:grpSpPr bwMode="auto">
                <a:xfrm>
                  <a:off x="432" y="3360"/>
                  <a:ext cx="432" cy="228"/>
                  <a:chOff x="432" y="288"/>
                  <a:chExt cx="1488" cy="372"/>
                </a:xfrm>
              </p:grpSpPr>
              <p:sp>
                <p:nvSpPr>
                  <p:cNvPr id="127" name="Oval 63"/>
                  <p:cNvSpPr>
                    <a:spLocks noChangeArrowheads="1"/>
                  </p:cNvSpPr>
                  <p:nvPr/>
                </p:nvSpPr>
                <p:spPr bwMode="auto">
                  <a:xfrm>
                    <a:off x="421" y="327"/>
                    <a:ext cx="1496" cy="446"/>
                  </a:xfrm>
                  <a:prstGeom prst="ellipse">
                    <a:avLst/>
                  </a:prstGeom>
                  <a:solidFill>
                    <a:srgbClr val="99CC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28" name="Oval 64"/>
                  <p:cNvSpPr>
                    <a:spLocks noChangeArrowheads="1"/>
                  </p:cNvSpPr>
                  <p:nvPr/>
                </p:nvSpPr>
                <p:spPr bwMode="auto">
                  <a:xfrm>
                    <a:off x="421" y="290"/>
                    <a:ext cx="1496" cy="453"/>
                  </a:xfrm>
                  <a:prstGeom prst="ellipse">
                    <a:avLst/>
                  </a:prstGeom>
                  <a:gradFill rotWithShape="0">
                    <a:gsLst>
                      <a:gs pos="0">
                        <a:srgbClr val="99CC00"/>
                      </a:gs>
                      <a:gs pos="100000">
                        <a:srgbClr val="99CC00">
                          <a:gamma/>
                          <a:shade val="66275"/>
                          <a:invGamma/>
                        </a:srgbClr>
                      </a:gs>
                    </a:gsLst>
                    <a:lin ang="270000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grpSp>
            <p:nvGrpSpPr>
              <p:cNvPr id="58" name="Group 65"/>
              <p:cNvGrpSpPr/>
              <p:nvPr/>
            </p:nvGrpSpPr>
            <p:grpSpPr bwMode="auto">
              <a:xfrm>
                <a:off x="4388916" y="6011165"/>
                <a:ext cx="210005" cy="191638"/>
                <a:chOff x="2784" y="96"/>
                <a:chExt cx="336" cy="311"/>
              </a:xfrm>
            </p:grpSpPr>
            <p:grpSp>
              <p:nvGrpSpPr>
                <p:cNvPr id="59" name="Group 66"/>
                <p:cNvGrpSpPr/>
                <p:nvPr/>
              </p:nvGrpSpPr>
              <p:grpSpPr bwMode="auto">
                <a:xfrm>
                  <a:off x="2784" y="276"/>
                  <a:ext cx="336" cy="131"/>
                  <a:chOff x="2784" y="240"/>
                  <a:chExt cx="336" cy="131"/>
                </a:xfrm>
              </p:grpSpPr>
              <p:sp>
                <p:nvSpPr>
                  <p:cNvPr id="119" name="Oval 67"/>
                  <p:cNvSpPr>
                    <a:spLocks noChangeArrowheads="1"/>
                  </p:cNvSpPr>
                  <p:nvPr/>
                </p:nvSpPr>
                <p:spPr bwMode="auto">
                  <a:xfrm>
                    <a:off x="2783" y="225"/>
                    <a:ext cx="336" cy="150"/>
                  </a:xfrm>
                  <a:prstGeom prst="ellipse">
                    <a:avLst/>
                  </a:prstGeom>
                  <a:solidFill>
                    <a:srgbClr val="CC66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20" name="Oval 68"/>
                  <p:cNvSpPr>
                    <a:spLocks noChangeArrowheads="1"/>
                  </p:cNvSpPr>
                  <p:nvPr/>
                </p:nvSpPr>
                <p:spPr bwMode="auto">
                  <a:xfrm>
                    <a:off x="2783" y="217"/>
                    <a:ext cx="336" cy="132"/>
                  </a:xfrm>
                  <a:prstGeom prst="ellipse">
                    <a:avLst/>
                  </a:prstGeom>
                  <a:gradFill rotWithShape="0">
                    <a:gsLst>
                      <a:gs pos="0">
                        <a:srgbClr val="D8AF00"/>
                      </a:gs>
                      <a:gs pos="50000">
                        <a:srgbClr val="FFB061"/>
                      </a:gs>
                      <a:gs pos="100000">
                        <a:srgbClr val="D8AF00"/>
                      </a:gs>
                    </a:gsLst>
                    <a:lin ang="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60" name="Group 69"/>
                <p:cNvGrpSpPr/>
                <p:nvPr/>
              </p:nvGrpSpPr>
              <p:grpSpPr bwMode="auto">
                <a:xfrm>
                  <a:off x="2784" y="240"/>
                  <a:ext cx="336" cy="131"/>
                  <a:chOff x="2784" y="240"/>
                  <a:chExt cx="336" cy="131"/>
                </a:xfrm>
              </p:grpSpPr>
              <p:sp>
                <p:nvSpPr>
                  <p:cNvPr id="117" name="Oval 70"/>
                  <p:cNvSpPr>
                    <a:spLocks noChangeArrowheads="1"/>
                  </p:cNvSpPr>
                  <p:nvPr/>
                </p:nvSpPr>
                <p:spPr bwMode="auto">
                  <a:xfrm>
                    <a:off x="2783" y="248"/>
                    <a:ext cx="336" cy="119"/>
                  </a:xfrm>
                  <a:prstGeom prst="ellipse">
                    <a:avLst/>
                  </a:prstGeom>
                  <a:solidFill>
                    <a:srgbClr val="CC66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18" name="Oval 71"/>
                  <p:cNvSpPr>
                    <a:spLocks noChangeArrowheads="1"/>
                  </p:cNvSpPr>
                  <p:nvPr/>
                </p:nvSpPr>
                <p:spPr bwMode="auto">
                  <a:xfrm>
                    <a:off x="2783" y="245"/>
                    <a:ext cx="336" cy="98"/>
                  </a:xfrm>
                  <a:prstGeom prst="ellipse">
                    <a:avLst/>
                  </a:prstGeom>
                  <a:gradFill rotWithShape="0">
                    <a:gsLst>
                      <a:gs pos="0">
                        <a:srgbClr val="D8AF00"/>
                      </a:gs>
                      <a:gs pos="50000">
                        <a:srgbClr val="FFB061"/>
                      </a:gs>
                      <a:gs pos="100000">
                        <a:srgbClr val="D8AF00"/>
                      </a:gs>
                    </a:gsLst>
                    <a:lin ang="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61" name="Group 72"/>
                <p:cNvGrpSpPr/>
                <p:nvPr/>
              </p:nvGrpSpPr>
              <p:grpSpPr bwMode="auto">
                <a:xfrm>
                  <a:off x="2784" y="208"/>
                  <a:ext cx="336" cy="131"/>
                  <a:chOff x="2784" y="240"/>
                  <a:chExt cx="336" cy="131"/>
                </a:xfrm>
              </p:grpSpPr>
              <p:sp>
                <p:nvSpPr>
                  <p:cNvPr id="115" name="Oval 73"/>
                  <p:cNvSpPr>
                    <a:spLocks noChangeArrowheads="1"/>
                  </p:cNvSpPr>
                  <p:nvPr/>
                </p:nvSpPr>
                <p:spPr bwMode="auto">
                  <a:xfrm>
                    <a:off x="2783" y="224"/>
                    <a:ext cx="336" cy="134"/>
                  </a:xfrm>
                  <a:prstGeom prst="ellipse">
                    <a:avLst/>
                  </a:prstGeom>
                  <a:solidFill>
                    <a:srgbClr val="CC66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16" name="Oval 74"/>
                  <p:cNvSpPr>
                    <a:spLocks noChangeArrowheads="1"/>
                  </p:cNvSpPr>
                  <p:nvPr/>
                </p:nvSpPr>
                <p:spPr bwMode="auto">
                  <a:xfrm>
                    <a:off x="2783" y="222"/>
                    <a:ext cx="336" cy="113"/>
                  </a:xfrm>
                  <a:prstGeom prst="ellipse">
                    <a:avLst/>
                  </a:prstGeom>
                  <a:gradFill rotWithShape="0">
                    <a:gsLst>
                      <a:gs pos="0">
                        <a:srgbClr val="D8AF00"/>
                      </a:gs>
                      <a:gs pos="50000">
                        <a:srgbClr val="FFB061"/>
                      </a:gs>
                      <a:gs pos="100000">
                        <a:srgbClr val="D8AF00"/>
                      </a:gs>
                    </a:gsLst>
                    <a:lin ang="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62" name="Group 75"/>
                <p:cNvGrpSpPr/>
                <p:nvPr/>
              </p:nvGrpSpPr>
              <p:grpSpPr bwMode="auto">
                <a:xfrm>
                  <a:off x="2784" y="172"/>
                  <a:ext cx="336" cy="131"/>
                  <a:chOff x="2784" y="240"/>
                  <a:chExt cx="336" cy="131"/>
                </a:xfrm>
              </p:grpSpPr>
              <p:sp>
                <p:nvSpPr>
                  <p:cNvPr id="113" name="Oval 76"/>
                  <p:cNvSpPr>
                    <a:spLocks noChangeArrowheads="1"/>
                  </p:cNvSpPr>
                  <p:nvPr/>
                </p:nvSpPr>
                <p:spPr bwMode="auto">
                  <a:xfrm>
                    <a:off x="2783" y="247"/>
                    <a:ext cx="336" cy="127"/>
                  </a:xfrm>
                  <a:prstGeom prst="ellipse">
                    <a:avLst/>
                  </a:prstGeom>
                  <a:solidFill>
                    <a:srgbClr val="CC66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14" name="Oval 77"/>
                  <p:cNvSpPr>
                    <a:spLocks noChangeArrowheads="1"/>
                  </p:cNvSpPr>
                  <p:nvPr/>
                </p:nvSpPr>
                <p:spPr bwMode="auto">
                  <a:xfrm>
                    <a:off x="2783" y="239"/>
                    <a:ext cx="336" cy="111"/>
                  </a:xfrm>
                  <a:prstGeom prst="ellipse">
                    <a:avLst/>
                  </a:prstGeom>
                  <a:gradFill rotWithShape="0">
                    <a:gsLst>
                      <a:gs pos="0">
                        <a:srgbClr val="D8AF00"/>
                      </a:gs>
                      <a:gs pos="50000">
                        <a:srgbClr val="FFB061"/>
                      </a:gs>
                      <a:gs pos="100000">
                        <a:srgbClr val="D8AF00"/>
                      </a:gs>
                    </a:gsLst>
                    <a:lin ang="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pSp>
              <p:nvGrpSpPr>
                <p:cNvPr id="66" name="Group 78"/>
                <p:cNvGrpSpPr/>
                <p:nvPr/>
              </p:nvGrpSpPr>
              <p:grpSpPr bwMode="auto">
                <a:xfrm>
                  <a:off x="2784" y="136"/>
                  <a:ext cx="336" cy="131"/>
                  <a:chOff x="2784" y="240"/>
                  <a:chExt cx="336" cy="131"/>
                </a:xfrm>
              </p:grpSpPr>
              <p:sp>
                <p:nvSpPr>
                  <p:cNvPr id="111" name="Oval 79"/>
                  <p:cNvSpPr>
                    <a:spLocks noChangeArrowheads="1"/>
                  </p:cNvSpPr>
                  <p:nvPr/>
                </p:nvSpPr>
                <p:spPr bwMode="auto">
                  <a:xfrm>
                    <a:off x="2783" y="244"/>
                    <a:ext cx="336" cy="129"/>
                  </a:xfrm>
                  <a:prstGeom prst="ellipse">
                    <a:avLst/>
                  </a:prstGeom>
                  <a:solidFill>
                    <a:srgbClr val="CC66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12" name="Oval 80"/>
                  <p:cNvSpPr>
                    <a:spLocks noChangeArrowheads="1"/>
                  </p:cNvSpPr>
                  <p:nvPr/>
                </p:nvSpPr>
                <p:spPr bwMode="auto">
                  <a:xfrm>
                    <a:off x="2783" y="231"/>
                    <a:ext cx="336" cy="119"/>
                  </a:xfrm>
                  <a:prstGeom prst="ellipse">
                    <a:avLst/>
                  </a:prstGeom>
                  <a:gradFill rotWithShape="0">
                    <a:gsLst>
                      <a:gs pos="0">
                        <a:srgbClr val="D8AF00"/>
                      </a:gs>
                      <a:gs pos="50000">
                        <a:srgbClr val="FFB061"/>
                      </a:gs>
                      <a:gs pos="100000">
                        <a:srgbClr val="D8AF00"/>
                      </a:gs>
                    </a:gsLst>
                    <a:lin ang="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sp>
              <p:nvSpPr>
                <p:cNvPr id="109" name="Oval 81"/>
                <p:cNvSpPr>
                  <a:spLocks noChangeArrowheads="1"/>
                </p:cNvSpPr>
                <p:nvPr/>
              </p:nvSpPr>
              <p:spPr bwMode="auto">
                <a:xfrm>
                  <a:off x="2783" y="103"/>
                  <a:ext cx="336" cy="127"/>
                </a:xfrm>
                <a:prstGeom prst="ellipse">
                  <a:avLst/>
                </a:prstGeom>
                <a:solidFill>
                  <a:srgbClr val="CC6600"/>
                </a:soli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sp>
              <p:nvSpPr>
                <p:cNvPr id="110" name="Oval 82"/>
                <p:cNvSpPr>
                  <a:spLocks noChangeArrowheads="1"/>
                </p:cNvSpPr>
                <p:nvPr/>
              </p:nvSpPr>
              <p:spPr bwMode="auto">
                <a:xfrm>
                  <a:off x="2783" y="95"/>
                  <a:ext cx="336" cy="111"/>
                </a:xfrm>
                <a:prstGeom prst="ellipse">
                  <a:avLst/>
                </a:prstGeom>
                <a:gradFill rotWithShape="0">
                  <a:gsLst>
                    <a:gs pos="0">
                      <a:srgbClr val="FFCC00"/>
                    </a:gs>
                    <a:gs pos="50000">
                      <a:srgbClr val="FFCC99"/>
                    </a:gs>
                    <a:gs pos="100000">
                      <a:srgbClr val="FFCC00"/>
                    </a:gs>
                  </a:gsLst>
                  <a:lin ang="0" scaled="1"/>
                </a:gradFill>
                <a:ln w="9525">
                  <a:noFill/>
                  <a:round/>
                </a:ln>
                <a:effectLst/>
              </p:spPr>
              <p:txBody>
                <a:bodyPr wrap="none" anchor="ctr"/>
                <a:lstStyle/>
                <a:p>
                  <a:pPr algn="ctr">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graphicFrame>
            <p:nvGraphicFramePr>
              <p:cNvPr id="4099" name="Object 2"/>
              <p:cNvGraphicFramePr>
                <a:graphicFrameLocks noChangeAspect="1"/>
              </p:cNvGraphicFramePr>
              <p:nvPr/>
            </p:nvGraphicFramePr>
            <p:xfrm>
              <a:off x="5438940" y="5915346"/>
              <a:ext cx="336465" cy="287457"/>
            </p:xfrm>
            <a:graphic>
              <a:graphicData uri="http://schemas.openxmlformats.org/presentationml/2006/ole">
                <mc:AlternateContent xmlns:mc="http://schemas.openxmlformats.org/markup-compatibility/2006">
                  <mc:Choice xmlns:v="urn:schemas-microsoft-com:vml" Requires="v">
                    <p:oleObj spid="_x0000_s2056" name="Visio" r:id="rId15" imgW="14973300" imgH="24384000" progId="Visio.Drawing.11">
                      <p:embed/>
                    </p:oleObj>
                  </mc:Choice>
                  <mc:Fallback>
                    <p:oleObj name="Visio" r:id="rId15" imgW="14973300" imgH="24384000" progId="Visio.Drawing.11">
                      <p:embed/>
                      <p:pic>
                        <p:nvPicPr>
                          <p:cNvPr id="0" name="Object 2"/>
                          <p:cNvPicPr>
                            <a:picLocks noChangeAspect="1"/>
                          </p:cNvPicPr>
                          <p:nvPr/>
                        </p:nvPicPr>
                        <p:blipFill>
                          <a:blip r:embed="rId16"/>
                          <a:stretch>
                            <a:fillRect/>
                          </a:stretch>
                        </p:blipFill>
                        <p:spPr>
                          <a:xfrm>
                            <a:off x="5438940" y="5915346"/>
                            <a:ext cx="336465" cy="287457"/>
                          </a:xfrm>
                          <a:prstGeom prst="rect">
                            <a:avLst/>
                          </a:prstGeom>
                          <a:noFill/>
                          <a:ln w="9525">
                            <a:noFill/>
                          </a:ln>
                        </p:spPr>
                      </p:pic>
                    </p:oleObj>
                  </mc:Fallback>
                </mc:AlternateContent>
              </a:graphicData>
            </a:graphic>
          </p:graphicFrame>
        </p:grpSp>
        <p:sp>
          <p:nvSpPr>
            <p:cNvPr id="4128" name="矩形 184"/>
            <p:cNvSpPr>
              <a:spLocks noChangeArrowheads="1"/>
            </p:cNvSpPr>
            <p:nvPr/>
          </p:nvSpPr>
          <p:spPr bwMode="auto">
            <a:xfrm>
              <a:off x="4061052" y="5218529"/>
              <a:ext cx="1708748" cy="261663"/>
            </a:xfrm>
            <a:prstGeom prst="rect">
              <a:avLst/>
            </a:prstGeom>
            <a:noFill/>
            <a:ln w="9525">
              <a:noFill/>
              <a:miter lim="800000"/>
            </a:ln>
          </p:spPr>
          <p:txBody>
            <a:bodyPr>
              <a:spAutoFit/>
            </a:bodyPr>
            <a:lstStyle/>
            <a:p>
              <a:pPr algn="ctr"/>
              <a:r>
                <a:rPr lang="zh-CN" altLang="en-US" sz="1100" b="1">
                  <a:solidFill>
                    <a:srgbClr val="000000"/>
                  </a:solidFill>
                  <a:latin typeface="微软雅黑" panose="020B0503020204020204" pitchFamily="2" charset="-122"/>
                  <a:ea typeface="微软雅黑" panose="020B0503020204020204" pitchFamily="2" charset="-122"/>
                </a:rPr>
                <a:t>有线</a:t>
              </a:r>
              <a:endParaRPr lang="en-US" altLang="zh-CN" sz="1100" b="1">
                <a:solidFill>
                  <a:srgbClr val="000000"/>
                </a:solidFill>
                <a:latin typeface="微软雅黑" panose="020B0503020204020204" pitchFamily="2" charset="-122"/>
                <a:ea typeface="微软雅黑" panose="020B0503020204020204" pitchFamily="2" charset="-122"/>
              </a:endParaRPr>
            </a:p>
          </p:txBody>
        </p:sp>
        <p:sp>
          <p:nvSpPr>
            <p:cNvPr id="4129" name="矩形 184"/>
            <p:cNvSpPr>
              <a:spLocks noChangeArrowheads="1"/>
            </p:cNvSpPr>
            <p:nvPr/>
          </p:nvSpPr>
          <p:spPr bwMode="auto">
            <a:xfrm>
              <a:off x="5714172" y="5227184"/>
              <a:ext cx="1708748" cy="261663"/>
            </a:xfrm>
            <a:prstGeom prst="rect">
              <a:avLst/>
            </a:prstGeom>
            <a:noFill/>
            <a:ln w="9525">
              <a:noFill/>
              <a:miter lim="800000"/>
            </a:ln>
          </p:spPr>
          <p:txBody>
            <a:bodyPr>
              <a:spAutoFit/>
            </a:bodyPr>
            <a:lstStyle/>
            <a:p>
              <a:pPr algn="ctr"/>
              <a:r>
                <a:rPr lang="zh-CN" altLang="en-US" sz="1100" b="1">
                  <a:solidFill>
                    <a:srgbClr val="000000"/>
                  </a:solidFill>
                  <a:latin typeface="微软雅黑" panose="020B0503020204020204" pitchFamily="2" charset="-122"/>
                  <a:ea typeface="微软雅黑" panose="020B0503020204020204" pitchFamily="2" charset="-122"/>
                </a:rPr>
                <a:t>无线</a:t>
              </a:r>
              <a:endParaRPr lang="en-US" altLang="zh-CN" sz="1100" b="1">
                <a:solidFill>
                  <a:srgbClr val="000000"/>
                </a:solidFill>
                <a:latin typeface="微软雅黑" panose="020B0503020204020204" pitchFamily="2" charset="-122"/>
                <a:ea typeface="微软雅黑" panose="020B0503020204020204" pitchFamily="2" charset="-122"/>
              </a:endParaRPr>
            </a:p>
          </p:txBody>
        </p:sp>
        <p:sp>
          <p:nvSpPr>
            <p:cNvPr id="69" name="矩形 68"/>
            <p:cNvSpPr/>
            <p:nvPr/>
          </p:nvSpPr>
          <p:spPr>
            <a:xfrm>
              <a:off x="1405599" y="4886296"/>
              <a:ext cx="1101518" cy="176249"/>
            </a:xfrm>
            <a:prstGeom prst="rect">
              <a:avLst/>
            </a:prstGeom>
            <a:solidFill>
              <a:schemeClr val="tx2">
                <a:lumMod val="60000"/>
                <a:lumOff val="4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800" kern="0" dirty="0">
                  <a:solidFill>
                    <a:schemeClr val="tx1"/>
                  </a:solidFill>
                  <a:latin typeface="微软雅黑" panose="020B0503020204020204" pitchFamily="2" charset="-122"/>
                  <a:ea typeface="微软雅黑" panose="020B0503020204020204" pitchFamily="2" charset="-122"/>
                </a:rPr>
                <a:t>传输系统</a:t>
              </a:r>
            </a:p>
          </p:txBody>
        </p:sp>
        <p:sp>
          <p:nvSpPr>
            <p:cNvPr id="70" name="矩形 69"/>
            <p:cNvSpPr/>
            <p:nvPr/>
          </p:nvSpPr>
          <p:spPr>
            <a:xfrm>
              <a:off x="1405599" y="5076835"/>
              <a:ext cx="1101518" cy="176249"/>
            </a:xfrm>
            <a:prstGeom prst="rect">
              <a:avLst/>
            </a:prstGeom>
            <a:solidFill>
              <a:schemeClr val="tx2">
                <a:lumMod val="60000"/>
                <a:lumOff val="4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800" kern="0" dirty="0">
                  <a:solidFill>
                    <a:schemeClr val="tx1"/>
                  </a:solidFill>
                  <a:latin typeface="微软雅黑" panose="020B0503020204020204" pitchFamily="2" charset="-122"/>
                  <a:ea typeface="微软雅黑" panose="020B0503020204020204" pitchFamily="2" charset="-122"/>
                </a:rPr>
                <a:t>接入系统</a:t>
              </a:r>
            </a:p>
          </p:txBody>
        </p:sp>
        <p:sp>
          <p:nvSpPr>
            <p:cNvPr id="71" name="矩形 70"/>
            <p:cNvSpPr/>
            <p:nvPr/>
          </p:nvSpPr>
          <p:spPr>
            <a:xfrm>
              <a:off x="1405599" y="5265786"/>
              <a:ext cx="1101518" cy="176248"/>
            </a:xfrm>
            <a:prstGeom prst="rect">
              <a:avLst/>
            </a:prstGeom>
            <a:solidFill>
              <a:schemeClr val="tx2">
                <a:lumMod val="60000"/>
                <a:lumOff val="40000"/>
              </a:schemeClr>
            </a:solidFill>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CN" sz="800" kern="0" dirty="0">
                  <a:solidFill>
                    <a:schemeClr val="tx1"/>
                  </a:solidFill>
                  <a:latin typeface="微软雅黑" panose="020B0503020204020204" pitchFamily="2" charset="-122"/>
                  <a:ea typeface="微软雅黑" panose="020B0503020204020204" pitchFamily="2" charset="-122"/>
                </a:rPr>
                <a:t>…</a:t>
              </a:r>
              <a:endParaRPr lang="zh-CN" altLang="en-US" sz="800" kern="0" dirty="0">
                <a:solidFill>
                  <a:schemeClr val="tx1"/>
                </a:solidFill>
                <a:latin typeface="微软雅黑" panose="020B0503020204020204" pitchFamily="2" charset="-122"/>
                <a:ea typeface="微软雅黑" panose="020B0503020204020204" pitchFamily="2" charset="-122"/>
              </a:endParaRPr>
            </a:p>
          </p:txBody>
        </p:sp>
      </p:grpSp>
      <p:sp>
        <p:nvSpPr>
          <p:cNvPr id="269" name="矩形 268"/>
          <p:cNvSpPr/>
          <p:nvPr/>
        </p:nvSpPr>
        <p:spPr>
          <a:xfrm>
            <a:off x="143928" y="5460052"/>
            <a:ext cx="11809312" cy="584775"/>
          </a:xfrm>
          <a:prstGeom prst="rect">
            <a:avLst/>
          </a:prstGeom>
          <a:noFill/>
          <a:scene3d>
            <a:camera prst="orthographicFront"/>
            <a:lightRig rig="threePt" dir="t"/>
          </a:scene3d>
          <a:sp3d>
            <a:bevelT/>
          </a:sp3d>
        </p:spPr>
        <p:txBody>
          <a:bodyPr>
            <a:spAutoFit/>
          </a:bodyPr>
          <a:lstStyle/>
          <a:p>
            <a:pPr>
              <a:defRPr/>
            </a:pPr>
            <a:r>
              <a:rPr lang="zh-CN" altLang="en-US" sz="1600" b="1" dirty="0">
                <a:solidFill>
                  <a:schemeClr val="accent1"/>
                </a:solidFill>
                <a:latin typeface="微软雅黑" panose="020B0503020204020204" pitchFamily="2" charset="-122"/>
                <a:ea typeface="微软雅黑" panose="020B0503020204020204" pitchFamily="2" charset="-122"/>
                <a:cs typeface="Arial" panose="020B0604020202020204" pitchFamily="34" charset="0"/>
              </a:rPr>
              <a:t>智慧物流园基于云计算、物联网、</a:t>
            </a:r>
            <a:r>
              <a:rPr lang="en-US" altLang="zh-CN" sz="1600" b="1" dirty="0">
                <a:solidFill>
                  <a:schemeClr val="accent1"/>
                </a:solidFill>
                <a:latin typeface="微软雅黑" panose="020B0503020204020204" pitchFamily="2" charset="-122"/>
                <a:ea typeface="微软雅黑" panose="020B0503020204020204" pitchFamily="2" charset="-122"/>
                <a:cs typeface="Arial" panose="020B0604020202020204" pitchFamily="34" charset="0"/>
              </a:rPr>
              <a:t>ICT</a:t>
            </a:r>
            <a:r>
              <a:rPr lang="zh-CN" altLang="en-US" sz="1600" b="1" dirty="0">
                <a:solidFill>
                  <a:schemeClr val="accent1"/>
                </a:solidFill>
                <a:latin typeface="微软雅黑" panose="020B0503020204020204" pitchFamily="2" charset="-122"/>
                <a:ea typeface="微软雅黑" panose="020B0503020204020204" pitchFamily="2" charset="-122"/>
                <a:cs typeface="Arial" panose="020B0604020202020204" pitchFamily="34" charset="0"/>
              </a:rPr>
              <a:t>技术，可为物流园提供从规划、设计、开发、实施与服务的整体解决方案，帮助物流园区提升物流智慧化水平</a:t>
            </a:r>
            <a:r>
              <a:rPr lang="zh-CN" altLang="en-US" sz="1600" b="1" dirty="0">
                <a:solidFill>
                  <a:srgbClr val="0070C0"/>
                </a:solidFill>
                <a:latin typeface="微软雅黑" panose="020B0503020204020204" pitchFamily="2" charset="-122"/>
                <a:ea typeface="微软雅黑" panose="020B0503020204020204" pitchFamily="2" charset="-122"/>
                <a:cs typeface="Arial" panose="020B0604020202020204" pitchFamily="34" charset="0"/>
              </a:rPr>
              <a:t>。</a:t>
            </a:r>
            <a:endParaRPr lang="zh-CN" altLang="en-US" sz="1600" dirty="0"/>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698"/>
                                        </p:tgtEl>
                                        <p:attrNameLst>
                                          <p:attrName>style.visibility</p:attrName>
                                        </p:attrNameLst>
                                      </p:cBhvr>
                                      <p:to>
                                        <p:strVal val="visible"/>
                                      </p:to>
                                    </p:set>
                                    <p:anim calcmode="lin" valueType="num">
                                      <p:cBhvr>
                                        <p:cTn id="7" dur="400" fill="hold"/>
                                        <p:tgtEl>
                                          <p:spTgt spid="2969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29698"/>
                                        </p:tgtEl>
                                        <p:attrNameLst>
                                          <p:attrName>ppt_y</p:attrName>
                                        </p:attrNameLst>
                                      </p:cBhvr>
                                      <p:tavLst>
                                        <p:tav tm="0">
                                          <p:val>
                                            <p:strVal val="#ppt_y"/>
                                          </p:val>
                                        </p:tav>
                                        <p:tav tm="100000">
                                          <p:val>
                                            <p:strVal val="#ppt_y"/>
                                          </p:val>
                                        </p:tav>
                                      </p:tavLst>
                                    </p:anim>
                                    <p:anim calcmode="lin" valueType="num">
                                      <p:cBhvr>
                                        <p:cTn id="9" dur="400" fill="hold"/>
                                        <p:tgtEl>
                                          <p:spTgt spid="2969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2969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29698"/>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69"/>
                                        </p:tgtEl>
                                        <p:attrNameLst>
                                          <p:attrName>style.visibility</p:attrName>
                                        </p:attrNameLst>
                                      </p:cBhvr>
                                      <p:to>
                                        <p:strVal val="visible"/>
                                      </p:to>
                                    </p:set>
                                    <p:anim calcmode="lin" valueType="num">
                                      <p:cBhvr additive="base">
                                        <p:cTn id="22" dur="500" fill="hold"/>
                                        <p:tgtEl>
                                          <p:spTgt spid="269"/>
                                        </p:tgtEl>
                                        <p:attrNameLst>
                                          <p:attrName>ppt_x</p:attrName>
                                        </p:attrNameLst>
                                      </p:cBhvr>
                                      <p:tavLst>
                                        <p:tav tm="0">
                                          <p:val>
                                            <p:strVal val="#ppt_x"/>
                                          </p:val>
                                        </p:tav>
                                        <p:tav tm="100000">
                                          <p:val>
                                            <p:strVal val="#ppt_x"/>
                                          </p:val>
                                        </p:tav>
                                      </p:tavLst>
                                    </p:anim>
                                    <p:anim calcmode="lin" valueType="num">
                                      <p:cBhvr additive="base">
                                        <p:cTn id="23"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8" grpId="0"/>
      <p:bldP spid="2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智慧物流园区整体方案亮点</a:t>
            </a:r>
          </a:p>
        </p:txBody>
      </p:sp>
      <p:sp>
        <p:nvSpPr>
          <p:cNvPr id="32771"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2</a:t>
            </a:r>
            <a:endParaRPr lang="zh-CN" altLang="en-US" dirty="0">
              <a:solidFill>
                <a:srgbClr val="FFFFFF"/>
              </a:solidFill>
              <a:latin typeface="Arial" panose="020B0604020202020204" pitchFamily="34" charset="0"/>
              <a:ea typeface="宋体" panose="02010600030101010101" pitchFamily="2" charset="-122"/>
            </a:endParaRPr>
          </a:p>
        </p:txBody>
      </p:sp>
      <p:sp>
        <p:nvSpPr>
          <p:cNvPr id="32772" name="Freeform 14"/>
          <p:cNvSpPr/>
          <p:nvPr/>
        </p:nvSpPr>
        <p:spPr>
          <a:xfrm>
            <a:off x="962025" y="1635125"/>
            <a:ext cx="935038" cy="935038"/>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rgbClr val="00AAA2">
              <a:alpha val="100000"/>
            </a:srgbClr>
          </a:solidFill>
          <a:ln w="9525">
            <a:noFill/>
          </a:ln>
        </p:spPr>
        <p:txBody>
          <a:bodyPr/>
          <a:lstStyle/>
          <a:p>
            <a:endParaRPr lang="zh-CN" altLang="en-US"/>
          </a:p>
        </p:txBody>
      </p:sp>
      <p:sp>
        <p:nvSpPr>
          <p:cNvPr id="32773" name="矩形 37"/>
          <p:cNvSpPr/>
          <p:nvPr/>
        </p:nvSpPr>
        <p:spPr>
          <a:xfrm>
            <a:off x="835025" y="1725613"/>
            <a:ext cx="1189038" cy="708025"/>
          </a:xfrm>
          <a:prstGeom prst="rect">
            <a:avLst/>
          </a:prstGeom>
          <a:noFill/>
          <a:ln w="9525">
            <a:noFill/>
          </a:ln>
        </p:spPr>
        <p:txBody>
          <a:bodyPr>
            <a:spAutoFit/>
          </a:bodyPr>
          <a:lstStyle/>
          <a:p>
            <a:pPr algn="ctr"/>
            <a:r>
              <a:rPr lang="en-US" altLang="zh-CN" sz="4000" b="1" dirty="0">
                <a:solidFill>
                  <a:schemeClr val="accent2"/>
                </a:solidFill>
                <a:latin typeface="微软雅黑" panose="020B0503020204020204" pitchFamily="2" charset="-122"/>
                <a:ea typeface="微软雅黑" panose="020B0503020204020204" pitchFamily="2" charset="-122"/>
              </a:rPr>
              <a:t>01</a:t>
            </a:r>
          </a:p>
        </p:txBody>
      </p:sp>
      <p:sp>
        <p:nvSpPr>
          <p:cNvPr id="32774" name="矩形 38"/>
          <p:cNvSpPr/>
          <p:nvPr/>
        </p:nvSpPr>
        <p:spPr>
          <a:xfrm>
            <a:off x="1931988" y="1323975"/>
            <a:ext cx="3355975" cy="398780"/>
          </a:xfrm>
          <a:prstGeom prst="rect">
            <a:avLst/>
          </a:prstGeom>
          <a:noFill/>
          <a:ln w="9525">
            <a:noFill/>
          </a:ln>
        </p:spPr>
        <p:txBody>
          <a:bodyPr>
            <a:spAutoFit/>
          </a:bodyPr>
          <a:lstStyle/>
          <a:p>
            <a:pPr algn="just"/>
            <a:r>
              <a:rPr lang="zh-CN" altLang="en-US" sz="2000" b="1" dirty="0">
                <a:solidFill>
                  <a:schemeClr val="accent1"/>
                </a:solidFill>
                <a:latin typeface="微软雅黑" panose="020B0503020204020204" pitchFamily="2" charset="-122"/>
                <a:ea typeface="微软雅黑" panose="020B0503020204020204" pitchFamily="2" charset="-122"/>
              </a:rPr>
              <a:t>新技术，物联网，信息化</a:t>
            </a:r>
          </a:p>
        </p:txBody>
      </p:sp>
      <p:sp>
        <p:nvSpPr>
          <p:cNvPr id="32775" name="Freeform 14"/>
          <p:cNvSpPr/>
          <p:nvPr/>
        </p:nvSpPr>
        <p:spPr>
          <a:xfrm>
            <a:off x="962025" y="3392488"/>
            <a:ext cx="935038" cy="935037"/>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rgbClr val="00AAA2">
              <a:alpha val="100000"/>
            </a:srgbClr>
          </a:solidFill>
          <a:ln w="9525">
            <a:noFill/>
          </a:ln>
        </p:spPr>
        <p:txBody>
          <a:bodyPr/>
          <a:lstStyle/>
          <a:p>
            <a:endParaRPr lang="zh-CN" altLang="en-US"/>
          </a:p>
        </p:txBody>
      </p:sp>
      <p:sp>
        <p:nvSpPr>
          <p:cNvPr id="32776" name="矩形 40"/>
          <p:cNvSpPr/>
          <p:nvPr/>
        </p:nvSpPr>
        <p:spPr>
          <a:xfrm>
            <a:off x="835025" y="3482975"/>
            <a:ext cx="1189038" cy="708025"/>
          </a:xfrm>
          <a:prstGeom prst="rect">
            <a:avLst/>
          </a:prstGeom>
          <a:noFill/>
          <a:ln w="9525">
            <a:noFill/>
          </a:ln>
        </p:spPr>
        <p:txBody>
          <a:bodyPr>
            <a:spAutoFit/>
          </a:bodyPr>
          <a:lstStyle/>
          <a:p>
            <a:pPr algn="ctr"/>
            <a:r>
              <a:rPr lang="en-US" altLang="zh-CN" sz="4000" b="1" dirty="0">
                <a:solidFill>
                  <a:schemeClr val="accent2"/>
                </a:solidFill>
                <a:latin typeface="微软雅黑" panose="020B0503020204020204" pitchFamily="2" charset="-122"/>
                <a:ea typeface="微软雅黑" panose="020B0503020204020204" pitchFamily="2" charset="-122"/>
              </a:rPr>
              <a:t>02</a:t>
            </a:r>
          </a:p>
        </p:txBody>
      </p:sp>
      <p:sp>
        <p:nvSpPr>
          <p:cNvPr id="32777" name="Freeform 14"/>
          <p:cNvSpPr/>
          <p:nvPr/>
        </p:nvSpPr>
        <p:spPr>
          <a:xfrm>
            <a:off x="962025" y="5091113"/>
            <a:ext cx="935038" cy="935037"/>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rgbClr val="00AAA2">
              <a:alpha val="100000"/>
            </a:srgbClr>
          </a:solidFill>
          <a:ln w="9525">
            <a:noFill/>
          </a:ln>
        </p:spPr>
        <p:txBody>
          <a:bodyPr/>
          <a:lstStyle/>
          <a:p>
            <a:endParaRPr lang="zh-CN" altLang="en-US"/>
          </a:p>
        </p:txBody>
      </p:sp>
      <p:sp>
        <p:nvSpPr>
          <p:cNvPr id="32778" name="矩形 42"/>
          <p:cNvSpPr/>
          <p:nvPr/>
        </p:nvSpPr>
        <p:spPr>
          <a:xfrm>
            <a:off x="835025" y="5183188"/>
            <a:ext cx="1189038" cy="708025"/>
          </a:xfrm>
          <a:prstGeom prst="rect">
            <a:avLst/>
          </a:prstGeom>
          <a:noFill/>
          <a:ln w="9525">
            <a:noFill/>
          </a:ln>
        </p:spPr>
        <p:txBody>
          <a:bodyPr>
            <a:spAutoFit/>
          </a:bodyPr>
          <a:lstStyle/>
          <a:p>
            <a:pPr algn="ctr"/>
            <a:r>
              <a:rPr lang="en-US" altLang="zh-CN" sz="4000" b="1" dirty="0">
                <a:solidFill>
                  <a:schemeClr val="accent2"/>
                </a:solidFill>
                <a:latin typeface="微软雅黑" panose="020B0503020204020204" pitchFamily="2" charset="-122"/>
                <a:ea typeface="微软雅黑" panose="020B0503020204020204" pitchFamily="2" charset="-122"/>
              </a:rPr>
              <a:t>03</a:t>
            </a:r>
          </a:p>
        </p:txBody>
      </p:sp>
      <p:sp>
        <p:nvSpPr>
          <p:cNvPr id="32779" name="矩形 43"/>
          <p:cNvSpPr/>
          <p:nvPr/>
        </p:nvSpPr>
        <p:spPr>
          <a:xfrm>
            <a:off x="1931988" y="1628775"/>
            <a:ext cx="3970337" cy="922020"/>
          </a:xfrm>
          <a:prstGeom prst="rect">
            <a:avLst/>
          </a:prstGeom>
          <a:noFill/>
          <a:ln w="9525">
            <a:noFill/>
          </a:ln>
        </p:spPr>
        <p:txBody>
          <a:bodyPr>
            <a:spAutoFit/>
          </a:bodyPr>
          <a:lstStyle/>
          <a:p>
            <a:pPr algn="just"/>
            <a:r>
              <a:rPr lang="zh-CN" altLang="en-US">
                <a:latin typeface="微软雅黑" panose="020B0503020204020204" pitchFamily="2" charset="-122"/>
                <a:ea typeface="微软雅黑" panose="020B0503020204020204" pitchFamily="2" charset="-122"/>
                <a:sym typeface="+mn-ea"/>
              </a:rPr>
              <a:t> 借助传统的</a:t>
            </a:r>
            <a:r>
              <a:rPr lang="en-US" altLang="zh-CN">
                <a:latin typeface="微软雅黑" panose="020B0503020204020204" pitchFamily="2" charset="-122"/>
                <a:ea typeface="微软雅黑" panose="020B0503020204020204" pitchFamily="2" charset="-122"/>
                <a:sym typeface="+mn-ea"/>
              </a:rPr>
              <a:t>IT</a:t>
            </a:r>
            <a:r>
              <a:rPr lang="zh-CN" altLang="en-US">
                <a:latin typeface="微软雅黑" panose="020B0503020204020204" pitchFamily="2" charset="-122"/>
                <a:ea typeface="微软雅黑" panose="020B0503020204020204" pitchFamily="2" charset="-122"/>
                <a:sym typeface="+mn-ea"/>
              </a:rPr>
              <a:t>与</a:t>
            </a:r>
            <a:r>
              <a:rPr lang="en-US" altLang="zh-CN">
                <a:latin typeface="微软雅黑" panose="020B0503020204020204" pitchFamily="2" charset="-122"/>
                <a:ea typeface="微软雅黑" panose="020B0503020204020204" pitchFamily="2" charset="-122"/>
                <a:sym typeface="+mn-ea"/>
              </a:rPr>
              <a:t>CT</a:t>
            </a:r>
            <a:r>
              <a:rPr lang="zh-CN" altLang="en-US">
                <a:latin typeface="微软雅黑" panose="020B0503020204020204" pitchFamily="2" charset="-122"/>
                <a:ea typeface="微软雅黑" panose="020B0503020204020204" pitchFamily="2" charset="-122"/>
                <a:sym typeface="+mn-ea"/>
              </a:rPr>
              <a:t>技术，引入云计算，物联网，电子商务等新技术，实现园区的信息化</a:t>
            </a:r>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32780" name="矩形 44"/>
          <p:cNvSpPr/>
          <p:nvPr/>
        </p:nvSpPr>
        <p:spPr>
          <a:xfrm>
            <a:off x="1931988" y="3106738"/>
            <a:ext cx="3355975" cy="398780"/>
          </a:xfrm>
          <a:prstGeom prst="rect">
            <a:avLst/>
          </a:prstGeom>
          <a:noFill/>
          <a:ln w="9525">
            <a:noFill/>
          </a:ln>
        </p:spPr>
        <p:txBody>
          <a:bodyPr>
            <a:spAutoFit/>
          </a:bodyPr>
          <a:lstStyle/>
          <a:p>
            <a:pPr algn="just"/>
            <a:r>
              <a:rPr lang="zh-CN" altLang="en-US" sz="2000" b="1" dirty="0">
                <a:solidFill>
                  <a:schemeClr val="accent1"/>
                </a:solidFill>
                <a:latin typeface="微软雅黑" panose="020B0503020204020204" pitchFamily="2" charset="-122"/>
                <a:ea typeface="微软雅黑" panose="020B0503020204020204" pitchFamily="2" charset="-122"/>
              </a:rPr>
              <a:t>自动化，智能化</a:t>
            </a:r>
          </a:p>
        </p:txBody>
      </p:sp>
      <p:sp>
        <p:nvSpPr>
          <p:cNvPr id="32781" name="矩形 45"/>
          <p:cNvSpPr/>
          <p:nvPr/>
        </p:nvSpPr>
        <p:spPr>
          <a:xfrm>
            <a:off x="1931988" y="3411538"/>
            <a:ext cx="3970337" cy="1476375"/>
          </a:xfrm>
          <a:prstGeom prst="rect">
            <a:avLst/>
          </a:prstGeom>
          <a:noFill/>
          <a:ln w="9525">
            <a:noFill/>
          </a:ln>
        </p:spPr>
        <p:txBody>
          <a:bodyPr>
            <a:spAutoFit/>
          </a:bodyPr>
          <a:lstStyle/>
          <a:p>
            <a:pPr algn="just"/>
            <a:r>
              <a:rPr lang="zh-CN" altLang="en-US">
                <a:latin typeface="微软雅黑" panose="020B0503020204020204" pitchFamily="2" charset="-122"/>
                <a:ea typeface="微软雅黑" panose="020B0503020204020204" pitchFamily="2" charset="-122"/>
                <a:sym typeface="+mn-ea"/>
              </a:rPr>
              <a:t>园区提供信息服务、交易服务、数据交互等服务，实现物流的自动化，信息化与智能化，有效整合供应链上下游资源。</a:t>
            </a:r>
            <a:endParaRPr lang="zh-CN" altLang="en-US">
              <a:latin typeface="微软雅黑" panose="020B0503020204020204" pitchFamily="2" charset="-122"/>
              <a:ea typeface="微软雅黑" panose="020B0503020204020204" pitchFamily="2" charset="-122"/>
            </a:endParaRPr>
          </a:p>
          <a:p>
            <a:pPr algn="just"/>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32782" name="矩形 46"/>
          <p:cNvSpPr/>
          <p:nvPr/>
        </p:nvSpPr>
        <p:spPr>
          <a:xfrm>
            <a:off x="1931988" y="4805363"/>
            <a:ext cx="3355975" cy="398780"/>
          </a:xfrm>
          <a:prstGeom prst="rect">
            <a:avLst/>
          </a:prstGeom>
          <a:noFill/>
          <a:ln w="9525">
            <a:noFill/>
          </a:ln>
        </p:spPr>
        <p:txBody>
          <a:bodyPr>
            <a:spAutoFit/>
          </a:bodyPr>
          <a:lstStyle/>
          <a:p>
            <a:pPr algn="just"/>
            <a:r>
              <a:rPr lang="zh-CN" altLang="en-US" sz="2000" b="1" dirty="0">
                <a:solidFill>
                  <a:schemeClr val="accent1"/>
                </a:solidFill>
                <a:latin typeface="微软雅黑" panose="020B0503020204020204" pitchFamily="2" charset="-122"/>
                <a:ea typeface="微软雅黑" panose="020B0503020204020204" pitchFamily="2" charset="-122"/>
              </a:rPr>
              <a:t>一次规划，永久受益</a:t>
            </a:r>
          </a:p>
        </p:txBody>
      </p:sp>
      <p:sp>
        <p:nvSpPr>
          <p:cNvPr id="32783" name="矩形 47"/>
          <p:cNvSpPr/>
          <p:nvPr/>
        </p:nvSpPr>
        <p:spPr>
          <a:xfrm>
            <a:off x="1931988" y="5108575"/>
            <a:ext cx="3970337" cy="922020"/>
          </a:xfrm>
          <a:prstGeom prst="rect">
            <a:avLst/>
          </a:prstGeom>
          <a:noFill/>
          <a:ln w="9525">
            <a:noFill/>
          </a:ln>
        </p:spPr>
        <p:txBody>
          <a:bodyPr>
            <a:spAutoFit/>
          </a:bodyPr>
          <a:lstStyle/>
          <a:p>
            <a:pPr>
              <a:buFont typeface="Wingdings" panose="05000000000000000000" pitchFamily="2" charset="2"/>
            </a:pPr>
            <a:r>
              <a:rPr lang="zh-CN" altLang="en-US" dirty="0">
                <a:latin typeface="微软雅黑" panose="020B0503020204020204" pitchFamily="2" charset="-122"/>
                <a:ea typeface="微软雅黑" panose="020B0503020204020204" pitchFamily="2" charset="-122"/>
                <a:sym typeface="+mn-ea"/>
              </a:rPr>
              <a:t>从物流园的咨询规划阶段介入，从信息化以及园区布置以及经营方面整体考虑，优化整体配置和功能布局</a:t>
            </a:r>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32784" name="Freeform 14"/>
          <p:cNvSpPr/>
          <p:nvPr/>
        </p:nvSpPr>
        <p:spPr>
          <a:xfrm>
            <a:off x="6269038" y="1635125"/>
            <a:ext cx="936625" cy="935038"/>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chemeClr val="bg2">
              <a:alpha val="100000"/>
            </a:schemeClr>
          </a:solidFill>
          <a:ln w="9525">
            <a:noFill/>
          </a:ln>
        </p:spPr>
        <p:txBody>
          <a:bodyPr/>
          <a:lstStyle/>
          <a:p>
            <a:endParaRPr lang="zh-CN" altLang="en-US"/>
          </a:p>
        </p:txBody>
      </p:sp>
      <p:sp>
        <p:nvSpPr>
          <p:cNvPr id="32785" name="矩形 49"/>
          <p:cNvSpPr/>
          <p:nvPr/>
        </p:nvSpPr>
        <p:spPr>
          <a:xfrm>
            <a:off x="6142038" y="1725613"/>
            <a:ext cx="1189037" cy="708025"/>
          </a:xfrm>
          <a:prstGeom prst="rect">
            <a:avLst/>
          </a:prstGeom>
          <a:noFill/>
          <a:ln w="9525">
            <a:noFill/>
          </a:ln>
        </p:spPr>
        <p:txBody>
          <a:bodyPr>
            <a:spAutoFit/>
          </a:bodyPr>
          <a:lstStyle/>
          <a:p>
            <a:pPr algn="ctr"/>
            <a:r>
              <a:rPr lang="en-US" altLang="zh-CN" sz="4000" b="1" dirty="0">
                <a:solidFill>
                  <a:schemeClr val="accent2"/>
                </a:solidFill>
                <a:latin typeface="微软雅黑" panose="020B0503020204020204" pitchFamily="2" charset="-122"/>
                <a:ea typeface="微软雅黑" panose="020B0503020204020204" pitchFamily="2" charset="-122"/>
              </a:rPr>
              <a:t>04</a:t>
            </a:r>
          </a:p>
        </p:txBody>
      </p:sp>
      <p:sp>
        <p:nvSpPr>
          <p:cNvPr id="32786" name="矩形 50"/>
          <p:cNvSpPr/>
          <p:nvPr/>
        </p:nvSpPr>
        <p:spPr>
          <a:xfrm>
            <a:off x="7240588" y="1323975"/>
            <a:ext cx="3355975" cy="398780"/>
          </a:xfrm>
          <a:prstGeom prst="rect">
            <a:avLst/>
          </a:prstGeom>
          <a:noFill/>
          <a:ln w="9525">
            <a:noFill/>
          </a:ln>
        </p:spPr>
        <p:txBody>
          <a:bodyPr>
            <a:spAutoFit/>
          </a:bodyPr>
          <a:lstStyle/>
          <a:p>
            <a:pPr algn="just"/>
            <a:r>
              <a:rPr lang="zh-CN" altLang="en-US" sz="2000" b="1" dirty="0">
                <a:solidFill>
                  <a:schemeClr val="accent1"/>
                </a:solidFill>
                <a:latin typeface="微软雅黑" panose="020B0503020204020204" pitchFamily="2" charset="-122"/>
                <a:ea typeface="微软雅黑" panose="020B0503020204020204" pitchFamily="2" charset="-122"/>
              </a:rPr>
              <a:t>云计算</a:t>
            </a:r>
            <a:r>
              <a:rPr lang="en-US" altLang="zh-CN" sz="2000" b="1" dirty="0">
                <a:solidFill>
                  <a:schemeClr val="accent1"/>
                </a:solidFill>
                <a:latin typeface="微软雅黑" panose="020B0503020204020204" pitchFamily="2" charset="-122"/>
                <a:ea typeface="微软雅黑" panose="020B0503020204020204" pitchFamily="2" charset="-122"/>
              </a:rPr>
              <a:t>+</a:t>
            </a:r>
            <a:r>
              <a:rPr lang="zh-CN" altLang="en-US" sz="2000" b="1" dirty="0">
                <a:solidFill>
                  <a:schemeClr val="accent1"/>
                </a:solidFill>
                <a:latin typeface="微软雅黑" panose="020B0503020204020204" pitchFamily="2" charset="-122"/>
                <a:ea typeface="微软雅黑" panose="020B0503020204020204" pitchFamily="2" charset="-122"/>
              </a:rPr>
              <a:t>物联网</a:t>
            </a:r>
          </a:p>
        </p:txBody>
      </p:sp>
      <p:sp>
        <p:nvSpPr>
          <p:cNvPr id="32787" name="Freeform 14"/>
          <p:cNvSpPr/>
          <p:nvPr/>
        </p:nvSpPr>
        <p:spPr>
          <a:xfrm>
            <a:off x="6269038" y="3392488"/>
            <a:ext cx="936625" cy="935037"/>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chemeClr val="bg2">
              <a:alpha val="100000"/>
            </a:schemeClr>
          </a:solidFill>
          <a:ln w="9525">
            <a:noFill/>
          </a:ln>
        </p:spPr>
        <p:txBody>
          <a:bodyPr/>
          <a:lstStyle/>
          <a:p>
            <a:endParaRPr lang="zh-CN" altLang="en-US"/>
          </a:p>
        </p:txBody>
      </p:sp>
      <p:sp>
        <p:nvSpPr>
          <p:cNvPr id="32788" name="矩形 52"/>
          <p:cNvSpPr/>
          <p:nvPr/>
        </p:nvSpPr>
        <p:spPr>
          <a:xfrm>
            <a:off x="6142038" y="3482975"/>
            <a:ext cx="1189037" cy="708025"/>
          </a:xfrm>
          <a:prstGeom prst="rect">
            <a:avLst/>
          </a:prstGeom>
          <a:noFill/>
          <a:ln w="9525">
            <a:noFill/>
          </a:ln>
        </p:spPr>
        <p:txBody>
          <a:bodyPr>
            <a:spAutoFit/>
          </a:bodyPr>
          <a:lstStyle/>
          <a:p>
            <a:pPr algn="ctr"/>
            <a:r>
              <a:rPr lang="en-US" altLang="zh-CN" sz="4000" b="1" dirty="0">
                <a:solidFill>
                  <a:schemeClr val="accent2"/>
                </a:solidFill>
                <a:latin typeface="微软雅黑" panose="020B0503020204020204" pitchFamily="2" charset="-122"/>
                <a:ea typeface="微软雅黑" panose="020B0503020204020204" pitchFamily="2" charset="-122"/>
              </a:rPr>
              <a:t>05</a:t>
            </a:r>
          </a:p>
        </p:txBody>
      </p:sp>
      <p:sp>
        <p:nvSpPr>
          <p:cNvPr id="32789" name="Freeform 14"/>
          <p:cNvSpPr/>
          <p:nvPr/>
        </p:nvSpPr>
        <p:spPr>
          <a:xfrm>
            <a:off x="6269038" y="5091113"/>
            <a:ext cx="936625" cy="935037"/>
          </a:xfrm>
          <a:custGeom>
            <a:avLst/>
            <a:gdLst/>
            <a:ahLst/>
            <a:cxnLst>
              <a:cxn ang="0">
                <a:pos x="935332" y="473299"/>
              </a:cxn>
              <a:cxn ang="0">
                <a:pos x="467811" y="934722"/>
              </a:cxn>
              <a:cxn ang="0">
                <a:pos x="0" y="467216"/>
              </a:cxn>
              <a:cxn ang="0">
                <a:pos x="461724" y="0"/>
              </a:cxn>
              <a:cxn ang="0">
                <a:pos x="461724" y="0"/>
              </a:cxn>
              <a:cxn ang="0">
                <a:pos x="467811" y="0"/>
              </a:cxn>
              <a:cxn ang="0">
                <a:pos x="935332" y="0"/>
              </a:cxn>
              <a:cxn ang="0">
                <a:pos x="935332" y="467216"/>
              </a:cxn>
              <a:cxn ang="0">
                <a:pos x="935332" y="473299"/>
              </a:cxn>
            </a:cxnLst>
            <a:rect l="0" t="0" r="0" b="0"/>
            <a:pathLst>
              <a:path w="3227" h="3227">
                <a:moveTo>
                  <a:pt x="3227" y="1634"/>
                </a:moveTo>
                <a:cubicBezTo>
                  <a:pt x="3216" y="2515"/>
                  <a:pt x="2498" y="3227"/>
                  <a:pt x="1614" y="3227"/>
                </a:cubicBezTo>
                <a:cubicBezTo>
                  <a:pt x="723" y="3227"/>
                  <a:pt x="0" y="2504"/>
                  <a:pt x="0" y="1613"/>
                </a:cubicBezTo>
                <a:cubicBezTo>
                  <a:pt x="0" y="729"/>
                  <a:pt x="712" y="11"/>
                  <a:pt x="1593" y="0"/>
                </a:cubicBezTo>
                <a:lnTo>
                  <a:pt x="1593" y="0"/>
                </a:lnTo>
                <a:lnTo>
                  <a:pt x="1614" y="0"/>
                </a:lnTo>
                <a:lnTo>
                  <a:pt x="3227" y="0"/>
                </a:lnTo>
                <a:lnTo>
                  <a:pt x="3227" y="1613"/>
                </a:lnTo>
                <a:lnTo>
                  <a:pt x="3227" y="1634"/>
                </a:lnTo>
                <a:close/>
              </a:path>
            </a:pathLst>
          </a:custGeom>
          <a:solidFill>
            <a:schemeClr val="bg2">
              <a:alpha val="100000"/>
            </a:schemeClr>
          </a:solidFill>
          <a:ln w="9525">
            <a:noFill/>
          </a:ln>
        </p:spPr>
        <p:txBody>
          <a:bodyPr/>
          <a:lstStyle/>
          <a:p>
            <a:endParaRPr lang="zh-CN" altLang="en-US"/>
          </a:p>
        </p:txBody>
      </p:sp>
      <p:sp>
        <p:nvSpPr>
          <p:cNvPr id="32790" name="矩形 56"/>
          <p:cNvSpPr/>
          <p:nvPr/>
        </p:nvSpPr>
        <p:spPr>
          <a:xfrm>
            <a:off x="6142038" y="5183188"/>
            <a:ext cx="1189037" cy="708025"/>
          </a:xfrm>
          <a:prstGeom prst="rect">
            <a:avLst/>
          </a:prstGeom>
          <a:noFill/>
          <a:ln w="9525">
            <a:noFill/>
          </a:ln>
        </p:spPr>
        <p:txBody>
          <a:bodyPr>
            <a:spAutoFit/>
          </a:bodyPr>
          <a:lstStyle/>
          <a:p>
            <a:pPr algn="ctr"/>
            <a:r>
              <a:rPr lang="en-US" altLang="zh-CN" sz="4000" b="1" dirty="0">
                <a:solidFill>
                  <a:schemeClr val="accent2"/>
                </a:solidFill>
                <a:latin typeface="微软雅黑" panose="020B0503020204020204" pitchFamily="2" charset="-122"/>
                <a:ea typeface="微软雅黑" panose="020B0503020204020204" pitchFamily="2" charset="-122"/>
              </a:rPr>
              <a:t>06</a:t>
            </a:r>
          </a:p>
        </p:txBody>
      </p:sp>
      <p:sp>
        <p:nvSpPr>
          <p:cNvPr id="32791" name="矩形 57"/>
          <p:cNvSpPr/>
          <p:nvPr/>
        </p:nvSpPr>
        <p:spPr>
          <a:xfrm>
            <a:off x="7240588" y="1628775"/>
            <a:ext cx="3970337" cy="1198880"/>
          </a:xfrm>
          <a:prstGeom prst="rect">
            <a:avLst/>
          </a:prstGeom>
          <a:noFill/>
          <a:ln w="9525">
            <a:noFill/>
          </a:ln>
        </p:spPr>
        <p:txBody>
          <a:bodyPr>
            <a:spAutoFit/>
          </a:bodyPr>
          <a:lstStyle/>
          <a:p>
            <a:pPr marL="0" lvl="1">
              <a:buFont typeface="Wingdings" panose="05000000000000000000" pitchFamily="2" charset="2"/>
            </a:pPr>
            <a:r>
              <a:rPr lang="zh-CN" altLang="en-US" dirty="0">
                <a:solidFill>
                  <a:srgbClr val="000000"/>
                </a:solidFill>
                <a:latin typeface="微软雅黑" panose="020B0503020204020204" pitchFamily="2" charset="-122"/>
                <a:ea typeface="微软雅黑" panose="020B0503020204020204" pitchFamily="2" charset="-122"/>
                <a:sym typeface="+mn-ea"/>
              </a:rPr>
              <a:t>端到端物流园整体解决方案与云应计算和物联网技术相结合，</a:t>
            </a:r>
            <a:r>
              <a:rPr lang="zh-CN" altLang="en-US" dirty="0">
                <a:latin typeface="微软雅黑" panose="020B0503020204020204" pitchFamily="2" charset="-122"/>
                <a:ea typeface="微软雅黑" panose="020B0503020204020204" pitchFamily="2" charset="-122"/>
                <a:sym typeface="+mn-ea"/>
              </a:rPr>
              <a:t>配合先进的物流专业管理系统，</a:t>
            </a:r>
            <a:r>
              <a:rPr lang="zh-CN" altLang="en-US" dirty="0">
                <a:solidFill>
                  <a:srgbClr val="000000"/>
                </a:solidFill>
                <a:latin typeface="微软雅黑" panose="020B0503020204020204" pitchFamily="2" charset="-122"/>
                <a:ea typeface="微软雅黑" panose="020B0503020204020204" pitchFamily="2" charset="-122"/>
                <a:sym typeface="+mn-ea"/>
              </a:rPr>
              <a:t>全面提高物流园运行效率</a:t>
            </a:r>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32792" name="矩形 58"/>
          <p:cNvSpPr/>
          <p:nvPr/>
        </p:nvSpPr>
        <p:spPr>
          <a:xfrm>
            <a:off x="7240588" y="3106738"/>
            <a:ext cx="3355975" cy="398780"/>
          </a:xfrm>
          <a:prstGeom prst="rect">
            <a:avLst/>
          </a:prstGeom>
          <a:noFill/>
          <a:ln w="9525">
            <a:noFill/>
          </a:ln>
        </p:spPr>
        <p:txBody>
          <a:bodyPr>
            <a:spAutoFit/>
          </a:bodyPr>
          <a:lstStyle/>
          <a:p>
            <a:pPr algn="just"/>
            <a:r>
              <a:rPr lang="zh-CN" altLang="en-US" sz="2000" b="1" dirty="0">
                <a:solidFill>
                  <a:schemeClr val="accent1"/>
                </a:solidFill>
                <a:latin typeface="微软雅黑" panose="020B0503020204020204" pitchFamily="2" charset="-122"/>
                <a:ea typeface="微软雅黑" panose="020B0503020204020204" pitchFamily="2" charset="-122"/>
              </a:rPr>
              <a:t>整合产生规模效应</a:t>
            </a:r>
          </a:p>
        </p:txBody>
      </p:sp>
      <p:sp>
        <p:nvSpPr>
          <p:cNvPr id="32793" name="矩形 59"/>
          <p:cNvSpPr/>
          <p:nvPr/>
        </p:nvSpPr>
        <p:spPr>
          <a:xfrm>
            <a:off x="7240588" y="3411538"/>
            <a:ext cx="3970337" cy="368300"/>
          </a:xfrm>
          <a:prstGeom prst="rect">
            <a:avLst/>
          </a:prstGeom>
          <a:noFill/>
          <a:ln w="9525">
            <a:noFill/>
          </a:ln>
        </p:spPr>
        <p:txBody>
          <a:bodyPr>
            <a:spAutoFit/>
          </a:bodyPr>
          <a:lstStyle/>
          <a:p>
            <a:pPr>
              <a:buFont typeface="Wingdings" panose="05000000000000000000" pitchFamily="2" charset="2"/>
            </a:pPr>
            <a:r>
              <a:rPr lang="zh-CN" altLang="en-US" dirty="0">
                <a:latin typeface="微软雅黑" panose="020B0503020204020204" pitchFamily="2" charset="-122"/>
                <a:ea typeface="微软雅黑" panose="020B0503020204020204" pitchFamily="2" charset="-122"/>
                <a:sym typeface="+mn-ea"/>
              </a:rPr>
              <a:t>有效整合供应链，形成规模效应</a:t>
            </a:r>
            <a:endParaRPr lang="zh-CN" altLang="en-US" dirty="0">
              <a:solidFill>
                <a:schemeClr val="accent1"/>
              </a:solidFill>
              <a:latin typeface="微软雅黑" panose="020B0503020204020204" pitchFamily="2" charset="-122"/>
              <a:ea typeface="微软雅黑" panose="020B0503020204020204" pitchFamily="2" charset="-122"/>
            </a:endParaRPr>
          </a:p>
        </p:txBody>
      </p:sp>
      <p:sp>
        <p:nvSpPr>
          <p:cNvPr id="32794" name="矩形 60"/>
          <p:cNvSpPr/>
          <p:nvPr/>
        </p:nvSpPr>
        <p:spPr>
          <a:xfrm>
            <a:off x="7240588" y="4805363"/>
            <a:ext cx="3355975" cy="398780"/>
          </a:xfrm>
          <a:prstGeom prst="rect">
            <a:avLst/>
          </a:prstGeom>
          <a:noFill/>
          <a:ln w="9525">
            <a:noFill/>
          </a:ln>
        </p:spPr>
        <p:txBody>
          <a:bodyPr>
            <a:spAutoFit/>
          </a:bodyPr>
          <a:lstStyle/>
          <a:p>
            <a:pPr algn="just"/>
            <a:r>
              <a:rPr lang="zh-CN" altLang="en-US" sz="2000" b="1" dirty="0">
                <a:solidFill>
                  <a:schemeClr val="accent1"/>
                </a:solidFill>
                <a:latin typeface="微软雅黑" panose="020B0503020204020204" pitchFamily="2" charset="-122"/>
                <a:ea typeface="微软雅黑" panose="020B0503020204020204" pitchFamily="2" charset="-122"/>
              </a:rPr>
              <a:t>横向兼容，灵活扩展</a:t>
            </a:r>
          </a:p>
        </p:txBody>
      </p:sp>
      <p:sp>
        <p:nvSpPr>
          <p:cNvPr id="32795" name="矩形 61"/>
          <p:cNvSpPr/>
          <p:nvPr/>
        </p:nvSpPr>
        <p:spPr>
          <a:xfrm>
            <a:off x="7240588" y="5108575"/>
            <a:ext cx="3970337" cy="922020"/>
          </a:xfrm>
          <a:prstGeom prst="rect">
            <a:avLst/>
          </a:prstGeom>
          <a:noFill/>
          <a:ln w="9525">
            <a:noFill/>
          </a:ln>
        </p:spPr>
        <p:txBody>
          <a:bodyPr>
            <a:spAutoFit/>
          </a:bodyPr>
          <a:lstStyle/>
          <a:p>
            <a:pPr marL="0" lvl="1">
              <a:buFont typeface="Wingdings" panose="05000000000000000000" pitchFamily="2" charset="2"/>
            </a:pPr>
            <a:r>
              <a:rPr lang="zh-CN" altLang="en-US" dirty="0">
                <a:solidFill>
                  <a:srgbClr val="000000"/>
                </a:solidFill>
                <a:latin typeface="微软雅黑" panose="020B0503020204020204" pitchFamily="2" charset="-122"/>
                <a:ea typeface="微软雅黑" panose="020B0503020204020204" pitchFamily="2" charset="-122"/>
                <a:sym typeface="+mn-ea"/>
              </a:rPr>
              <a:t>物流信息平台横向兼容不同子系统，纵向灵活扩展应用构件，大幅降低投资。</a:t>
            </a:r>
            <a:endParaRPr lang="zh-CN" altLang="en-US" dirty="0">
              <a:solidFill>
                <a:schemeClr val="accent1"/>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770"/>
                                        </p:tgtEl>
                                        <p:attrNameLst>
                                          <p:attrName>style.visibility</p:attrName>
                                        </p:attrNameLst>
                                      </p:cBhvr>
                                      <p:to>
                                        <p:strVal val="visible"/>
                                      </p:to>
                                    </p:set>
                                    <p:anim calcmode="lin" valueType="num">
                                      <p:cBhvr>
                                        <p:cTn id="7" dur="400" fill="hold"/>
                                        <p:tgtEl>
                                          <p:spTgt spid="32770"/>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2770"/>
                                        </p:tgtEl>
                                        <p:attrNameLst>
                                          <p:attrName>ppt_y</p:attrName>
                                        </p:attrNameLst>
                                      </p:cBhvr>
                                      <p:tavLst>
                                        <p:tav tm="0">
                                          <p:val>
                                            <p:strVal val="#ppt_y"/>
                                          </p:val>
                                        </p:tav>
                                        <p:tav tm="100000">
                                          <p:val>
                                            <p:strVal val="#ppt_y"/>
                                          </p:val>
                                        </p:tav>
                                      </p:tavLst>
                                    </p:anim>
                                    <p:anim calcmode="lin" valueType="num">
                                      <p:cBhvr>
                                        <p:cTn id="9" dur="400" fill="hold"/>
                                        <p:tgtEl>
                                          <p:spTgt spid="32770"/>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27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2770"/>
                                        </p:tgtEl>
                                      </p:cBhvr>
                                    </p:animEffect>
                                  </p:childTnLst>
                                </p:cTn>
                              </p:par>
                            </p:childTnLst>
                          </p:cTn>
                        </p:par>
                        <p:par>
                          <p:cTn id="12" fill="hold">
                            <p:stCondLst>
                              <p:cond delay="840"/>
                            </p:stCondLst>
                            <p:childTnLst>
                              <p:par>
                                <p:cTn id="13" presetID="2" presetClass="entr" presetSubtype="12" fill="hold" nodeType="afterEffect">
                                  <p:stCondLst>
                                    <p:cond delay="0"/>
                                  </p:stCondLst>
                                  <p:childTnLst>
                                    <p:set>
                                      <p:cBhvr>
                                        <p:cTn id="14" dur="1" fill="hold">
                                          <p:stCondLst>
                                            <p:cond delay="0"/>
                                          </p:stCondLst>
                                        </p:cTn>
                                        <p:tgtEl>
                                          <p:spTgt spid="32772"/>
                                        </p:tgtEl>
                                        <p:attrNameLst>
                                          <p:attrName>style.visibility</p:attrName>
                                        </p:attrNameLst>
                                      </p:cBhvr>
                                      <p:to>
                                        <p:strVal val="visible"/>
                                      </p:to>
                                    </p:set>
                                    <p:anim calcmode="lin" valueType="num">
                                      <p:cBhvr additive="base">
                                        <p:cTn id="15" dur="500" fill="hold"/>
                                        <p:tgtEl>
                                          <p:spTgt spid="32772"/>
                                        </p:tgtEl>
                                        <p:attrNameLst>
                                          <p:attrName>ppt_x</p:attrName>
                                        </p:attrNameLst>
                                      </p:cBhvr>
                                      <p:tavLst>
                                        <p:tav tm="0">
                                          <p:val>
                                            <p:strVal val="0-#ppt_w/2"/>
                                          </p:val>
                                        </p:tav>
                                        <p:tav tm="100000">
                                          <p:val>
                                            <p:strVal val="#ppt_x"/>
                                          </p:val>
                                        </p:tav>
                                      </p:tavLst>
                                    </p:anim>
                                    <p:anim calcmode="lin" valueType="num">
                                      <p:cBhvr additive="base">
                                        <p:cTn id="16" dur="500" fill="hold"/>
                                        <p:tgtEl>
                                          <p:spTgt spid="32772"/>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32775"/>
                                        </p:tgtEl>
                                        <p:attrNameLst>
                                          <p:attrName>style.visibility</p:attrName>
                                        </p:attrNameLst>
                                      </p:cBhvr>
                                      <p:to>
                                        <p:strVal val="visible"/>
                                      </p:to>
                                    </p:set>
                                    <p:anim calcmode="lin" valueType="num">
                                      <p:cBhvr additive="base">
                                        <p:cTn id="19" dur="500" fill="hold"/>
                                        <p:tgtEl>
                                          <p:spTgt spid="32775"/>
                                        </p:tgtEl>
                                        <p:attrNameLst>
                                          <p:attrName>ppt_x</p:attrName>
                                        </p:attrNameLst>
                                      </p:cBhvr>
                                      <p:tavLst>
                                        <p:tav tm="0">
                                          <p:val>
                                            <p:strVal val="0-#ppt_w/2"/>
                                          </p:val>
                                        </p:tav>
                                        <p:tav tm="100000">
                                          <p:val>
                                            <p:strVal val="#ppt_x"/>
                                          </p:val>
                                        </p:tav>
                                      </p:tavLst>
                                    </p:anim>
                                    <p:anim calcmode="lin" valueType="num">
                                      <p:cBhvr additive="base">
                                        <p:cTn id="20" dur="500" fill="hold"/>
                                        <p:tgtEl>
                                          <p:spTgt spid="32775"/>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2777"/>
                                        </p:tgtEl>
                                        <p:attrNameLst>
                                          <p:attrName>style.visibility</p:attrName>
                                        </p:attrNameLst>
                                      </p:cBhvr>
                                      <p:to>
                                        <p:strVal val="visible"/>
                                      </p:to>
                                    </p:set>
                                    <p:anim calcmode="lin" valueType="num">
                                      <p:cBhvr additive="base">
                                        <p:cTn id="23" dur="500" fill="hold"/>
                                        <p:tgtEl>
                                          <p:spTgt spid="32777"/>
                                        </p:tgtEl>
                                        <p:attrNameLst>
                                          <p:attrName>ppt_x</p:attrName>
                                        </p:attrNameLst>
                                      </p:cBhvr>
                                      <p:tavLst>
                                        <p:tav tm="0">
                                          <p:val>
                                            <p:strVal val="0-#ppt_w/2"/>
                                          </p:val>
                                        </p:tav>
                                        <p:tav tm="100000">
                                          <p:val>
                                            <p:strVal val="#ppt_x"/>
                                          </p:val>
                                        </p:tav>
                                      </p:tavLst>
                                    </p:anim>
                                    <p:anim calcmode="lin" valueType="num">
                                      <p:cBhvr additive="base">
                                        <p:cTn id="24" dur="500" fill="hold"/>
                                        <p:tgtEl>
                                          <p:spTgt spid="32777"/>
                                        </p:tgtEl>
                                        <p:attrNameLst>
                                          <p:attrName>ppt_y</p:attrName>
                                        </p:attrNameLst>
                                      </p:cBhvr>
                                      <p:tavLst>
                                        <p:tav tm="0">
                                          <p:val>
                                            <p:strVal val="1+#ppt_h/2"/>
                                          </p:val>
                                        </p:tav>
                                        <p:tav tm="100000">
                                          <p:val>
                                            <p:strVal val="#ppt_y"/>
                                          </p:val>
                                        </p:tav>
                                      </p:tavLst>
                                    </p:anim>
                                  </p:childTnLst>
                                </p:cTn>
                              </p:par>
                            </p:childTnLst>
                          </p:cTn>
                        </p:par>
                        <p:par>
                          <p:cTn id="25" fill="hold">
                            <p:stCondLst>
                              <p:cond delay="1340"/>
                            </p:stCondLst>
                            <p:childTnLst>
                              <p:par>
                                <p:cTn id="26" presetID="31" presetClass="entr" presetSubtype="0" fill="hold" grpId="0" nodeType="afterEffect">
                                  <p:stCondLst>
                                    <p:cond delay="0"/>
                                  </p:stCondLst>
                                  <p:childTnLst>
                                    <p:set>
                                      <p:cBhvr>
                                        <p:cTn id="27" dur="1" fill="hold">
                                          <p:stCondLst>
                                            <p:cond delay="0"/>
                                          </p:stCondLst>
                                        </p:cTn>
                                        <p:tgtEl>
                                          <p:spTgt spid="32773"/>
                                        </p:tgtEl>
                                        <p:attrNameLst>
                                          <p:attrName>style.visibility</p:attrName>
                                        </p:attrNameLst>
                                      </p:cBhvr>
                                      <p:to>
                                        <p:strVal val="visible"/>
                                      </p:to>
                                    </p:set>
                                    <p:anim calcmode="lin" valueType="num">
                                      <p:cBhvr>
                                        <p:cTn id="28" dur="500" fill="hold"/>
                                        <p:tgtEl>
                                          <p:spTgt spid="32773"/>
                                        </p:tgtEl>
                                        <p:attrNameLst>
                                          <p:attrName>ppt_w</p:attrName>
                                        </p:attrNameLst>
                                      </p:cBhvr>
                                      <p:tavLst>
                                        <p:tav tm="0">
                                          <p:val>
                                            <p:fltVal val="0"/>
                                          </p:val>
                                        </p:tav>
                                        <p:tav tm="100000">
                                          <p:val>
                                            <p:strVal val="#ppt_w"/>
                                          </p:val>
                                        </p:tav>
                                      </p:tavLst>
                                    </p:anim>
                                    <p:anim calcmode="lin" valueType="num">
                                      <p:cBhvr>
                                        <p:cTn id="29" dur="500" fill="hold"/>
                                        <p:tgtEl>
                                          <p:spTgt spid="32773"/>
                                        </p:tgtEl>
                                        <p:attrNameLst>
                                          <p:attrName>ppt_h</p:attrName>
                                        </p:attrNameLst>
                                      </p:cBhvr>
                                      <p:tavLst>
                                        <p:tav tm="0">
                                          <p:val>
                                            <p:fltVal val="0"/>
                                          </p:val>
                                        </p:tav>
                                        <p:tav tm="100000">
                                          <p:val>
                                            <p:strVal val="#ppt_h"/>
                                          </p:val>
                                        </p:tav>
                                      </p:tavLst>
                                    </p:anim>
                                    <p:anim calcmode="lin" valueType="num">
                                      <p:cBhvr>
                                        <p:cTn id="30" dur="500" fill="hold"/>
                                        <p:tgtEl>
                                          <p:spTgt spid="32773"/>
                                        </p:tgtEl>
                                        <p:attrNameLst>
                                          <p:attrName>style.rotation</p:attrName>
                                        </p:attrNameLst>
                                      </p:cBhvr>
                                      <p:tavLst>
                                        <p:tav tm="0">
                                          <p:val>
                                            <p:fltVal val="90"/>
                                          </p:val>
                                        </p:tav>
                                        <p:tav tm="100000">
                                          <p:val>
                                            <p:fltVal val="0"/>
                                          </p:val>
                                        </p:tav>
                                      </p:tavLst>
                                    </p:anim>
                                    <p:animEffect transition="in" filter="fade">
                                      <p:cBhvr>
                                        <p:cTn id="31" dur="500"/>
                                        <p:tgtEl>
                                          <p:spTgt spid="32773"/>
                                        </p:tgtEl>
                                      </p:cBhvr>
                                    </p:animEffect>
                                  </p:childTnLst>
                                </p:cTn>
                              </p:par>
                              <p:par>
                                <p:cTn id="32" presetID="8" presetClass="emph" presetSubtype="0" fill="hold" grpId="1" nodeType="withEffect">
                                  <p:stCondLst>
                                    <p:cond delay="0"/>
                                  </p:stCondLst>
                                  <p:childTnLst>
                                    <p:animRot by="21600000">
                                      <p:cBhvr>
                                        <p:cTn id="33" dur="500" fill="hold"/>
                                        <p:tgtEl>
                                          <p:spTgt spid="32773"/>
                                        </p:tgtEl>
                                        <p:attrNameLst>
                                          <p:attrName>r</p:attrName>
                                        </p:attrNameLst>
                                      </p:cBhvr>
                                    </p:animRot>
                                  </p:childTnLst>
                                </p:cTn>
                              </p:par>
                            </p:childTnLst>
                          </p:cTn>
                        </p:par>
                        <p:par>
                          <p:cTn id="34" fill="hold">
                            <p:stCondLst>
                              <p:cond delay="1840"/>
                            </p:stCondLst>
                            <p:childTnLst>
                              <p:par>
                                <p:cTn id="35" presetID="22" presetClass="entr" presetSubtype="8" fill="hold" grpId="0" nodeType="afterEffect">
                                  <p:stCondLst>
                                    <p:cond delay="0"/>
                                  </p:stCondLst>
                                  <p:childTnLst>
                                    <p:set>
                                      <p:cBhvr>
                                        <p:cTn id="36" dur="1" fill="hold">
                                          <p:stCondLst>
                                            <p:cond delay="0"/>
                                          </p:stCondLst>
                                        </p:cTn>
                                        <p:tgtEl>
                                          <p:spTgt spid="32774"/>
                                        </p:tgtEl>
                                        <p:attrNameLst>
                                          <p:attrName>style.visibility</p:attrName>
                                        </p:attrNameLst>
                                      </p:cBhvr>
                                      <p:to>
                                        <p:strVal val="visible"/>
                                      </p:to>
                                    </p:set>
                                    <p:animEffect transition="in" filter="wipe(left)">
                                      <p:cBhvr>
                                        <p:cTn id="37" dur="500"/>
                                        <p:tgtEl>
                                          <p:spTgt spid="32774"/>
                                        </p:tgtEl>
                                      </p:cBhvr>
                                    </p:animEffect>
                                  </p:childTnLst>
                                </p:cTn>
                              </p:par>
                            </p:childTnLst>
                          </p:cTn>
                        </p:par>
                        <p:par>
                          <p:cTn id="38" fill="hold">
                            <p:stCondLst>
                              <p:cond delay="2340"/>
                            </p:stCondLst>
                            <p:childTnLst>
                              <p:par>
                                <p:cTn id="39" presetID="22" presetClass="entr" presetSubtype="1" fill="hold" grpId="0" nodeType="afterEffect">
                                  <p:stCondLst>
                                    <p:cond delay="0"/>
                                  </p:stCondLst>
                                  <p:childTnLst>
                                    <p:set>
                                      <p:cBhvr>
                                        <p:cTn id="40" dur="1" fill="hold">
                                          <p:stCondLst>
                                            <p:cond delay="0"/>
                                          </p:stCondLst>
                                        </p:cTn>
                                        <p:tgtEl>
                                          <p:spTgt spid="32779"/>
                                        </p:tgtEl>
                                        <p:attrNameLst>
                                          <p:attrName>style.visibility</p:attrName>
                                        </p:attrNameLst>
                                      </p:cBhvr>
                                      <p:to>
                                        <p:strVal val="visible"/>
                                      </p:to>
                                    </p:set>
                                    <p:animEffect transition="in" filter="wipe(up)">
                                      <p:cBhvr>
                                        <p:cTn id="41" dur="500"/>
                                        <p:tgtEl>
                                          <p:spTgt spid="32779"/>
                                        </p:tgtEl>
                                      </p:cBhvr>
                                    </p:animEffect>
                                  </p:childTnLst>
                                </p:cTn>
                              </p:par>
                            </p:childTnLst>
                          </p:cTn>
                        </p:par>
                        <p:par>
                          <p:cTn id="42" fill="hold">
                            <p:stCondLst>
                              <p:cond delay="2840"/>
                            </p:stCondLst>
                            <p:childTnLst>
                              <p:par>
                                <p:cTn id="43" presetID="31" presetClass="entr" presetSubtype="0" fill="hold" grpId="0" nodeType="afterEffect">
                                  <p:stCondLst>
                                    <p:cond delay="0"/>
                                  </p:stCondLst>
                                  <p:childTnLst>
                                    <p:set>
                                      <p:cBhvr>
                                        <p:cTn id="44" dur="1" fill="hold">
                                          <p:stCondLst>
                                            <p:cond delay="0"/>
                                          </p:stCondLst>
                                        </p:cTn>
                                        <p:tgtEl>
                                          <p:spTgt spid="32776"/>
                                        </p:tgtEl>
                                        <p:attrNameLst>
                                          <p:attrName>style.visibility</p:attrName>
                                        </p:attrNameLst>
                                      </p:cBhvr>
                                      <p:to>
                                        <p:strVal val="visible"/>
                                      </p:to>
                                    </p:set>
                                    <p:anim calcmode="lin" valueType="num">
                                      <p:cBhvr>
                                        <p:cTn id="45" dur="500" fill="hold"/>
                                        <p:tgtEl>
                                          <p:spTgt spid="32776"/>
                                        </p:tgtEl>
                                        <p:attrNameLst>
                                          <p:attrName>ppt_w</p:attrName>
                                        </p:attrNameLst>
                                      </p:cBhvr>
                                      <p:tavLst>
                                        <p:tav tm="0">
                                          <p:val>
                                            <p:fltVal val="0"/>
                                          </p:val>
                                        </p:tav>
                                        <p:tav tm="100000">
                                          <p:val>
                                            <p:strVal val="#ppt_w"/>
                                          </p:val>
                                        </p:tav>
                                      </p:tavLst>
                                    </p:anim>
                                    <p:anim calcmode="lin" valueType="num">
                                      <p:cBhvr>
                                        <p:cTn id="46" dur="500" fill="hold"/>
                                        <p:tgtEl>
                                          <p:spTgt spid="32776"/>
                                        </p:tgtEl>
                                        <p:attrNameLst>
                                          <p:attrName>ppt_h</p:attrName>
                                        </p:attrNameLst>
                                      </p:cBhvr>
                                      <p:tavLst>
                                        <p:tav tm="0">
                                          <p:val>
                                            <p:fltVal val="0"/>
                                          </p:val>
                                        </p:tav>
                                        <p:tav tm="100000">
                                          <p:val>
                                            <p:strVal val="#ppt_h"/>
                                          </p:val>
                                        </p:tav>
                                      </p:tavLst>
                                    </p:anim>
                                    <p:anim calcmode="lin" valueType="num">
                                      <p:cBhvr>
                                        <p:cTn id="47" dur="500" fill="hold"/>
                                        <p:tgtEl>
                                          <p:spTgt spid="32776"/>
                                        </p:tgtEl>
                                        <p:attrNameLst>
                                          <p:attrName>style.rotation</p:attrName>
                                        </p:attrNameLst>
                                      </p:cBhvr>
                                      <p:tavLst>
                                        <p:tav tm="0">
                                          <p:val>
                                            <p:fltVal val="90"/>
                                          </p:val>
                                        </p:tav>
                                        <p:tav tm="100000">
                                          <p:val>
                                            <p:fltVal val="0"/>
                                          </p:val>
                                        </p:tav>
                                      </p:tavLst>
                                    </p:anim>
                                    <p:animEffect transition="in" filter="fade">
                                      <p:cBhvr>
                                        <p:cTn id="48" dur="500"/>
                                        <p:tgtEl>
                                          <p:spTgt spid="32776"/>
                                        </p:tgtEl>
                                      </p:cBhvr>
                                    </p:animEffect>
                                  </p:childTnLst>
                                </p:cTn>
                              </p:par>
                              <p:par>
                                <p:cTn id="49" presetID="8" presetClass="emph" presetSubtype="0" fill="hold" grpId="1" nodeType="withEffect">
                                  <p:stCondLst>
                                    <p:cond delay="0"/>
                                  </p:stCondLst>
                                  <p:childTnLst>
                                    <p:animRot by="21600000">
                                      <p:cBhvr>
                                        <p:cTn id="50" dur="500" fill="hold"/>
                                        <p:tgtEl>
                                          <p:spTgt spid="32776"/>
                                        </p:tgtEl>
                                        <p:attrNameLst>
                                          <p:attrName>r</p:attrName>
                                        </p:attrNameLst>
                                      </p:cBhvr>
                                    </p:animRot>
                                  </p:childTnLst>
                                </p:cTn>
                              </p:par>
                            </p:childTnLst>
                          </p:cTn>
                        </p:par>
                        <p:par>
                          <p:cTn id="51" fill="hold">
                            <p:stCondLst>
                              <p:cond delay="3340"/>
                            </p:stCondLst>
                            <p:childTnLst>
                              <p:par>
                                <p:cTn id="52" presetID="22" presetClass="entr" presetSubtype="8" fill="hold" grpId="0" nodeType="afterEffect">
                                  <p:stCondLst>
                                    <p:cond delay="0"/>
                                  </p:stCondLst>
                                  <p:childTnLst>
                                    <p:set>
                                      <p:cBhvr>
                                        <p:cTn id="53" dur="1" fill="hold">
                                          <p:stCondLst>
                                            <p:cond delay="0"/>
                                          </p:stCondLst>
                                        </p:cTn>
                                        <p:tgtEl>
                                          <p:spTgt spid="32780"/>
                                        </p:tgtEl>
                                        <p:attrNameLst>
                                          <p:attrName>style.visibility</p:attrName>
                                        </p:attrNameLst>
                                      </p:cBhvr>
                                      <p:to>
                                        <p:strVal val="visible"/>
                                      </p:to>
                                    </p:set>
                                    <p:animEffect transition="in" filter="wipe(left)">
                                      <p:cBhvr>
                                        <p:cTn id="54" dur="500"/>
                                        <p:tgtEl>
                                          <p:spTgt spid="32780"/>
                                        </p:tgtEl>
                                      </p:cBhvr>
                                    </p:animEffect>
                                  </p:childTnLst>
                                </p:cTn>
                              </p:par>
                            </p:childTnLst>
                          </p:cTn>
                        </p:par>
                        <p:par>
                          <p:cTn id="55" fill="hold">
                            <p:stCondLst>
                              <p:cond delay="3840"/>
                            </p:stCondLst>
                            <p:childTnLst>
                              <p:par>
                                <p:cTn id="56" presetID="22" presetClass="entr" presetSubtype="1" fill="hold" grpId="0" nodeType="afterEffect">
                                  <p:stCondLst>
                                    <p:cond delay="0"/>
                                  </p:stCondLst>
                                  <p:childTnLst>
                                    <p:set>
                                      <p:cBhvr>
                                        <p:cTn id="57" dur="1" fill="hold">
                                          <p:stCondLst>
                                            <p:cond delay="0"/>
                                          </p:stCondLst>
                                        </p:cTn>
                                        <p:tgtEl>
                                          <p:spTgt spid="32781"/>
                                        </p:tgtEl>
                                        <p:attrNameLst>
                                          <p:attrName>style.visibility</p:attrName>
                                        </p:attrNameLst>
                                      </p:cBhvr>
                                      <p:to>
                                        <p:strVal val="visible"/>
                                      </p:to>
                                    </p:set>
                                    <p:animEffect transition="in" filter="wipe(up)">
                                      <p:cBhvr>
                                        <p:cTn id="58" dur="500"/>
                                        <p:tgtEl>
                                          <p:spTgt spid="32781"/>
                                        </p:tgtEl>
                                      </p:cBhvr>
                                    </p:animEffect>
                                  </p:childTnLst>
                                </p:cTn>
                              </p:par>
                            </p:childTnLst>
                          </p:cTn>
                        </p:par>
                        <p:par>
                          <p:cTn id="59" fill="hold">
                            <p:stCondLst>
                              <p:cond delay="4340"/>
                            </p:stCondLst>
                            <p:childTnLst>
                              <p:par>
                                <p:cTn id="60" presetID="31" presetClass="entr" presetSubtype="0" fill="hold" grpId="0" nodeType="afterEffect">
                                  <p:stCondLst>
                                    <p:cond delay="0"/>
                                  </p:stCondLst>
                                  <p:childTnLst>
                                    <p:set>
                                      <p:cBhvr>
                                        <p:cTn id="61" dur="1" fill="hold">
                                          <p:stCondLst>
                                            <p:cond delay="0"/>
                                          </p:stCondLst>
                                        </p:cTn>
                                        <p:tgtEl>
                                          <p:spTgt spid="32778"/>
                                        </p:tgtEl>
                                        <p:attrNameLst>
                                          <p:attrName>style.visibility</p:attrName>
                                        </p:attrNameLst>
                                      </p:cBhvr>
                                      <p:to>
                                        <p:strVal val="visible"/>
                                      </p:to>
                                    </p:set>
                                    <p:anim calcmode="lin" valueType="num">
                                      <p:cBhvr>
                                        <p:cTn id="62" dur="500" fill="hold"/>
                                        <p:tgtEl>
                                          <p:spTgt spid="32778"/>
                                        </p:tgtEl>
                                        <p:attrNameLst>
                                          <p:attrName>ppt_w</p:attrName>
                                        </p:attrNameLst>
                                      </p:cBhvr>
                                      <p:tavLst>
                                        <p:tav tm="0">
                                          <p:val>
                                            <p:fltVal val="0"/>
                                          </p:val>
                                        </p:tav>
                                        <p:tav tm="100000">
                                          <p:val>
                                            <p:strVal val="#ppt_w"/>
                                          </p:val>
                                        </p:tav>
                                      </p:tavLst>
                                    </p:anim>
                                    <p:anim calcmode="lin" valueType="num">
                                      <p:cBhvr>
                                        <p:cTn id="63" dur="500" fill="hold"/>
                                        <p:tgtEl>
                                          <p:spTgt spid="32778"/>
                                        </p:tgtEl>
                                        <p:attrNameLst>
                                          <p:attrName>ppt_h</p:attrName>
                                        </p:attrNameLst>
                                      </p:cBhvr>
                                      <p:tavLst>
                                        <p:tav tm="0">
                                          <p:val>
                                            <p:fltVal val="0"/>
                                          </p:val>
                                        </p:tav>
                                        <p:tav tm="100000">
                                          <p:val>
                                            <p:strVal val="#ppt_h"/>
                                          </p:val>
                                        </p:tav>
                                      </p:tavLst>
                                    </p:anim>
                                    <p:anim calcmode="lin" valueType="num">
                                      <p:cBhvr>
                                        <p:cTn id="64" dur="500" fill="hold"/>
                                        <p:tgtEl>
                                          <p:spTgt spid="32778"/>
                                        </p:tgtEl>
                                        <p:attrNameLst>
                                          <p:attrName>style.rotation</p:attrName>
                                        </p:attrNameLst>
                                      </p:cBhvr>
                                      <p:tavLst>
                                        <p:tav tm="0">
                                          <p:val>
                                            <p:fltVal val="90"/>
                                          </p:val>
                                        </p:tav>
                                        <p:tav tm="100000">
                                          <p:val>
                                            <p:fltVal val="0"/>
                                          </p:val>
                                        </p:tav>
                                      </p:tavLst>
                                    </p:anim>
                                    <p:animEffect transition="in" filter="fade">
                                      <p:cBhvr>
                                        <p:cTn id="65" dur="500"/>
                                        <p:tgtEl>
                                          <p:spTgt spid="32778"/>
                                        </p:tgtEl>
                                      </p:cBhvr>
                                    </p:animEffect>
                                  </p:childTnLst>
                                </p:cTn>
                              </p:par>
                              <p:par>
                                <p:cTn id="66" presetID="8" presetClass="emph" presetSubtype="0" fill="hold" grpId="1" nodeType="withEffect">
                                  <p:stCondLst>
                                    <p:cond delay="0"/>
                                  </p:stCondLst>
                                  <p:childTnLst>
                                    <p:animRot by="21600000">
                                      <p:cBhvr>
                                        <p:cTn id="67" dur="500" fill="hold"/>
                                        <p:tgtEl>
                                          <p:spTgt spid="32778"/>
                                        </p:tgtEl>
                                        <p:attrNameLst>
                                          <p:attrName>r</p:attrName>
                                        </p:attrNameLst>
                                      </p:cBhvr>
                                    </p:animRot>
                                  </p:childTnLst>
                                </p:cTn>
                              </p:par>
                            </p:childTnLst>
                          </p:cTn>
                        </p:par>
                        <p:par>
                          <p:cTn id="68" fill="hold">
                            <p:stCondLst>
                              <p:cond delay="4840"/>
                            </p:stCondLst>
                            <p:childTnLst>
                              <p:par>
                                <p:cTn id="69" presetID="22" presetClass="entr" presetSubtype="8" fill="hold" grpId="0" nodeType="afterEffect">
                                  <p:stCondLst>
                                    <p:cond delay="0"/>
                                  </p:stCondLst>
                                  <p:childTnLst>
                                    <p:set>
                                      <p:cBhvr>
                                        <p:cTn id="70" dur="1" fill="hold">
                                          <p:stCondLst>
                                            <p:cond delay="0"/>
                                          </p:stCondLst>
                                        </p:cTn>
                                        <p:tgtEl>
                                          <p:spTgt spid="32782"/>
                                        </p:tgtEl>
                                        <p:attrNameLst>
                                          <p:attrName>style.visibility</p:attrName>
                                        </p:attrNameLst>
                                      </p:cBhvr>
                                      <p:to>
                                        <p:strVal val="visible"/>
                                      </p:to>
                                    </p:set>
                                    <p:animEffect transition="in" filter="wipe(left)">
                                      <p:cBhvr>
                                        <p:cTn id="71" dur="500"/>
                                        <p:tgtEl>
                                          <p:spTgt spid="32782"/>
                                        </p:tgtEl>
                                      </p:cBhvr>
                                    </p:animEffect>
                                  </p:childTnLst>
                                </p:cTn>
                              </p:par>
                            </p:childTnLst>
                          </p:cTn>
                        </p:par>
                        <p:par>
                          <p:cTn id="72" fill="hold">
                            <p:stCondLst>
                              <p:cond delay="5340"/>
                            </p:stCondLst>
                            <p:childTnLst>
                              <p:par>
                                <p:cTn id="73" presetID="22" presetClass="entr" presetSubtype="1" fill="hold" grpId="0" nodeType="afterEffect">
                                  <p:stCondLst>
                                    <p:cond delay="0"/>
                                  </p:stCondLst>
                                  <p:childTnLst>
                                    <p:set>
                                      <p:cBhvr>
                                        <p:cTn id="74" dur="1" fill="hold">
                                          <p:stCondLst>
                                            <p:cond delay="0"/>
                                          </p:stCondLst>
                                        </p:cTn>
                                        <p:tgtEl>
                                          <p:spTgt spid="32783"/>
                                        </p:tgtEl>
                                        <p:attrNameLst>
                                          <p:attrName>style.visibility</p:attrName>
                                        </p:attrNameLst>
                                      </p:cBhvr>
                                      <p:to>
                                        <p:strVal val="visible"/>
                                      </p:to>
                                    </p:set>
                                    <p:animEffect transition="in" filter="wipe(up)">
                                      <p:cBhvr>
                                        <p:cTn id="75" dur="500"/>
                                        <p:tgtEl>
                                          <p:spTgt spid="32783"/>
                                        </p:tgtEl>
                                      </p:cBhvr>
                                    </p:animEffect>
                                  </p:childTnLst>
                                </p:cTn>
                              </p:par>
                            </p:childTnLst>
                          </p:cTn>
                        </p:par>
                        <p:par>
                          <p:cTn id="76" fill="hold">
                            <p:stCondLst>
                              <p:cond delay="5840"/>
                            </p:stCondLst>
                            <p:childTnLst>
                              <p:par>
                                <p:cTn id="77" presetID="2" presetClass="entr" presetSubtype="6" fill="hold" nodeType="afterEffect">
                                  <p:stCondLst>
                                    <p:cond delay="0"/>
                                  </p:stCondLst>
                                  <p:childTnLst>
                                    <p:set>
                                      <p:cBhvr>
                                        <p:cTn id="78" dur="1" fill="hold">
                                          <p:stCondLst>
                                            <p:cond delay="0"/>
                                          </p:stCondLst>
                                        </p:cTn>
                                        <p:tgtEl>
                                          <p:spTgt spid="32784"/>
                                        </p:tgtEl>
                                        <p:attrNameLst>
                                          <p:attrName>style.visibility</p:attrName>
                                        </p:attrNameLst>
                                      </p:cBhvr>
                                      <p:to>
                                        <p:strVal val="visible"/>
                                      </p:to>
                                    </p:set>
                                    <p:anim calcmode="lin" valueType="num">
                                      <p:cBhvr additive="base">
                                        <p:cTn id="79" dur="500" fill="hold"/>
                                        <p:tgtEl>
                                          <p:spTgt spid="32784"/>
                                        </p:tgtEl>
                                        <p:attrNameLst>
                                          <p:attrName>ppt_x</p:attrName>
                                        </p:attrNameLst>
                                      </p:cBhvr>
                                      <p:tavLst>
                                        <p:tav tm="0">
                                          <p:val>
                                            <p:strVal val="1+#ppt_w/2"/>
                                          </p:val>
                                        </p:tav>
                                        <p:tav tm="100000">
                                          <p:val>
                                            <p:strVal val="#ppt_x"/>
                                          </p:val>
                                        </p:tav>
                                      </p:tavLst>
                                    </p:anim>
                                    <p:anim calcmode="lin" valueType="num">
                                      <p:cBhvr additive="base">
                                        <p:cTn id="80" dur="500" fill="hold"/>
                                        <p:tgtEl>
                                          <p:spTgt spid="32784"/>
                                        </p:tgtEl>
                                        <p:attrNameLst>
                                          <p:attrName>ppt_y</p:attrName>
                                        </p:attrNameLst>
                                      </p:cBhvr>
                                      <p:tavLst>
                                        <p:tav tm="0">
                                          <p:val>
                                            <p:strVal val="1+#ppt_h/2"/>
                                          </p:val>
                                        </p:tav>
                                        <p:tav tm="100000">
                                          <p:val>
                                            <p:strVal val="#ppt_y"/>
                                          </p:val>
                                        </p:tav>
                                      </p:tavLst>
                                    </p:anim>
                                  </p:childTnLst>
                                </p:cTn>
                              </p:par>
                              <p:par>
                                <p:cTn id="81" presetID="2" presetClass="entr" presetSubtype="6" fill="hold" nodeType="withEffect">
                                  <p:stCondLst>
                                    <p:cond delay="0"/>
                                  </p:stCondLst>
                                  <p:childTnLst>
                                    <p:set>
                                      <p:cBhvr>
                                        <p:cTn id="82" dur="1" fill="hold">
                                          <p:stCondLst>
                                            <p:cond delay="0"/>
                                          </p:stCondLst>
                                        </p:cTn>
                                        <p:tgtEl>
                                          <p:spTgt spid="32787"/>
                                        </p:tgtEl>
                                        <p:attrNameLst>
                                          <p:attrName>style.visibility</p:attrName>
                                        </p:attrNameLst>
                                      </p:cBhvr>
                                      <p:to>
                                        <p:strVal val="visible"/>
                                      </p:to>
                                    </p:set>
                                    <p:anim calcmode="lin" valueType="num">
                                      <p:cBhvr additive="base">
                                        <p:cTn id="83" dur="500" fill="hold"/>
                                        <p:tgtEl>
                                          <p:spTgt spid="32787"/>
                                        </p:tgtEl>
                                        <p:attrNameLst>
                                          <p:attrName>ppt_x</p:attrName>
                                        </p:attrNameLst>
                                      </p:cBhvr>
                                      <p:tavLst>
                                        <p:tav tm="0">
                                          <p:val>
                                            <p:strVal val="1+#ppt_w/2"/>
                                          </p:val>
                                        </p:tav>
                                        <p:tav tm="100000">
                                          <p:val>
                                            <p:strVal val="#ppt_x"/>
                                          </p:val>
                                        </p:tav>
                                      </p:tavLst>
                                    </p:anim>
                                    <p:anim calcmode="lin" valueType="num">
                                      <p:cBhvr additive="base">
                                        <p:cTn id="84" dur="500" fill="hold"/>
                                        <p:tgtEl>
                                          <p:spTgt spid="32787"/>
                                        </p:tgtEl>
                                        <p:attrNameLst>
                                          <p:attrName>ppt_y</p:attrName>
                                        </p:attrNameLst>
                                      </p:cBhvr>
                                      <p:tavLst>
                                        <p:tav tm="0">
                                          <p:val>
                                            <p:strVal val="1+#ppt_h/2"/>
                                          </p:val>
                                        </p:tav>
                                        <p:tav tm="100000">
                                          <p:val>
                                            <p:strVal val="#ppt_y"/>
                                          </p:val>
                                        </p:tav>
                                      </p:tavLst>
                                    </p:anim>
                                  </p:childTnLst>
                                </p:cTn>
                              </p:par>
                              <p:par>
                                <p:cTn id="85" presetID="2" presetClass="entr" presetSubtype="6" fill="hold" nodeType="withEffect">
                                  <p:stCondLst>
                                    <p:cond delay="0"/>
                                  </p:stCondLst>
                                  <p:childTnLst>
                                    <p:set>
                                      <p:cBhvr>
                                        <p:cTn id="86" dur="1" fill="hold">
                                          <p:stCondLst>
                                            <p:cond delay="0"/>
                                          </p:stCondLst>
                                        </p:cTn>
                                        <p:tgtEl>
                                          <p:spTgt spid="32789"/>
                                        </p:tgtEl>
                                        <p:attrNameLst>
                                          <p:attrName>style.visibility</p:attrName>
                                        </p:attrNameLst>
                                      </p:cBhvr>
                                      <p:to>
                                        <p:strVal val="visible"/>
                                      </p:to>
                                    </p:set>
                                    <p:anim calcmode="lin" valueType="num">
                                      <p:cBhvr additive="base">
                                        <p:cTn id="87" dur="500" fill="hold"/>
                                        <p:tgtEl>
                                          <p:spTgt spid="32789"/>
                                        </p:tgtEl>
                                        <p:attrNameLst>
                                          <p:attrName>ppt_x</p:attrName>
                                        </p:attrNameLst>
                                      </p:cBhvr>
                                      <p:tavLst>
                                        <p:tav tm="0">
                                          <p:val>
                                            <p:strVal val="1+#ppt_w/2"/>
                                          </p:val>
                                        </p:tav>
                                        <p:tav tm="100000">
                                          <p:val>
                                            <p:strVal val="#ppt_x"/>
                                          </p:val>
                                        </p:tav>
                                      </p:tavLst>
                                    </p:anim>
                                    <p:anim calcmode="lin" valueType="num">
                                      <p:cBhvr additive="base">
                                        <p:cTn id="88" dur="500" fill="hold"/>
                                        <p:tgtEl>
                                          <p:spTgt spid="32789"/>
                                        </p:tgtEl>
                                        <p:attrNameLst>
                                          <p:attrName>ppt_y</p:attrName>
                                        </p:attrNameLst>
                                      </p:cBhvr>
                                      <p:tavLst>
                                        <p:tav tm="0">
                                          <p:val>
                                            <p:strVal val="1+#ppt_h/2"/>
                                          </p:val>
                                        </p:tav>
                                        <p:tav tm="100000">
                                          <p:val>
                                            <p:strVal val="#ppt_y"/>
                                          </p:val>
                                        </p:tav>
                                      </p:tavLst>
                                    </p:anim>
                                  </p:childTnLst>
                                </p:cTn>
                              </p:par>
                            </p:childTnLst>
                          </p:cTn>
                        </p:par>
                        <p:par>
                          <p:cTn id="89" fill="hold">
                            <p:stCondLst>
                              <p:cond delay="6340"/>
                            </p:stCondLst>
                            <p:childTnLst>
                              <p:par>
                                <p:cTn id="90" presetID="31" presetClass="entr" presetSubtype="0" fill="hold" grpId="0" nodeType="afterEffect">
                                  <p:stCondLst>
                                    <p:cond delay="0"/>
                                  </p:stCondLst>
                                  <p:childTnLst>
                                    <p:set>
                                      <p:cBhvr>
                                        <p:cTn id="91" dur="1" fill="hold">
                                          <p:stCondLst>
                                            <p:cond delay="0"/>
                                          </p:stCondLst>
                                        </p:cTn>
                                        <p:tgtEl>
                                          <p:spTgt spid="32785"/>
                                        </p:tgtEl>
                                        <p:attrNameLst>
                                          <p:attrName>style.visibility</p:attrName>
                                        </p:attrNameLst>
                                      </p:cBhvr>
                                      <p:to>
                                        <p:strVal val="visible"/>
                                      </p:to>
                                    </p:set>
                                    <p:anim calcmode="lin" valueType="num">
                                      <p:cBhvr>
                                        <p:cTn id="92" dur="500" fill="hold"/>
                                        <p:tgtEl>
                                          <p:spTgt spid="32785"/>
                                        </p:tgtEl>
                                        <p:attrNameLst>
                                          <p:attrName>ppt_w</p:attrName>
                                        </p:attrNameLst>
                                      </p:cBhvr>
                                      <p:tavLst>
                                        <p:tav tm="0">
                                          <p:val>
                                            <p:fltVal val="0"/>
                                          </p:val>
                                        </p:tav>
                                        <p:tav tm="100000">
                                          <p:val>
                                            <p:strVal val="#ppt_w"/>
                                          </p:val>
                                        </p:tav>
                                      </p:tavLst>
                                    </p:anim>
                                    <p:anim calcmode="lin" valueType="num">
                                      <p:cBhvr>
                                        <p:cTn id="93" dur="500" fill="hold"/>
                                        <p:tgtEl>
                                          <p:spTgt spid="32785"/>
                                        </p:tgtEl>
                                        <p:attrNameLst>
                                          <p:attrName>ppt_h</p:attrName>
                                        </p:attrNameLst>
                                      </p:cBhvr>
                                      <p:tavLst>
                                        <p:tav tm="0">
                                          <p:val>
                                            <p:fltVal val="0"/>
                                          </p:val>
                                        </p:tav>
                                        <p:tav tm="100000">
                                          <p:val>
                                            <p:strVal val="#ppt_h"/>
                                          </p:val>
                                        </p:tav>
                                      </p:tavLst>
                                    </p:anim>
                                    <p:anim calcmode="lin" valueType="num">
                                      <p:cBhvr>
                                        <p:cTn id="94" dur="500" fill="hold"/>
                                        <p:tgtEl>
                                          <p:spTgt spid="32785"/>
                                        </p:tgtEl>
                                        <p:attrNameLst>
                                          <p:attrName>style.rotation</p:attrName>
                                        </p:attrNameLst>
                                      </p:cBhvr>
                                      <p:tavLst>
                                        <p:tav tm="0">
                                          <p:val>
                                            <p:fltVal val="90"/>
                                          </p:val>
                                        </p:tav>
                                        <p:tav tm="100000">
                                          <p:val>
                                            <p:fltVal val="0"/>
                                          </p:val>
                                        </p:tav>
                                      </p:tavLst>
                                    </p:anim>
                                    <p:animEffect transition="in" filter="fade">
                                      <p:cBhvr>
                                        <p:cTn id="95" dur="500"/>
                                        <p:tgtEl>
                                          <p:spTgt spid="32785"/>
                                        </p:tgtEl>
                                      </p:cBhvr>
                                    </p:animEffect>
                                  </p:childTnLst>
                                </p:cTn>
                              </p:par>
                              <p:par>
                                <p:cTn id="96" presetID="8" presetClass="emph" presetSubtype="0" fill="hold" grpId="1" nodeType="withEffect">
                                  <p:stCondLst>
                                    <p:cond delay="0"/>
                                  </p:stCondLst>
                                  <p:childTnLst>
                                    <p:animRot by="21600000">
                                      <p:cBhvr>
                                        <p:cTn id="97" dur="500" fill="hold"/>
                                        <p:tgtEl>
                                          <p:spTgt spid="32785"/>
                                        </p:tgtEl>
                                        <p:attrNameLst>
                                          <p:attrName>r</p:attrName>
                                        </p:attrNameLst>
                                      </p:cBhvr>
                                    </p:animRot>
                                  </p:childTnLst>
                                </p:cTn>
                              </p:par>
                            </p:childTnLst>
                          </p:cTn>
                        </p:par>
                        <p:par>
                          <p:cTn id="98" fill="hold">
                            <p:stCondLst>
                              <p:cond delay="6840"/>
                            </p:stCondLst>
                            <p:childTnLst>
                              <p:par>
                                <p:cTn id="99" presetID="22" presetClass="entr" presetSubtype="8" fill="hold" grpId="0" nodeType="afterEffect">
                                  <p:stCondLst>
                                    <p:cond delay="0"/>
                                  </p:stCondLst>
                                  <p:childTnLst>
                                    <p:set>
                                      <p:cBhvr>
                                        <p:cTn id="100" dur="1" fill="hold">
                                          <p:stCondLst>
                                            <p:cond delay="0"/>
                                          </p:stCondLst>
                                        </p:cTn>
                                        <p:tgtEl>
                                          <p:spTgt spid="32786"/>
                                        </p:tgtEl>
                                        <p:attrNameLst>
                                          <p:attrName>style.visibility</p:attrName>
                                        </p:attrNameLst>
                                      </p:cBhvr>
                                      <p:to>
                                        <p:strVal val="visible"/>
                                      </p:to>
                                    </p:set>
                                    <p:animEffect transition="in" filter="wipe(left)">
                                      <p:cBhvr>
                                        <p:cTn id="101" dur="500"/>
                                        <p:tgtEl>
                                          <p:spTgt spid="32786"/>
                                        </p:tgtEl>
                                      </p:cBhvr>
                                    </p:animEffect>
                                  </p:childTnLst>
                                </p:cTn>
                              </p:par>
                            </p:childTnLst>
                          </p:cTn>
                        </p:par>
                        <p:par>
                          <p:cTn id="102" fill="hold">
                            <p:stCondLst>
                              <p:cond delay="7340"/>
                            </p:stCondLst>
                            <p:childTnLst>
                              <p:par>
                                <p:cTn id="103" presetID="22" presetClass="entr" presetSubtype="1" fill="hold" grpId="0" nodeType="afterEffect">
                                  <p:stCondLst>
                                    <p:cond delay="0"/>
                                  </p:stCondLst>
                                  <p:childTnLst>
                                    <p:set>
                                      <p:cBhvr>
                                        <p:cTn id="104" dur="1" fill="hold">
                                          <p:stCondLst>
                                            <p:cond delay="0"/>
                                          </p:stCondLst>
                                        </p:cTn>
                                        <p:tgtEl>
                                          <p:spTgt spid="32791"/>
                                        </p:tgtEl>
                                        <p:attrNameLst>
                                          <p:attrName>style.visibility</p:attrName>
                                        </p:attrNameLst>
                                      </p:cBhvr>
                                      <p:to>
                                        <p:strVal val="visible"/>
                                      </p:to>
                                    </p:set>
                                    <p:animEffect transition="in" filter="wipe(up)">
                                      <p:cBhvr>
                                        <p:cTn id="105" dur="500"/>
                                        <p:tgtEl>
                                          <p:spTgt spid="32791"/>
                                        </p:tgtEl>
                                      </p:cBhvr>
                                    </p:animEffect>
                                  </p:childTnLst>
                                </p:cTn>
                              </p:par>
                            </p:childTnLst>
                          </p:cTn>
                        </p:par>
                        <p:par>
                          <p:cTn id="106" fill="hold">
                            <p:stCondLst>
                              <p:cond delay="7840"/>
                            </p:stCondLst>
                            <p:childTnLst>
                              <p:par>
                                <p:cTn id="107" presetID="31" presetClass="entr" presetSubtype="0" fill="hold" grpId="0" nodeType="afterEffect">
                                  <p:stCondLst>
                                    <p:cond delay="0"/>
                                  </p:stCondLst>
                                  <p:childTnLst>
                                    <p:set>
                                      <p:cBhvr>
                                        <p:cTn id="108" dur="1" fill="hold">
                                          <p:stCondLst>
                                            <p:cond delay="0"/>
                                          </p:stCondLst>
                                        </p:cTn>
                                        <p:tgtEl>
                                          <p:spTgt spid="32788"/>
                                        </p:tgtEl>
                                        <p:attrNameLst>
                                          <p:attrName>style.visibility</p:attrName>
                                        </p:attrNameLst>
                                      </p:cBhvr>
                                      <p:to>
                                        <p:strVal val="visible"/>
                                      </p:to>
                                    </p:set>
                                    <p:anim calcmode="lin" valueType="num">
                                      <p:cBhvr>
                                        <p:cTn id="109" dur="500" fill="hold"/>
                                        <p:tgtEl>
                                          <p:spTgt spid="32788"/>
                                        </p:tgtEl>
                                        <p:attrNameLst>
                                          <p:attrName>ppt_w</p:attrName>
                                        </p:attrNameLst>
                                      </p:cBhvr>
                                      <p:tavLst>
                                        <p:tav tm="0">
                                          <p:val>
                                            <p:fltVal val="0"/>
                                          </p:val>
                                        </p:tav>
                                        <p:tav tm="100000">
                                          <p:val>
                                            <p:strVal val="#ppt_w"/>
                                          </p:val>
                                        </p:tav>
                                      </p:tavLst>
                                    </p:anim>
                                    <p:anim calcmode="lin" valueType="num">
                                      <p:cBhvr>
                                        <p:cTn id="110" dur="500" fill="hold"/>
                                        <p:tgtEl>
                                          <p:spTgt spid="32788"/>
                                        </p:tgtEl>
                                        <p:attrNameLst>
                                          <p:attrName>ppt_h</p:attrName>
                                        </p:attrNameLst>
                                      </p:cBhvr>
                                      <p:tavLst>
                                        <p:tav tm="0">
                                          <p:val>
                                            <p:fltVal val="0"/>
                                          </p:val>
                                        </p:tav>
                                        <p:tav tm="100000">
                                          <p:val>
                                            <p:strVal val="#ppt_h"/>
                                          </p:val>
                                        </p:tav>
                                      </p:tavLst>
                                    </p:anim>
                                    <p:anim calcmode="lin" valueType="num">
                                      <p:cBhvr>
                                        <p:cTn id="111" dur="500" fill="hold"/>
                                        <p:tgtEl>
                                          <p:spTgt spid="32788"/>
                                        </p:tgtEl>
                                        <p:attrNameLst>
                                          <p:attrName>style.rotation</p:attrName>
                                        </p:attrNameLst>
                                      </p:cBhvr>
                                      <p:tavLst>
                                        <p:tav tm="0">
                                          <p:val>
                                            <p:fltVal val="90"/>
                                          </p:val>
                                        </p:tav>
                                        <p:tav tm="100000">
                                          <p:val>
                                            <p:fltVal val="0"/>
                                          </p:val>
                                        </p:tav>
                                      </p:tavLst>
                                    </p:anim>
                                    <p:animEffect transition="in" filter="fade">
                                      <p:cBhvr>
                                        <p:cTn id="112" dur="500"/>
                                        <p:tgtEl>
                                          <p:spTgt spid="32788"/>
                                        </p:tgtEl>
                                      </p:cBhvr>
                                    </p:animEffect>
                                  </p:childTnLst>
                                </p:cTn>
                              </p:par>
                              <p:par>
                                <p:cTn id="113" presetID="8" presetClass="emph" presetSubtype="0" fill="hold" grpId="1" nodeType="withEffect">
                                  <p:stCondLst>
                                    <p:cond delay="0"/>
                                  </p:stCondLst>
                                  <p:childTnLst>
                                    <p:animRot by="21600000">
                                      <p:cBhvr>
                                        <p:cTn id="114" dur="500" fill="hold"/>
                                        <p:tgtEl>
                                          <p:spTgt spid="32788"/>
                                        </p:tgtEl>
                                        <p:attrNameLst>
                                          <p:attrName>r</p:attrName>
                                        </p:attrNameLst>
                                      </p:cBhvr>
                                    </p:animRot>
                                  </p:childTnLst>
                                </p:cTn>
                              </p:par>
                            </p:childTnLst>
                          </p:cTn>
                        </p:par>
                        <p:par>
                          <p:cTn id="115" fill="hold">
                            <p:stCondLst>
                              <p:cond delay="8340"/>
                            </p:stCondLst>
                            <p:childTnLst>
                              <p:par>
                                <p:cTn id="116" presetID="22" presetClass="entr" presetSubtype="8" fill="hold" grpId="0" nodeType="afterEffect">
                                  <p:stCondLst>
                                    <p:cond delay="0"/>
                                  </p:stCondLst>
                                  <p:childTnLst>
                                    <p:set>
                                      <p:cBhvr>
                                        <p:cTn id="117" dur="1" fill="hold">
                                          <p:stCondLst>
                                            <p:cond delay="0"/>
                                          </p:stCondLst>
                                        </p:cTn>
                                        <p:tgtEl>
                                          <p:spTgt spid="32792"/>
                                        </p:tgtEl>
                                        <p:attrNameLst>
                                          <p:attrName>style.visibility</p:attrName>
                                        </p:attrNameLst>
                                      </p:cBhvr>
                                      <p:to>
                                        <p:strVal val="visible"/>
                                      </p:to>
                                    </p:set>
                                    <p:animEffect transition="in" filter="wipe(left)">
                                      <p:cBhvr>
                                        <p:cTn id="118" dur="500"/>
                                        <p:tgtEl>
                                          <p:spTgt spid="32792"/>
                                        </p:tgtEl>
                                      </p:cBhvr>
                                    </p:animEffect>
                                  </p:childTnLst>
                                </p:cTn>
                              </p:par>
                            </p:childTnLst>
                          </p:cTn>
                        </p:par>
                        <p:par>
                          <p:cTn id="119" fill="hold">
                            <p:stCondLst>
                              <p:cond delay="8840"/>
                            </p:stCondLst>
                            <p:childTnLst>
                              <p:par>
                                <p:cTn id="120" presetID="22" presetClass="entr" presetSubtype="1" fill="hold" grpId="0" nodeType="afterEffect">
                                  <p:stCondLst>
                                    <p:cond delay="0"/>
                                  </p:stCondLst>
                                  <p:childTnLst>
                                    <p:set>
                                      <p:cBhvr>
                                        <p:cTn id="121" dur="1" fill="hold">
                                          <p:stCondLst>
                                            <p:cond delay="0"/>
                                          </p:stCondLst>
                                        </p:cTn>
                                        <p:tgtEl>
                                          <p:spTgt spid="32793"/>
                                        </p:tgtEl>
                                        <p:attrNameLst>
                                          <p:attrName>style.visibility</p:attrName>
                                        </p:attrNameLst>
                                      </p:cBhvr>
                                      <p:to>
                                        <p:strVal val="visible"/>
                                      </p:to>
                                    </p:set>
                                    <p:animEffect transition="in" filter="wipe(up)">
                                      <p:cBhvr>
                                        <p:cTn id="122" dur="500"/>
                                        <p:tgtEl>
                                          <p:spTgt spid="32793"/>
                                        </p:tgtEl>
                                      </p:cBhvr>
                                    </p:animEffect>
                                  </p:childTnLst>
                                </p:cTn>
                              </p:par>
                            </p:childTnLst>
                          </p:cTn>
                        </p:par>
                        <p:par>
                          <p:cTn id="123" fill="hold">
                            <p:stCondLst>
                              <p:cond delay="9340"/>
                            </p:stCondLst>
                            <p:childTnLst>
                              <p:par>
                                <p:cTn id="124" presetID="31" presetClass="entr" presetSubtype="0" fill="hold" grpId="0" nodeType="afterEffect">
                                  <p:stCondLst>
                                    <p:cond delay="0"/>
                                  </p:stCondLst>
                                  <p:childTnLst>
                                    <p:set>
                                      <p:cBhvr>
                                        <p:cTn id="125" dur="1" fill="hold">
                                          <p:stCondLst>
                                            <p:cond delay="0"/>
                                          </p:stCondLst>
                                        </p:cTn>
                                        <p:tgtEl>
                                          <p:spTgt spid="32790"/>
                                        </p:tgtEl>
                                        <p:attrNameLst>
                                          <p:attrName>style.visibility</p:attrName>
                                        </p:attrNameLst>
                                      </p:cBhvr>
                                      <p:to>
                                        <p:strVal val="visible"/>
                                      </p:to>
                                    </p:set>
                                    <p:anim calcmode="lin" valueType="num">
                                      <p:cBhvr>
                                        <p:cTn id="126" dur="500" fill="hold"/>
                                        <p:tgtEl>
                                          <p:spTgt spid="32790"/>
                                        </p:tgtEl>
                                        <p:attrNameLst>
                                          <p:attrName>ppt_w</p:attrName>
                                        </p:attrNameLst>
                                      </p:cBhvr>
                                      <p:tavLst>
                                        <p:tav tm="0">
                                          <p:val>
                                            <p:fltVal val="0"/>
                                          </p:val>
                                        </p:tav>
                                        <p:tav tm="100000">
                                          <p:val>
                                            <p:strVal val="#ppt_w"/>
                                          </p:val>
                                        </p:tav>
                                      </p:tavLst>
                                    </p:anim>
                                    <p:anim calcmode="lin" valueType="num">
                                      <p:cBhvr>
                                        <p:cTn id="127" dur="500" fill="hold"/>
                                        <p:tgtEl>
                                          <p:spTgt spid="32790"/>
                                        </p:tgtEl>
                                        <p:attrNameLst>
                                          <p:attrName>ppt_h</p:attrName>
                                        </p:attrNameLst>
                                      </p:cBhvr>
                                      <p:tavLst>
                                        <p:tav tm="0">
                                          <p:val>
                                            <p:fltVal val="0"/>
                                          </p:val>
                                        </p:tav>
                                        <p:tav tm="100000">
                                          <p:val>
                                            <p:strVal val="#ppt_h"/>
                                          </p:val>
                                        </p:tav>
                                      </p:tavLst>
                                    </p:anim>
                                    <p:anim calcmode="lin" valueType="num">
                                      <p:cBhvr>
                                        <p:cTn id="128" dur="500" fill="hold"/>
                                        <p:tgtEl>
                                          <p:spTgt spid="32790"/>
                                        </p:tgtEl>
                                        <p:attrNameLst>
                                          <p:attrName>style.rotation</p:attrName>
                                        </p:attrNameLst>
                                      </p:cBhvr>
                                      <p:tavLst>
                                        <p:tav tm="0">
                                          <p:val>
                                            <p:fltVal val="90"/>
                                          </p:val>
                                        </p:tav>
                                        <p:tav tm="100000">
                                          <p:val>
                                            <p:fltVal val="0"/>
                                          </p:val>
                                        </p:tav>
                                      </p:tavLst>
                                    </p:anim>
                                    <p:animEffect transition="in" filter="fade">
                                      <p:cBhvr>
                                        <p:cTn id="129" dur="500"/>
                                        <p:tgtEl>
                                          <p:spTgt spid="32790"/>
                                        </p:tgtEl>
                                      </p:cBhvr>
                                    </p:animEffect>
                                  </p:childTnLst>
                                </p:cTn>
                              </p:par>
                              <p:par>
                                <p:cTn id="130" presetID="8" presetClass="emph" presetSubtype="0" fill="hold" grpId="1" nodeType="withEffect">
                                  <p:stCondLst>
                                    <p:cond delay="0"/>
                                  </p:stCondLst>
                                  <p:childTnLst>
                                    <p:animRot by="21600000">
                                      <p:cBhvr>
                                        <p:cTn id="131" dur="500" fill="hold"/>
                                        <p:tgtEl>
                                          <p:spTgt spid="32790"/>
                                        </p:tgtEl>
                                        <p:attrNameLst>
                                          <p:attrName>r</p:attrName>
                                        </p:attrNameLst>
                                      </p:cBhvr>
                                    </p:animRot>
                                  </p:childTnLst>
                                </p:cTn>
                              </p:par>
                            </p:childTnLst>
                          </p:cTn>
                        </p:par>
                        <p:par>
                          <p:cTn id="132" fill="hold">
                            <p:stCondLst>
                              <p:cond delay="9840"/>
                            </p:stCondLst>
                            <p:childTnLst>
                              <p:par>
                                <p:cTn id="133" presetID="22" presetClass="entr" presetSubtype="8" fill="hold" grpId="0" nodeType="afterEffect">
                                  <p:stCondLst>
                                    <p:cond delay="0"/>
                                  </p:stCondLst>
                                  <p:childTnLst>
                                    <p:set>
                                      <p:cBhvr>
                                        <p:cTn id="134" dur="1" fill="hold">
                                          <p:stCondLst>
                                            <p:cond delay="0"/>
                                          </p:stCondLst>
                                        </p:cTn>
                                        <p:tgtEl>
                                          <p:spTgt spid="32794"/>
                                        </p:tgtEl>
                                        <p:attrNameLst>
                                          <p:attrName>style.visibility</p:attrName>
                                        </p:attrNameLst>
                                      </p:cBhvr>
                                      <p:to>
                                        <p:strVal val="visible"/>
                                      </p:to>
                                    </p:set>
                                    <p:animEffect transition="in" filter="wipe(left)">
                                      <p:cBhvr>
                                        <p:cTn id="135" dur="500"/>
                                        <p:tgtEl>
                                          <p:spTgt spid="32794"/>
                                        </p:tgtEl>
                                      </p:cBhvr>
                                    </p:animEffect>
                                  </p:childTnLst>
                                </p:cTn>
                              </p:par>
                            </p:childTnLst>
                          </p:cTn>
                        </p:par>
                        <p:par>
                          <p:cTn id="136" fill="hold">
                            <p:stCondLst>
                              <p:cond delay="10340"/>
                            </p:stCondLst>
                            <p:childTnLst>
                              <p:par>
                                <p:cTn id="137" presetID="22" presetClass="entr" presetSubtype="1" fill="hold" grpId="0" nodeType="afterEffect">
                                  <p:stCondLst>
                                    <p:cond delay="0"/>
                                  </p:stCondLst>
                                  <p:childTnLst>
                                    <p:set>
                                      <p:cBhvr>
                                        <p:cTn id="138" dur="1" fill="hold">
                                          <p:stCondLst>
                                            <p:cond delay="0"/>
                                          </p:stCondLst>
                                        </p:cTn>
                                        <p:tgtEl>
                                          <p:spTgt spid="32795"/>
                                        </p:tgtEl>
                                        <p:attrNameLst>
                                          <p:attrName>style.visibility</p:attrName>
                                        </p:attrNameLst>
                                      </p:cBhvr>
                                      <p:to>
                                        <p:strVal val="visible"/>
                                      </p:to>
                                    </p:set>
                                    <p:animEffect transition="in" filter="wipe(up)">
                                      <p:cBhvr>
                                        <p:cTn id="139" dur="500"/>
                                        <p:tgtEl>
                                          <p:spTgt spid="32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3" grpId="0"/>
      <p:bldP spid="32773" grpId="1"/>
      <p:bldP spid="32774" grpId="0"/>
      <p:bldP spid="32776" grpId="0"/>
      <p:bldP spid="32776" grpId="1"/>
      <p:bldP spid="32778" grpId="0"/>
      <p:bldP spid="32778" grpId="1"/>
      <p:bldP spid="32779" grpId="0"/>
      <p:bldP spid="32780" grpId="0"/>
      <p:bldP spid="32781" grpId="0"/>
      <p:bldP spid="32782" grpId="0"/>
      <p:bldP spid="32783" grpId="0"/>
      <p:bldP spid="32785" grpId="0"/>
      <p:bldP spid="32785" grpId="1"/>
      <p:bldP spid="32786" grpId="0"/>
      <p:bldP spid="32788" grpId="0"/>
      <p:bldP spid="32788" grpId="1"/>
      <p:bldP spid="32790" grpId="0"/>
      <p:bldP spid="32790" grpId="1"/>
      <p:bldP spid="32791" grpId="0"/>
      <p:bldP spid="32792" grpId="0"/>
      <p:bldP spid="32793" grpId="0"/>
      <p:bldP spid="32794" grpId="0"/>
      <p:bldP spid="3279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r>
              <a:rPr lang="zh-CN" altLang="en-US" sz="2800" b="1">
                <a:solidFill>
                  <a:schemeClr val="accent2"/>
                </a:solidFill>
                <a:latin typeface="微软雅黑" panose="020B0503020204020204" pitchFamily="2" charset="-122"/>
                <a:ea typeface="微软雅黑" panose="020B0503020204020204" pitchFamily="2" charset="-122"/>
                <a:sym typeface="+mn-ea"/>
              </a:rPr>
              <a:t>智慧物流园系统结构</a:t>
            </a:r>
            <a:endParaRPr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4340" name="Oval 6"/>
          <p:cNvSpPr/>
          <p:nvPr/>
        </p:nvSpPr>
        <p:spPr>
          <a:xfrm>
            <a:off x="715963" y="1060450"/>
            <a:ext cx="2249487" cy="2249488"/>
          </a:xfrm>
          <a:prstGeom prst="ellipse">
            <a:avLst/>
          </a:prstGeom>
          <a:solidFill>
            <a:srgbClr val="B5B5B7"/>
          </a:solidFill>
          <a:ln w="9525">
            <a:noFill/>
          </a:ln>
        </p:spPr>
        <p:txBody>
          <a:bodyPr/>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1" name="Line 7"/>
          <p:cNvSpPr/>
          <p:nvPr/>
        </p:nvSpPr>
        <p:spPr>
          <a:xfrm>
            <a:off x="2965450" y="2185988"/>
            <a:ext cx="2633663" cy="0"/>
          </a:xfrm>
          <a:prstGeom prst="line">
            <a:avLst/>
          </a:prstGeom>
          <a:ln w="11" cap="flat" cmpd="sng">
            <a:solidFill>
              <a:schemeClr val="accent1"/>
            </a:solidFill>
            <a:prstDash val="dash"/>
            <a:headEnd type="none" w="med" len="med"/>
            <a:tailEnd type="none" w="med" len="med"/>
          </a:ln>
        </p:spPr>
      </p:sp>
      <p:sp>
        <p:nvSpPr>
          <p:cNvPr id="14342" name="Line 8"/>
          <p:cNvSpPr/>
          <p:nvPr/>
        </p:nvSpPr>
        <p:spPr>
          <a:xfrm>
            <a:off x="2693988" y="2917825"/>
            <a:ext cx="1749425" cy="1225550"/>
          </a:xfrm>
          <a:prstGeom prst="line">
            <a:avLst/>
          </a:prstGeom>
          <a:ln w="11" cap="flat" cmpd="sng">
            <a:solidFill>
              <a:schemeClr val="accent1"/>
            </a:solidFill>
            <a:prstDash val="dash"/>
            <a:headEnd type="none" w="med" len="med"/>
            <a:tailEnd type="none" w="med" len="med"/>
          </a:ln>
        </p:spPr>
      </p:sp>
      <p:sp>
        <p:nvSpPr>
          <p:cNvPr id="14343" name="Line 9"/>
          <p:cNvSpPr/>
          <p:nvPr/>
        </p:nvSpPr>
        <p:spPr>
          <a:xfrm>
            <a:off x="1841500" y="3309938"/>
            <a:ext cx="0" cy="1600200"/>
          </a:xfrm>
          <a:prstGeom prst="line">
            <a:avLst/>
          </a:prstGeom>
          <a:ln w="11" cap="flat" cmpd="sng">
            <a:solidFill>
              <a:schemeClr val="accent1"/>
            </a:solidFill>
            <a:prstDash val="dash"/>
            <a:headEnd type="none" w="med" len="med"/>
            <a:tailEnd type="none" w="med" len="med"/>
          </a:ln>
        </p:spPr>
      </p:sp>
      <p:sp>
        <p:nvSpPr>
          <p:cNvPr id="14344" name="Oval 10"/>
          <p:cNvSpPr/>
          <p:nvPr/>
        </p:nvSpPr>
        <p:spPr>
          <a:xfrm>
            <a:off x="5657850" y="1581150"/>
            <a:ext cx="1236663" cy="1236663"/>
          </a:xfrm>
          <a:prstGeom prst="ellipse">
            <a:avLst/>
          </a:prstGeom>
          <a:solidFill>
            <a:srgbClr val="B5B5B7"/>
          </a:solidFill>
          <a:ln w="9525">
            <a:noFill/>
          </a:ln>
        </p:spPr>
        <p:txBody>
          <a:bodyPr/>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5" name="Oval 11"/>
          <p:cNvSpPr/>
          <p:nvPr/>
        </p:nvSpPr>
        <p:spPr>
          <a:xfrm>
            <a:off x="5770563" y="1693863"/>
            <a:ext cx="1011237" cy="1011237"/>
          </a:xfrm>
          <a:prstGeom prst="ellipse">
            <a:avLst/>
          </a:prstGeom>
          <a:solidFill>
            <a:srgbClr val="00AAA2"/>
          </a:solidFill>
          <a:ln w="9525">
            <a:noFill/>
          </a:ln>
        </p:spPr>
        <p:txBody>
          <a:bodyPr/>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6" name="Oval 12"/>
          <p:cNvSpPr/>
          <p:nvPr/>
        </p:nvSpPr>
        <p:spPr>
          <a:xfrm>
            <a:off x="4389438" y="3789363"/>
            <a:ext cx="1236662" cy="1238250"/>
          </a:xfrm>
          <a:prstGeom prst="ellipse">
            <a:avLst/>
          </a:prstGeom>
          <a:solidFill>
            <a:srgbClr val="B5B5B7"/>
          </a:solidFill>
          <a:ln w="9525">
            <a:noFill/>
          </a:ln>
        </p:spPr>
        <p:txBody>
          <a:bodyPr/>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7" name="Oval 13"/>
          <p:cNvSpPr/>
          <p:nvPr/>
        </p:nvSpPr>
        <p:spPr>
          <a:xfrm>
            <a:off x="4502150" y="3903663"/>
            <a:ext cx="1011238" cy="1011237"/>
          </a:xfrm>
          <a:prstGeom prst="ellipse">
            <a:avLst/>
          </a:prstGeom>
          <a:solidFill>
            <a:srgbClr val="00AAA2"/>
          </a:solidFill>
          <a:ln w="9525">
            <a:noFill/>
          </a:ln>
        </p:spPr>
        <p:txBody>
          <a:bodyPr/>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8" name="Oval 14"/>
          <p:cNvSpPr/>
          <p:nvPr/>
        </p:nvSpPr>
        <p:spPr>
          <a:xfrm>
            <a:off x="1222375" y="4905375"/>
            <a:ext cx="1236663" cy="1238250"/>
          </a:xfrm>
          <a:prstGeom prst="ellipse">
            <a:avLst/>
          </a:prstGeom>
          <a:solidFill>
            <a:srgbClr val="B5B5B7"/>
          </a:solidFill>
          <a:ln w="9525">
            <a:noFill/>
          </a:ln>
        </p:spPr>
        <p:txBody>
          <a:bodyPr/>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49" name="Oval 15"/>
          <p:cNvSpPr/>
          <p:nvPr/>
        </p:nvSpPr>
        <p:spPr>
          <a:xfrm>
            <a:off x="1335088" y="5018088"/>
            <a:ext cx="1011237" cy="1011237"/>
          </a:xfrm>
          <a:prstGeom prst="ellipse">
            <a:avLst/>
          </a:prstGeom>
          <a:solidFill>
            <a:srgbClr val="00AAA2"/>
          </a:solidFill>
          <a:ln w="9525">
            <a:noFill/>
          </a:ln>
        </p:spPr>
        <p:txBody>
          <a:bodyPr/>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50" name="Oval 16"/>
          <p:cNvSpPr/>
          <p:nvPr/>
        </p:nvSpPr>
        <p:spPr>
          <a:xfrm>
            <a:off x="842963" y="1187450"/>
            <a:ext cx="1995487" cy="1997075"/>
          </a:xfrm>
          <a:prstGeom prst="ellipse">
            <a:avLst/>
          </a:prstGeom>
          <a:solidFill>
            <a:schemeClr val="tx1"/>
          </a:solidFill>
          <a:ln w="9525">
            <a:noFill/>
          </a:ln>
        </p:spPr>
        <p:txBody>
          <a:bodyPr/>
          <a:lstStyle/>
          <a:p>
            <a:endParaRPr lang="zh-CN" altLang="en-US" dirty="0">
              <a:solidFill>
                <a:schemeClr val="accent2"/>
              </a:solidFill>
              <a:latin typeface="Arial" panose="020B0604020202020204" pitchFamily="34" charset="0"/>
              <a:ea typeface="宋体" panose="02010600030101010101" pitchFamily="2" charset="-122"/>
            </a:endParaRPr>
          </a:p>
        </p:txBody>
      </p:sp>
      <p:sp>
        <p:nvSpPr>
          <p:cNvPr id="14351" name="TextBox 14"/>
          <p:cNvSpPr txBox="1"/>
          <p:nvPr/>
        </p:nvSpPr>
        <p:spPr>
          <a:xfrm>
            <a:off x="1098550" y="1866900"/>
            <a:ext cx="1484313" cy="829945"/>
          </a:xfrm>
          <a:prstGeom prst="rect">
            <a:avLst/>
          </a:prstGeom>
          <a:noFill/>
          <a:ln w="9525">
            <a:noFill/>
          </a:ln>
        </p:spPr>
        <p:txBody>
          <a:bodyPr>
            <a:spAutoFit/>
          </a:bodyPr>
          <a:lstStyle/>
          <a:p>
            <a:pPr algn="ctr"/>
            <a:r>
              <a:rPr lang="zh-CN" altLang="en-US" sz="2400" dirty="0">
                <a:solidFill>
                  <a:schemeClr val="accent2"/>
                </a:solidFill>
                <a:latin typeface="微软雅黑" panose="020B0503020204020204" pitchFamily="2" charset="-122"/>
                <a:ea typeface="微软雅黑" panose="020B0503020204020204" pitchFamily="2" charset="-122"/>
              </a:rPr>
              <a:t>智慧物流园区</a:t>
            </a:r>
          </a:p>
        </p:txBody>
      </p:sp>
      <p:sp>
        <p:nvSpPr>
          <p:cNvPr id="14352" name="TextBox 15"/>
          <p:cNvSpPr txBox="1"/>
          <p:nvPr/>
        </p:nvSpPr>
        <p:spPr>
          <a:xfrm>
            <a:off x="1401763" y="5200650"/>
            <a:ext cx="868362" cy="645160"/>
          </a:xfrm>
          <a:prstGeom prst="rect">
            <a:avLst/>
          </a:prstGeom>
          <a:noFill/>
          <a:ln w="9525">
            <a:noFill/>
          </a:ln>
        </p:spPr>
        <p:txBody>
          <a:bodyPr>
            <a:spAutoFit/>
          </a:bodyPr>
          <a:lstStyle/>
          <a:p>
            <a:pPr algn="ctr"/>
            <a:r>
              <a:rPr lang="zh-CN" altLang="en-US" dirty="0">
                <a:solidFill>
                  <a:schemeClr val="accent2"/>
                </a:solidFill>
                <a:latin typeface="微软雅黑" panose="020B0503020204020204" pitchFamily="2" charset="-122"/>
                <a:ea typeface="微软雅黑" panose="020B0503020204020204" pitchFamily="2" charset="-122"/>
              </a:rPr>
              <a:t>智慧物流</a:t>
            </a:r>
          </a:p>
        </p:txBody>
      </p:sp>
      <p:sp>
        <p:nvSpPr>
          <p:cNvPr id="14353" name="TextBox 16"/>
          <p:cNvSpPr txBox="1"/>
          <p:nvPr/>
        </p:nvSpPr>
        <p:spPr>
          <a:xfrm>
            <a:off x="4554538" y="4108450"/>
            <a:ext cx="958850" cy="645160"/>
          </a:xfrm>
          <a:prstGeom prst="rect">
            <a:avLst/>
          </a:prstGeom>
          <a:noFill/>
          <a:ln w="9525">
            <a:noFill/>
          </a:ln>
        </p:spPr>
        <p:txBody>
          <a:bodyPr>
            <a:spAutoFit/>
          </a:bodyPr>
          <a:lstStyle/>
          <a:p>
            <a:pPr algn="ctr"/>
            <a:r>
              <a:rPr lang="zh-CN" altLang="en-US" dirty="0">
                <a:solidFill>
                  <a:schemeClr val="accent2"/>
                </a:solidFill>
                <a:latin typeface="微软雅黑" panose="020B0503020204020204" pitchFamily="2" charset="-122"/>
                <a:ea typeface="微软雅黑" panose="020B0503020204020204" pitchFamily="2" charset="-122"/>
              </a:rPr>
              <a:t>智慧车辆</a:t>
            </a:r>
          </a:p>
        </p:txBody>
      </p:sp>
      <p:sp>
        <p:nvSpPr>
          <p:cNvPr id="14354" name="TextBox 17"/>
          <p:cNvSpPr txBox="1"/>
          <p:nvPr/>
        </p:nvSpPr>
        <p:spPr>
          <a:xfrm>
            <a:off x="5822950" y="1884363"/>
            <a:ext cx="868363" cy="645160"/>
          </a:xfrm>
          <a:prstGeom prst="rect">
            <a:avLst/>
          </a:prstGeom>
          <a:noFill/>
          <a:ln w="9525">
            <a:noFill/>
          </a:ln>
        </p:spPr>
        <p:txBody>
          <a:bodyPr>
            <a:spAutoFit/>
          </a:bodyPr>
          <a:lstStyle/>
          <a:p>
            <a:pPr algn="ctr"/>
            <a:r>
              <a:rPr lang="zh-CN" altLang="en-US" dirty="0">
                <a:solidFill>
                  <a:schemeClr val="accent2"/>
                </a:solidFill>
                <a:latin typeface="微软雅黑" panose="020B0503020204020204" pitchFamily="2" charset="-122"/>
                <a:ea typeface="微软雅黑" panose="020B0503020204020204" pitchFamily="2" charset="-122"/>
              </a:rPr>
              <a:t>智慧仓储</a:t>
            </a:r>
          </a:p>
        </p:txBody>
      </p:sp>
      <p:sp>
        <p:nvSpPr>
          <p:cNvPr id="14355" name="TextBox 18"/>
          <p:cNvSpPr txBox="1"/>
          <p:nvPr/>
        </p:nvSpPr>
        <p:spPr>
          <a:xfrm>
            <a:off x="7178675" y="1700530"/>
            <a:ext cx="3960813" cy="1198880"/>
          </a:xfrm>
          <a:prstGeom prst="rect">
            <a:avLst/>
          </a:prstGeom>
          <a:noFill/>
          <a:ln w="9525">
            <a:noFill/>
          </a:ln>
        </p:spPr>
        <p:txBody>
          <a:bodyPr>
            <a:spAutoFit/>
          </a:bodyPr>
          <a:lstStyle/>
          <a:p>
            <a:r>
              <a:rPr lang="zh-CN" altLang="en-US" dirty="0">
                <a:solidFill>
                  <a:schemeClr val="accent1"/>
                </a:solidFill>
                <a:latin typeface="微软雅黑" panose="020B0503020204020204" pitchFamily="2" charset="-122"/>
                <a:ea typeface="微软雅黑" panose="020B0503020204020204" pitchFamily="2" charset="-122"/>
              </a:rPr>
              <a:t>是通过信息化、物联网和机电一体化共同实现的智慧物流，从而降低仓储成本、提高运营效率、提升仓储管理能力。</a:t>
            </a:r>
          </a:p>
        </p:txBody>
      </p:sp>
      <p:sp>
        <p:nvSpPr>
          <p:cNvPr id="14356" name="TextBox 19"/>
          <p:cNvSpPr txBox="1"/>
          <p:nvPr/>
        </p:nvSpPr>
        <p:spPr>
          <a:xfrm>
            <a:off x="5827713" y="3933825"/>
            <a:ext cx="4087812" cy="922020"/>
          </a:xfrm>
          <a:prstGeom prst="rect">
            <a:avLst/>
          </a:prstGeom>
          <a:noFill/>
          <a:ln w="9525">
            <a:noFill/>
          </a:ln>
        </p:spPr>
        <p:txBody>
          <a:bodyPr>
            <a:spAutoFit/>
          </a:bodyPr>
          <a:lstStyle/>
          <a:p>
            <a:r>
              <a:rPr lang="zh-CN" altLang="en-US" dirty="0">
                <a:solidFill>
                  <a:schemeClr val="accent1"/>
                </a:solidFill>
                <a:latin typeface="微软雅黑" panose="020B0503020204020204" pitchFamily="2" charset="-122"/>
                <a:ea typeface="微软雅黑" panose="020B0503020204020204" pitchFamily="2" charset="-122"/>
              </a:rPr>
              <a:t>运营车辆实时监控，定位，运营轨迹，调度，事件警报分析处理，运营数据分析，驾车监控等。</a:t>
            </a:r>
          </a:p>
        </p:txBody>
      </p:sp>
      <p:sp>
        <p:nvSpPr>
          <p:cNvPr id="14357" name="TextBox 20"/>
          <p:cNvSpPr txBox="1"/>
          <p:nvPr/>
        </p:nvSpPr>
        <p:spPr>
          <a:xfrm>
            <a:off x="2569528" y="5373053"/>
            <a:ext cx="6122987" cy="645160"/>
          </a:xfrm>
          <a:prstGeom prst="rect">
            <a:avLst/>
          </a:prstGeom>
          <a:noFill/>
          <a:ln w="9525">
            <a:noFill/>
          </a:ln>
        </p:spPr>
        <p:txBody>
          <a:bodyPr>
            <a:spAutoFit/>
          </a:bodyPr>
          <a:lstStyle/>
          <a:p>
            <a:r>
              <a:rPr lang="zh-CN" altLang="en-US" dirty="0">
                <a:solidFill>
                  <a:schemeClr val="accent1"/>
                </a:solidFill>
                <a:latin typeface="微软雅黑" panose="020B0503020204020204" pitchFamily="2" charset="-122"/>
                <a:ea typeface="微软雅黑" panose="020B0503020204020204" pitchFamily="2" charset="-122"/>
              </a:rPr>
              <a:t>利用信息技术追踪货物运送轨迹，时间节点，做到实时跟踪，数据记录，实时分析。</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1" presetClass="entr" presetSubtype="1" fill="hold" grpId="0" nodeType="afterEffect">
                                  <p:stCondLst>
                                    <p:cond delay="0"/>
                                  </p:stCondLst>
                                  <p:childTnLst>
                                    <p:set>
                                      <p:cBhvr>
                                        <p:cTn id="14" dur="1" fill="hold">
                                          <p:stCondLst>
                                            <p:cond delay="0"/>
                                          </p:stCondLst>
                                        </p:cTn>
                                        <p:tgtEl>
                                          <p:spTgt spid="14350"/>
                                        </p:tgtEl>
                                        <p:attrNameLst>
                                          <p:attrName>style.visibility</p:attrName>
                                        </p:attrNameLst>
                                      </p:cBhvr>
                                      <p:to>
                                        <p:strVal val="visible"/>
                                      </p:to>
                                    </p:set>
                                    <p:animEffect transition="in" filter="wheel(1)">
                                      <p:cBhvr>
                                        <p:cTn id="15" dur="2000"/>
                                        <p:tgtEl>
                                          <p:spTgt spid="14350"/>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4340"/>
                                        </p:tgtEl>
                                        <p:attrNameLst>
                                          <p:attrName>style.visibility</p:attrName>
                                        </p:attrNameLst>
                                      </p:cBhvr>
                                      <p:to>
                                        <p:strVal val="visible"/>
                                      </p:to>
                                    </p:set>
                                    <p:animEffect transition="in" filter="wheel(1)">
                                      <p:cBhvr>
                                        <p:cTn id="18" dur="2000"/>
                                        <p:tgtEl>
                                          <p:spTgt spid="14340"/>
                                        </p:tgtEl>
                                      </p:cBhvr>
                                    </p:animEffect>
                                  </p:childTnLst>
                                </p:cTn>
                              </p:par>
                            </p:childTnLst>
                          </p:cTn>
                        </p:par>
                        <p:par>
                          <p:cTn id="19" fill="hold">
                            <p:stCondLst>
                              <p:cond delay="2720"/>
                            </p:stCondLst>
                            <p:childTnLst>
                              <p:par>
                                <p:cTn id="20" presetID="31" presetClass="entr" presetSubtype="0" fill="hold" grpId="0" nodeType="afterEffect">
                                  <p:stCondLst>
                                    <p:cond delay="0"/>
                                  </p:stCondLst>
                                  <p:childTnLst>
                                    <p:set>
                                      <p:cBhvr>
                                        <p:cTn id="21" dur="1" fill="hold">
                                          <p:stCondLst>
                                            <p:cond delay="0"/>
                                          </p:stCondLst>
                                        </p:cTn>
                                        <p:tgtEl>
                                          <p:spTgt spid="14351"/>
                                        </p:tgtEl>
                                        <p:attrNameLst>
                                          <p:attrName>style.visibility</p:attrName>
                                        </p:attrNameLst>
                                      </p:cBhvr>
                                      <p:to>
                                        <p:strVal val="visible"/>
                                      </p:to>
                                    </p:set>
                                    <p:anim calcmode="lin" valueType="num">
                                      <p:cBhvr>
                                        <p:cTn id="22" dur="500" fill="hold"/>
                                        <p:tgtEl>
                                          <p:spTgt spid="14351"/>
                                        </p:tgtEl>
                                        <p:attrNameLst>
                                          <p:attrName>ppt_w</p:attrName>
                                        </p:attrNameLst>
                                      </p:cBhvr>
                                      <p:tavLst>
                                        <p:tav tm="0">
                                          <p:val>
                                            <p:fltVal val="0"/>
                                          </p:val>
                                        </p:tav>
                                        <p:tav tm="100000">
                                          <p:val>
                                            <p:strVal val="#ppt_w"/>
                                          </p:val>
                                        </p:tav>
                                      </p:tavLst>
                                    </p:anim>
                                    <p:anim calcmode="lin" valueType="num">
                                      <p:cBhvr>
                                        <p:cTn id="23" dur="500" fill="hold"/>
                                        <p:tgtEl>
                                          <p:spTgt spid="14351"/>
                                        </p:tgtEl>
                                        <p:attrNameLst>
                                          <p:attrName>ppt_h</p:attrName>
                                        </p:attrNameLst>
                                      </p:cBhvr>
                                      <p:tavLst>
                                        <p:tav tm="0">
                                          <p:val>
                                            <p:fltVal val="0"/>
                                          </p:val>
                                        </p:tav>
                                        <p:tav tm="100000">
                                          <p:val>
                                            <p:strVal val="#ppt_h"/>
                                          </p:val>
                                        </p:tav>
                                      </p:tavLst>
                                    </p:anim>
                                    <p:anim calcmode="lin" valueType="num">
                                      <p:cBhvr>
                                        <p:cTn id="24" dur="500" fill="hold"/>
                                        <p:tgtEl>
                                          <p:spTgt spid="14351"/>
                                        </p:tgtEl>
                                        <p:attrNameLst>
                                          <p:attrName>style.rotation</p:attrName>
                                        </p:attrNameLst>
                                      </p:cBhvr>
                                      <p:tavLst>
                                        <p:tav tm="0">
                                          <p:val>
                                            <p:fltVal val="90"/>
                                          </p:val>
                                        </p:tav>
                                        <p:tav tm="100000">
                                          <p:val>
                                            <p:fltVal val="0"/>
                                          </p:val>
                                        </p:tav>
                                      </p:tavLst>
                                    </p:anim>
                                    <p:animEffect transition="in" filter="fade">
                                      <p:cBhvr>
                                        <p:cTn id="25" dur="500"/>
                                        <p:tgtEl>
                                          <p:spTgt spid="14351"/>
                                        </p:tgtEl>
                                      </p:cBhvr>
                                    </p:animEffect>
                                  </p:childTnLst>
                                </p:cTn>
                              </p:par>
                            </p:childTnLst>
                          </p:cTn>
                        </p:par>
                        <p:par>
                          <p:cTn id="26" fill="hold">
                            <p:stCondLst>
                              <p:cond delay="3220"/>
                            </p:stCondLst>
                            <p:childTnLst>
                              <p:par>
                                <p:cTn id="27" presetID="22" presetClass="entr" presetSubtype="8" fill="hold" nodeType="afterEffect">
                                  <p:stCondLst>
                                    <p:cond delay="0"/>
                                  </p:stCondLst>
                                  <p:childTnLst>
                                    <p:set>
                                      <p:cBhvr>
                                        <p:cTn id="28" dur="1" fill="hold">
                                          <p:stCondLst>
                                            <p:cond delay="0"/>
                                          </p:stCondLst>
                                        </p:cTn>
                                        <p:tgtEl>
                                          <p:spTgt spid="14341"/>
                                        </p:tgtEl>
                                        <p:attrNameLst>
                                          <p:attrName>style.visibility</p:attrName>
                                        </p:attrNameLst>
                                      </p:cBhvr>
                                      <p:to>
                                        <p:strVal val="visible"/>
                                      </p:to>
                                    </p:set>
                                    <p:animEffect transition="in" filter="wipe(left)">
                                      <p:cBhvr>
                                        <p:cTn id="29" dur="500"/>
                                        <p:tgtEl>
                                          <p:spTgt spid="14341"/>
                                        </p:tgtEl>
                                      </p:cBhvr>
                                    </p:animEffect>
                                  </p:childTnLst>
                                </p:cTn>
                              </p:par>
                              <p:par>
                                <p:cTn id="30" presetID="22" presetClass="entr" presetSubtype="8" fill="hold" nodeType="withEffect">
                                  <p:stCondLst>
                                    <p:cond delay="0"/>
                                  </p:stCondLst>
                                  <p:childTnLst>
                                    <p:set>
                                      <p:cBhvr>
                                        <p:cTn id="31" dur="1" fill="hold">
                                          <p:stCondLst>
                                            <p:cond delay="0"/>
                                          </p:stCondLst>
                                        </p:cTn>
                                        <p:tgtEl>
                                          <p:spTgt spid="14342"/>
                                        </p:tgtEl>
                                        <p:attrNameLst>
                                          <p:attrName>style.visibility</p:attrName>
                                        </p:attrNameLst>
                                      </p:cBhvr>
                                      <p:to>
                                        <p:strVal val="visible"/>
                                      </p:to>
                                    </p:set>
                                    <p:animEffect transition="in" filter="wipe(left)">
                                      <p:cBhvr>
                                        <p:cTn id="32" dur="500"/>
                                        <p:tgtEl>
                                          <p:spTgt spid="14342"/>
                                        </p:tgtEl>
                                      </p:cBhvr>
                                    </p:animEffect>
                                  </p:childTnLst>
                                </p:cTn>
                              </p:par>
                              <p:par>
                                <p:cTn id="33" presetID="22" presetClass="entr" presetSubtype="1" fill="hold" nodeType="withEffect">
                                  <p:stCondLst>
                                    <p:cond delay="0"/>
                                  </p:stCondLst>
                                  <p:childTnLst>
                                    <p:set>
                                      <p:cBhvr>
                                        <p:cTn id="34" dur="1" fill="hold">
                                          <p:stCondLst>
                                            <p:cond delay="0"/>
                                          </p:stCondLst>
                                        </p:cTn>
                                        <p:tgtEl>
                                          <p:spTgt spid="14343"/>
                                        </p:tgtEl>
                                        <p:attrNameLst>
                                          <p:attrName>style.visibility</p:attrName>
                                        </p:attrNameLst>
                                      </p:cBhvr>
                                      <p:to>
                                        <p:strVal val="visible"/>
                                      </p:to>
                                    </p:set>
                                    <p:animEffect transition="in" filter="wipe(up)">
                                      <p:cBhvr>
                                        <p:cTn id="35" dur="500"/>
                                        <p:tgtEl>
                                          <p:spTgt spid="14343"/>
                                        </p:tgtEl>
                                      </p:cBhvr>
                                    </p:animEffect>
                                  </p:childTnLst>
                                </p:cTn>
                              </p:par>
                            </p:childTnLst>
                          </p:cTn>
                        </p:par>
                        <p:par>
                          <p:cTn id="36" fill="hold">
                            <p:stCondLst>
                              <p:cond delay="3720"/>
                            </p:stCondLst>
                            <p:childTnLst>
                              <p:par>
                                <p:cTn id="37" presetID="10" presetClass="entr" presetSubtype="0" fill="hold" grpId="0" nodeType="afterEffect">
                                  <p:stCondLst>
                                    <p:cond delay="0"/>
                                  </p:stCondLst>
                                  <p:childTnLst>
                                    <p:set>
                                      <p:cBhvr>
                                        <p:cTn id="38" dur="1" fill="hold">
                                          <p:stCondLst>
                                            <p:cond delay="0"/>
                                          </p:stCondLst>
                                        </p:cTn>
                                        <p:tgtEl>
                                          <p:spTgt spid="14345"/>
                                        </p:tgtEl>
                                        <p:attrNameLst>
                                          <p:attrName>style.visibility</p:attrName>
                                        </p:attrNameLst>
                                      </p:cBhvr>
                                      <p:to>
                                        <p:strVal val="visible"/>
                                      </p:to>
                                    </p:set>
                                    <p:anim calcmode="lin" valueType="num">
                                      <p:cBhvr>
                                        <p:cTn id="39" dur="500" fill="hold"/>
                                        <p:tgtEl>
                                          <p:spTgt spid="14345"/>
                                        </p:tgtEl>
                                        <p:attrNameLst>
                                          <p:attrName>ppt_w</p:attrName>
                                        </p:attrNameLst>
                                      </p:cBhvr>
                                      <p:tavLst>
                                        <p:tav tm="0">
                                          <p:val>
                                            <p:fltVal val="0"/>
                                          </p:val>
                                        </p:tav>
                                        <p:tav tm="100000">
                                          <p:val>
                                            <p:strVal val="#ppt_w"/>
                                          </p:val>
                                        </p:tav>
                                      </p:tavLst>
                                    </p:anim>
                                    <p:anim calcmode="lin" valueType="num">
                                      <p:cBhvr>
                                        <p:cTn id="40" dur="500" fill="hold"/>
                                        <p:tgtEl>
                                          <p:spTgt spid="14345"/>
                                        </p:tgtEl>
                                        <p:attrNameLst>
                                          <p:attrName>ppt_h</p:attrName>
                                        </p:attrNameLst>
                                      </p:cBhvr>
                                      <p:tavLst>
                                        <p:tav tm="0">
                                          <p:val>
                                            <p:fltVal val="0"/>
                                          </p:val>
                                        </p:tav>
                                        <p:tav tm="100000">
                                          <p:val>
                                            <p:strVal val="#ppt_h"/>
                                          </p:val>
                                        </p:tav>
                                      </p:tavLst>
                                    </p:anim>
                                    <p:animEffect transition="in" filter="fade">
                                      <p:cBhvr>
                                        <p:cTn id="41" dur="500"/>
                                        <p:tgtEl>
                                          <p:spTgt spid="143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344"/>
                                        </p:tgtEl>
                                        <p:attrNameLst>
                                          <p:attrName>style.visibility</p:attrName>
                                        </p:attrNameLst>
                                      </p:cBhvr>
                                      <p:to>
                                        <p:strVal val="visible"/>
                                      </p:to>
                                    </p:set>
                                    <p:anim calcmode="lin" valueType="num">
                                      <p:cBhvr>
                                        <p:cTn id="44" dur="500" fill="hold"/>
                                        <p:tgtEl>
                                          <p:spTgt spid="14344"/>
                                        </p:tgtEl>
                                        <p:attrNameLst>
                                          <p:attrName>ppt_w</p:attrName>
                                        </p:attrNameLst>
                                      </p:cBhvr>
                                      <p:tavLst>
                                        <p:tav tm="0">
                                          <p:val>
                                            <p:fltVal val="0"/>
                                          </p:val>
                                        </p:tav>
                                        <p:tav tm="100000">
                                          <p:val>
                                            <p:strVal val="#ppt_w"/>
                                          </p:val>
                                        </p:tav>
                                      </p:tavLst>
                                    </p:anim>
                                    <p:anim calcmode="lin" valueType="num">
                                      <p:cBhvr>
                                        <p:cTn id="45" dur="500" fill="hold"/>
                                        <p:tgtEl>
                                          <p:spTgt spid="14344"/>
                                        </p:tgtEl>
                                        <p:attrNameLst>
                                          <p:attrName>ppt_h</p:attrName>
                                        </p:attrNameLst>
                                      </p:cBhvr>
                                      <p:tavLst>
                                        <p:tav tm="0">
                                          <p:val>
                                            <p:fltVal val="0"/>
                                          </p:val>
                                        </p:tav>
                                        <p:tav tm="100000">
                                          <p:val>
                                            <p:strVal val="#ppt_h"/>
                                          </p:val>
                                        </p:tav>
                                      </p:tavLst>
                                    </p:anim>
                                    <p:animEffect transition="in" filter="fade">
                                      <p:cBhvr>
                                        <p:cTn id="46" dur="500"/>
                                        <p:tgtEl>
                                          <p:spTgt spid="143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347"/>
                                        </p:tgtEl>
                                        <p:attrNameLst>
                                          <p:attrName>style.visibility</p:attrName>
                                        </p:attrNameLst>
                                      </p:cBhvr>
                                      <p:to>
                                        <p:strVal val="visible"/>
                                      </p:to>
                                    </p:set>
                                    <p:anim calcmode="lin" valueType="num">
                                      <p:cBhvr>
                                        <p:cTn id="49" dur="500" fill="hold"/>
                                        <p:tgtEl>
                                          <p:spTgt spid="14347"/>
                                        </p:tgtEl>
                                        <p:attrNameLst>
                                          <p:attrName>ppt_w</p:attrName>
                                        </p:attrNameLst>
                                      </p:cBhvr>
                                      <p:tavLst>
                                        <p:tav tm="0">
                                          <p:val>
                                            <p:fltVal val="0"/>
                                          </p:val>
                                        </p:tav>
                                        <p:tav tm="100000">
                                          <p:val>
                                            <p:strVal val="#ppt_w"/>
                                          </p:val>
                                        </p:tav>
                                      </p:tavLst>
                                    </p:anim>
                                    <p:anim calcmode="lin" valueType="num">
                                      <p:cBhvr>
                                        <p:cTn id="50" dur="500" fill="hold"/>
                                        <p:tgtEl>
                                          <p:spTgt spid="14347"/>
                                        </p:tgtEl>
                                        <p:attrNameLst>
                                          <p:attrName>ppt_h</p:attrName>
                                        </p:attrNameLst>
                                      </p:cBhvr>
                                      <p:tavLst>
                                        <p:tav tm="0">
                                          <p:val>
                                            <p:fltVal val="0"/>
                                          </p:val>
                                        </p:tav>
                                        <p:tav tm="100000">
                                          <p:val>
                                            <p:strVal val="#ppt_h"/>
                                          </p:val>
                                        </p:tav>
                                      </p:tavLst>
                                    </p:anim>
                                    <p:animEffect transition="in" filter="fade">
                                      <p:cBhvr>
                                        <p:cTn id="51" dur="500"/>
                                        <p:tgtEl>
                                          <p:spTgt spid="143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346"/>
                                        </p:tgtEl>
                                        <p:attrNameLst>
                                          <p:attrName>style.visibility</p:attrName>
                                        </p:attrNameLst>
                                      </p:cBhvr>
                                      <p:to>
                                        <p:strVal val="visible"/>
                                      </p:to>
                                    </p:set>
                                    <p:anim calcmode="lin" valueType="num">
                                      <p:cBhvr>
                                        <p:cTn id="54" dur="500" fill="hold"/>
                                        <p:tgtEl>
                                          <p:spTgt spid="14346"/>
                                        </p:tgtEl>
                                        <p:attrNameLst>
                                          <p:attrName>ppt_w</p:attrName>
                                        </p:attrNameLst>
                                      </p:cBhvr>
                                      <p:tavLst>
                                        <p:tav tm="0">
                                          <p:val>
                                            <p:fltVal val="0"/>
                                          </p:val>
                                        </p:tav>
                                        <p:tav tm="100000">
                                          <p:val>
                                            <p:strVal val="#ppt_w"/>
                                          </p:val>
                                        </p:tav>
                                      </p:tavLst>
                                    </p:anim>
                                    <p:anim calcmode="lin" valueType="num">
                                      <p:cBhvr>
                                        <p:cTn id="55" dur="500" fill="hold"/>
                                        <p:tgtEl>
                                          <p:spTgt spid="14346"/>
                                        </p:tgtEl>
                                        <p:attrNameLst>
                                          <p:attrName>ppt_h</p:attrName>
                                        </p:attrNameLst>
                                      </p:cBhvr>
                                      <p:tavLst>
                                        <p:tav tm="0">
                                          <p:val>
                                            <p:fltVal val="0"/>
                                          </p:val>
                                        </p:tav>
                                        <p:tav tm="100000">
                                          <p:val>
                                            <p:strVal val="#ppt_h"/>
                                          </p:val>
                                        </p:tav>
                                      </p:tavLst>
                                    </p:anim>
                                    <p:animEffect transition="in" filter="fade">
                                      <p:cBhvr>
                                        <p:cTn id="56" dur="500"/>
                                        <p:tgtEl>
                                          <p:spTgt spid="143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349"/>
                                        </p:tgtEl>
                                        <p:attrNameLst>
                                          <p:attrName>style.visibility</p:attrName>
                                        </p:attrNameLst>
                                      </p:cBhvr>
                                      <p:to>
                                        <p:strVal val="visible"/>
                                      </p:to>
                                    </p:set>
                                    <p:anim calcmode="lin" valueType="num">
                                      <p:cBhvr>
                                        <p:cTn id="59" dur="500" fill="hold"/>
                                        <p:tgtEl>
                                          <p:spTgt spid="14349"/>
                                        </p:tgtEl>
                                        <p:attrNameLst>
                                          <p:attrName>ppt_w</p:attrName>
                                        </p:attrNameLst>
                                      </p:cBhvr>
                                      <p:tavLst>
                                        <p:tav tm="0">
                                          <p:val>
                                            <p:fltVal val="0"/>
                                          </p:val>
                                        </p:tav>
                                        <p:tav tm="100000">
                                          <p:val>
                                            <p:strVal val="#ppt_w"/>
                                          </p:val>
                                        </p:tav>
                                      </p:tavLst>
                                    </p:anim>
                                    <p:anim calcmode="lin" valueType="num">
                                      <p:cBhvr>
                                        <p:cTn id="60" dur="500" fill="hold"/>
                                        <p:tgtEl>
                                          <p:spTgt spid="14349"/>
                                        </p:tgtEl>
                                        <p:attrNameLst>
                                          <p:attrName>ppt_h</p:attrName>
                                        </p:attrNameLst>
                                      </p:cBhvr>
                                      <p:tavLst>
                                        <p:tav tm="0">
                                          <p:val>
                                            <p:fltVal val="0"/>
                                          </p:val>
                                        </p:tav>
                                        <p:tav tm="100000">
                                          <p:val>
                                            <p:strVal val="#ppt_h"/>
                                          </p:val>
                                        </p:tav>
                                      </p:tavLst>
                                    </p:anim>
                                    <p:animEffect transition="in" filter="fade">
                                      <p:cBhvr>
                                        <p:cTn id="61" dur="500"/>
                                        <p:tgtEl>
                                          <p:spTgt spid="1434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348"/>
                                        </p:tgtEl>
                                        <p:attrNameLst>
                                          <p:attrName>style.visibility</p:attrName>
                                        </p:attrNameLst>
                                      </p:cBhvr>
                                      <p:to>
                                        <p:strVal val="visible"/>
                                      </p:to>
                                    </p:set>
                                    <p:anim calcmode="lin" valueType="num">
                                      <p:cBhvr>
                                        <p:cTn id="64" dur="500" fill="hold"/>
                                        <p:tgtEl>
                                          <p:spTgt spid="14348"/>
                                        </p:tgtEl>
                                        <p:attrNameLst>
                                          <p:attrName>ppt_w</p:attrName>
                                        </p:attrNameLst>
                                      </p:cBhvr>
                                      <p:tavLst>
                                        <p:tav tm="0">
                                          <p:val>
                                            <p:fltVal val="0"/>
                                          </p:val>
                                        </p:tav>
                                        <p:tav tm="100000">
                                          <p:val>
                                            <p:strVal val="#ppt_w"/>
                                          </p:val>
                                        </p:tav>
                                      </p:tavLst>
                                    </p:anim>
                                    <p:anim calcmode="lin" valueType="num">
                                      <p:cBhvr>
                                        <p:cTn id="65" dur="500" fill="hold"/>
                                        <p:tgtEl>
                                          <p:spTgt spid="14348"/>
                                        </p:tgtEl>
                                        <p:attrNameLst>
                                          <p:attrName>ppt_h</p:attrName>
                                        </p:attrNameLst>
                                      </p:cBhvr>
                                      <p:tavLst>
                                        <p:tav tm="0">
                                          <p:val>
                                            <p:fltVal val="0"/>
                                          </p:val>
                                        </p:tav>
                                        <p:tav tm="100000">
                                          <p:val>
                                            <p:strVal val="#ppt_h"/>
                                          </p:val>
                                        </p:tav>
                                      </p:tavLst>
                                    </p:anim>
                                    <p:animEffect transition="in" filter="fade">
                                      <p:cBhvr>
                                        <p:cTn id="66" dur="500"/>
                                        <p:tgtEl>
                                          <p:spTgt spid="14348"/>
                                        </p:tgtEl>
                                      </p:cBhvr>
                                    </p:animEffect>
                                  </p:childTnLst>
                                </p:cTn>
                              </p:par>
                            </p:childTnLst>
                          </p:cTn>
                        </p:par>
                        <p:par>
                          <p:cTn id="67" fill="hold">
                            <p:stCondLst>
                              <p:cond delay="4220"/>
                            </p:stCondLst>
                            <p:childTnLst>
                              <p:par>
                                <p:cTn id="68" presetID="31" presetClass="entr" presetSubtype="0" fill="hold" grpId="0" nodeType="afterEffect">
                                  <p:stCondLst>
                                    <p:cond delay="0"/>
                                  </p:stCondLst>
                                  <p:childTnLst>
                                    <p:set>
                                      <p:cBhvr>
                                        <p:cTn id="69" dur="1" fill="hold">
                                          <p:stCondLst>
                                            <p:cond delay="0"/>
                                          </p:stCondLst>
                                        </p:cTn>
                                        <p:tgtEl>
                                          <p:spTgt spid="14354"/>
                                        </p:tgtEl>
                                        <p:attrNameLst>
                                          <p:attrName>style.visibility</p:attrName>
                                        </p:attrNameLst>
                                      </p:cBhvr>
                                      <p:to>
                                        <p:strVal val="visible"/>
                                      </p:to>
                                    </p:set>
                                    <p:anim calcmode="lin" valueType="num">
                                      <p:cBhvr>
                                        <p:cTn id="70" dur="500" fill="hold"/>
                                        <p:tgtEl>
                                          <p:spTgt spid="14354"/>
                                        </p:tgtEl>
                                        <p:attrNameLst>
                                          <p:attrName>ppt_w</p:attrName>
                                        </p:attrNameLst>
                                      </p:cBhvr>
                                      <p:tavLst>
                                        <p:tav tm="0">
                                          <p:val>
                                            <p:fltVal val="0"/>
                                          </p:val>
                                        </p:tav>
                                        <p:tav tm="100000">
                                          <p:val>
                                            <p:strVal val="#ppt_w"/>
                                          </p:val>
                                        </p:tav>
                                      </p:tavLst>
                                    </p:anim>
                                    <p:anim calcmode="lin" valueType="num">
                                      <p:cBhvr>
                                        <p:cTn id="71" dur="500" fill="hold"/>
                                        <p:tgtEl>
                                          <p:spTgt spid="14354"/>
                                        </p:tgtEl>
                                        <p:attrNameLst>
                                          <p:attrName>ppt_h</p:attrName>
                                        </p:attrNameLst>
                                      </p:cBhvr>
                                      <p:tavLst>
                                        <p:tav tm="0">
                                          <p:val>
                                            <p:fltVal val="0"/>
                                          </p:val>
                                        </p:tav>
                                        <p:tav tm="100000">
                                          <p:val>
                                            <p:strVal val="#ppt_h"/>
                                          </p:val>
                                        </p:tav>
                                      </p:tavLst>
                                    </p:anim>
                                    <p:anim calcmode="lin" valueType="num">
                                      <p:cBhvr>
                                        <p:cTn id="72" dur="500" fill="hold"/>
                                        <p:tgtEl>
                                          <p:spTgt spid="14354"/>
                                        </p:tgtEl>
                                        <p:attrNameLst>
                                          <p:attrName>style.rotation</p:attrName>
                                        </p:attrNameLst>
                                      </p:cBhvr>
                                      <p:tavLst>
                                        <p:tav tm="0">
                                          <p:val>
                                            <p:fltVal val="90"/>
                                          </p:val>
                                        </p:tav>
                                        <p:tav tm="100000">
                                          <p:val>
                                            <p:fltVal val="0"/>
                                          </p:val>
                                        </p:tav>
                                      </p:tavLst>
                                    </p:anim>
                                    <p:animEffect transition="in" filter="fade">
                                      <p:cBhvr>
                                        <p:cTn id="73" dur="500"/>
                                        <p:tgtEl>
                                          <p:spTgt spid="14354"/>
                                        </p:tgtEl>
                                      </p:cBhvr>
                                    </p:animEffect>
                                  </p:childTnLst>
                                </p:cTn>
                              </p:par>
                            </p:childTnLst>
                          </p:cTn>
                        </p:par>
                        <p:par>
                          <p:cTn id="74" fill="hold">
                            <p:stCondLst>
                              <p:cond delay="4720"/>
                            </p:stCondLst>
                            <p:childTnLst>
                              <p:par>
                                <p:cTn id="75" presetID="22" presetClass="entr" presetSubtype="8" fill="hold" grpId="0" nodeType="afterEffect">
                                  <p:stCondLst>
                                    <p:cond delay="0"/>
                                  </p:stCondLst>
                                  <p:childTnLst>
                                    <p:set>
                                      <p:cBhvr>
                                        <p:cTn id="76" dur="1" fill="hold">
                                          <p:stCondLst>
                                            <p:cond delay="0"/>
                                          </p:stCondLst>
                                        </p:cTn>
                                        <p:tgtEl>
                                          <p:spTgt spid="14355"/>
                                        </p:tgtEl>
                                        <p:attrNameLst>
                                          <p:attrName>style.visibility</p:attrName>
                                        </p:attrNameLst>
                                      </p:cBhvr>
                                      <p:to>
                                        <p:strVal val="visible"/>
                                      </p:to>
                                    </p:set>
                                    <p:animEffect transition="in" filter="wipe(left)">
                                      <p:cBhvr>
                                        <p:cTn id="77" dur="500"/>
                                        <p:tgtEl>
                                          <p:spTgt spid="14355"/>
                                        </p:tgtEl>
                                      </p:cBhvr>
                                    </p:animEffect>
                                  </p:childTnLst>
                                </p:cTn>
                              </p:par>
                            </p:childTnLst>
                          </p:cTn>
                        </p:par>
                        <p:par>
                          <p:cTn id="78" fill="hold">
                            <p:stCondLst>
                              <p:cond delay="5220"/>
                            </p:stCondLst>
                            <p:childTnLst>
                              <p:par>
                                <p:cTn id="79" presetID="31" presetClass="entr" presetSubtype="0" fill="hold" grpId="0" nodeType="afterEffect">
                                  <p:stCondLst>
                                    <p:cond delay="0"/>
                                  </p:stCondLst>
                                  <p:childTnLst>
                                    <p:set>
                                      <p:cBhvr>
                                        <p:cTn id="80" dur="1" fill="hold">
                                          <p:stCondLst>
                                            <p:cond delay="0"/>
                                          </p:stCondLst>
                                        </p:cTn>
                                        <p:tgtEl>
                                          <p:spTgt spid="14353"/>
                                        </p:tgtEl>
                                        <p:attrNameLst>
                                          <p:attrName>style.visibility</p:attrName>
                                        </p:attrNameLst>
                                      </p:cBhvr>
                                      <p:to>
                                        <p:strVal val="visible"/>
                                      </p:to>
                                    </p:set>
                                    <p:anim calcmode="lin" valueType="num">
                                      <p:cBhvr>
                                        <p:cTn id="81" dur="500" fill="hold"/>
                                        <p:tgtEl>
                                          <p:spTgt spid="14353"/>
                                        </p:tgtEl>
                                        <p:attrNameLst>
                                          <p:attrName>ppt_w</p:attrName>
                                        </p:attrNameLst>
                                      </p:cBhvr>
                                      <p:tavLst>
                                        <p:tav tm="0">
                                          <p:val>
                                            <p:fltVal val="0"/>
                                          </p:val>
                                        </p:tav>
                                        <p:tav tm="100000">
                                          <p:val>
                                            <p:strVal val="#ppt_w"/>
                                          </p:val>
                                        </p:tav>
                                      </p:tavLst>
                                    </p:anim>
                                    <p:anim calcmode="lin" valueType="num">
                                      <p:cBhvr>
                                        <p:cTn id="82" dur="500" fill="hold"/>
                                        <p:tgtEl>
                                          <p:spTgt spid="14353"/>
                                        </p:tgtEl>
                                        <p:attrNameLst>
                                          <p:attrName>ppt_h</p:attrName>
                                        </p:attrNameLst>
                                      </p:cBhvr>
                                      <p:tavLst>
                                        <p:tav tm="0">
                                          <p:val>
                                            <p:fltVal val="0"/>
                                          </p:val>
                                        </p:tav>
                                        <p:tav tm="100000">
                                          <p:val>
                                            <p:strVal val="#ppt_h"/>
                                          </p:val>
                                        </p:tav>
                                      </p:tavLst>
                                    </p:anim>
                                    <p:anim calcmode="lin" valueType="num">
                                      <p:cBhvr>
                                        <p:cTn id="83" dur="500" fill="hold"/>
                                        <p:tgtEl>
                                          <p:spTgt spid="14353"/>
                                        </p:tgtEl>
                                        <p:attrNameLst>
                                          <p:attrName>style.rotation</p:attrName>
                                        </p:attrNameLst>
                                      </p:cBhvr>
                                      <p:tavLst>
                                        <p:tav tm="0">
                                          <p:val>
                                            <p:fltVal val="90"/>
                                          </p:val>
                                        </p:tav>
                                        <p:tav tm="100000">
                                          <p:val>
                                            <p:fltVal val="0"/>
                                          </p:val>
                                        </p:tav>
                                      </p:tavLst>
                                    </p:anim>
                                    <p:animEffect transition="in" filter="fade">
                                      <p:cBhvr>
                                        <p:cTn id="84" dur="500"/>
                                        <p:tgtEl>
                                          <p:spTgt spid="14353"/>
                                        </p:tgtEl>
                                      </p:cBhvr>
                                    </p:animEffect>
                                  </p:childTnLst>
                                </p:cTn>
                              </p:par>
                            </p:childTnLst>
                          </p:cTn>
                        </p:par>
                        <p:par>
                          <p:cTn id="85" fill="hold">
                            <p:stCondLst>
                              <p:cond delay="5720"/>
                            </p:stCondLst>
                            <p:childTnLst>
                              <p:par>
                                <p:cTn id="86" presetID="22" presetClass="entr" presetSubtype="8" fill="hold" grpId="0" nodeType="afterEffect">
                                  <p:stCondLst>
                                    <p:cond delay="0"/>
                                  </p:stCondLst>
                                  <p:childTnLst>
                                    <p:set>
                                      <p:cBhvr>
                                        <p:cTn id="87" dur="1" fill="hold">
                                          <p:stCondLst>
                                            <p:cond delay="0"/>
                                          </p:stCondLst>
                                        </p:cTn>
                                        <p:tgtEl>
                                          <p:spTgt spid="14356"/>
                                        </p:tgtEl>
                                        <p:attrNameLst>
                                          <p:attrName>style.visibility</p:attrName>
                                        </p:attrNameLst>
                                      </p:cBhvr>
                                      <p:to>
                                        <p:strVal val="visible"/>
                                      </p:to>
                                    </p:set>
                                    <p:animEffect transition="in" filter="wipe(left)">
                                      <p:cBhvr>
                                        <p:cTn id="88" dur="500"/>
                                        <p:tgtEl>
                                          <p:spTgt spid="14356"/>
                                        </p:tgtEl>
                                      </p:cBhvr>
                                    </p:animEffect>
                                  </p:childTnLst>
                                </p:cTn>
                              </p:par>
                            </p:childTnLst>
                          </p:cTn>
                        </p:par>
                        <p:par>
                          <p:cTn id="89" fill="hold">
                            <p:stCondLst>
                              <p:cond delay="6220"/>
                            </p:stCondLst>
                            <p:childTnLst>
                              <p:par>
                                <p:cTn id="90" presetID="31" presetClass="entr" presetSubtype="0" fill="hold" grpId="0" nodeType="afterEffect">
                                  <p:stCondLst>
                                    <p:cond delay="0"/>
                                  </p:stCondLst>
                                  <p:childTnLst>
                                    <p:set>
                                      <p:cBhvr>
                                        <p:cTn id="91" dur="1" fill="hold">
                                          <p:stCondLst>
                                            <p:cond delay="0"/>
                                          </p:stCondLst>
                                        </p:cTn>
                                        <p:tgtEl>
                                          <p:spTgt spid="14352"/>
                                        </p:tgtEl>
                                        <p:attrNameLst>
                                          <p:attrName>style.visibility</p:attrName>
                                        </p:attrNameLst>
                                      </p:cBhvr>
                                      <p:to>
                                        <p:strVal val="visible"/>
                                      </p:to>
                                    </p:set>
                                    <p:anim calcmode="lin" valueType="num">
                                      <p:cBhvr>
                                        <p:cTn id="92" dur="500" fill="hold"/>
                                        <p:tgtEl>
                                          <p:spTgt spid="14352"/>
                                        </p:tgtEl>
                                        <p:attrNameLst>
                                          <p:attrName>ppt_w</p:attrName>
                                        </p:attrNameLst>
                                      </p:cBhvr>
                                      <p:tavLst>
                                        <p:tav tm="0">
                                          <p:val>
                                            <p:fltVal val="0"/>
                                          </p:val>
                                        </p:tav>
                                        <p:tav tm="100000">
                                          <p:val>
                                            <p:strVal val="#ppt_w"/>
                                          </p:val>
                                        </p:tav>
                                      </p:tavLst>
                                    </p:anim>
                                    <p:anim calcmode="lin" valueType="num">
                                      <p:cBhvr>
                                        <p:cTn id="93" dur="500" fill="hold"/>
                                        <p:tgtEl>
                                          <p:spTgt spid="14352"/>
                                        </p:tgtEl>
                                        <p:attrNameLst>
                                          <p:attrName>ppt_h</p:attrName>
                                        </p:attrNameLst>
                                      </p:cBhvr>
                                      <p:tavLst>
                                        <p:tav tm="0">
                                          <p:val>
                                            <p:fltVal val="0"/>
                                          </p:val>
                                        </p:tav>
                                        <p:tav tm="100000">
                                          <p:val>
                                            <p:strVal val="#ppt_h"/>
                                          </p:val>
                                        </p:tav>
                                      </p:tavLst>
                                    </p:anim>
                                    <p:anim calcmode="lin" valueType="num">
                                      <p:cBhvr>
                                        <p:cTn id="94" dur="500" fill="hold"/>
                                        <p:tgtEl>
                                          <p:spTgt spid="14352"/>
                                        </p:tgtEl>
                                        <p:attrNameLst>
                                          <p:attrName>style.rotation</p:attrName>
                                        </p:attrNameLst>
                                      </p:cBhvr>
                                      <p:tavLst>
                                        <p:tav tm="0">
                                          <p:val>
                                            <p:fltVal val="90"/>
                                          </p:val>
                                        </p:tav>
                                        <p:tav tm="100000">
                                          <p:val>
                                            <p:fltVal val="0"/>
                                          </p:val>
                                        </p:tav>
                                      </p:tavLst>
                                    </p:anim>
                                    <p:animEffect transition="in" filter="fade">
                                      <p:cBhvr>
                                        <p:cTn id="95" dur="500"/>
                                        <p:tgtEl>
                                          <p:spTgt spid="14352"/>
                                        </p:tgtEl>
                                      </p:cBhvr>
                                    </p:animEffect>
                                  </p:childTnLst>
                                </p:cTn>
                              </p:par>
                            </p:childTnLst>
                          </p:cTn>
                        </p:par>
                        <p:par>
                          <p:cTn id="96" fill="hold">
                            <p:stCondLst>
                              <p:cond delay="6720"/>
                            </p:stCondLst>
                            <p:childTnLst>
                              <p:par>
                                <p:cTn id="97" presetID="22" presetClass="entr" presetSubtype="8" fill="hold" grpId="0" nodeType="afterEffect">
                                  <p:stCondLst>
                                    <p:cond delay="0"/>
                                  </p:stCondLst>
                                  <p:childTnLst>
                                    <p:set>
                                      <p:cBhvr>
                                        <p:cTn id="98" dur="1" fill="hold">
                                          <p:stCondLst>
                                            <p:cond delay="0"/>
                                          </p:stCondLst>
                                        </p:cTn>
                                        <p:tgtEl>
                                          <p:spTgt spid="14357"/>
                                        </p:tgtEl>
                                        <p:attrNameLst>
                                          <p:attrName>style.visibility</p:attrName>
                                        </p:attrNameLst>
                                      </p:cBhvr>
                                      <p:to>
                                        <p:strVal val="visible"/>
                                      </p:to>
                                    </p:set>
                                    <p:animEffect transition="in" filter="wipe(left)">
                                      <p:cBhvr>
                                        <p:cTn id="99" dur="500"/>
                                        <p:tgtEl>
                                          <p:spTgt spid="14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40" grpId="0" animBg="1"/>
      <p:bldP spid="14344" grpId="0" animBg="1"/>
      <p:bldP spid="14345" grpId="0" animBg="1"/>
      <p:bldP spid="14346" grpId="0" animBg="1"/>
      <p:bldP spid="14347" grpId="0" animBg="1"/>
      <p:bldP spid="14348" grpId="0" animBg="1"/>
      <p:bldP spid="14349" grpId="0" animBg="1"/>
      <p:bldP spid="14350" grpId="0" animBg="1"/>
      <p:bldP spid="14351" grpId="0"/>
      <p:bldP spid="14352" grpId="0"/>
      <p:bldP spid="14353" grpId="0"/>
      <p:bldP spid="14354" grpId="0"/>
      <p:bldP spid="14355" grpId="0"/>
      <p:bldP spid="14356" grpId="0"/>
      <p:bldP spid="1435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6433185" cy="521970"/>
          </a:xfrm>
          <a:prstGeom prst="rect">
            <a:avLst/>
          </a:prstGeom>
          <a:noFill/>
          <a:ln w="9525">
            <a:noFill/>
          </a:ln>
        </p:spPr>
        <p:txBody>
          <a:bodyPr wrap="square">
            <a:spAutoFit/>
          </a:bodyPr>
          <a:lstStyle/>
          <a:p>
            <a:r>
              <a:rPr kumimoji="1" lang="zh-CN" altLang="en-US" sz="2800" b="1">
                <a:solidFill>
                  <a:schemeClr val="accent2"/>
                </a:solidFill>
                <a:latin typeface="微软雅黑" panose="020B0503020204020204" pitchFamily="2" charset="-122"/>
                <a:ea typeface="微软雅黑" panose="020B0503020204020204" pitchFamily="2" charset="-122"/>
                <a:sym typeface="+mn-ea"/>
              </a:rPr>
              <a:t>业务场景一：人员管理</a:t>
            </a: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2304" name="TextBox 31"/>
          <p:cNvSpPr txBox="1"/>
          <p:nvPr/>
        </p:nvSpPr>
        <p:spPr>
          <a:xfrm>
            <a:off x="663575" y="1236980"/>
            <a:ext cx="2651125" cy="429895"/>
          </a:xfrm>
          <a:prstGeom prst="rect">
            <a:avLst/>
          </a:prstGeom>
          <a:noFill/>
          <a:ln w="9525">
            <a:noFill/>
          </a:ln>
        </p:spPr>
        <p:txBody>
          <a:bodyPr wrap="square">
            <a:spAutoFit/>
          </a:bodyPr>
          <a:lstStyle/>
          <a:p>
            <a:r>
              <a:rPr lang="zh-CN" altLang="en-US" sz="2200" b="1" dirty="0">
                <a:solidFill>
                  <a:schemeClr val="accent1"/>
                </a:solidFill>
                <a:latin typeface="微软雅黑" panose="020B0503020204020204" pitchFamily="2" charset="-122"/>
                <a:ea typeface="微软雅黑" panose="020B0503020204020204" pitchFamily="2" charset="-122"/>
              </a:rPr>
              <a:t>人员管理</a:t>
            </a:r>
          </a:p>
        </p:txBody>
      </p:sp>
      <p:sp>
        <p:nvSpPr>
          <p:cNvPr id="12305" name="TextBox 32"/>
          <p:cNvSpPr txBox="1"/>
          <p:nvPr/>
        </p:nvSpPr>
        <p:spPr>
          <a:xfrm>
            <a:off x="708025" y="1685925"/>
            <a:ext cx="1568450" cy="2861310"/>
          </a:xfrm>
          <a:prstGeom prst="rect">
            <a:avLst/>
          </a:prstGeom>
          <a:noFill/>
          <a:ln w="9525">
            <a:noFill/>
          </a:ln>
        </p:spPr>
        <p:txBody>
          <a:bodyPr wrap="square">
            <a:spAutoFit/>
          </a:bodyPr>
          <a:lstStyle/>
          <a:p>
            <a:pPr algn="just"/>
            <a:r>
              <a:rPr lang="zh-CN" altLang="en-US" sz="2000">
                <a:ea typeface="微软雅黑" panose="020B0503020204020204" pitchFamily="2" charset="-122"/>
                <a:sym typeface="+mn-ea"/>
              </a:rPr>
              <a:t>采用一脸通设计，通过人工智能手段识别园区内人员权限，从而对园区内复杂的人员身份进行有效的管理。</a:t>
            </a:r>
          </a:p>
        </p:txBody>
      </p:sp>
      <p:graphicFrame>
        <p:nvGraphicFramePr>
          <p:cNvPr id="2" name="对象 -2147482613"/>
          <p:cNvGraphicFramePr>
            <a:graphicFrameLocks noChangeAspect="1"/>
          </p:cNvGraphicFramePr>
          <p:nvPr/>
        </p:nvGraphicFramePr>
        <p:xfrm>
          <a:off x="2569845" y="1544320"/>
          <a:ext cx="9647555" cy="3143885"/>
        </p:xfrm>
        <a:graphic>
          <a:graphicData uri="http://schemas.openxmlformats.org/presentationml/2006/ole">
            <mc:AlternateContent xmlns:mc="http://schemas.openxmlformats.org/markup-compatibility/2006">
              <mc:Choice xmlns:v="urn:schemas-microsoft-com:vml" Requires="v">
                <p:oleObj spid="_x0000_s3080" r:id="rId3" imgW="11062335" imgH="3612515" progId="Visio.Drawing.15">
                  <p:embed/>
                </p:oleObj>
              </mc:Choice>
              <mc:Fallback>
                <p:oleObj r:id="rId3" imgW="11062335" imgH="3612515" progId="Visio.Drawing.15">
                  <p:embed/>
                  <p:pic>
                    <p:nvPicPr>
                      <p:cNvPr id="0" name="图片 3075"/>
                      <p:cNvPicPr/>
                      <p:nvPr/>
                    </p:nvPicPr>
                    <p:blipFill>
                      <a:blip r:embed="rId4"/>
                      <a:stretch>
                        <a:fillRect/>
                      </a:stretch>
                    </p:blipFill>
                    <p:spPr>
                      <a:xfrm>
                        <a:off x="2569845" y="1544320"/>
                        <a:ext cx="9647555" cy="3143885"/>
                      </a:xfrm>
                      <a:prstGeom prst="rect">
                        <a:avLst/>
                      </a:prstGeom>
                      <a:noFill/>
                      <a:ln w="38100">
                        <a:noFill/>
                        <a:miter/>
                      </a:ln>
                    </p:spPr>
                  </p:pic>
                </p:oleObj>
              </mc:Fallback>
            </mc:AlternateContent>
          </a:graphicData>
        </a:graphic>
      </p:graphicFrame>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59"/>
                            </p:stCondLst>
                            <p:childTnLst>
                              <p:par>
                                <p:cTn id="13" presetID="2" presetClass="entr" presetSubtype="6" fill="hold" grpId="0" nodeType="afterEffect">
                                  <p:stCondLst>
                                    <p:cond delay="0"/>
                                  </p:stCondLst>
                                  <p:childTnLst>
                                    <p:set>
                                      <p:cBhvr>
                                        <p:cTn id="14" dur="1" fill="hold">
                                          <p:stCondLst>
                                            <p:cond delay="0"/>
                                          </p:stCondLst>
                                        </p:cTn>
                                        <p:tgtEl>
                                          <p:spTgt spid="12304"/>
                                        </p:tgtEl>
                                        <p:attrNameLst>
                                          <p:attrName>style.visibility</p:attrName>
                                        </p:attrNameLst>
                                      </p:cBhvr>
                                      <p:to>
                                        <p:strVal val="visible"/>
                                      </p:to>
                                    </p:set>
                                    <p:anim calcmode="lin" valueType="num">
                                      <p:cBhvr additive="base">
                                        <p:cTn id="15" dur="500" fill="hold"/>
                                        <p:tgtEl>
                                          <p:spTgt spid="12304"/>
                                        </p:tgtEl>
                                        <p:attrNameLst>
                                          <p:attrName>ppt_x</p:attrName>
                                        </p:attrNameLst>
                                      </p:cBhvr>
                                      <p:tavLst>
                                        <p:tav tm="0">
                                          <p:val>
                                            <p:strVal val="1+#ppt_w/2"/>
                                          </p:val>
                                        </p:tav>
                                        <p:tav tm="100000">
                                          <p:val>
                                            <p:strVal val="#ppt_x"/>
                                          </p:val>
                                        </p:tav>
                                      </p:tavLst>
                                    </p:anim>
                                    <p:anim calcmode="lin" valueType="num">
                                      <p:cBhvr additive="base">
                                        <p:cTn id="16" dur="500" fill="hold"/>
                                        <p:tgtEl>
                                          <p:spTgt spid="12304"/>
                                        </p:tgtEl>
                                        <p:attrNameLst>
                                          <p:attrName>ppt_y</p:attrName>
                                        </p:attrNameLst>
                                      </p:cBhvr>
                                      <p:tavLst>
                                        <p:tav tm="0">
                                          <p:val>
                                            <p:strVal val="1+#ppt_h/2"/>
                                          </p:val>
                                        </p:tav>
                                        <p:tav tm="100000">
                                          <p:val>
                                            <p:strVal val="#ppt_y"/>
                                          </p:val>
                                        </p:tav>
                                      </p:tavLst>
                                    </p:anim>
                                  </p:childTnLst>
                                </p:cTn>
                              </p:par>
                            </p:childTnLst>
                          </p:cTn>
                        </p:par>
                        <p:par>
                          <p:cTn id="17" fill="hold">
                            <p:stCondLst>
                              <p:cond delay="1259"/>
                            </p:stCondLst>
                            <p:childTnLst>
                              <p:par>
                                <p:cTn id="18" presetID="22" presetClass="entr" presetSubtype="1" fill="hold" grpId="0" nodeType="afterEffect">
                                  <p:stCondLst>
                                    <p:cond delay="0"/>
                                  </p:stCondLst>
                                  <p:childTnLst>
                                    <p:set>
                                      <p:cBhvr>
                                        <p:cTn id="19" dur="1" fill="hold">
                                          <p:stCondLst>
                                            <p:cond delay="0"/>
                                          </p:stCondLst>
                                        </p:cTn>
                                        <p:tgtEl>
                                          <p:spTgt spid="12305"/>
                                        </p:tgtEl>
                                        <p:attrNameLst>
                                          <p:attrName>style.visibility</p:attrName>
                                        </p:attrNameLst>
                                      </p:cBhvr>
                                      <p:to>
                                        <p:strVal val="visible"/>
                                      </p:to>
                                    </p:set>
                                    <p:animEffect transition="in" filter="wipe(up)">
                                      <p:cBhvr>
                                        <p:cTn id="20" dur="500"/>
                                        <p:tgtEl>
                                          <p:spTgt spid="12305"/>
                                        </p:tgtEl>
                                      </p:cBhvr>
                                    </p:animEffect>
                                  </p:childTnLst>
                                </p:cTn>
                              </p:par>
                            </p:childTnLst>
                          </p:cTn>
                        </p:par>
                        <p:par>
                          <p:cTn id="21" fill="hold">
                            <p:stCondLst>
                              <p:cond delay="1759"/>
                            </p:stCondLst>
                            <p:childTnLst>
                              <p:par>
                                <p:cTn id="22" presetID="2" presetClass="entr" presetSubtype="4"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4" grpId="0"/>
      <p:bldP spid="1230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7230745" cy="521970"/>
          </a:xfrm>
          <a:prstGeom prst="rect">
            <a:avLst/>
          </a:prstGeom>
          <a:noFill/>
          <a:ln w="9525">
            <a:noFill/>
          </a:ln>
        </p:spPr>
        <p:txBody>
          <a:bodyPr wrap="square">
            <a:spAutoFit/>
          </a:bodyPr>
          <a:lstStyle/>
          <a:p>
            <a:r>
              <a:rPr kumimoji="1" lang="zh-CN" altLang="en-US" sz="2800" b="1">
                <a:solidFill>
                  <a:schemeClr val="accent2"/>
                </a:solidFill>
                <a:latin typeface="微软雅黑" panose="020B0503020204020204" pitchFamily="2" charset="-122"/>
                <a:ea typeface="微软雅黑" panose="020B0503020204020204" pitchFamily="2" charset="-122"/>
                <a:sym typeface="+mn-ea"/>
              </a:rPr>
              <a:t>数字月台管理</a:t>
            </a: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2304" name="TextBox 31"/>
          <p:cNvSpPr txBox="1"/>
          <p:nvPr/>
        </p:nvSpPr>
        <p:spPr>
          <a:xfrm>
            <a:off x="663575" y="1236980"/>
            <a:ext cx="2651125" cy="429895"/>
          </a:xfrm>
          <a:prstGeom prst="rect">
            <a:avLst/>
          </a:prstGeom>
          <a:noFill/>
          <a:ln w="9525">
            <a:noFill/>
          </a:ln>
        </p:spPr>
        <p:txBody>
          <a:bodyPr wrap="square">
            <a:spAutoFit/>
          </a:bodyPr>
          <a:lstStyle/>
          <a:p>
            <a:r>
              <a:rPr lang="zh-CN" altLang="en-US" sz="2200" b="1" dirty="0">
                <a:solidFill>
                  <a:schemeClr val="accent1"/>
                </a:solidFill>
                <a:latin typeface="微软雅黑" panose="020B0503020204020204" pitchFamily="2" charset="-122"/>
                <a:ea typeface="微软雅黑" panose="020B0503020204020204" pitchFamily="2" charset="-122"/>
              </a:rPr>
              <a:t>数字月台管理</a:t>
            </a:r>
          </a:p>
        </p:txBody>
      </p:sp>
      <p:sp>
        <p:nvSpPr>
          <p:cNvPr id="12305" name="TextBox 32"/>
          <p:cNvSpPr txBox="1"/>
          <p:nvPr/>
        </p:nvSpPr>
        <p:spPr>
          <a:xfrm>
            <a:off x="708025" y="1685925"/>
            <a:ext cx="1568450" cy="3784600"/>
          </a:xfrm>
          <a:prstGeom prst="rect">
            <a:avLst/>
          </a:prstGeom>
          <a:noFill/>
          <a:ln w="9525">
            <a:noFill/>
          </a:ln>
        </p:spPr>
        <p:txBody>
          <a:bodyPr wrap="square">
            <a:spAutoFit/>
          </a:bodyPr>
          <a:lstStyle/>
          <a:p>
            <a:pPr algn="just"/>
            <a:r>
              <a:rPr lang="zh-CN" altLang="en-US" sz="2000">
                <a:ea typeface="微软雅黑" panose="020B0503020204020204" pitchFamily="2" charset="-122"/>
                <a:sym typeface="+mn-ea"/>
              </a:rPr>
              <a:t>月台作为园区中装卸货的集中点，对该点进行人车货的重点管理，可有效提高园区运转效率，提升月台资源的利用率，降低园区经营成本。</a:t>
            </a:r>
          </a:p>
        </p:txBody>
      </p:sp>
      <p:graphicFrame>
        <p:nvGraphicFramePr>
          <p:cNvPr id="4" name="对象 3"/>
          <p:cNvGraphicFramePr>
            <a:graphicFrameLocks noChangeAspect="1"/>
          </p:cNvGraphicFramePr>
          <p:nvPr/>
        </p:nvGraphicFramePr>
        <p:xfrm>
          <a:off x="3722370" y="1196975"/>
          <a:ext cx="7386320" cy="2041525"/>
        </p:xfrm>
        <a:graphic>
          <a:graphicData uri="http://schemas.openxmlformats.org/presentationml/2006/ole">
            <mc:AlternateContent xmlns:mc="http://schemas.openxmlformats.org/markup-compatibility/2006">
              <mc:Choice xmlns:v="urn:schemas-microsoft-com:vml" Requires="v">
                <p:oleObj spid="_x0000_s4099" r:id="rId3" imgW="6096000" imgH="1649730" progId="Visio.Drawing.15">
                  <p:embed/>
                </p:oleObj>
              </mc:Choice>
              <mc:Fallback>
                <p:oleObj r:id="rId3" imgW="6096000" imgH="1649730" progId="Visio.Drawing.15">
                  <p:embed/>
                  <p:pic>
                    <p:nvPicPr>
                      <p:cNvPr id="0" name="图片 4"/>
                      <p:cNvPicPr/>
                      <p:nvPr/>
                    </p:nvPicPr>
                    <p:blipFill>
                      <a:blip r:embed="rId4"/>
                      <a:stretch>
                        <a:fillRect/>
                      </a:stretch>
                    </p:blipFill>
                    <p:spPr>
                      <a:xfrm>
                        <a:off x="3722370" y="1196975"/>
                        <a:ext cx="7386320" cy="2041525"/>
                      </a:xfrm>
                      <a:prstGeom prst="rect">
                        <a:avLst/>
                      </a:prstGeom>
                      <a:noFill/>
                      <a:ln w="38100">
                        <a:noFill/>
                        <a:miter/>
                      </a:ln>
                    </p:spPr>
                  </p:pic>
                </p:oleObj>
              </mc:Fallback>
            </mc:AlternateContent>
          </a:graphicData>
        </a:graphic>
      </p:graphicFrame>
      <p:pic>
        <p:nvPicPr>
          <p:cNvPr id="141" name="图片 140"/>
          <p:cNvPicPr>
            <a:picLocks noChangeAspect="1"/>
          </p:cNvPicPr>
          <p:nvPr/>
        </p:nvPicPr>
        <p:blipFill>
          <a:blip r:embed="rId5"/>
          <a:stretch>
            <a:fillRect/>
          </a:stretch>
        </p:blipFill>
        <p:spPr>
          <a:xfrm>
            <a:off x="3290570" y="4005580"/>
            <a:ext cx="8579485" cy="192659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00"/>
                            </p:stCondLst>
                            <p:childTnLst>
                              <p:par>
                                <p:cTn id="13" presetID="2" presetClass="entr" presetSubtype="6" fill="hold" grpId="0" nodeType="afterEffect">
                                  <p:stCondLst>
                                    <p:cond delay="0"/>
                                  </p:stCondLst>
                                  <p:childTnLst>
                                    <p:set>
                                      <p:cBhvr>
                                        <p:cTn id="14" dur="1" fill="hold">
                                          <p:stCondLst>
                                            <p:cond delay="0"/>
                                          </p:stCondLst>
                                        </p:cTn>
                                        <p:tgtEl>
                                          <p:spTgt spid="12304"/>
                                        </p:tgtEl>
                                        <p:attrNameLst>
                                          <p:attrName>style.visibility</p:attrName>
                                        </p:attrNameLst>
                                      </p:cBhvr>
                                      <p:to>
                                        <p:strVal val="visible"/>
                                      </p:to>
                                    </p:set>
                                    <p:anim calcmode="lin" valueType="num">
                                      <p:cBhvr additive="base">
                                        <p:cTn id="15" dur="500" fill="hold"/>
                                        <p:tgtEl>
                                          <p:spTgt spid="12304"/>
                                        </p:tgtEl>
                                        <p:attrNameLst>
                                          <p:attrName>ppt_x</p:attrName>
                                        </p:attrNameLst>
                                      </p:cBhvr>
                                      <p:tavLst>
                                        <p:tav tm="0">
                                          <p:val>
                                            <p:strVal val="1+#ppt_w/2"/>
                                          </p:val>
                                        </p:tav>
                                        <p:tav tm="100000">
                                          <p:val>
                                            <p:strVal val="#ppt_x"/>
                                          </p:val>
                                        </p:tav>
                                      </p:tavLst>
                                    </p:anim>
                                    <p:anim calcmode="lin" valueType="num">
                                      <p:cBhvr additive="base">
                                        <p:cTn id="16" dur="500" fill="hold"/>
                                        <p:tgtEl>
                                          <p:spTgt spid="12304"/>
                                        </p:tgtEl>
                                        <p:attrNameLst>
                                          <p:attrName>ppt_y</p:attrName>
                                        </p:attrNameLst>
                                      </p:cBhvr>
                                      <p:tavLst>
                                        <p:tav tm="0">
                                          <p:val>
                                            <p:strVal val="1+#ppt_h/2"/>
                                          </p:val>
                                        </p:tav>
                                        <p:tav tm="100000">
                                          <p:val>
                                            <p:strVal val="#ppt_y"/>
                                          </p:val>
                                        </p:tav>
                                      </p:tavLst>
                                    </p:anim>
                                  </p:childTnLst>
                                </p:cTn>
                              </p:par>
                            </p:childTnLst>
                          </p:cTn>
                        </p:par>
                        <p:par>
                          <p:cTn id="17" fill="hold">
                            <p:stCondLst>
                              <p:cond delay="1100"/>
                            </p:stCondLst>
                            <p:childTnLst>
                              <p:par>
                                <p:cTn id="18" presetID="22" presetClass="entr" presetSubtype="1" fill="hold" grpId="0" nodeType="afterEffect">
                                  <p:stCondLst>
                                    <p:cond delay="0"/>
                                  </p:stCondLst>
                                  <p:childTnLst>
                                    <p:set>
                                      <p:cBhvr>
                                        <p:cTn id="19" dur="1" fill="hold">
                                          <p:stCondLst>
                                            <p:cond delay="0"/>
                                          </p:stCondLst>
                                        </p:cTn>
                                        <p:tgtEl>
                                          <p:spTgt spid="12305"/>
                                        </p:tgtEl>
                                        <p:attrNameLst>
                                          <p:attrName>style.visibility</p:attrName>
                                        </p:attrNameLst>
                                      </p:cBhvr>
                                      <p:to>
                                        <p:strVal val="visible"/>
                                      </p:to>
                                    </p:set>
                                    <p:animEffect transition="in" filter="wipe(up)">
                                      <p:cBhvr>
                                        <p:cTn id="20" dur="500"/>
                                        <p:tgtEl>
                                          <p:spTgt spid="12305"/>
                                        </p:tgtEl>
                                      </p:cBhvr>
                                    </p:animEffect>
                                  </p:childTnLst>
                                </p:cTn>
                              </p:par>
                            </p:childTnLst>
                          </p:cTn>
                        </p:par>
                        <p:par>
                          <p:cTn id="21" fill="hold">
                            <p:stCondLst>
                              <p:cond delay="1600"/>
                            </p:stCondLst>
                            <p:childTnLst>
                              <p:par>
                                <p:cTn id="22" presetID="2" presetClass="entr" presetSubtype="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2100"/>
                            </p:stCondLst>
                            <p:childTnLst>
                              <p:par>
                                <p:cTn id="27" presetID="2" presetClass="entr" presetSubtype="6" fill="hold" nodeType="afterEffect">
                                  <p:stCondLst>
                                    <p:cond delay="0"/>
                                  </p:stCondLst>
                                  <p:childTnLst>
                                    <p:set>
                                      <p:cBhvr>
                                        <p:cTn id="28" dur="1" fill="hold">
                                          <p:stCondLst>
                                            <p:cond delay="0"/>
                                          </p:stCondLst>
                                        </p:cTn>
                                        <p:tgtEl>
                                          <p:spTgt spid="141"/>
                                        </p:tgtEl>
                                        <p:attrNameLst>
                                          <p:attrName>style.visibility</p:attrName>
                                        </p:attrNameLst>
                                      </p:cBhvr>
                                      <p:to>
                                        <p:strVal val="visible"/>
                                      </p:to>
                                    </p:set>
                                    <p:anim calcmode="lin" valueType="num">
                                      <p:cBhvr additive="base">
                                        <p:cTn id="29" dur="500" fill="hold"/>
                                        <p:tgtEl>
                                          <p:spTgt spid="141"/>
                                        </p:tgtEl>
                                        <p:attrNameLst>
                                          <p:attrName>ppt_x</p:attrName>
                                        </p:attrNameLst>
                                      </p:cBhvr>
                                      <p:tavLst>
                                        <p:tav tm="0">
                                          <p:val>
                                            <p:strVal val="1+#ppt_w/2"/>
                                          </p:val>
                                        </p:tav>
                                        <p:tav tm="100000">
                                          <p:val>
                                            <p:strVal val="#ppt_x"/>
                                          </p:val>
                                        </p:tav>
                                      </p:tavLst>
                                    </p:anim>
                                    <p:anim calcmode="lin" valueType="num">
                                      <p:cBhvr additive="base">
                                        <p:cTn id="30"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4" grpId="0"/>
      <p:bldP spid="1230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22"/>
          <p:cNvPicPr>
            <a:picLocks noChangeAspect="1"/>
          </p:cNvPicPr>
          <p:nvPr/>
        </p:nvPicPr>
        <p:blipFill>
          <a:blip r:embed="rId2"/>
          <a:stretch>
            <a:fillRect/>
          </a:stretch>
        </p:blipFill>
        <p:spPr>
          <a:xfrm>
            <a:off x="193675" y="188913"/>
            <a:ext cx="11812588" cy="1039812"/>
          </a:xfrm>
          <a:prstGeom prst="rect">
            <a:avLst/>
          </a:prstGeom>
          <a:noFill/>
          <a:ln w="9525">
            <a:noFill/>
          </a:ln>
        </p:spPr>
      </p:pic>
      <p:sp>
        <p:nvSpPr>
          <p:cNvPr id="9219" name="Rectangle 5"/>
          <p:cNvSpPr/>
          <p:nvPr/>
        </p:nvSpPr>
        <p:spPr>
          <a:xfrm>
            <a:off x="9050338" y="1636713"/>
            <a:ext cx="2260600" cy="1365250"/>
          </a:xfrm>
          <a:prstGeom prst="rect">
            <a:avLst/>
          </a:prstGeom>
          <a:blipFill rotWithShape="1">
            <a:blip r:embed="rId3"/>
            <a:stretch>
              <a:fillRect/>
            </a:stretch>
          </a:blipFill>
          <a:ln w="28575" cap="flat" cmpd="sng">
            <a:solidFill>
              <a:srgbClr val="FFFFFF"/>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9220" name="Rectangle 6"/>
          <p:cNvSpPr/>
          <p:nvPr/>
        </p:nvSpPr>
        <p:spPr>
          <a:xfrm>
            <a:off x="9050338" y="3144838"/>
            <a:ext cx="2260600" cy="1363662"/>
          </a:xfrm>
          <a:prstGeom prst="rect">
            <a:avLst/>
          </a:prstGeom>
          <a:blipFill rotWithShape="1">
            <a:blip r:embed="rId4"/>
            <a:stretch>
              <a:fillRect/>
            </a:stretch>
          </a:blipFill>
          <a:ln w="28575" cap="flat" cmpd="sng">
            <a:solidFill>
              <a:srgbClr val="FFFFFF"/>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9221" name="Rectangle 7"/>
          <p:cNvSpPr/>
          <p:nvPr/>
        </p:nvSpPr>
        <p:spPr>
          <a:xfrm>
            <a:off x="9050338" y="4656138"/>
            <a:ext cx="2260600" cy="1365250"/>
          </a:xfrm>
          <a:prstGeom prst="rect">
            <a:avLst/>
          </a:prstGeom>
          <a:blipFill rotWithShape="1">
            <a:blip r:embed="rId5"/>
            <a:stretch>
              <a:fillRect/>
            </a:stretch>
          </a:blipFill>
          <a:ln w="28575" cap="flat" cmpd="sng">
            <a:solidFill>
              <a:srgbClr val="FFFFFF"/>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9222" name="Freeform 11"/>
          <p:cNvSpPr/>
          <p:nvPr/>
        </p:nvSpPr>
        <p:spPr>
          <a:xfrm>
            <a:off x="1436688" y="1492250"/>
            <a:ext cx="892175" cy="112713"/>
          </a:xfrm>
          <a:custGeom>
            <a:avLst/>
            <a:gdLst/>
            <a:ahLst/>
            <a:cxnLst>
              <a:cxn ang="0">
                <a:pos x="85667" y="0"/>
              </a:cxn>
              <a:cxn ang="0">
                <a:pos x="806508" y="0"/>
              </a:cxn>
              <a:cxn ang="0">
                <a:pos x="892175" y="112713"/>
              </a:cxn>
              <a:cxn ang="0">
                <a:pos x="0" y="112713"/>
              </a:cxn>
              <a:cxn ang="0">
                <a:pos x="85667" y="0"/>
              </a:cxn>
            </a:cxnLst>
            <a:rect l="0" t="0" r="0" b="0"/>
            <a:pathLst>
              <a:path w="1156" h="142">
                <a:moveTo>
                  <a:pt x="111" y="0"/>
                </a:moveTo>
                <a:lnTo>
                  <a:pt x="1045" y="0"/>
                </a:lnTo>
                <a:lnTo>
                  <a:pt x="1156" y="142"/>
                </a:lnTo>
                <a:lnTo>
                  <a:pt x="0" y="142"/>
                </a:lnTo>
                <a:lnTo>
                  <a:pt x="111" y="0"/>
                </a:lnTo>
                <a:close/>
              </a:path>
            </a:pathLst>
          </a:custGeom>
          <a:solidFill>
            <a:schemeClr val="accent1">
              <a:alpha val="100000"/>
            </a:schemeClr>
          </a:solidFill>
          <a:ln w="9525">
            <a:noFill/>
          </a:ln>
        </p:spPr>
        <p:txBody>
          <a:bodyPr/>
          <a:lstStyle/>
          <a:p>
            <a:endParaRPr lang="zh-CN" altLang="en-US"/>
          </a:p>
        </p:txBody>
      </p:sp>
      <p:sp>
        <p:nvSpPr>
          <p:cNvPr id="9223" name="Freeform 10"/>
          <p:cNvSpPr/>
          <p:nvPr/>
        </p:nvSpPr>
        <p:spPr>
          <a:xfrm>
            <a:off x="1273175" y="1581150"/>
            <a:ext cx="6692900" cy="701675"/>
          </a:xfrm>
          <a:custGeom>
            <a:avLst/>
            <a:gdLst/>
            <a:ahLst/>
            <a:cxnLst>
              <a:cxn ang="0">
                <a:pos x="74828" y="0"/>
              </a:cxn>
              <a:cxn ang="0">
                <a:pos x="6537844" y="0"/>
              </a:cxn>
              <a:cxn ang="0">
                <a:pos x="6692901" y="160338"/>
              </a:cxn>
              <a:cxn ang="0">
                <a:pos x="6692901" y="625475"/>
              </a:cxn>
              <a:cxn ang="0">
                <a:pos x="6618073" y="701675"/>
              </a:cxn>
              <a:cxn ang="0">
                <a:pos x="74828" y="701675"/>
              </a:cxn>
              <a:cxn ang="0">
                <a:pos x="0" y="625475"/>
              </a:cxn>
              <a:cxn ang="0">
                <a:pos x="0" y="76200"/>
              </a:cxn>
              <a:cxn ang="0">
                <a:pos x="74828" y="0"/>
              </a:cxn>
            </a:cxnLst>
            <a:rect l="0" t="0" r="0" b="0"/>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solidFill>
            <a:prstDash val="solid"/>
            <a:headEnd type="none" w="med" len="med"/>
            <a:tailEnd type="none" w="med" len="med"/>
          </a:ln>
        </p:spPr>
        <p:txBody>
          <a:bodyPr/>
          <a:lstStyle/>
          <a:p>
            <a:endParaRPr lang="zh-CN" altLang="en-US"/>
          </a:p>
        </p:txBody>
      </p:sp>
      <p:sp>
        <p:nvSpPr>
          <p:cNvPr id="9224" name="Rectangle 12"/>
          <p:cNvSpPr/>
          <p:nvPr/>
        </p:nvSpPr>
        <p:spPr>
          <a:xfrm>
            <a:off x="1522413" y="1492250"/>
            <a:ext cx="720725" cy="738188"/>
          </a:xfrm>
          <a:prstGeom prst="rect">
            <a:avLst/>
          </a:prstGeom>
          <a:solidFill>
            <a:srgbClr val="00AAA2"/>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9225" name="Freeform 11"/>
          <p:cNvSpPr/>
          <p:nvPr/>
        </p:nvSpPr>
        <p:spPr>
          <a:xfrm>
            <a:off x="1436688" y="2420938"/>
            <a:ext cx="892175" cy="112712"/>
          </a:xfrm>
          <a:custGeom>
            <a:avLst/>
            <a:gdLst/>
            <a:ahLst/>
            <a:cxnLst>
              <a:cxn ang="0">
                <a:pos x="85667" y="0"/>
              </a:cxn>
              <a:cxn ang="0">
                <a:pos x="806508" y="0"/>
              </a:cxn>
              <a:cxn ang="0">
                <a:pos x="892175" y="112713"/>
              </a:cxn>
              <a:cxn ang="0">
                <a:pos x="0" y="112713"/>
              </a:cxn>
              <a:cxn ang="0">
                <a:pos x="85667" y="0"/>
              </a:cxn>
            </a:cxnLst>
            <a:rect l="0" t="0" r="0" b="0"/>
            <a:pathLst>
              <a:path w="1156" h="142">
                <a:moveTo>
                  <a:pt x="111" y="0"/>
                </a:moveTo>
                <a:lnTo>
                  <a:pt x="1045" y="0"/>
                </a:lnTo>
                <a:lnTo>
                  <a:pt x="1156" y="142"/>
                </a:lnTo>
                <a:lnTo>
                  <a:pt x="0" y="142"/>
                </a:lnTo>
                <a:lnTo>
                  <a:pt x="111" y="0"/>
                </a:lnTo>
                <a:close/>
              </a:path>
            </a:pathLst>
          </a:custGeom>
          <a:solidFill>
            <a:schemeClr val="accent1">
              <a:alpha val="100000"/>
            </a:schemeClr>
          </a:solidFill>
          <a:ln w="9525">
            <a:noFill/>
          </a:ln>
        </p:spPr>
        <p:txBody>
          <a:bodyPr/>
          <a:lstStyle/>
          <a:p>
            <a:endParaRPr lang="zh-CN" altLang="en-US"/>
          </a:p>
        </p:txBody>
      </p:sp>
      <p:sp>
        <p:nvSpPr>
          <p:cNvPr id="9226" name="Freeform 10"/>
          <p:cNvSpPr/>
          <p:nvPr/>
        </p:nvSpPr>
        <p:spPr>
          <a:xfrm>
            <a:off x="1273175" y="2509838"/>
            <a:ext cx="6692900" cy="701675"/>
          </a:xfrm>
          <a:custGeom>
            <a:avLst/>
            <a:gdLst/>
            <a:ahLst/>
            <a:cxnLst>
              <a:cxn ang="0">
                <a:pos x="74828" y="0"/>
              </a:cxn>
              <a:cxn ang="0">
                <a:pos x="6537844" y="0"/>
              </a:cxn>
              <a:cxn ang="0">
                <a:pos x="6692901" y="160338"/>
              </a:cxn>
              <a:cxn ang="0">
                <a:pos x="6692901" y="625475"/>
              </a:cxn>
              <a:cxn ang="0">
                <a:pos x="6618073" y="701675"/>
              </a:cxn>
              <a:cxn ang="0">
                <a:pos x="74828" y="701675"/>
              </a:cxn>
              <a:cxn ang="0">
                <a:pos x="0" y="625475"/>
              </a:cxn>
              <a:cxn ang="0">
                <a:pos x="0" y="76200"/>
              </a:cxn>
              <a:cxn ang="0">
                <a:pos x="74828" y="0"/>
              </a:cxn>
            </a:cxnLst>
            <a:rect l="0" t="0" r="0" b="0"/>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solidFill>
            <a:prstDash val="solid"/>
            <a:headEnd type="none" w="med" len="med"/>
            <a:tailEnd type="none" w="med" len="med"/>
          </a:ln>
        </p:spPr>
        <p:txBody>
          <a:bodyPr/>
          <a:lstStyle/>
          <a:p>
            <a:endParaRPr lang="zh-CN" altLang="en-US"/>
          </a:p>
        </p:txBody>
      </p:sp>
      <p:sp>
        <p:nvSpPr>
          <p:cNvPr id="9227" name="Rectangle 12"/>
          <p:cNvSpPr/>
          <p:nvPr/>
        </p:nvSpPr>
        <p:spPr>
          <a:xfrm>
            <a:off x="1522413" y="2420938"/>
            <a:ext cx="720725" cy="738187"/>
          </a:xfrm>
          <a:prstGeom prst="rect">
            <a:avLst/>
          </a:prstGeom>
          <a:solidFill>
            <a:srgbClr val="00AAA2"/>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9228" name="Freeform 11"/>
          <p:cNvSpPr/>
          <p:nvPr/>
        </p:nvSpPr>
        <p:spPr>
          <a:xfrm>
            <a:off x="1436688" y="3321050"/>
            <a:ext cx="892175" cy="112713"/>
          </a:xfrm>
          <a:custGeom>
            <a:avLst/>
            <a:gdLst/>
            <a:ahLst/>
            <a:cxnLst>
              <a:cxn ang="0">
                <a:pos x="85667" y="0"/>
              </a:cxn>
              <a:cxn ang="0">
                <a:pos x="806508" y="0"/>
              </a:cxn>
              <a:cxn ang="0">
                <a:pos x="892175" y="112713"/>
              </a:cxn>
              <a:cxn ang="0">
                <a:pos x="0" y="112713"/>
              </a:cxn>
              <a:cxn ang="0">
                <a:pos x="85667" y="0"/>
              </a:cxn>
            </a:cxnLst>
            <a:rect l="0" t="0" r="0" b="0"/>
            <a:pathLst>
              <a:path w="1156" h="142">
                <a:moveTo>
                  <a:pt x="111" y="0"/>
                </a:moveTo>
                <a:lnTo>
                  <a:pt x="1045" y="0"/>
                </a:lnTo>
                <a:lnTo>
                  <a:pt x="1156" y="142"/>
                </a:lnTo>
                <a:lnTo>
                  <a:pt x="0" y="142"/>
                </a:lnTo>
                <a:lnTo>
                  <a:pt x="111" y="0"/>
                </a:lnTo>
                <a:close/>
              </a:path>
            </a:pathLst>
          </a:custGeom>
          <a:solidFill>
            <a:schemeClr val="accent1">
              <a:alpha val="100000"/>
            </a:schemeClr>
          </a:solidFill>
          <a:ln w="9525">
            <a:noFill/>
          </a:ln>
        </p:spPr>
        <p:txBody>
          <a:bodyPr/>
          <a:lstStyle/>
          <a:p>
            <a:endParaRPr lang="zh-CN" altLang="en-US"/>
          </a:p>
        </p:txBody>
      </p:sp>
      <p:sp>
        <p:nvSpPr>
          <p:cNvPr id="9229" name="Freeform 10"/>
          <p:cNvSpPr/>
          <p:nvPr/>
        </p:nvSpPr>
        <p:spPr>
          <a:xfrm>
            <a:off x="1273175" y="3409950"/>
            <a:ext cx="6692900" cy="701675"/>
          </a:xfrm>
          <a:custGeom>
            <a:avLst/>
            <a:gdLst/>
            <a:ahLst/>
            <a:cxnLst>
              <a:cxn ang="0">
                <a:pos x="74828" y="0"/>
              </a:cxn>
              <a:cxn ang="0">
                <a:pos x="6537844" y="0"/>
              </a:cxn>
              <a:cxn ang="0">
                <a:pos x="6692901" y="160338"/>
              </a:cxn>
              <a:cxn ang="0">
                <a:pos x="6692901" y="625475"/>
              </a:cxn>
              <a:cxn ang="0">
                <a:pos x="6618073" y="701675"/>
              </a:cxn>
              <a:cxn ang="0">
                <a:pos x="74828" y="701675"/>
              </a:cxn>
              <a:cxn ang="0">
                <a:pos x="0" y="625475"/>
              </a:cxn>
              <a:cxn ang="0">
                <a:pos x="0" y="76200"/>
              </a:cxn>
              <a:cxn ang="0">
                <a:pos x="74828" y="0"/>
              </a:cxn>
            </a:cxnLst>
            <a:rect l="0" t="0" r="0" b="0"/>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solidFill>
            <a:prstDash val="solid"/>
            <a:headEnd type="none" w="med" len="med"/>
            <a:tailEnd type="none" w="med" len="med"/>
          </a:ln>
        </p:spPr>
        <p:txBody>
          <a:bodyPr/>
          <a:lstStyle/>
          <a:p>
            <a:endParaRPr lang="zh-CN" altLang="en-US"/>
          </a:p>
        </p:txBody>
      </p:sp>
      <p:sp>
        <p:nvSpPr>
          <p:cNvPr id="9230" name="Rectangle 12"/>
          <p:cNvSpPr/>
          <p:nvPr/>
        </p:nvSpPr>
        <p:spPr>
          <a:xfrm>
            <a:off x="1522413" y="3321050"/>
            <a:ext cx="720725" cy="738188"/>
          </a:xfrm>
          <a:prstGeom prst="rect">
            <a:avLst/>
          </a:prstGeom>
          <a:solidFill>
            <a:srgbClr val="00AAA2"/>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9231" name="Freeform 11"/>
          <p:cNvSpPr/>
          <p:nvPr/>
        </p:nvSpPr>
        <p:spPr>
          <a:xfrm>
            <a:off x="1436688" y="4257675"/>
            <a:ext cx="892175" cy="112713"/>
          </a:xfrm>
          <a:custGeom>
            <a:avLst/>
            <a:gdLst/>
            <a:ahLst/>
            <a:cxnLst>
              <a:cxn ang="0">
                <a:pos x="85667" y="0"/>
              </a:cxn>
              <a:cxn ang="0">
                <a:pos x="806508" y="0"/>
              </a:cxn>
              <a:cxn ang="0">
                <a:pos x="892175" y="112713"/>
              </a:cxn>
              <a:cxn ang="0">
                <a:pos x="0" y="112713"/>
              </a:cxn>
              <a:cxn ang="0">
                <a:pos x="85667" y="0"/>
              </a:cxn>
            </a:cxnLst>
            <a:rect l="0" t="0" r="0" b="0"/>
            <a:pathLst>
              <a:path w="1156" h="142">
                <a:moveTo>
                  <a:pt x="111" y="0"/>
                </a:moveTo>
                <a:lnTo>
                  <a:pt x="1045" y="0"/>
                </a:lnTo>
                <a:lnTo>
                  <a:pt x="1156" y="142"/>
                </a:lnTo>
                <a:lnTo>
                  <a:pt x="0" y="142"/>
                </a:lnTo>
                <a:lnTo>
                  <a:pt x="111" y="0"/>
                </a:lnTo>
                <a:close/>
              </a:path>
            </a:pathLst>
          </a:custGeom>
          <a:solidFill>
            <a:schemeClr val="accent1">
              <a:alpha val="100000"/>
            </a:schemeClr>
          </a:solidFill>
          <a:ln w="9525">
            <a:noFill/>
          </a:ln>
        </p:spPr>
        <p:txBody>
          <a:bodyPr/>
          <a:lstStyle/>
          <a:p>
            <a:endParaRPr lang="zh-CN" altLang="en-US"/>
          </a:p>
        </p:txBody>
      </p:sp>
      <p:sp>
        <p:nvSpPr>
          <p:cNvPr id="9232" name="Freeform 10"/>
          <p:cNvSpPr/>
          <p:nvPr/>
        </p:nvSpPr>
        <p:spPr>
          <a:xfrm>
            <a:off x="1273175" y="4346575"/>
            <a:ext cx="6692900" cy="701675"/>
          </a:xfrm>
          <a:custGeom>
            <a:avLst/>
            <a:gdLst/>
            <a:ahLst/>
            <a:cxnLst>
              <a:cxn ang="0">
                <a:pos x="74828" y="0"/>
              </a:cxn>
              <a:cxn ang="0">
                <a:pos x="6537844" y="0"/>
              </a:cxn>
              <a:cxn ang="0">
                <a:pos x="6692901" y="160338"/>
              </a:cxn>
              <a:cxn ang="0">
                <a:pos x="6692901" y="625475"/>
              </a:cxn>
              <a:cxn ang="0">
                <a:pos x="6618073" y="701675"/>
              </a:cxn>
              <a:cxn ang="0">
                <a:pos x="74828" y="701675"/>
              </a:cxn>
              <a:cxn ang="0">
                <a:pos x="0" y="625475"/>
              </a:cxn>
              <a:cxn ang="0">
                <a:pos x="0" y="76200"/>
              </a:cxn>
              <a:cxn ang="0">
                <a:pos x="74828" y="0"/>
              </a:cxn>
            </a:cxnLst>
            <a:rect l="0" t="0" r="0" b="0"/>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alpha val="100000"/>
            </a:srgbClr>
          </a:solidFill>
          <a:ln w="10" cap="flat" cmpd="sng">
            <a:solidFill>
              <a:srgbClr val="A8A9AD"/>
            </a:solidFill>
            <a:prstDash val="solid"/>
            <a:headEnd type="none" w="med" len="med"/>
            <a:tailEnd type="none" w="med" len="med"/>
          </a:ln>
        </p:spPr>
        <p:txBody>
          <a:bodyPr/>
          <a:lstStyle/>
          <a:p>
            <a:endParaRPr lang="zh-CN" altLang="en-US"/>
          </a:p>
        </p:txBody>
      </p:sp>
      <p:sp>
        <p:nvSpPr>
          <p:cNvPr id="9233" name="Rectangle 12"/>
          <p:cNvSpPr/>
          <p:nvPr/>
        </p:nvSpPr>
        <p:spPr>
          <a:xfrm>
            <a:off x="1522413" y="4257675"/>
            <a:ext cx="720725" cy="738188"/>
          </a:xfrm>
          <a:prstGeom prst="rect">
            <a:avLst/>
          </a:prstGeom>
          <a:solidFill>
            <a:srgbClr val="00AAA2"/>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9237" name="TextBox 52"/>
          <p:cNvSpPr txBox="1"/>
          <p:nvPr/>
        </p:nvSpPr>
        <p:spPr>
          <a:xfrm>
            <a:off x="2452688" y="1643063"/>
            <a:ext cx="1706880" cy="553085"/>
          </a:xfrm>
          <a:prstGeom prst="rect">
            <a:avLst/>
          </a:prstGeom>
          <a:noFill/>
          <a:ln w="9525">
            <a:noFill/>
          </a:ln>
        </p:spPr>
        <p:txBody>
          <a:bodyPr wrap="none">
            <a:spAutoFit/>
          </a:bodyPr>
          <a:lstStyle/>
          <a:p>
            <a:r>
              <a:rPr lang="zh-CN" altLang="en-US" sz="3000" b="1" dirty="0">
                <a:solidFill>
                  <a:srgbClr val="363637"/>
                </a:solidFill>
                <a:latin typeface="微软雅黑" panose="020B0503020204020204" pitchFamily="2" charset="-122"/>
                <a:ea typeface="微软雅黑" panose="020B0503020204020204" pitchFamily="2" charset="-122"/>
              </a:rPr>
              <a:t>一、总述</a:t>
            </a:r>
          </a:p>
        </p:txBody>
      </p:sp>
      <p:sp>
        <p:nvSpPr>
          <p:cNvPr id="9238" name="TextBox 53"/>
          <p:cNvSpPr txBox="1"/>
          <p:nvPr/>
        </p:nvSpPr>
        <p:spPr>
          <a:xfrm>
            <a:off x="2452688" y="2601913"/>
            <a:ext cx="4754880" cy="553085"/>
          </a:xfrm>
          <a:prstGeom prst="rect">
            <a:avLst/>
          </a:prstGeom>
          <a:noFill/>
          <a:ln w="9525">
            <a:noFill/>
          </a:ln>
        </p:spPr>
        <p:txBody>
          <a:bodyPr wrap="none">
            <a:spAutoFit/>
          </a:bodyPr>
          <a:lstStyle/>
          <a:p>
            <a:pPr algn="l"/>
            <a:r>
              <a:rPr lang="zh-CN" altLang="en-US" sz="3000" b="1" dirty="0">
                <a:solidFill>
                  <a:srgbClr val="363637"/>
                </a:solidFill>
                <a:latin typeface="微软雅黑" panose="020B0503020204020204" pitchFamily="2" charset="-122"/>
                <a:ea typeface="微软雅黑" panose="020B0503020204020204" pitchFamily="2" charset="-122"/>
              </a:rPr>
              <a:t>二、</a:t>
            </a:r>
            <a:r>
              <a:rPr lang="zh-CN" altLang="en-US" sz="3000" b="1" dirty="0" smtClean="0">
                <a:solidFill>
                  <a:schemeClr val="tx1"/>
                </a:solidFill>
                <a:latin typeface="微软雅黑" panose="020B0503020204020204" pitchFamily="2" charset="-122"/>
                <a:ea typeface="微软雅黑" panose="020B0503020204020204" pitchFamily="2" charset="-122"/>
                <a:sym typeface="+mn-ea"/>
              </a:rPr>
              <a:t>智慧物流园区解决方案</a:t>
            </a:r>
          </a:p>
        </p:txBody>
      </p:sp>
      <p:sp>
        <p:nvSpPr>
          <p:cNvPr id="9239" name="TextBox 54"/>
          <p:cNvSpPr txBox="1"/>
          <p:nvPr/>
        </p:nvSpPr>
        <p:spPr>
          <a:xfrm>
            <a:off x="2452688" y="3448050"/>
            <a:ext cx="2468880" cy="553085"/>
          </a:xfrm>
          <a:prstGeom prst="rect">
            <a:avLst/>
          </a:prstGeom>
          <a:noFill/>
          <a:ln w="9525">
            <a:noFill/>
          </a:ln>
        </p:spPr>
        <p:txBody>
          <a:bodyPr wrap="none">
            <a:spAutoFit/>
          </a:bodyPr>
          <a:lstStyle/>
          <a:p>
            <a:pPr lvl="0" algn="l">
              <a:lnSpc>
                <a:spcPct val="100000"/>
              </a:lnSpc>
              <a:spcBef>
                <a:spcPct val="0"/>
              </a:spcBef>
              <a:spcAft>
                <a:spcPct val="35000"/>
              </a:spcAft>
            </a:pPr>
            <a:r>
              <a:rPr lang="zh-CN" altLang="en-US" sz="3000" b="1" dirty="0" smtClean="0">
                <a:latin typeface="微软雅黑" panose="020B0503020204020204" pitchFamily="2" charset="-122"/>
                <a:ea typeface="微软雅黑" panose="020B0503020204020204" pitchFamily="2" charset="-122"/>
                <a:sym typeface="+mn-ea"/>
              </a:rPr>
              <a:t>三、技术实现</a:t>
            </a:r>
            <a:endParaRPr lang="zh-CN" altLang="en-US" sz="3000" b="1" dirty="0">
              <a:solidFill>
                <a:srgbClr val="363637"/>
              </a:solidFill>
              <a:latin typeface="微软雅黑" panose="020B0503020204020204" pitchFamily="2" charset="-122"/>
              <a:ea typeface="微软雅黑" panose="020B0503020204020204" pitchFamily="2" charset="-122"/>
            </a:endParaRPr>
          </a:p>
        </p:txBody>
      </p:sp>
      <p:sp>
        <p:nvSpPr>
          <p:cNvPr id="9240" name="TextBox 55"/>
          <p:cNvSpPr txBox="1"/>
          <p:nvPr/>
        </p:nvSpPr>
        <p:spPr>
          <a:xfrm>
            <a:off x="2452688" y="4397375"/>
            <a:ext cx="4373880" cy="1235075"/>
          </a:xfrm>
          <a:prstGeom prst="rect">
            <a:avLst/>
          </a:prstGeom>
          <a:noFill/>
          <a:ln w="9525">
            <a:noFill/>
          </a:ln>
        </p:spPr>
        <p:txBody>
          <a:bodyPr wrap="none">
            <a:spAutoFit/>
          </a:bodyPr>
          <a:lstStyle/>
          <a:p>
            <a:pPr lvl="0" algn="l">
              <a:lnSpc>
                <a:spcPct val="100000"/>
              </a:lnSpc>
              <a:spcBef>
                <a:spcPct val="0"/>
              </a:spcBef>
              <a:spcAft>
                <a:spcPct val="35000"/>
              </a:spcAft>
            </a:pPr>
            <a:r>
              <a:rPr lang="zh-CN" altLang="en-US" sz="3000" b="1" dirty="0" smtClean="0">
                <a:latin typeface="微软雅黑" panose="020B0503020204020204" pitchFamily="2" charset="-122"/>
                <a:ea typeface="微软雅黑" panose="020B0503020204020204" pitchFamily="2" charset="-122"/>
                <a:sym typeface="+mn-ea"/>
              </a:rPr>
              <a:t>四、</a:t>
            </a:r>
            <a:r>
              <a:rPr lang="zh-CN" altLang="en-US" sz="3000" b="1" dirty="0" smtClean="0">
                <a:ea typeface="微软雅黑" panose="020B0503020204020204" pitchFamily="2" charset="-122"/>
                <a:sym typeface="+mn-ea"/>
              </a:rPr>
              <a:t>运营服务及合作模式</a:t>
            </a:r>
            <a:endParaRPr lang="zh-CN" altLang="en-US" sz="3000" b="1" dirty="0" smtClean="0">
              <a:solidFill>
                <a:schemeClr val="tx1"/>
              </a:solidFill>
              <a:latin typeface="微软雅黑" panose="020B0503020204020204" pitchFamily="2" charset="-122"/>
              <a:ea typeface="微软雅黑" panose="020B0503020204020204" pitchFamily="2" charset="-122"/>
              <a:sym typeface="+mn-ea"/>
            </a:endParaRPr>
          </a:p>
          <a:p>
            <a:pPr lvl="0" algn="l">
              <a:lnSpc>
                <a:spcPct val="100000"/>
              </a:lnSpc>
              <a:spcBef>
                <a:spcPct val="0"/>
              </a:spcBef>
              <a:spcAft>
                <a:spcPct val="35000"/>
              </a:spcAft>
            </a:pPr>
            <a:endParaRPr lang="zh-CN" altLang="en-US" sz="3000" b="1" dirty="0">
              <a:solidFill>
                <a:srgbClr val="363637"/>
              </a:solidFill>
              <a:latin typeface="微软雅黑" panose="020B0503020204020204" pitchFamily="2" charset="-122"/>
              <a:ea typeface="微软雅黑" panose="020B0503020204020204" pitchFamily="2" charset="-122"/>
            </a:endParaRPr>
          </a:p>
        </p:txBody>
      </p:sp>
      <p:grpSp>
        <p:nvGrpSpPr>
          <p:cNvPr id="9245" name="组合 60"/>
          <p:cNvGrpSpPr/>
          <p:nvPr/>
        </p:nvGrpSpPr>
        <p:grpSpPr>
          <a:xfrm>
            <a:off x="1631950" y="4373563"/>
            <a:ext cx="503238" cy="504825"/>
            <a:chOff x="0" y="0"/>
            <a:chExt cx="352425" cy="352425"/>
          </a:xfrm>
        </p:grpSpPr>
        <p:sp>
          <p:nvSpPr>
            <p:cNvPr id="9246" name="Oval 37"/>
            <p:cNvSpPr/>
            <p:nvPr/>
          </p:nvSpPr>
          <p:spPr>
            <a:xfrm>
              <a:off x="0" y="0"/>
              <a:ext cx="352425" cy="352425"/>
            </a:xfrm>
            <a:prstGeom prst="ellipse">
              <a:avLst/>
            </a:prstGeom>
            <a:solidFill>
              <a:srgbClr val="FFFFFF"/>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9247" name="Freeform 38"/>
            <p:cNvSpPr>
              <a:spLocks noEditPoints="1"/>
            </p:cNvSpPr>
            <p:nvPr/>
          </p:nvSpPr>
          <p:spPr>
            <a:xfrm>
              <a:off x="53975" y="50800"/>
              <a:ext cx="252413" cy="239713"/>
            </a:xfrm>
            <a:custGeom>
              <a:avLst/>
              <a:gdLst/>
              <a:ahLst/>
              <a:cxnLst>
                <a:cxn ang="0">
                  <a:pos x="105365" y="217186"/>
                </a:cxn>
                <a:cxn ang="0">
                  <a:pos x="105365" y="228161"/>
                </a:cxn>
                <a:cxn ang="0">
                  <a:pos x="152837" y="222962"/>
                </a:cxn>
                <a:cxn ang="0">
                  <a:pos x="147048" y="200435"/>
                </a:cxn>
                <a:cxn ang="0">
                  <a:pos x="105365" y="200435"/>
                </a:cxn>
                <a:cxn ang="0">
                  <a:pos x="105365" y="211410"/>
                </a:cxn>
                <a:cxn ang="0">
                  <a:pos x="152837" y="206211"/>
                </a:cxn>
                <a:cxn ang="0">
                  <a:pos x="126207" y="239713"/>
                </a:cxn>
                <a:cxn ang="0">
                  <a:pos x="144732" y="233359"/>
                </a:cxn>
                <a:cxn ang="0">
                  <a:pos x="126207" y="239713"/>
                </a:cxn>
                <a:cxn ang="0">
                  <a:pos x="126785" y="64694"/>
                </a:cxn>
                <a:cxn ang="0">
                  <a:pos x="67156" y="120145"/>
                </a:cxn>
                <a:cxn ang="0">
                  <a:pos x="103049" y="194081"/>
                </a:cxn>
                <a:cxn ang="0">
                  <a:pos x="126785" y="195814"/>
                </a:cxn>
                <a:cxn ang="0">
                  <a:pos x="156890" y="177907"/>
                </a:cxn>
                <a:cxn ang="0">
                  <a:pos x="126785" y="64694"/>
                </a:cxn>
                <a:cxn ang="0">
                  <a:pos x="49788" y="129965"/>
                </a:cxn>
                <a:cxn ang="0">
                  <a:pos x="9842" y="121878"/>
                </a:cxn>
                <a:cxn ang="0">
                  <a:pos x="9842" y="138052"/>
                </a:cxn>
                <a:cxn ang="0">
                  <a:pos x="49788" y="129965"/>
                </a:cxn>
                <a:cxn ang="0">
                  <a:pos x="243150" y="121878"/>
                </a:cxn>
                <a:cxn ang="0">
                  <a:pos x="202625" y="129965"/>
                </a:cxn>
                <a:cxn ang="0">
                  <a:pos x="243150" y="138052"/>
                </a:cxn>
                <a:cxn ang="0">
                  <a:pos x="243150" y="121878"/>
                </a:cxn>
                <a:cxn ang="0">
                  <a:pos x="193362" y="73358"/>
                </a:cxn>
                <a:cxn ang="0">
                  <a:pos x="215940" y="39278"/>
                </a:cxn>
                <a:cxn ang="0">
                  <a:pos x="182363" y="61806"/>
                </a:cxn>
                <a:cxn ang="0">
                  <a:pos x="193362" y="73358"/>
                </a:cxn>
                <a:cxn ang="0">
                  <a:pos x="125628" y="49675"/>
                </a:cxn>
                <a:cxn ang="0">
                  <a:pos x="133733" y="9820"/>
                </a:cxn>
                <a:cxn ang="0">
                  <a:pos x="117523" y="9820"/>
                </a:cxn>
                <a:cxn ang="0">
                  <a:pos x="125628" y="49675"/>
                </a:cxn>
                <a:cxn ang="0">
                  <a:pos x="56735" y="69892"/>
                </a:cxn>
                <a:cxn ang="0">
                  <a:pos x="67735" y="58917"/>
                </a:cxn>
                <a:cxn ang="0">
                  <a:pos x="34157" y="36390"/>
                </a:cxn>
                <a:cxn ang="0">
                  <a:pos x="56735" y="69892"/>
                </a:cxn>
                <a:cxn ang="0">
                  <a:pos x="59051" y="186572"/>
                </a:cxn>
                <a:cxn ang="0">
                  <a:pos x="36473" y="220074"/>
                </a:cxn>
                <a:cxn ang="0">
                  <a:pos x="70629" y="197547"/>
                </a:cxn>
                <a:cxn ang="0">
                  <a:pos x="59051" y="186572"/>
                </a:cxn>
                <a:cxn ang="0">
                  <a:pos x="195678" y="189460"/>
                </a:cxn>
                <a:cxn ang="0">
                  <a:pos x="184678" y="201012"/>
                </a:cxn>
                <a:cxn ang="0">
                  <a:pos x="218835" y="223540"/>
                </a:cxn>
                <a:cxn ang="0">
                  <a:pos x="195678" y="189460"/>
                </a:cxn>
              </a:cxnLst>
              <a:rect l="0" t="0" r="0" b="0"/>
              <a:pathLst>
                <a:path w="436" h="415">
                  <a:moveTo>
                    <a:pt x="254" y="376"/>
                  </a:moveTo>
                  <a:lnTo>
                    <a:pt x="182" y="376"/>
                  </a:lnTo>
                  <a:cubicBezTo>
                    <a:pt x="176" y="376"/>
                    <a:pt x="172" y="381"/>
                    <a:pt x="172" y="386"/>
                  </a:cubicBezTo>
                  <a:cubicBezTo>
                    <a:pt x="172" y="391"/>
                    <a:pt x="176" y="395"/>
                    <a:pt x="182" y="395"/>
                  </a:cubicBezTo>
                  <a:lnTo>
                    <a:pt x="254" y="395"/>
                  </a:lnTo>
                  <a:cubicBezTo>
                    <a:pt x="260" y="395"/>
                    <a:pt x="264" y="391"/>
                    <a:pt x="264" y="386"/>
                  </a:cubicBezTo>
                  <a:cubicBezTo>
                    <a:pt x="264" y="381"/>
                    <a:pt x="260" y="376"/>
                    <a:pt x="254" y="376"/>
                  </a:cubicBezTo>
                  <a:close/>
                  <a:moveTo>
                    <a:pt x="254" y="347"/>
                  </a:moveTo>
                  <a:lnTo>
                    <a:pt x="254" y="347"/>
                  </a:lnTo>
                  <a:lnTo>
                    <a:pt x="182" y="347"/>
                  </a:lnTo>
                  <a:cubicBezTo>
                    <a:pt x="176" y="347"/>
                    <a:pt x="172" y="351"/>
                    <a:pt x="172" y="357"/>
                  </a:cubicBezTo>
                  <a:cubicBezTo>
                    <a:pt x="172" y="362"/>
                    <a:pt x="176" y="366"/>
                    <a:pt x="182" y="366"/>
                  </a:cubicBezTo>
                  <a:lnTo>
                    <a:pt x="254" y="366"/>
                  </a:lnTo>
                  <a:cubicBezTo>
                    <a:pt x="260" y="366"/>
                    <a:pt x="264" y="362"/>
                    <a:pt x="264" y="357"/>
                  </a:cubicBezTo>
                  <a:cubicBezTo>
                    <a:pt x="264" y="351"/>
                    <a:pt x="260" y="347"/>
                    <a:pt x="254" y="347"/>
                  </a:cubicBezTo>
                  <a:close/>
                  <a:moveTo>
                    <a:pt x="218" y="415"/>
                  </a:moveTo>
                  <a:lnTo>
                    <a:pt x="218" y="415"/>
                  </a:lnTo>
                  <a:lnTo>
                    <a:pt x="250" y="404"/>
                  </a:lnTo>
                  <a:lnTo>
                    <a:pt x="187" y="404"/>
                  </a:lnTo>
                  <a:lnTo>
                    <a:pt x="218" y="415"/>
                  </a:lnTo>
                  <a:close/>
                  <a:moveTo>
                    <a:pt x="219" y="112"/>
                  </a:moveTo>
                  <a:lnTo>
                    <a:pt x="219" y="112"/>
                  </a:lnTo>
                  <a:lnTo>
                    <a:pt x="217" y="112"/>
                  </a:lnTo>
                  <a:cubicBezTo>
                    <a:pt x="164" y="112"/>
                    <a:pt x="116" y="155"/>
                    <a:pt x="116" y="208"/>
                  </a:cubicBezTo>
                  <a:cubicBezTo>
                    <a:pt x="116" y="261"/>
                    <a:pt x="161" y="291"/>
                    <a:pt x="165" y="308"/>
                  </a:cubicBezTo>
                  <a:cubicBezTo>
                    <a:pt x="170" y="324"/>
                    <a:pt x="165" y="332"/>
                    <a:pt x="178" y="336"/>
                  </a:cubicBezTo>
                  <a:cubicBezTo>
                    <a:pt x="190" y="340"/>
                    <a:pt x="217" y="339"/>
                    <a:pt x="217" y="339"/>
                  </a:cubicBezTo>
                  <a:lnTo>
                    <a:pt x="219" y="339"/>
                  </a:lnTo>
                  <a:cubicBezTo>
                    <a:pt x="219" y="339"/>
                    <a:pt x="246" y="340"/>
                    <a:pt x="259" y="336"/>
                  </a:cubicBezTo>
                  <a:cubicBezTo>
                    <a:pt x="271" y="332"/>
                    <a:pt x="266" y="324"/>
                    <a:pt x="271" y="308"/>
                  </a:cubicBezTo>
                  <a:cubicBezTo>
                    <a:pt x="275" y="291"/>
                    <a:pt x="320" y="261"/>
                    <a:pt x="320" y="208"/>
                  </a:cubicBezTo>
                  <a:cubicBezTo>
                    <a:pt x="320" y="155"/>
                    <a:pt x="272" y="112"/>
                    <a:pt x="219" y="112"/>
                  </a:cubicBezTo>
                  <a:close/>
                  <a:moveTo>
                    <a:pt x="86" y="225"/>
                  </a:moveTo>
                  <a:lnTo>
                    <a:pt x="86" y="225"/>
                  </a:lnTo>
                  <a:cubicBezTo>
                    <a:pt x="86" y="217"/>
                    <a:pt x="78" y="211"/>
                    <a:pt x="69" y="211"/>
                  </a:cubicBezTo>
                  <a:lnTo>
                    <a:pt x="17" y="211"/>
                  </a:lnTo>
                  <a:cubicBezTo>
                    <a:pt x="7" y="211"/>
                    <a:pt x="0" y="217"/>
                    <a:pt x="0" y="225"/>
                  </a:cubicBezTo>
                  <a:cubicBezTo>
                    <a:pt x="0" y="232"/>
                    <a:pt x="7" y="239"/>
                    <a:pt x="17" y="239"/>
                  </a:cubicBezTo>
                  <a:lnTo>
                    <a:pt x="69" y="239"/>
                  </a:lnTo>
                  <a:cubicBezTo>
                    <a:pt x="78" y="239"/>
                    <a:pt x="86" y="232"/>
                    <a:pt x="86" y="225"/>
                  </a:cubicBezTo>
                  <a:close/>
                  <a:moveTo>
                    <a:pt x="420" y="211"/>
                  </a:moveTo>
                  <a:lnTo>
                    <a:pt x="420" y="211"/>
                  </a:lnTo>
                  <a:lnTo>
                    <a:pt x="367" y="211"/>
                  </a:lnTo>
                  <a:cubicBezTo>
                    <a:pt x="358" y="211"/>
                    <a:pt x="350" y="217"/>
                    <a:pt x="350" y="225"/>
                  </a:cubicBezTo>
                  <a:cubicBezTo>
                    <a:pt x="350" y="232"/>
                    <a:pt x="358" y="239"/>
                    <a:pt x="367" y="239"/>
                  </a:cubicBezTo>
                  <a:lnTo>
                    <a:pt x="420" y="239"/>
                  </a:lnTo>
                  <a:cubicBezTo>
                    <a:pt x="429" y="239"/>
                    <a:pt x="436" y="232"/>
                    <a:pt x="436" y="225"/>
                  </a:cubicBezTo>
                  <a:cubicBezTo>
                    <a:pt x="436" y="217"/>
                    <a:pt x="429" y="211"/>
                    <a:pt x="420" y="211"/>
                  </a:cubicBezTo>
                  <a:close/>
                  <a:moveTo>
                    <a:pt x="334" y="127"/>
                  </a:moveTo>
                  <a:lnTo>
                    <a:pt x="334" y="127"/>
                  </a:lnTo>
                  <a:lnTo>
                    <a:pt x="371" y="90"/>
                  </a:lnTo>
                  <a:cubicBezTo>
                    <a:pt x="377" y="83"/>
                    <a:pt x="378" y="74"/>
                    <a:pt x="373" y="68"/>
                  </a:cubicBezTo>
                  <a:cubicBezTo>
                    <a:pt x="368" y="63"/>
                    <a:pt x="358" y="64"/>
                    <a:pt x="352" y="70"/>
                  </a:cubicBezTo>
                  <a:lnTo>
                    <a:pt x="315" y="107"/>
                  </a:lnTo>
                  <a:cubicBezTo>
                    <a:pt x="308" y="114"/>
                    <a:pt x="307" y="123"/>
                    <a:pt x="312" y="129"/>
                  </a:cubicBezTo>
                  <a:cubicBezTo>
                    <a:pt x="318" y="134"/>
                    <a:pt x="327" y="133"/>
                    <a:pt x="334" y="127"/>
                  </a:cubicBezTo>
                  <a:close/>
                  <a:moveTo>
                    <a:pt x="217" y="86"/>
                  </a:moveTo>
                  <a:lnTo>
                    <a:pt x="217" y="86"/>
                  </a:lnTo>
                  <a:cubicBezTo>
                    <a:pt x="224" y="86"/>
                    <a:pt x="231" y="79"/>
                    <a:pt x="231" y="69"/>
                  </a:cubicBezTo>
                  <a:lnTo>
                    <a:pt x="231" y="17"/>
                  </a:lnTo>
                  <a:cubicBezTo>
                    <a:pt x="231" y="8"/>
                    <a:pt x="224" y="0"/>
                    <a:pt x="217" y="0"/>
                  </a:cubicBezTo>
                  <a:cubicBezTo>
                    <a:pt x="209" y="0"/>
                    <a:pt x="203" y="8"/>
                    <a:pt x="203" y="17"/>
                  </a:cubicBezTo>
                  <a:lnTo>
                    <a:pt x="203" y="69"/>
                  </a:lnTo>
                  <a:cubicBezTo>
                    <a:pt x="203" y="79"/>
                    <a:pt x="209" y="86"/>
                    <a:pt x="217" y="86"/>
                  </a:cubicBezTo>
                  <a:close/>
                  <a:moveTo>
                    <a:pt x="98" y="121"/>
                  </a:moveTo>
                  <a:lnTo>
                    <a:pt x="98" y="121"/>
                  </a:lnTo>
                  <a:cubicBezTo>
                    <a:pt x="104" y="128"/>
                    <a:pt x="114" y="129"/>
                    <a:pt x="119" y="123"/>
                  </a:cubicBezTo>
                  <a:cubicBezTo>
                    <a:pt x="124" y="118"/>
                    <a:pt x="124" y="108"/>
                    <a:pt x="117" y="102"/>
                  </a:cubicBezTo>
                  <a:lnTo>
                    <a:pt x="80" y="65"/>
                  </a:lnTo>
                  <a:cubicBezTo>
                    <a:pt x="74" y="58"/>
                    <a:pt x="64" y="57"/>
                    <a:pt x="59" y="63"/>
                  </a:cubicBezTo>
                  <a:cubicBezTo>
                    <a:pt x="53" y="68"/>
                    <a:pt x="54" y="78"/>
                    <a:pt x="61" y="84"/>
                  </a:cubicBezTo>
                  <a:lnTo>
                    <a:pt x="98" y="121"/>
                  </a:lnTo>
                  <a:close/>
                  <a:moveTo>
                    <a:pt x="102" y="323"/>
                  </a:moveTo>
                  <a:lnTo>
                    <a:pt x="102" y="323"/>
                  </a:lnTo>
                  <a:lnTo>
                    <a:pt x="65" y="360"/>
                  </a:lnTo>
                  <a:cubicBezTo>
                    <a:pt x="59" y="366"/>
                    <a:pt x="58" y="376"/>
                    <a:pt x="63" y="381"/>
                  </a:cubicBezTo>
                  <a:cubicBezTo>
                    <a:pt x="68" y="387"/>
                    <a:pt x="78" y="386"/>
                    <a:pt x="84" y="379"/>
                  </a:cubicBezTo>
                  <a:lnTo>
                    <a:pt x="122" y="342"/>
                  </a:lnTo>
                  <a:cubicBezTo>
                    <a:pt x="128" y="336"/>
                    <a:pt x="129" y="326"/>
                    <a:pt x="124" y="321"/>
                  </a:cubicBezTo>
                  <a:cubicBezTo>
                    <a:pt x="118" y="316"/>
                    <a:pt x="109" y="316"/>
                    <a:pt x="102" y="323"/>
                  </a:cubicBezTo>
                  <a:close/>
                  <a:moveTo>
                    <a:pt x="338" y="328"/>
                  </a:moveTo>
                  <a:lnTo>
                    <a:pt x="338" y="328"/>
                  </a:lnTo>
                  <a:cubicBezTo>
                    <a:pt x="332" y="322"/>
                    <a:pt x="322" y="321"/>
                    <a:pt x="317" y="326"/>
                  </a:cubicBezTo>
                  <a:cubicBezTo>
                    <a:pt x="312" y="331"/>
                    <a:pt x="313" y="341"/>
                    <a:pt x="319" y="348"/>
                  </a:cubicBezTo>
                  <a:lnTo>
                    <a:pt x="356" y="385"/>
                  </a:lnTo>
                  <a:cubicBezTo>
                    <a:pt x="363" y="391"/>
                    <a:pt x="372" y="392"/>
                    <a:pt x="378" y="387"/>
                  </a:cubicBezTo>
                  <a:cubicBezTo>
                    <a:pt x="383" y="382"/>
                    <a:pt x="382" y="372"/>
                    <a:pt x="375" y="365"/>
                  </a:cubicBezTo>
                  <a:lnTo>
                    <a:pt x="338" y="328"/>
                  </a:lnTo>
                  <a:close/>
                </a:path>
              </a:pathLst>
            </a:custGeom>
            <a:solidFill>
              <a:srgbClr val="00AAA2">
                <a:alpha val="100000"/>
              </a:srgbClr>
            </a:solidFill>
            <a:ln w="9525">
              <a:noFill/>
            </a:ln>
          </p:spPr>
          <p:txBody>
            <a:bodyPr/>
            <a:lstStyle/>
            <a:p>
              <a:endParaRPr lang="zh-CN" altLang="en-US"/>
            </a:p>
          </p:txBody>
        </p:sp>
      </p:grpSp>
      <p:grpSp>
        <p:nvGrpSpPr>
          <p:cNvPr id="9248" name="组合 63"/>
          <p:cNvGrpSpPr/>
          <p:nvPr/>
        </p:nvGrpSpPr>
        <p:grpSpPr>
          <a:xfrm>
            <a:off x="1631950" y="2568575"/>
            <a:ext cx="501650" cy="503238"/>
            <a:chOff x="0" y="0"/>
            <a:chExt cx="350838" cy="352425"/>
          </a:xfrm>
        </p:grpSpPr>
        <p:sp>
          <p:nvSpPr>
            <p:cNvPr id="9249" name="Oval 39"/>
            <p:cNvSpPr/>
            <p:nvPr/>
          </p:nvSpPr>
          <p:spPr>
            <a:xfrm>
              <a:off x="0" y="0"/>
              <a:ext cx="350838" cy="352425"/>
            </a:xfrm>
            <a:prstGeom prst="ellipse">
              <a:avLst/>
            </a:prstGeom>
            <a:solidFill>
              <a:srgbClr val="FFFFFF"/>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9250" name="Freeform 40"/>
            <p:cNvSpPr>
              <a:spLocks noEditPoints="1"/>
            </p:cNvSpPr>
            <p:nvPr/>
          </p:nvSpPr>
          <p:spPr>
            <a:xfrm>
              <a:off x="77787" y="65087"/>
              <a:ext cx="241300" cy="222250"/>
            </a:xfrm>
            <a:custGeom>
              <a:avLst/>
              <a:gdLst/>
              <a:ahLst/>
              <a:cxnLst>
                <a:cxn ang="0">
                  <a:pos x="0" y="131382"/>
                </a:cxn>
                <a:cxn ang="0">
                  <a:pos x="92808" y="222250"/>
                </a:cxn>
                <a:cxn ang="0">
                  <a:pos x="162994" y="210674"/>
                </a:cxn>
                <a:cxn ang="0">
                  <a:pos x="146752" y="98392"/>
                </a:cxn>
                <a:cxn ang="0">
                  <a:pos x="143272" y="206623"/>
                </a:cxn>
                <a:cxn ang="0">
                  <a:pos x="95128" y="186366"/>
                </a:cxn>
                <a:cxn ang="0">
                  <a:pos x="81787" y="129646"/>
                </a:cxn>
                <a:cxn ang="0">
                  <a:pos x="16821" y="127910"/>
                </a:cxn>
                <a:cxn ang="0">
                  <a:pos x="18562" y="40514"/>
                </a:cxn>
                <a:cxn ang="0">
                  <a:pos x="95128" y="23151"/>
                </a:cxn>
                <a:cxn ang="0">
                  <a:pos x="0" y="38778"/>
                </a:cxn>
                <a:cxn ang="0">
                  <a:pos x="135731" y="45723"/>
                </a:cxn>
                <a:cxn ang="0">
                  <a:pos x="127611" y="36463"/>
                </a:cxn>
                <a:cxn ang="0">
                  <a:pos x="133991" y="30675"/>
                </a:cxn>
                <a:cxn ang="0">
                  <a:pos x="150813" y="30675"/>
                </a:cxn>
                <a:cxn ang="0">
                  <a:pos x="157773" y="36463"/>
                </a:cxn>
                <a:cxn ang="0">
                  <a:pos x="149072" y="45723"/>
                </a:cxn>
                <a:cxn ang="0">
                  <a:pos x="157773" y="54984"/>
                </a:cxn>
                <a:cxn ang="0">
                  <a:pos x="150813" y="60771"/>
                </a:cxn>
                <a:cxn ang="0">
                  <a:pos x="133991" y="60771"/>
                </a:cxn>
                <a:cxn ang="0">
                  <a:pos x="127611" y="54984"/>
                </a:cxn>
                <a:cxn ang="0">
                  <a:pos x="197216" y="83344"/>
                </a:cxn>
                <a:cxn ang="0">
                  <a:pos x="238400" y="136591"/>
                </a:cxn>
                <a:cxn ang="0">
                  <a:pos x="221578" y="141221"/>
                </a:cxn>
                <a:cxn ang="0">
                  <a:pos x="197216" y="83344"/>
                </a:cxn>
                <a:cxn ang="0">
                  <a:pos x="172274" y="16206"/>
                </a:cxn>
                <a:cxn ang="0">
                  <a:pos x="190256" y="83344"/>
                </a:cxn>
                <a:cxn ang="0">
                  <a:pos x="182135" y="93183"/>
                </a:cxn>
                <a:cxn ang="0">
                  <a:pos x="166474" y="79871"/>
                </a:cxn>
                <a:cxn ang="0">
                  <a:pos x="113109" y="16206"/>
                </a:cxn>
                <a:cxn ang="0">
                  <a:pos x="162413" y="26045"/>
                </a:cxn>
                <a:cxn ang="0">
                  <a:pos x="122970" y="65402"/>
                </a:cxn>
                <a:cxn ang="0">
                  <a:pos x="77146" y="193890"/>
                </a:cxn>
                <a:cxn ang="0">
                  <a:pos x="30163" y="145273"/>
                </a:cxn>
                <a:cxn ang="0">
                  <a:pos x="77146" y="193890"/>
                </a:cxn>
                <a:cxn ang="0">
                  <a:pos x="27842" y="63087"/>
                </a:cxn>
                <a:cxn ang="0">
                  <a:pos x="95128" y="66559"/>
                </a:cxn>
                <a:cxn ang="0">
                  <a:pos x="60325" y="53826"/>
                </a:cxn>
                <a:cxn ang="0">
                  <a:pos x="27842" y="101865"/>
                </a:cxn>
                <a:cxn ang="0">
                  <a:pos x="30743" y="112861"/>
                </a:cxn>
                <a:cxn ang="0">
                  <a:pos x="95708" y="100707"/>
                </a:cxn>
                <a:cxn ang="0">
                  <a:pos x="27842" y="101865"/>
                </a:cxn>
                <a:cxn ang="0">
                  <a:pos x="27842" y="86238"/>
                </a:cxn>
                <a:cxn ang="0">
                  <a:pos x="95708" y="89710"/>
                </a:cxn>
                <a:cxn ang="0">
                  <a:pos x="99768" y="83344"/>
                </a:cxn>
                <a:cxn ang="0">
                  <a:pos x="59745" y="77556"/>
                </a:cxn>
                <a:cxn ang="0">
                  <a:pos x="27842" y="82186"/>
                </a:cxn>
              </a:cxnLst>
              <a:rect l="0" t="0" r="0" b="0"/>
              <a:pathLst>
                <a:path w="416" h="384">
                  <a:moveTo>
                    <a:pt x="0" y="67"/>
                  </a:moveTo>
                  <a:cubicBezTo>
                    <a:pt x="0" y="120"/>
                    <a:pt x="0" y="174"/>
                    <a:pt x="0" y="227"/>
                  </a:cubicBezTo>
                  <a:cubicBezTo>
                    <a:pt x="0" y="231"/>
                    <a:pt x="71" y="298"/>
                    <a:pt x="79" y="307"/>
                  </a:cubicBezTo>
                  <a:cubicBezTo>
                    <a:pt x="88" y="316"/>
                    <a:pt x="155" y="384"/>
                    <a:pt x="160" y="384"/>
                  </a:cubicBezTo>
                  <a:cubicBezTo>
                    <a:pt x="192" y="384"/>
                    <a:pt x="225" y="384"/>
                    <a:pt x="257" y="384"/>
                  </a:cubicBezTo>
                  <a:cubicBezTo>
                    <a:pt x="270" y="384"/>
                    <a:pt x="275" y="372"/>
                    <a:pt x="281" y="364"/>
                  </a:cubicBezTo>
                  <a:cubicBezTo>
                    <a:pt x="281" y="297"/>
                    <a:pt x="281" y="231"/>
                    <a:pt x="281" y="165"/>
                  </a:cubicBezTo>
                  <a:cubicBezTo>
                    <a:pt x="274" y="167"/>
                    <a:pt x="257" y="160"/>
                    <a:pt x="253" y="170"/>
                  </a:cubicBezTo>
                  <a:cubicBezTo>
                    <a:pt x="251" y="174"/>
                    <a:pt x="253" y="249"/>
                    <a:pt x="253" y="264"/>
                  </a:cubicBezTo>
                  <a:cubicBezTo>
                    <a:pt x="253" y="279"/>
                    <a:pt x="258" y="357"/>
                    <a:pt x="247" y="357"/>
                  </a:cubicBezTo>
                  <a:cubicBezTo>
                    <a:pt x="221" y="357"/>
                    <a:pt x="195" y="357"/>
                    <a:pt x="168" y="357"/>
                  </a:cubicBezTo>
                  <a:cubicBezTo>
                    <a:pt x="160" y="357"/>
                    <a:pt x="164" y="330"/>
                    <a:pt x="164" y="322"/>
                  </a:cubicBezTo>
                  <a:cubicBezTo>
                    <a:pt x="164" y="309"/>
                    <a:pt x="164" y="295"/>
                    <a:pt x="164" y="282"/>
                  </a:cubicBezTo>
                  <a:cubicBezTo>
                    <a:pt x="164" y="245"/>
                    <a:pt x="164" y="239"/>
                    <a:pt x="141" y="224"/>
                  </a:cubicBezTo>
                  <a:cubicBezTo>
                    <a:pt x="131" y="224"/>
                    <a:pt x="131" y="221"/>
                    <a:pt x="122" y="221"/>
                  </a:cubicBezTo>
                  <a:cubicBezTo>
                    <a:pt x="91" y="221"/>
                    <a:pt x="60" y="221"/>
                    <a:pt x="29" y="221"/>
                  </a:cubicBezTo>
                  <a:cubicBezTo>
                    <a:pt x="29" y="173"/>
                    <a:pt x="29" y="125"/>
                    <a:pt x="29" y="77"/>
                  </a:cubicBezTo>
                  <a:cubicBezTo>
                    <a:pt x="29" y="73"/>
                    <a:pt x="30" y="73"/>
                    <a:pt x="32" y="70"/>
                  </a:cubicBezTo>
                  <a:cubicBezTo>
                    <a:pt x="68" y="70"/>
                    <a:pt x="103" y="70"/>
                    <a:pt x="138" y="70"/>
                  </a:cubicBezTo>
                  <a:cubicBezTo>
                    <a:pt x="145" y="65"/>
                    <a:pt x="163" y="50"/>
                    <a:pt x="164" y="40"/>
                  </a:cubicBezTo>
                  <a:cubicBezTo>
                    <a:pt x="119" y="40"/>
                    <a:pt x="75" y="40"/>
                    <a:pt x="31" y="40"/>
                  </a:cubicBezTo>
                  <a:cubicBezTo>
                    <a:pt x="19" y="40"/>
                    <a:pt x="0" y="57"/>
                    <a:pt x="0" y="67"/>
                  </a:cubicBezTo>
                  <a:close/>
                  <a:moveTo>
                    <a:pt x="220" y="93"/>
                  </a:moveTo>
                  <a:lnTo>
                    <a:pt x="234" y="79"/>
                  </a:lnTo>
                  <a:lnTo>
                    <a:pt x="220" y="65"/>
                  </a:lnTo>
                  <a:cubicBezTo>
                    <a:pt x="219" y="64"/>
                    <a:pt x="219" y="63"/>
                    <a:pt x="220" y="63"/>
                  </a:cubicBezTo>
                  <a:lnTo>
                    <a:pt x="229" y="53"/>
                  </a:lnTo>
                  <a:cubicBezTo>
                    <a:pt x="230" y="53"/>
                    <a:pt x="231" y="53"/>
                    <a:pt x="231" y="53"/>
                  </a:cubicBezTo>
                  <a:lnTo>
                    <a:pt x="246" y="68"/>
                  </a:lnTo>
                  <a:lnTo>
                    <a:pt x="260" y="53"/>
                  </a:lnTo>
                  <a:cubicBezTo>
                    <a:pt x="261" y="53"/>
                    <a:pt x="261" y="53"/>
                    <a:pt x="262" y="53"/>
                  </a:cubicBezTo>
                  <a:lnTo>
                    <a:pt x="272" y="63"/>
                  </a:lnTo>
                  <a:cubicBezTo>
                    <a:pt x="272" y="63"/>
                    <a:pt x="272" y="64"/>
                    <a:pt x="272" y="65"/>
                  </a:cubicBezTo>
                  <a:lnTo>
                    <a:pt x="257" y="79"/>
                  </a:lnTo>
                  <a:lnTo>
                    <a:pt x="272" y="93"/>
                  </a:lnTo>
                  <a:cubicBezTo>
                    <a:pt x="272" y="94"/>
                    <a:pt x="272" y="95"/>
                    <a:pt x="272" y="95"/>
                  </a:cubicBezTo>
                  <a:lnTo>
                    <a:pt x="262" y="105"/>
                  </a:lnTo>
                  <a:cubicBezTo>
                    <a:pt x="261" y="105"/>
                    <a:pt x="261" y="105"/>
                    <a:pt x="260" y="105"/>
                  </a:cubicBezTo>
                  <a:lnTo>
                    <a:pt x="246" y="90"/>
                  </a:lnTo>
                  <a:lnTo>
                    <a:pt x="231" y="105"/>
                  </a:lnTo>
                  <a:cubicBezTo>
                    <a:pt x="231" y="105"/>
                    <a:pt x="230" y="105"/>
                    <a:pt x="229" y="105"/>
                  </a:cubicBezTo>
                  <a:lnTo>
                    <a:pt x="220" y="95"/>
                  </a:lnTo>
                  <a:cubicBezTo>
                    <a:pt x="219" y="95"/>
                    <a:pt x="219" y="94"/>
                    <a:pt x="220" y="93"/>
                  </a:cubicBezTo>
                  <a:close/>
                  <a:moveTo>
                    <a:pt x="340" y="144"/>
                  </a:moveTo>
                  <a:lnTo>
                    <a:pt x="411" y="215"/>
                  </a:lnTo>
                  <a:cubicBezTo>
                    <a:pt x="416" y="221"/>
                    <a:pt x="416" y="230"/>
                    <a:pt x="411" y="236"/>
                  </a:cubicBezTo>
                  <a:lnTo>
                    <a:pt x="402" y="244"/>
                  </a:lnTo>
                  <a:cubicBezTo>
                    <a:pt x="397" y="250"/>
                    <a:pt x="388" y="250"/>
                    <a:pt x="382" y="244"/>
                  </a:cubicBezTo>
                  <a:lnTo>
                    <a:pt x="311" y="173"/>
                  </a:lnTo>
                  <a:lnTo>
                    <a:pt x="340" y="144"/>
                  </a:lnTo>
                  <a:close/>
                  <a:moveTo>
                    <a:pt x="195" y="28"/>
                  </a:moveTo>
                  <a:cubicBezTo>
                    <a:pt x="223" y="0"/>
                    <a:pt x="269" y="0"/>
                    <a:pt x="297" y="28"/>
                  </a:cubicBezTo>
                  <a:cubicBezTo>
                    <a:pt x="322" y="53"/>
                    <a:pt x="325" y="92"/>
                    <a:pt x="305" y="121"/>
                  </a:cubicBezTo>
                  <a:lnTo>
                    <a:pt x="328" y="144"/>
                  </a:lnTo>
                  <a:cubicBezTo>
                    <a:pt x="329" y="145"/>
                    <a:pt x="329" y="146"/>
                    <a:pt x="328" y="147"/>
                  </a:cubicBezTo>
                  <a:lnTo>
                    <a:pt x="314" y="161"/>
                  </a:lnTo>
                  <a:cubicBezTo>
                    <a:pt x="313" y="162"/>
                    <a:pt x="311" y="162"/>
                    <a:pt x="310" y="161"/>
                  </a:cubicBezTo>
                  <a:lnTo>
                    <a:pt x="287" y="138"/>
                  </a:lnTo>
                  <a:cubicBezTo>
                    <a:pt x="259" y="158"/>
                    <a:pt x="220" y="156"/>
                    <a:pt x="195" y="130"/>
                  </a:cubicBezTo>
                  <a:cubicBezTo>
                    <a:pt x="166" y="102"/>
                    <a:pt x="166" y="56"/>
                    <a:pt x="195" y="28"/>
                  </a:cubicBezTo>
                  <a:close/>
                  <a:moveTo>
                    <a:pt x="212" y="45"/>
                  </a:moveTo>
                  <a:cubicBezTo>
                    <a:pt x="230" y="26"/>
                    <a:pt x="261" y="26"/>
                    <a:pt x="280" y="45"/>
                  </a:cubicBezTo>
                  <a:cubicBezTo>
                    <a:pt x="299" y="64"/>
                    <a:pt x="299" y="94"/>
                    <a:pt x="280" y="113"/>
                  </a:cubicBezTo>
                  <a:cubicBezTo>
                    <a:pt x="261" y="132"/>
                    <a:pt x="230" y="132"/>
                    <a:pt x="212" y="113"/>
                  </a:cubicBezTo>
                  <a:cubicBezTo>
                    <a:pt x="193" y="94"/>
                    <a:pt x="193" y="64"/>
                    <a:pt x="212" y="45"/>
                  </a:cubicBezTo>
                  <a:close/>
                  <a:moveTo>
                    <a:pt x="133" y="335"/>
                  </a:moveTo>
                  <a:cubicBezTo>
                    <a:pt x="133" y="307"/>
                    <a:pt x="132" y="279"/>
                    <a:pt x="132" y="251"/>
                  </a:cubicBezTo>
                  <a:cubicBezTo>
                    <a:pt x="105" y="251"/>
                    <a:pt x="78" y="251"/>
                    <a:pt x="52" y="251"/>
                  </a:cubicBezTo>
                  <a:cubicBezTo>
                    <a:pt x="51" y="252"/>
                    <a:pt x="51" y="252"/>
                    <a:pt x="50" y="253"/>
                  </a:cubicBezTo>
                  <a:cubicBezTo>
                    <a:pt x="78" y="280"/>
                    <a:pt x="106" y="307"/>
                    <a:pt x="133" y="335"/>
                  </a:cubicBezTo>
                  <a:close/>
                  <a:moveTo>
                    <a:pt x="48" y="97"/>
                  </a:moveTo>
                  <a:cubicBezTo>
                    <a:pt x="48" y="101"/>
                    <a:pt x="48" y="105"/>
                    <a:pt x="48" y="109"/>
                  </a:cubicBezTo>
                  <a:cubicBezTo>
                    <a:pt x="48" y="112"/>
                    <a:pt x="51" y="115"/>
                    <a:pt x="55" y="115"/>
                  </a:cubicBezTo>
                  <a:cubicBezTo>
                    <a:pt x="91" y="115"/>
                    <a:pt x="127" y="115"/>
                    <a:pt x="164" y="115"/>
                  </a:cubicBezTo>
                  <a:cubicBezTo>
                    <a:pt x="174" y="115"/>
                    <a:pt x="171" y="99"/>
                    <a:pt x="168" y="93"/>
                  </a:cubicBezTo>
                  <a:cubicBezTo>
                    <a:pt x="147" y="93"/>
                    <a:pt x="126" y="93"/>
                    <a:pt x="104" y="93"/>
                  </a:cubicBezTo>
                  <a:cubicBezTo>
                    <a:pt x="91" y="93"/>
                    <a:pt x="48" y="89"/>
                    <a:pt x="48" y="97"/>
                  </a:cubicBezTo>
                  <a:close/>
                  <a:moveTo>
                    <a:pt x="48" y="176"/>
                  </a:moveTo>
                  <a:cubicBezTo>
                    <a:pt x="48" y="181"/>
                    <a:pt x="48" y="186"/>
                    <a:pt x="48" y="190"/>
                  </a:cubicBezTo>
                  <a:cubicBezTo>
                    <a:pt x="48" y="194"/>
                    <a:pt x="49" y="195"/>
                    <a:pt x="53" y="195"/>
                  </a:cubicBezTo>
                  <a:cubicBezTo>
                    <a:pt x="92" y="195"/>
                    <a:pt x="131" y="195"/>
                    <a:pt x="170" y="195"/>
                  </a:cubicBezTo>
                  <a:cubicBezTo>
                    <a:pt x="171" y="191"/>
                    <a:pt x="174" y="174"/>
                    <a:pt x="165" y="174"/>
                  </a:cubicBezTo>
                  <a:cubicBezTo>
                    <a:pt x="129" y="174"/>
                    <a:pt x="93" y="174"/>
                    <a:pt x="56" y="174"/>
                  </a:cubicBezTo>
                  <a:cubicBezTo>
                    <a:pt x="54" y="174"/>
                    <a:pt x="50" y="175"/>
                    <a:pt x="48" y="176"/>
                  </a:cubicBezTo>
                  <a:close/>
                  <a:moveTo>
                    <a:pt x="48" y="142"/>
                  </a:moveTo>
                  <a:cubicBezTo>
                    <a:pt x="48" y="144"/>
                    <a:pt x="48" y="147"/>
                    <a:pt x="48" y="149"/>
                  </a:cubicBezTo>
                  <a:cubicBezTo>
                    <a:pt x="48" y="152"/>
                    <a:pt x="50" y="152"/>
                    <a:pt x="52" y="155"/>
                  </a:cubicBezTo>
                  <a:cubicBezTo>
                    <a:pt x="89" y="155"/>
                    <a:pt x="127" y="155"/>
                    <a:pt x="165" y="155"/>
                  </a:cubicBezTo>
                  <a:cubicBezTo>
                    <a:pt x="167" y="154"/>
                    <a:pt x="170" y="153"/>
                    <a:pt x="172" y="152"/>
                  </a:cubicBezTo>
                  <a:cubicBezTo>
                    <a:pt x="172" y="149"/>
                    <a:pt x="172" y="147"/>
                    <a:pt x="172" y="144"/>
                  </a:cubicBezTo>
                  <a:cubicBezTo>
                    <a:pt x="172" y="139"/>
                    <a:pt x="170" y="137"/>
                    <a:pt x="168" y="134"/>
                  </a:cubicBezTo>
                  <a:cubicBezTo>
                    <a:pt x="147" y="134"/>
                    <a:pt x="125" y="134"/>
                    <a:pt x="103" y="134"/>
                  </a:cubicBezTo>
                  <a:cubicBezTo>
                    <a:pt x="92" y="134"/>
                    <a:pt x="81" y="134"/>
                    <a:pt x="71" y="134"/>
                  </a:cubicBezTo>
                  <a:cubicBezTo>
                    <a:pt x="57" y="134"/>
                    <a:pt x="48" y="130"/>
                    <a:pt x="48" y="142"/>
                  </a:cubicBezTo>
                  <a:close/>
                </a:path>
              </a:pathLst>
            </a:custGeom>
            <a:solidFill>
              <a:srgbClr val="00AAA2">
                <a:alpha val="100000"/>
              </a:srgbClr>
            </a:solidFill>
            <a:ln w="9525">
              <a:noFill/>
            </a:ln>
          </p:spPr>
          <p:txBody>
            <a:bodyPr/>
            <a:lstStyle/>
            <a:p>
              <a:endParaRPr lang="zh-CN" altLang="en-US"/>
            </a:p>
          </p:txBody>
        </p:sp>
      </p:grpSp>
      <p:grpSp>
        <p:nvGrpSpPr>
          <p:cNvPr id="9251" name="组合 66"/>
          <p:cNvGrpSpPr/>
          <p:nvPr/>
        </p:nvGrpSpPr>
        <p:grpSpPr>
          <a:xfrm>
            <a:off x="1630363" y="1646238"/>
            <a:ext cx="506412" cy="503237"/>
            <a:chOff x="0" y="0"/>
            <a:chExt cx="352425" cy="350838"/>
          </a:xfrm>
        </p:grpSpPr>
        <p:sp>
          <p:nvSpPr>
            <p:cNvPr id="9252" name="Oval 41"/>
            <p:cNvSpPr/>
            <p:nvPr/>
          </p:nvSpPr>
          <p:spPr>
            <a:xfrm>
              <a:off x="0" y="0"/>
              <a:ext cx="352425" cy="350838"/>
            </a:xfrm>
            <a:prstGeom prst="ellipse">
              <a:avLst/>
            </a:prstGeom>
            <a:solidFill>
              <a:srgbClr val="FFFFFF"/>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9253" name="Freeform 42"/>
            <p:cNvSpPr>
              <a:spLocks noEditPoints="1"/>
            </p:cNvSpPr>
            <p:nvPr/>
          </p:nvSpPr>
          <p:spPr>
            <a:xfrm>
              <a:off x="117475" y="41275"/>
              <a:ext cx="103188" cy="261938"/>
            </a:xfrm>
            <a:custGeom>
              <a:avLst/>
              <a:gdLst/>
              <a:ahLst/>
              <a:cxnLst>
                <a:cxn ang="0">
                  <a:pos x="580" y="93467"/>
                </a:cxn>
                <a:cxn ang="0">
                  <a:pos x="580" y="99813"/>
                </a:cxn>
                <a:cxn ang="0">
                  <a:pos x="23768" y="166163"/>
                </a:cxn>
                <a:cxn ang="0">
                  <a:pos x="45217" y="166163"/>
                </a:cxn>
                <a:cxn ang="0">
                  <a:pos x="48116" y="163855"/>
                </a:cxn>
                <a:cxn ang="0">
                  <a:pos x="48116" y="76158"/>
                </a:cxn>
                <a:cxn ang="0">
                  <a:pos x="39420" y="67504"/>
                </a:cxn>
                <a:cxn ang="0">
                  <a:pos x="52753" y="55388"/>
                </a:cxn>
                <a:cxn ang="0">
                  <a:pos x="62029" y="68081"/>
                </a:cxn>
                <a:cxn ang="0">
                  <a:pos x="53333" y="75581"/>
                </a:cxn>
                <a:cxn ang="0">
                  <a:pos x="53333" y="163855"/>
                </a:cxn>
                <a:cxn ang="0">
                  <a:pos x="56232" y="166163"/>
                </a:cxn>
                <a:cxn ang="0">
                  <a:pos x="81159" y="166163"/>
                </a:cxn>
                <a:cxn ang="0">
                  <a:pos x="102608" y="99813"/>
                </a:cxn>
                <a:cxn ang="0">
                  <a:pos x="102029" y="93467"/>
                </a:cxn>
                <a:cxn ang="0">
                  <a:pos x="52753" y="1731"/>
                </a:cxn>
                <a:cxn ang="0">
                  <a:pos x="48695" y="1731"/>
                </a:cxn>
                <a:cxn ang="0">
                  <a:pos x="24927" y="47310"/>
                </a:cxn>
                <a:cxn ang="0">
                  <a:pos x="580" y="93467"/>
                </a:cxn>
                <a:cxn ang="0">
                  <a:pos x="8116" y="201358"/>
                </a:cxn>
                <a:cxn ang="0">
                  <a:pos x="8116" y="259053"/>
                </a:cxn>
                <a:cxn ang="0">
                  <a:pos x="11014" y="261938"/>
                </a:cxn>
                <a:cxn ang="0">
                  <a:pos x="64927" y="261938"/>
                </a:cxn>
                <a:cxn ang="0">
                  <a:pos x="67246" y="259053"/>
                </a:cxn>
                <a:cxn ang="0">
                  <a:pos x="67246" y="197896"/>
                </a:cxn>
                <a:cxn ang="0">
                  <a:pos x="79420" y="197896"/>
                </a:cxn>
                <a:cxn ang="0">
                  <a:pos x="79420" y="260784"/>
                </a:cxn>
                <a:cxn ang="0">
                  <a:pos x="84058" y="261938"/>
                </a:cxn>
                <a:cxn ang="0">
                  <a:pos x="93333" y="261938"/>
                </a:cxn>
                <a:cxn ang="0">
                  <a:pos x="97391" y="257899"/>
                </a:cxn>
                <a:cxn ang="0">
                  <a:pos x="97391" y="201358"/>
                </a:cxn>
                <a:cxn ang="0">
                  <a:pos x="90434" y="184049"/>
                </a:cxn>
                <a:cxn ang="0">
                  <a:pos x="80579" y="173664"/>
                </a:cxn>
                <a:cxn ang="0">
                  <a:pos x="23768" y="174241"/>
                </a:cxn>
                <a:cxn ang="0">
                  <a:pos x="8116" y="201358"/>
                </a:cxn>
              </a:cxnLst>
              <a:rect l="0" t="0" r="0" b="0"/>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rgbClr val="00AAA2">
                <a:alpha val="100000"/>
              </a:srgbClr>
            </a:solidFill>
            <a:ln w="9525">
              <a:noFill/>
            </a:ln>
          </p:spPr>
          <p:txBody>
            <a:bodyPr/>
            <a:lstStyle/>
            <a:p>
              <a:endParaRPr lang="zh-CN" altLang="en-US"/>
            </a:p>
          </p:txBody>
        </p:sp>
      </p:grpSp>
      <p:grpSp>
        <p:nvGrpSpPr>
          <p:cNvPr id="9254" name="组合 69"/>
          <p:cNvGrpSpPr/>
          <p:nvPr/>
        </p:nvGrpSpPr>
        <p:grpSpPr>
          <a:xfrm>
            <a:off x="1631950" y="3448050"/>
            <a:ext cx="501650" cy="503238"/>
            <a:chOff x="0" y="0"/>
            <a:chExt cx="350838" cy="352425"/>
          </a:xfrm>
        </p:grpSpPr>
        <p:sp>
          <p:nvSpPr>
            <p:cNvPr id="9255" name="Oval 43"/>
            <p:cNvSpPr/>
            <p:nvPr/>
          </p:nvSpPr>
          <p:spPr>
            <a:xfrm>
              <a:off x="0" y="0"/>
              <a:ext cx="350838" cy="352425"/>
            </a:xfrm>
            <a:prstGeom prst="ellipse">
              <a:avLst/>
            </a:prstGeom>
            <a:solidFill>
              <a:srgbClr val="FFFFFF"/>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9256" name="Freeform 44"/>
            <p:cNvSpPr>
              <a:spLocks noEditPoints="1"/>
            </p:cNvSpPr>
            <p:nvPr/>
          </p:nvSpPr>
          <p:spPr>
            <a:xfrm>
              <a:off x="90487" y="100013"/>
              <a:ext cx="200025" cy="149225"/>
            </a:xfrm>
            <a:custGeom>
              <a:avLst/>
              <a:gdLst/>
              <a:ahLst/>
              <a:cxnLst>
                <a:cxn ang="0">
                  <a:pos x="41046" y="78387"/>
                </a:cxn>
                <a:cxn ang="0">
                  <a:pos x="72841" y="22064"/>
                </a:cxn>
                <a:cxn ang="0">
                  <a:pos x="81513" y="12774"/>
                </a:cxn>
                <a:cxn ang="0">
                  <a:pos x="154355" y="18581"/>
                </a:cxn>
                <a:cxn ang="0">
                  <a:pos x="150308" y="9871"/>
                </a:cxn>
                <a:cxn ang="0">
                  <a:pos x="167073" y="4645"/>
                </a:cxn>
                <a:cxn ang="0">
                  <a:pos x="178635" y="5226"/>
                </a:cxn>
                <a:cxn ang="0">
                  <a:pos x="175166" y="22064"/>
                </a:cxn>
                <a:cxn ang="0">
                  <a:pos x="168807" y="31355"/>
                </a:cxn>
                <a:cxn ang="0">
                  <a:pos x="127184" y="70258"/>
                </a:cxn>
                <a:cxn ang="0">
                  <a:pos x="126605" y="70258"/>
                </a:cxn>
                <a:cxn ang="0">
                  <a:pos x="193666" y="136451"/>
                </a:cxn>
                <a:cxn ang="0">
                  <a:pos x="193666" y="149225"/>
                </a:cxn>
                <a:cxn ang="0">
                  <a:pos x="155511" y="149225"/>
                </a:cxn>
                <a:cxn ang="0">
                  <a:pos x="113309" y="149225"/>
                </a:cxn>
                <a:cxn ang="0">
                  <a:pos x="72263" y="149225"/>
                </a:cxn>
                <a:cxn ang="0">
                  <a:pos x="30640" y="149225"/>
                </a:cxn>
                <a:cxn ang="0">
                  <a:pos x="578" y="142838"/>
                </a:cxn>
                <a:cxn ang="0">
                  <a:pos x="6359" y="0"/>
                </a:cxn>
                <a:cxn ang="0">
                  <a:pos x="12718" y="136451"/>
                </a:cxn>
                <a:cxn ang="0">
                  <a:pos x="30640" y="107999"/>
                </a:cxn>
                <a:cxn ang="0">
                  <a:pos x="48561" y="101612"/>
                </a:cxn>
                <a:cxn ang="0">
                  <a:pos x="54342" y="136451"/>
                </a:cxn>
                <a:cxn ang="0">
                  <a:pos x="72263" y="64451"/>
                </a:cxn>
                <a:cxn ang="0">
                  <a:pos x="90185" y="58064"/>
                </a:cxn>
                <a:cxn ang="0">
                  <a:pos x="95966" y="136451"/>
                </a:cxn>
                <a:cxn ang="0">
                  <a:pos x="113309" y="85935"/>
                </a:cxn>
                <a:cxn ang="0">
                  <a:pos x="131808" y="79548"/>
                </a:cxn>
                <a:cxn ang="0">
                  <a:pos x="138168" y="136451"/>
                </a:cxn>
                <a:cxn ang="0">
                  <a:pos x="155511" y="49935"/>
                </a:cxn>
                <a:cxn ang="0">
                  <a:pos x="173432" y="43548"/>
                </a:cxn>
                <a:cxn ang="0">
                  <a:pos x="179791" y="136451"/>
                </a:cxn>
              </a:cxnLst>
              <a:rect l="0" t="0" r="0" b="0"/>
              <a:pathLst>
                <a:path w="346" h="257">
                  <a:moveTo>
                    <a:pt x="143" y="54"/>
                  </a:moveTo>
                  <a:lnTo>
                    <a:pt x="71" y="135"/>
                  </a:lnTo>
                  <a:lnTo>
                    <a:pt x="54" y="121"/>
                  </a:lnTo>
                  <a:lnTo>
                    <a:pt x="126" y="38"/>
                  </a:lnTo>
                  <a:lnTo>
                    <a:pt x="127" y="38"/>
                  </a:lnTo>
                  <a:lnTo>
                    <a:pt x="141" y="22"/>
                  </a:lnTo>
                  <a:lnTo>
                    <a:pt x="217" y="89"/>
                  </a:lnTo>
                  <a:lnTo>
                    <a:pt x="267" y="32"/>
                  </a:lnTo>
                  <a:lnTo>
                    <a:pt x="259" y="24"/>
                  </a:lnTo>
                  <a:cubicBezTo>
                    <a:pt x="255" y="22"/>
                    <a:pt x="256" y="18"/>
                    <a:pt x="260" y="17"/>
                  </a:cubicBezTo>
                  <a:lnTo>
                    <a:pt x="274" y="13"/>
                  </a:lnTo>
                  <a:cubicBezTo>
                    <a:pt x="278" y="11"/>
                    <a:pt x="285" y="9"/>
                    <a:pt x="289" y="8"/>
                  </a:cubicBezTo>
                  <a:lnTo>
                    <a:pt x="303" y="4"/>
                  </a:lnTo>
                  <a:cubicBezTo>
                    <a:pt x="307" y="2"/>
                    <a:pt x="310" y="5"/>
                    <a:pt x="309" y="9"/>
                  </a:cubicBezTo>
                  <a:lnTo>
                    <a:pt x="306" y="22"/>
                  </a:lnTo>
                  <a:cubicBezTo>
                    <a:pt x="305" y="27"/>
                    <a:pt x="304" y="34"/>
                    <a:pt x="303" y="38"/>
                  </a:cubicBezTo>
                  <a:lnTo>
                    <a:pt x="300" y="51"/>
                  </a:lnTo>
                  <a:cubicBezTo>
                    <a:pt x="299" y="55"/>
                    <a:pt x="296" y="57"/>
                    <a:pt x="292" y="54"/>
                  </a:cubicBezTo>
                  <a:lnTo>
                    <a:pt x="284" y="47"/>
                  </a:lnTo>
                  <a:lnTo>
                    <a:pt x="220" y="121"/>
                  </a:lnTo>
                  <a:lnTo>
                    <a:pt x="220" y="121"/>
                  </a:lnTo>
                  <a:lnTo>
                    <a:pt x="219" y="121"/>
                  </a:lnTo>
                  <a:lnTo>
                    <a:pt x="143" y="54"/>
                  </a:lnTo>
                  <a:close/>
                  <a:moveTo>
                    <a:pt x="335" y="235"/>
                  </a:moveTo>
                  <a:cubicBezTo>
                    <a:pt x="341" y="235"/>
                    <a:pt x="346" y="240"/>
                    <a:pt x="346" y="246"/>
                  </a:cubicBezTo>
                  <a:cubicBezTo>
                    <a:pt x="346" y="252"/>
                    <a:pt x="341" y="257"/>
                    <a:pt x="335" y="257"/>
                  </a:cubicBezTo>
                  <a:lnTo>
                    <a:pt x="311" y="257"/>
                  </a:lnTo>
                  <a:lnTo>
                    <a:pt x="269" y="257"/>
                  </a:lnTo>
                  <a:lnTo>
                    <a:pt x="239" y="257"/>
                  </a:lnTo>
                  <a:lnTo>
                    <a:pt x="196" y="257"/>
                  </a:lnTo>
                  <a:lnTo>
                    <a:pt x="166" y="257"/>
                  </a:lnTo>
                  <a:lnTo>
                    <a:pt x="125" y="257"/>
                  </a:lnTo>
                  <a:lnTo>
                    <a:pt x="94" y="257"/>
                  </a:lnTo>
                  <a:lnTo>
                    <a:pt x="53" y="257"/>
                  </a:lnTo>
                  <a:lnTo>
                    <a:pt x="11" y="257"/>
                  </a:lnTo>
                  <a:cubicBezTo>
                    <a:pt x="5" y="257"/>
                    <a:pt x="1" y="252"/>
                    <a:pt x="1" y="246"/>
                  </a:cubicBezTo>
                  <a:lnTo>
                    <a:pt x="0" y="10"/>
                  </a:lnTo>
                  <a:cubicBezTo>
                    <a:pt x="0" y="4"/>
                    <a:pt x="5" y="0"/>
                    <a:pt x="11" y="0"/>
                  </a:cubicBezTo>
                  <a:cubicBezTo>
                    <a:pt x="17" y="0"/>
                    <a:pt x="22" y="4"/>
                    <a:pt x="22" y="10"/>
                  </a:cubicBezTo>
                  <a:lnTo>
                    <a:pt x="22" y="235"/>
                  </a:lnTo>
                  <a:lnTo>
                    <a:pt x="53" y="235"/>
                  </a:lnTo>
                  <a:lnTo>
                    <a:pt x="53" y="186"/>
                  </a:lnTo>
                  <a:cubicBezTo>
                    <a:pt x="53" y="180"/>
                    <a:pt x="57" y="175"/>
                    <a:pt x="63" y="175"/>
                  </a:cubicBezTo>
                  <a:lnTo>
                    <a:pt x="84" y="175"/>
                  </a:lnTo>
                  <a:cubicBezTo>
                    <a:pt x="90" y="175"/>
                    <a:pt x="94" y="180"/>
                    <a:pt x="94" y="186"/>
                  </a:cubicBezTo>
                  <a:lnTo>
                    <a:pt x="94" y="235"/>
                  </a:lnTo>
                  <a:lnTo>
                    <a:pt x="125" y="235"/>
                  </a:lnTo>
                  <a:lnTo>
                    <a:pt x="125" y="111"/>
                  </a:lnTo>
                  <a:cubicBezTo>
                    <a:pt x="125" y="105"/>
                    <a:pt x="130" y="100"/>
                    <a:pt x="135" y="100"/>
                  </a:cubicBezTo>
                  <a:lnTo>
                    <a:pt x="156" y="100"/>
                  </a:lnTo>
                  <a:cubicBezTo>
                    <a:pt x="162" y="100"/>
                    <a:pt x="166" y="105"/>
                    <a:pt x="166" y="111"/>
                  </a:cubicBezTo>
                  <a:lnTo>
                    <a:pt x="166" y="235"/>
                  </a:lnTo>
                  <a:lnTo>
                    <a:pt x="196" y="235"/>
                  </a:lnTo>
                  <a:lnTo>
                    <a:pt x="196" y="148"/>
                  </a:lnTo>
                  <a:cubicBezTo>
                    <a:pt x="196" y="142"/>
                    <a:pt x="201" y="137"/>
                    <a:pt x="207" y="137"/>
                  </a:cubicBezTo>
                  <a:lnTo>
                    <a:pt x="228" y="137"/>
                  </a:lnTo>
                  <a:cubicBezTo>
                    <a:pt x="234" y="137"/>
                    <a:pt x="239" y="142"/>
                    <a:pt x="239" y="148"/>
                  </a:cubicBezTo>
                  <a:lnTo>
                    <a:pt x="239" y="235"/>
                  </a:lnTo>
                  <a:lnTo>
                    <a:pt x="269" y="235"/>
                  </a:lnTo>
                  <a:lnTo>
                    <a:pt x="269" y="86"/>
                  </a:lnTo>
                  <a:cubicBezTo>
                    <a:pt x="269" y="80"/>
                    <a:pt x="274" y="75"/>
                    <a:pt x="280" y="75"/>
                  </a:cubicBezTo>
                  <a:lnTo>
                    <a:pt x="300" y="75"/>
                  </a:lnTo>
                  <a:cubicBezTo>
                    <a:pt x="306" y="75"/>
                    <a:pt x="311" y="80"/>
                    <a:pt x="311" y="86"/>
                  </a:cubicBezTo>
                  <a:lnTo>
                    <a:pt x="311" y="235"/>
                  </a:lnTo>
                  <a:lnTo>
                    <a:pt x="335" y="235"/>
                  </a:lnTo>
                  <a:close/>
                </a:path>
              </a:pathLst>
            </a:custGeom>
            <a:solidFill>
              <a:srgbClr val="00AAA2">
                <a:alpha val="100000"/>
              </a:srgbClr>
            </a:solidFill>
            <a:ln w="9525">
              <a:noFill/>
            </a:ln>
          </p:spPr>
          <p:txBody>
            <a:bodyPr/>
            <a:lstStyle/>
            <a:p>
              <a:endParaRPr lang="zh-CN" altLang="en-US"/>
            </a:p>
          </p:txBody>
        </p:sp>
      </p:grpSp>
      <p:sp>
        <p:nvSpPr>
          <p:cNvPr id="9257" name="Freeform 6"/>
          <p:cNvSpPr/>
          <p:nvPr/>
        </p:nvSpPr>
        <p:spPr>
          <a:xfrm>
            <a:off x="457200" y="341313"/>
            <a:ext cx="587375" cy="727075"/>
          </a:xfrm>
          <a:custGeom>
            <a:avLst/>
            <a:gdLst/>
            <a:ahLst/>
            <a:cxnLst>
              <a:cxn ang="0">
                <a:pos x="255858094" y="119963880"/>
              </a:cxn>
              <a:cxn ang="0">
                <a:pos x="247714239" y="10539052"/>
              </a:cxn>
              <a:cxn ang="0">
                <a:pos x="241379908" y="12108361"/>
              </a:cxn>
              <a:cxn ang="0">
                <a:pos x="226901722" y="15247969"/>
              </a:cxn>
              <a:cxn ang="0">
                <a:pos x="207898728" y="12108361"/>
              </a:cxn>
              <a:cxn ang="0">
                <a:pos x="142294513" y="1121218"/>
              </a:cxn>
              <a:cxn ang="0">
                <a:pos x="0" y="172210060"/>
              </a:cxn>
              <a:cxn ang="0">
                <a:pos x="145461178" y="328947611"/>
              </a:cxn>
              <a:cxn ang="0">
                <a:pos x="265359591" y="243515460"/>
              </a:cxn>
              <a:cxn ang="0">
                <a:pos x="246130657" y="232303776"/>
              </a:cxn>
              <a:cxn ang="0">
                <a:pos x="156546258" y="306972829"/>
              </a:cxn>
              <a:cxn ang="0">
                <a:pos x="65604716" y="162567686"/>
              </a:cxn>
              <a:cxn ang="0">
                <a:pos x="145461178" y="23320045"/>
              </a:cxn>
              <a:cxn ang="0">
                <a:pos x="236629159" y="127811911"/>
              </a:cxn>
              <a:cxn ang="0">
                <a:pos x="255858094" y="119963880"/>
              </a:cxn>
            </a:cxnLst>
            <a:rect l="0" t="0" r="0" b="0"/>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alpha val="100000"/>
            </a:srgbClr>
          </a:solidFill>
          <a:ln w="9525">
            <a:noFill/>
          </a:ln>
        </p:spPr>
        <p:txBody>
          <a:bodyPr/>
          <a:lstStyle/>
          <a:p>
            <a:endParaRPr lang="zh-CN" altLang="en-US"/>
          </a:p>
        </p:txBody>
      </p:sp>
      <p:sp>
        <p:nvSpPr>
          <p:cNvPr id="9258" name="Freeform 7"/>
          <p:cNvSpPr>
            <a:spLocks noEditPoints="1"/>
          </p:cNvSpPr>
          <p:nvPr/>
        </p:nvSpPr>
        <p:spPr>
          <a:xfrm>
            <a:off x="1119188" y="817563"/>
            <a:ext cx="990600" cy="201612"/>
          </a:xfrm>
          <a:custGeom>
            <a:avLst/>
            <a:gdLst/>
            <a:ahLst/>
            <a:cxnLst>
              <a:cxn ang="0">
                <a:pos x="9992198" y="57089100"/>
              </a:cxn>
              <a:cxn ang="0">
                <a:pos x="51389349" y="56678625"/>
              </a:cxn>
              <a:cxn ang="0">
                <a:pos x="30996980" y="90972769"/>
              </a:cxn>
              <a:cxn ang="0">
                <a:pos x="31812476" y="21562624"/>
              </a:cxn>
              <a:cxn ang="0">
                <a:pos x="30996980" y="90972769"/>
              </a:cxn>
              <a:cxn ang="0">
                <a:pos x="135610658" y="89124726"/>
              </a:cxn>
              <a:cxn ang="0">
                <a:pos x="126026434" y="48053666"/>
              </a:cxn>
              <a:cxn ang="0">
                <a:pos x="90951070" y="48464141"/>
              </a:cxn>
              <a:cxn ang="0">
                <a:pos x="81570382" y="89535654"/>
              </a:cxn>
              <a:cxn ang="0">
                <a:pos x="90951070" y="22794502"/>
              </a:cxn>
              <a:cxn ang="0">
                <a:pos x="112770897" y="20946458"/>
              </a:cxn>
              <a:cxn ang="0">
                <a:pos x="182921624" y="83580142"/>
              </a:cxn>
              <a:cxn ang="0">
                <a:pos x="174764405" y="90562294"/>
              </a:cxn>
              <a:cxn ang="0">
                <a:pos x="161101346" y="31008986"/>
              </a:cxn>
              <a:cxn ang="0">
                <a:pos x="151925095" y="22794502"/>
              </a:cxn>
              <a:cxn ang="0">
                <a:pos x="161101346" y="4928418"/>
              </a:cxn>
              <a:cxn ang="0">
                <a:pos x="170686021" y="22794502"/>
              </a:cxn>
              <a:cxn ang="0">
                <a:pos x="182921624" y="31008986"/>
              </a:cxn>
              <a:cxn ang="0">
                <a:pos x="170686021" y="75981823"/>
              </a:cxn>
              <a:cxn ang="0">
                <a:pos x="182921624" y="83580142"/>
              </a:cxn>
              <a:cxn ang="0">
                <a:pos x="247566058" y="51133587"/>
              </a:cxn>
              <a:cxn ang="0">
                <a:pos x="208004338" y="51133587"/>
              </a:cxn>
              <a:cxn ang="0">
                <a:pos x="257558708" y="71258642"/>
              </a:cxn>
              <a:cxn ang="0">
                <a:pos x="196992657" y="57089100"/>
              </a:cxn>
              <a:cxn ang="0">
                <a:pos x="257966230" y="57089100"/>
              </a:cxn>
              <a:cxn ang="0">
                <a:pos x="207596815" y="59348071"/>
              </a:cxn>
              <a:cxn ang="0">
                <a:pos x="247566058" y="68589196"/>
              </a:cxn>
              <a:cxn ang="0">
                <a:pos x="331583831" y="89124726"/>
              </a:cxn>
              <a:cxn ang="0">
                <a:pos x="322203143" y="48053666"/>
              </a:cxn>
              <a:cxn ang="0">
                <a:pos x="287127779" y="48464141"/>
              </a:cxn>
              <a:cxn ang="0">
                <a:pos x="277543104" y="89535654"/>
              </a:cxn>
              <a:cxn ang="0">
                <a:pos x="287127779" y="22794502"/>
              </a:cxn>
              <a:cxn ang="0">
                <a:pos x="308948057" y="20946458"/>
              </a:cxn>
              <a:cxn ang="0">
                <a:pos x="379098333" y="83580142"/>
              </a:cxn>
              <a:cxn ang="0">
                <a:pos x="370737578" y="90562294"/>
              </a:cxn>
              <a:cxn ang="0">
                <a:pos x="357278506" y="31008986"/>
              </a:cxn>
              <a:cxn ang="0">
                <a:pos x="348101804" y="22794502"/>
              </a:cxn>
              <a:cxn ang="0">
                <a:pos x="357278506" y="4928418"/>
              </a:cxn>
              <a:cxn ang="0">
                <a:pos x="366659195" y="22794502"/>
              </a:cxn>
              <a:cxn ang="0">
                <a:pos x="379098333" y="31008986"/>
              </a:cxn>
              <a:cxn ang="0">
                <a:pos x="366659195" y="75981823"/>
              </a:cxn>
              <a:cxn ang="0">
                <a:pos x="379098333" y="83580142"/>
              </a:cxn>
              <a:cxn ang="0">
                <a:pos x="444558715" y="38812541"/>
              </a:cxn>
              <a:cxn ang="0">
                <a:pos x="395004796" y="39839182"/>
              </a:cxn>
              <a:cxn ang="0">
                <a:pos x="437217444" y="72285736"/>
              </a:cxn>
              <a:cxn ang="0">
                <a:pos x="401734107" y="68589196"/>
              </a:cxn>
              <a:cxn ang="0">
                <a:pos x="420495484" y="90972769"/>
              </a:cxn>
              <a:cxn ang="0">
                <a:pos x="423146411" y="51749753"/>
              </a:cxn>
              <a:cxn ang="0">
                <a:pos x="419476001" y="29776654"/>
              </a:cxn>
            </a:cxnLst>
            <a:rect l="0" t="0" r="0" b="0"/>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chemeClr val="accent2">
              <a:alpha val="100000"/>
            </a:schemeClr>
          </a:solidFill>
          <a:ln w="9525">
            <a:noFill/>
          </a:ln>
        </p:spPr>
        <p:txBody>
          <a:bodyPr/>
          <a:lstStyle/>
          <a:p>
            <a:endParaRPr lang="zh-CN" altLang="en-US"/>
          </a:p>
        </p:txBody>
      </p:sp>
      <p:sp>
        <p:nvSpPr>
          <p:cNvPr id="9259" name="Freeform 8"/>
          <p:cNvSpPr>
            <a:spLocks noEditPoints="1"/>
          </p:cNvSpPr>
          <p:nvPr/>
        </p:nvSpPr>
        <p:spPr>
          <a:xfrm>
            <a:off x="1157288" y="341313"/>
            <a:ext cx="952500" cy="447675"/>
          </a:xfrm>
          <a:custGeom>
            <a:avLst/>
            <a:gdLst/>
            <a:ahLst/>
            <a:cxnLst>
              <a:cxn ang="0">
                <a:pos x="155817980" y="0"/>
              </a:cxn>
              <a:cxn ang="0">
                <a:pos x="137870423" y="203066924"/>
              </a:cxn>
              <a:cxn ang="0">
                <a:pos x="17131903" y="185766964"/>
              </a:cxn>
              <a:cxn ang="0">
                <a:pos x="0" y="203066924"/>
              </a:cxn>
              <a:cxn ang="0">
                <a:pos x="17131903" y="16475893"/>
              </a:cxn>
              <a:cxn ang="0">
                <a:pos x="137870423" y="57459949"/>
              </a:cxn>
              <a:cxn ang="0">
                <a:pos x="17131903" y="16475893"/>
              </a:cxn>
              <a:cxn ang="0">
                <a:pos x="17131903" y="171144427"/>
              </a:cxn>
              <a:cxn ang="0">
                <a:pos x="137870423" y="129336758"/>
              </a:cxn>
              <a:cxn ang="0">
                <a:pos x="17131903" y="72906553"/>
              </a:cxn>
              <a:cxn ang="0">
                <a:pos x="137870423" y="114714222"/>
              </a:cxn>
              <a:cxn ang="0">
                <a:pos x="17131903" y="72906553"/>
              </a:cxn>
              <a:cxn ang="0">
                <a:pos x="412183197" y="113890609"/>
              </a:cxn>
              <a:cxn ang="0">
                <a:pos x="365274491" y="142929551"/>
              </a:cxn>
              <a:cxn ang="0">
                <a:pos x="418505647" y="188444387"/>
              </a:cxn>
              <a:cxn ang="0">
                <a:pos x="330195032" y="168467458"/>
              </a:cxn>
              <a:cxn ang="0">
                <a:pos x="273292980" y="200389500"/>
              </a:cxn>
              <a:cxn ang="0">
                <a:pos x="297562987" y="183089540"/>
              </a:cxn>
              <a:cxn ang="0">
                <a:pos x="313879235" y="92059869"/>
              </a:cxn>
              <a:cxn ang="0">
                <a:pos x="215575274" y="77437332"/>
              </a:cxn>
              <a:cxn ang="0">
                <a:pos x="377103738" y="53753236"/>
              </a:cxn>
              <a:cxn ang="0">
                <a:pos x="242700523" y="39130700"/>
              </a:cxn>
              <a:cxn ang="0">
                <a:pos x="377103738" y="15446150"/>
              </a:cxn>
              <a:cxn ang="0">
                <a:pos x="239029627" y="1029743"/>
              </a:cxn>
              <a:cxn ang="0">
                <a:pos x="394031501" y="77437332"/>
              </a:cxn>
              <a:cxn ang="0">
                <a:pos x="428498994" y="92059869"/>
              </a:cxn>
              <a:cxn ang="0">
                <a:pos x="330195032" y="99268072"/>
              </a:cxn>
              <a:cxn ang="0">
                <a:pos x="400353951" y="99268072"/>
              </a:cxn>
              <a:cxn ang="0">
                <a:pos x="304905231" y="133043925"/>
              </a:cxn>
              <a:cxn ang="0">
                <a:pos x="219246170" y="183089540"/>
              </a:cxn>
              <a:cxn ang="0">
                <a:pos x="242700523" y="97414262"/>
              </a:cxn>
              <a:cxn ang="0">
                <a:pos x="285122226" y="125629591"/>
              </a:cxn>
              <a:cxn ang="0">
                <a:pos x="248003179" y="121098812"/>
              </a:cxn>
              <a:cxn ang="0">
                <a:pos x="242700523" y="97414262"/>
              </a:cxn>
            </a:cxnLst>
            <a:rect l="0" t="0" r="0" b="0"/>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chemeClr val="accent2">
              <a:alpha val="100000"/>
            </a:schemeClr>
          </a:solidFill>
          <a:ln w="9525">
            <a:noFill/>
          </a:ln>
        </p:spPr>
        <p:txBody>
          <a:bodyPr/>
          <a:lstStyle/>
          <a:p>
            <a:endParaRPr lang="zh-CN" altLang="en-US"/>
          </a:p>
        </p:txBody>
      </p:sp>
      <p:sp>
        <p:nvSpPr>
          <p:cNvPr id="9260" name="矩形 75"/>
          <p:cNvSpPr/>
          <p:nvPr/>
        </p:nvSpPr>
        <p:spPr>
          <a:xfrm>
            <a:off x="0" y="6718935"/>
            <a:ext cx="12196763" cy="136525"/>
          </a:xfrm>
          <a:prstGeom prst="rect">
            <a:avLst/>
          </a:prstGeom>
          <a:solidFill>
            <a:schemeClr val="tx1"/>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Tree>
  </p:cSld>
  <p:clrMapOvr>
    <a:masterClrMapping/>
  </p:clrMapOvr>
  <p:transition spd="slow" advTm="856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arn(inVertical)">
                                      <p:cBhvr>
                                        <p:cTn id="7" dur="500"/>
                                        <p:tgtEl>
                                          <p:spTgt spid="921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9257"/>
                                        </p:tgtEl>
                                        <p:attrNameLst>
                                          <p:attrName>style.visibility</p:attrName>
                                        </p:attrNameLst>
                                      </p:cBhvr>
                                      <p:to>
                                        <p:strVal val="visible"/>
                                      </p:to>
                                    </p:set>
                                    <p:anim calcmode="lin" valueType="num">
                                      <p:cBhvr>
                                        <p:cTn id="11" dur="400" fill="hold"/>
                                        <p:tgtEl>
                                          <p:spTgt spid="9257"/>
                                        </p:tgtEl>
                                        <p:attrNameLst>
                                          <p:attrName>ppt_w</p:attrName>
                                        </p:attrNameLst>
                                      </p:cBhvr>
                                      <p:tavLst>
                                        <p:tav tm="0">
                                          <p:val>
                                            <p:fltVal val="0"/>
                                          </p:val>
                                        </p:tav>
                                        <p:tav tm="100000">
                                          <p:val>
                                            <p:strVal val="#ppt_w"/>
                                          </p:val>
                                        </p:tav>
                                      </p:tavLst>
                                    </p:anim>
                                    <p:anim calcmode="lin" valueType="num">
                                      <p:cBhvr>
                                        <p:cTn id="12" dur="400" fill="hold"/>
                                        <p:tgtEl>
                                          <p:spTgt spid="9257"/>
                                        </p:tgtEl>
                                        <p:attrNameLst>
                                          <p:attrName>ppt_h</p:attrName>
                                        </p:attrNameLst>
                                      </p:cBhvr>
                                      <p:tavLst>
                                        <p:tav tm="0">
                                          <p:val>
                                            <p:fltVal val="0"/>
                                          </p:val>
                                        </p:tav>
                                        <p:tav tm="100000">
                                          <p:val>
                                            <p:strVal val="#ppt_h"/>
                                          </p:val>
                                        </p:tav>
                                      </p:tavLst>
                                    </p:anim>
                                    <p:anim calcmode="lin" valueType="num">
                                      <p:cBhvr>
                                        <p:cTn id="13" dur="400" fill="hold"/>
                                        <p:tgtEl>
                                          <p:spTgt spid="9257"/>
                                        </p:tgtEl>
                                        <p:attrNameLst>
                                          <p:attrName>style.rotation</p:attrName>
                                        </p:attrNameLst>
                                      </p:cBhvr>
                                      <p:tavLst>
                                        <p:tav tm="0">
                                          <p:val>
                                            <p:fltVal val="90"/>
                                          </p:val>
                                        </p:tav>
                                        <p:tav tm="100000">
                                          <p:val>
                                            <p:fltVal val="0"/>
                                          </p:val>
                                        </p:tav>
                                      </p:tavLst>
                                    </p:anim>
                                    <p:animEffect transition="in" filter="fade">
                                      <p:cBhvr>
                                        <p:cTn id="14" dur="400"/>
                                        <p:tgtEl>
                                          <p:spTgt spid="925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259"/>
                                        </p:tgtEl>
                                        <p:attrNameLst>
                                          <p:attrName>style.visibility</p:attrName>
                                        </p:attrNameLst>
                                      </p:cBhvr>
                                      <p:to>
                                        <p:strVal val="visible"/>
                                      </p:to>
                                    </p:set>
                                    <p:animEffect transition="in" filter="wipe(left)">
                                      <p:cBhvr>
                                        <p:cTn id="18" dur="500"/>
                                        <p:tgtEl>
                                          <p:spTgt spid="9259"/>
                                        </p:tgtEl>
                                      </p:cBhvr>
                                    </p:animEffect>
                                  </p:childTnLst>
                                </p:cTn>
                              </p:par>
                              <p:par>
                                <p:cTn id="19" presetID="22" presetClass="entr" presetSubtype="8" fill="hold" nodeType="withEffect">
                                  <p:stCondLst>
                                    <p:cond delay="0"/>
                                  </p:stCondLst>
                                  <p:childTnLst>
                                    <p:set>
                                      <p:cBhvr>
                                        <p:cTn id="20" dur="1" fill="hold">
                                          <p:stCondLst>
                                            <p:cond delay="0"/>
                                          </p:stCondLst>
                                        </p:cTn>
                                        <p:tgtEl>
                                          <p:spTgt spid="9258"/>
                                        </p:tgtEl>
                                        <p:attrNameLst>
                                          <p:attrName>style.visibility</p:attrName>
                                        </p:attrNameLst>
                                      </p:cBhvr>
                                      <p:to>
                                        <p:strVal val="visible"/>
                                      </p:to>
                                    </p:set>
                                    <p:animEffect transition="in" filter="wipe(left)">
                                      <p:cBhvr>
                                        <p:cTn id="21" dur="500"/>
                                        <p:tgtEl>
                                          <p:spTgt spid="9258"/>
                                        </p:tgtEl>
                                      </p:cBhvr>
                                    </p:animEffect>
                                  </p:childTnLst>
                                </p:cTn>
                              </p:par>
                            </p:childTnLst>
                          </p:cTn>
                        </p:par>
                        <p:par>
                          <p:cTn id="22" fill="hold">
                            <p:stCondLst>
                              <p:cond delay="1500"/>
                            </p:stCondLst>
                            <p:childTnLst>
                              <p:par>
                                <p:cTn id="23" presetID="2" presetClass="entr" presetSubtype="12" fill="hold" nodeType="afterEffect">
                                  <p:stCondLst>
                                    <p:cond delay="0"/>
                                  </p:stCondLst>
                                  <p:childTnLst>
                                    <p:set>
                                      <p:cBhvr>
                                        <p:cTn id="24" dur="1" fill="hold">
                                          <p:stCondLst>
                                            <p:cond delay="0"/>
                                          </p:stCondLst>
                                        </p:cTn>
                                        <p:tgtEl>
                                          <p:spTgt spid="9223"/>
                                        </p:tgtEl>
                                        <p:attrNameLst>
                                          <p:attrName>style.visibility</p:attrName>
                                        </p:attrNameLst>
                                      </p:cBhvr>
                                      <p:to>
                                        <p:strVal val="visible"/>
                                      </p:to>
                                    </p:set>
                                    <p:anim calcmode="lin" valueType="num">
                                      <p:cBhvr additive="base">
                                        <p:cTn id="25" dur="500" fill="hold"/>
                                        <p:tgtEl>
                                          <p:spTgt spid="9223"/>
                                        </p:tgtEl>
                                        <p:attrNameLst>
                                          <p:attrName>ppt_x</p:attrName>
                                        </p:attrNameLst>
                                      </p:cBhvr>
                                      <p:tavLst>
                                        <p:tav tm="0">
                                          <p:val>
                                            <p:strVal val="0-#ppt_w/2"/>
                                          </p:val>
                                        </p:tav>
                                        <p:tav tm="100000">
                                          <p:val>
                                            <p:strVal val="#ppt_x"/>
                                          </p:val>
                                        </p:tav>
                                      </p:tavLst>
                                    </p:anim>
                                    <p:anim calcmode="lin" valueType="num">
                                      <p:cBhvr additive="base">
                                        <p:cTn id="26" dur="500" fill="hold"/>
                                        <p:tgtEl>
                                          <p:spTgt spid="9223"/>
                                        </p:tgtEl>
                                        <p:attrNameLst>
                                          <p:attrName>ppt_y</p:attrName>
                                        </p:attrNameLst>
                                      </p:cBhvr>
                                      <p:tavLst>
                                        <p:tav tm="0">
                                          <p:val>
                                            <p:strVal val="1+#ppt_h/2"/>
                                          </p:val>
                                        </p:tav>
                                        <p:tav tm="100000">
                                          <p:val>
                                            <p:strVal val="#ppt_y"/>
                                          </p:val>
                                        </p:tav>
                                      </p:tavLst>
                                    </p:anim>
                                  </p:childTnLst>
                                </p:cTn>
                              </p:par>
                              <p:par>
                                <p:cTn id="27" presetID="2" presetClass="entr" presetSubtype="12" fill="hold" nodeType="withEffect">
                                  <p:stCondLst>
                                    <p:cond delay="100"/>
                                  </p:stCondLst>
                                  <p:childTnLst>
                                    <p:set>
                                      <p:cBhvr>
                                        <p:cTn id="28" dur="1" fill="hold">
                                          <p:stCondLst>
                                            <p:cond delay="0"/>
                                          </p:stCondLst>
                                        </p:cTn>
                                        <p:tgtEl>
                                          <p:spTgt spid="9226"/>
                                        </p:tgtEl>
                                        <p:attrNameLst>
                                          <p:attrName>style.visibility</p:attrName>
                                        </p:attrNameLst>
                                      </p:cBhvr>
                                      <p:to>
                                        <p:strVal val="visible"/>
                                      </p:to>
                                    </p:set>
                                    <p:anim calcmode="lin" valueType="num">
                                      <p:cBhvr additive="base">
                                        <p:cTn id="29" dur="500" fill="hold"/>
                                        <p:tgtEl>
                                          <p:spTgt spid="9226"/>
                                        </p:tgtEl>
                                        <p:attrNameLst>
                                          <p:attrName>ppt_x</p:attrName>
                                        </p:attrNameLst>
                                      </p:cBhvr>
                                      <p:tavLst>
                                        <p:tav tm="0">
                                          <p:val>
                                            <p:strVal val="0-#ppt_w/2"/>
                                          </p:val>
                                        </p:tav>
                                        <p:tav tm="100000">
                                          <p:val>
                                            <p:strVal val="#ppt_x"/>
                                          </p:val>
                                        </p:tav>
                                      </p:tavLst>
                                    </p:anim>
                                    <p:anim calcmode="lin" valueType="num">
                                      <p:cBhvr additive="base">
                                        <p:cTn id="30" dur="500" fill="hold"/>
                                        <p:tgtEl>
                                          <p:spTgt spid="9226"/>
                                        </p:tgtEl>
                                        <p:attrNameLst>
                                          <p:attrName>ppt_y</p:attrName>
                                        </p:attrNameLst>
                                      </p:cBhvr>
                                      <p:tavLst>
                                        <p:tav tm="0">
                                          <p:val>
                                            <p:strVal val="1+#ppt_h/2"/>
                                          </p:val>
                                        </p:tav>
                                        <p:tav tm="100000">
                                          <p:val>
                                            <p:strVal val="#ppt_y"/>
                                          </p:val>
                                        </p:tav>
                                      </p:tavLst>
                                    </p:anim>
                                  </p:childTnLst>
                                </p:cTn>
                              </p:par>
                              <p:par>
                                <p:cTn id="31" presetID="2" presetClass="entr" presetSubtype="12" fill="hold" nodeType="withEffect">
                                  <p:stCondLst>
                                    <p:cond delay="200"/>
                                  </p:stCondLst>
                                  <p:childTnLst>
                                    <p:set>
                                      <p:cBhvr>
                                        <p:cTn id="32" dur="1" fill="hold">
                                          <p:stCondLst>
                                            <p:cond delay="0"/>
                                          </p:stCondLst>
                                        </p:cTn>
                                        <p:tgtEl>
                                          <p:spTgt spid="9229"/>
                                        </p:tgtEl>
                                        <p:attrNameLst>
                                          <p:attrName>style.visibility</p:attrName>
                                        </p:attrNameLst>
                                      </p:cBhvr>
                                      <p:to>
                                        <p:strVal val="visible"/>
                                      </p:to>
                                    </p:set>
                                    <p:anim calcmode="lin" valueType="num">
                                      <p:cBhvr additive="base">
                                        <p:cTn id="33" dur="500" fill="hold"/>
                                        <p:tgtEl>
                                          <p:spTgt spid="9229"/>
                                        </p:tgtEl>
                                        <p:attrNameLst>
                                          <p:attrName>ppt_x</p:attrName>
                                        </p:attrNameLst>
                                      </p:cBhvr>
                                      <p:tavLst>
                                        <p:tav tm="0">
                                          <p:val>
                                            <p:strVal val="0-#ppt_w/2"/>
                                          </p:val>
                                        </p:tav>
                                        <p:tav tm="100000">
                                          <p:val>
                                            <p:strVal val="#ppt_x"/>
                                          </p:val>
                                        </p:tav>
                                      </p:tavLst>
                                    </p:anim>
                                    <p:anim calcmode="lin" valueType="num">
                                      <p:cBhvr additive="base">
                                        <p:cTn id="34" dur="500" fill="hold"/>
                                        <p:tgtEl>
                                          <p:spTgt spid="9229"/>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stCondLst>
                                    <p:cond delay="300"/>
                                  </p:stCondLst>
                                  <p:childTnLst>
                                    <p:set>
                                      <p:cBhvr>
                                        <p:cTn id="36" dur="1" fill="hold">
                                          <p:stCondLst>
                                            <p:cond delay="0"/>
                                          </p:stCondLst>
                                        </p:cTn>
                                        <p:tgtEl>
                                          <p:spTgt spid="9232"/>
                                        </p:tgtEl>
                                        <p:attrNameLst>
                                          <p:attrName>style.visibility</p:attrName>
                                        </p:attrNameLst>
                                      </p:cBhvr>
                                      <p:to>
                                        <p:strVal val="visible"/>
                                      </p:to>
                                    </p:set>
                                    <p:anim calcmode="lin" valueType="num">
                                      <p:cBhvr additive="base">
                                        <p:cTn id="37" dur="500" fill="hold"/>
                                        <p:tgtEl>
                                          <p:spTgt spid="9232"/>
                                        </p:tgtEl>
                                        <p:attrNameLst>
                                          <p:attrName>ppt_x</p:attrName>
                                        </p:attrNameLst>
                                      </p:cBhvr>
                                      <p:tavLst>
                                        <p:tav tm="0">
                                          <p:val>
                                            <p:strVal val="0-#ppt_w/2"/>
                                          </p:val>
                                        </p:tav>
                                        <p:tav tm="100000">
                                          <p:val>
                                            <p:strVal val="#ppt_x"/>
                                          </p:val>
                                        </p:tav>
                                      </p:tavLst>
                                    </p:anim>
                                    <p:anim calcmode="lin" valueType="num">
                                      <p:cBhvr additive="base">
                                        <p:cTn id="38" dur="500" fill="hold"/>
                                        <p:tgtEl>
                                          <p:spTgt spid="9232"/>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4" fill="hold" nodeType="afterEffect">
                                  <p:stCondLst>
                                    <p:cond delay="0"/>
                                  </p:stCondLst>
                                  <p:childTnLst>
                                    <p:set>
                                      <p:cBhvr>
                                        <p:cTn id="41" dur="1" fill="hold">
                                          <p:stCondLst>
                                            <p:cond delay="0"/>
                                          </p:stCondLst>
                                        </p:cTn>
                                        <p:tgtEl>
                                          <p:spTgt spid="9222"/>
                                        </p:tgtEl>
                                        <p:attrNameLst>
                                          <p:attrName>style.visibility</p:attrName>
                                        </p:attrNameLst>
                                      </p:cBhvr>
                                      <p:to>
                                        <p:strVal val="visible"/>
                                      </p:to>
                                    </p:set>
                                    <p:animEffect transition="in" filter="wipe(down)">
                                      <p:cBhvr>
                                        <p:cTn id="42" dur="300"/>
                                        <p:tgtEl>
                                          <p:spTgt spid="9222"/>
                                        </p:tgtEl>
                                      </p:cBhvr>
                                    </p:animEffect>
                                  </p:childTnLst>
                                </p:cTn>
                              </p:par>
                            </p:childTnLst>
                          </p:cTn>
                        </p:par>
                        <p:par>
                          <p:cTn id="43" fill="hold">
                            <p:stCondLst>
                              <p:cond delay="2500"/>
                            </p:stCondLst>
                            <p:childTnLst>
                              <p:par>
                                <p:cTn id="44" presetID="22" presetClass="entr" presetSubtype="1" fill="hold" grpId="0" nodeType="afterEffect">
                                  <p:stCondLst>
                                    <p:cond delay="0"/>
                                  </p:stCondLst>
                                  <p:childTnLst>
                                    <p:set>
                                      <p:cBhvr>
                                        <p:cTn id="45" dur="1" fill="hold">
                                          <p:stCondLst>
                                            <p:cond delay="0"/>
                                          </p:stCondLst>
                                        </p:cTn>
                                        <p:tgtEl>
                                          <p:spTgt spid="9224"/>
                                        </p:tgtEl>
                                        <p:attrNameLst>
                                          <p:attrName>style.visibility</p:attrName>
                                        </p:attrNameLst>
                                      </p:cBhvr>
                                      <p:to>
                                        <p:strVal val="visible"/>
                                      </p:to>
                                    </p:set>
                                    <p:animEffect transition="in" filter="wipe(up)">
                                      <p:cBhvr>
                                        <p:cTn id="46" dur="500"/>
                                        <p:tgtEl>
                                          <p:spTgt spid="9224"/>
                                        </p:tgtEl>
                                      </p:cBhvr>
                                    </p:animEffect>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9251"/>
                                        </p:tgtEl>
                                        <p:attrNameLst>
                                          <p:attrName>style.visibility</p:attrName>
                                        </p:attrNameLst>
                                      </p:cBhvr>
                                      <p:to>
                                        <p:strVal val="visible"/>
                                      </p:to>
                                    </p:set>
                                    <p:anim calcmode="lin" valueType="num">
                                      <p:cBhvr>
                                        <p:cTn id="50" dur="500" fill="hold"/>
                                        <p:tgtEl>
                                          <p:spTgt spid="9251"/>
                                        </p:tgtEl>
                                        <p:attrNameLst>
                                          <p:attrName>ppt_w</p:attrName>
                                        </p:attrNameLst>
                                      </p:cBhvr>
                                      <p:tavLst>
                                        <p:tav tm="0">
                                          <p:val>
                                            <p:fltVal val="0"/>
                                          </p:val>
                                        </p:tav>
                                        <p:tav tm="100000">
                                          <p:val>
                                            <p:strVal val="#ppt_w"/>
                                          </p:val>
                                        </p:tav>
                                      </p:tavLst>
                                    </p:anim>
                                    <p:anim calcmode="lin" valueType="num">
                                      <p:cBhvr>
                                        <p:cTn id="51" dur="500" fill="hold"/>
                                        <p:tgtEl>
                                          <p:spTgt spid="9251"/>
                                        </p:tgtEl>
                                        <p:attrNameLst>
                                          <p:attrName>ppt_h</p:attrName>
                                        </p:attrNameLst>
                                      </p:cBhvr>
                                      <p:tavLst>
                                        <p:tav tm="0">
                                          <p:val>
                                            <p:fltVal val="0"/>
                                          </p:val>
                                        </p:tav>
                                        <p:tav tm="100000">
                                          <p:val>
                                            <p:strVal val="#ppt_h"/>
                                          </p:val>
                                        </p:tav>
                                      </p:tavLst>
                                    </p:anim>
                                    <p:animEffect transition="in" filter="fade">
                                      <p:cBhvr>
                                        <p:cTn id="52" dur="500"/>
                                        <p:tgtEl>
                                          <p:spTgt spid="9251"/>
                                        </p:tgtEl>
                                      </p:cBhvr>
                                    </p:animEffect>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9237"/>
                                        </p:tgtEl>
                                        <p:attrNameLst>
                                          <p:attrName>style.visibility</p:attrName>
                                        </p:attrNameLst>
                                      </p:cBhvr>
                                      <p:to>
                                        <p:strVal val="visible"/>
                                      </p:to>
                                    </p:set>
                                    <p:animEffect transition="in" filter="wipe(left)">
                                      <p:cBhvr>
                                        <p:cTn id="56" dur="500"/>
                                        <p:tgtEl>
                                          <p:spTgt spid="9237"/>
                                        </p:tgtEl>
                                      </p:cBhvr>
                                    </p:animEffect>
                                  </p:childTnLst>
                                </p:cTn>
                              </p:par>
                            </p:childTnLst>
                          </p:cTn>
                        </p:par>
                        <p:par>
                          <p:cTn id="57" fill="hold">
                            <p:stCondLst>
                              <p:cond delay="4000"/>
                            </p:stCondLst>
                            <p:childTnLst>
                              <p:par>
                                <p:cTn id="58" presetID="22" presetClass="entr" presetSubtype="4" fill="hold" nodeType="afterEffect">
                                  <p:stCondLst>
                                    <p:cond delay="0"/>
                                  </p:stCondLst>
                                  <p:childTnLst>
                                    <p:set>
                                      <p:cBhvr>
                                        <p:cTn id="59" dur="1" fill="hold">
                                          <p:stCondLst>
                                            <p:cond delay="0"/>
                                          </p:stCondLst>
                                        </p:cTn>
                                        <p:tgtEl>
                                          <p:spTgt spid="9225"/>
                                        </p:tgtEl>
                                        <p:attrNameLst>
                                          <p:attrName>style.visibility</p:attrName>
                                        </p:attrNameLst>
                                      </p:cBhvr>
                                      <p:to>
                                        <p:strVal val="visible"/>
                                      </p:to>
                                    </p:set>
                                    <p:animEffect transition="in" filter="wipe(down)">
                                      <p:cBhvr>
                                        <p:cTn id="60" dur="300"/>
                                        <p:tgtEl>
                                          <p:spTgt spid="9225"/>
                                        </p:tgtEl>
                                      </p:cBhvr>
                                    </p:animEffect>
                                  </p:childTnLst>
                                </p:cTn>
                              </p:par>
                            </p:childTnLst>
                          </p:cTn>
                        </p:par>
                        <p:par>
                          <p:cTn id="61" fill="hold">
                            <p:stCondLst>
                              <p:cond delay="4500"/>
                            </p:stCondLst>
                            <p:childTnLst>
                              <p:par>
                                <p:cTn id="62" presetID="22" presetClass="entr" presetSubtype="1" fill="hold" grpId="0" nodeType="afterEffect">
                                  <p:stCondLst>
                                    <p:cond delay="0"/>
                                  </p:stCondLst>
                                  <p:childTnLst>
                                    <p:set>
                                      <p:cBhvr>
                                        <p:cTn id="63" dur="1" fill="hold">
                                          <p:stCondLst>
                                            <p:cond delay="0"/>
                                          </p:stCondLst>
                                        </p:cTn>
                                        <p:tgtEl>
                                          <p:spTgt spid="9227"/>
                                        </p:tgtEl>
                                        <p:attrNameLst>
                                          <p:attrName>style.visibility</p:attrName>
                                        </p:attrNameLst>
                                      </p:cBhvr>
                                      <p:to>
                                        <p:strVal val="visible"/>
                                      </p:to>
                                    </p:set>
                                    <p:animEffect transition="in" filter="wipe(up)">
                                      <p:cBhvr>
                                        <p:cTn id="64" dur="500"/>
                                        <p:tgtEl>
                                          <p:spTgt spid="9227"/>
                                        </p:tgtEl>
                                      </p:cBhvr>
                                    </p:animEffect>
                                  </p:childTnLst>
                                </p:cTn>
                              </p:par>
                            </p:childTnLst>
                          </p:cTn>
                        </p:par>
                        <p:par>
                          <p:cTn id="65" fill="hold">
                            <p:stCondLst>
                              <p:cond delay="5000"/>
                            </p:stCondLst>
                            <p:childTnLst>
                              <p:par>
                                <p:cTn id="66" presetID="10" presetClass="entr" presetSubtype="0" fill="hold" nodeType="afterEffect">
                                  <p:stCondLst>
                                    <p:cond delay="0"/>
                                  </p:stCondLst>
                                  <p:childTnLst>
                                    <p:set>
                                      <p:cBhvr>
                                        <p:cTn id="67" dur="1" fill="hold">
                                          <p:stCondLst>
                                            <p:cond delay="0"/>
                                          </p:stCondLst>
                                        </p:cTn>
                                        <p:tgtEl>
                                          <p:spTgt spid="9248"/>
                                        </p:tgtEl>
                                        <p:attrNameLst>
                                          <p:attrName>style.visibility</p:attrName>
                                        </p:attrNameLst>
                                      </p:cBhvr>
                                      <p:to>
                                        <p:strVal val="visible"/>
                                      </p:to>
                                    </p:set>
                                    <p:anim calcmode="lin" valueType="num">
                                      <p:cBhvr>
                                        <p:cTn id="68" dur="500" fill="hold"/>
                                        <p:tgtEl>
                                          <p:spTgt spid="9248"/>
                                        </p:tgtEl>
                                        <p:attrNameLst>
                                          <p:attrName>ppt_w</p:attrName>
                                        </p:attrNameLst>
                                      </p:cBhvr>
                                      <p:tavLst>
                                        <p:tav tm="0">
                                          <p:val>
                                            <p:fltVal val="0"/>
                                          </p:val>
                                        </p:tav>
                                        <p:tav tm="100000">
                                          <p:val>
                                            <p:strVal val="#ppt_w"/>
                                          </p:val>
                                        </p:tav>
                                      </p:tavLst>
                                    </p:anim>
                                    <p:anim calcmode="lin" valueType="num">
                                      <p:cBhvr>
                                        <p:cTn id="69" dur="500" fill="hold"/>
                                        <p:tgtEl>
                                          <p:spTgt spid="9248"/>
                                        </p:tgtEl>
                                        <p:attrNameLst>
                                          <p:attrName>ppt_h</p:attrName>
                                        </p:attrNameLst>
                                      </p:cBhvr>
                                      <p:tavLst>
                                        <p:tav tm="0">
                                          <p:val>
                                            <p:fltVal val="0"/>
                                          </p:val>
                                        </p:tav>
                                        <p:tav tm="100000">
                                          <p:val>
                                            <p:strVal val="#ppt_h"/>
                                          </p:val>
                                        </p:tav>
                                      </p:tavLst>
                                    </p:anim>
                                    <p:animEffect transition="in" filter="fade">
                                      <p:cBhvr>
                                        <p:cTn id="70" dur="500"/>
                                        <p:tgtEl>
                                          <p:spTgt spid="9248"/>
                                        </p:tgtEl>
                                      </p:cBhvr>
                                    </p:animEffect>
                                  </p:childTnLst>
                                </p:cTn>
                              </p:par>
                            </p:childTnLst>
                          </p:cTn>
                        </p:par>
                        <p:par>
                          <p:cTn id="71" fill="hold">
                            <p:stCondLst>
                              <p:cond delay="5500"/>
                            </p:stCondLst>
                            <p:childTnLst>
                              <p:par>
                                <p:cTn id="72" presetID="22" presetClass="entr" presetSubtype="8" fill="hold" grpId="0" nodeType="afterEffect">
                                  <p:stCondLst>
                                    <p:cond delay="0"/>
                                  </p:stCondLst>
                                  <p:childTnLst>
                                    <p:set>
                                      <p:cBhvr>
                                        <p:cTn id="73" dur="1" fill="hold">
                                          <p:stCondLst>
                                            <p:cond delay="0"/>
                                          </p:stCondLst>
                                        </p:cTn>
                                        <p:tgtEl>
                                          <p:spTgt spid="9238"/>
                                        </p:tgtEl>
                                        <p:attrNameLst>
                                          <p:attrName>style.visibility</p:attrName>
                                        </p:attrNameLst>
                                      </p:cBhvr>
                                      <p:to>
                                        <p:strVal val="visible"/>
                                      </p:to>
                                    </p:set>
                                    <p:animEffect transition="in" filter="wipe(left)">
                                      <p:cBhvr>
                                        <p:cTn id="74" dur="500"/>
                                        <p:tgtEl>
                                          <p:spTgt spid="9238"/>
                                        </p:tgtEl>
                                      </p:cBhvr>
                                    </p:animEffect>
                                  </p:childTnLst>
                                </p:cTn>
                              </p:par>
                            </p:childTnLst>
                          </p:cTn>
                        </p:par>
                        <p:par>
                          <p:cTn id="75" fill="hold">
                            <p:stCondLst>
                              <p:cond delay="6000"/>
                            </p:stCondLst>
                            <p:childTnLst>
                              <p:par>
                                <p:cTn id="76" presetID="22" presetClass="entr" presetSubtype="4" fill="hold" nodeType="afterEffect">
                                  <p:stCondLst>
                                    <p:cond delay="0"/>
                                  </p:stCondLst>
                                  <p:childTnLst>
                                    <p:set>
                                      <p:cBhvr>
                                        <p:cTn id="77" dur="1" fill="hold">
                                          <p:stCondLst>
                                            <p:cond delay="0"/>
                                          </p:stCondLst>
                                        </p:cTn>
                                        <p:tgtEl>
                                          <p:spTgt spid="9228"/>
                                        </p:tgtEl>
                                        <p:attrNameLst>
                                          <p:attrName>style.visibility</p:attrName>
                                        </p:attrNameLst>
                                      </p:cBhvr>
                                      <p:to>
                                        <p:strVal val="visible"/>
                                      </p:to>
                                    </p:set>
                                    <p:animEffect transition="in" filter="wipe(down)">
                                      <p:cBhvr>
                                        <p:cTn id="78" dur="300"/>
                                        <p:tgtEl>
                                          <p:spTgt spid="9228"/>
                                        </p:tgtEl>
                                      </p:cBhvr>
                                    </p:animEffect>
                                  </p:childTnLst>
                                </p:cTn>
                              </p:par>
                            </p:childTnLst>
                          </p:cTn>
                        </p:par>
                        <p:par>
                          <p:cTn id="79" fill="hold">
                            <p:stCondLst>
                              <p:cond delay="6500"/>
                            </p:stCondLst>
                            <p:childTnLst>
                              <p:par>
                                <p:cTn id="80" presetID="22" presetClass="entr" presetSubtype="1" fill="hold" grpId="0" nodeType="afterEffect">
                                  <p:stCondLst>
                                    <p:cond delay="0"/>
                                  </p:stCondLst>
                                  <p:childTnLst>
                                    <p:set>
                                      <p:cBhvr>
                                        <p:cTn id="81" dur="1" fill="hold">
                                          <p:stCondLst>
                                            <p:cond delay="0"/>
                                          </p:stCondLst>
                                        </p:cTn>
                                        <p:tgtEl>
                                          <p:spTgt spid="9230"/>
                                        </p:tgtEl>
                                        <p:attrNameLst>
                                          <p:attrName>style.visibility</p:attrName>
                                        </p:attrNameLst>
                                      </p:cBhvr>
                                      <p:to>
                                        <p:strVal val="visible"/>
                                      </p:to>
                                    </p:set>
                                    <p:animEffect transition="in" filter="wipe(up)">
                                      <p:cBhvr>
                                        <p:cTn id="82" dur="500"/>
                                        <p:tgtEl>
                                          <p:spTgt spid="9230"/>
                                        </p:tgtEl>
                                      </p:cBhvr>
                                    </p:animEffect>
                                  </p:childTnLst>
                                </p:cTn>
                              </p:par>
                            </p:childTnLst>
                          </p:cTn>
                        </p:par>
                        <p:par>
                          <p:cTn id="83" fill="hold">
                            <p:stCondLst>
                              <p:cond delay="7000"/>
                            </p:stCondLst>
                            <p:childTnLst>
                              <p:par>
                                <p:cTn id="84" presetID="10" presetClass="entr" presetSubtype="0" fill="hold" nodeType="afterEffect">
                                  <p:stCondLst>
                                    <p:cond delay="0"/>
                                  </p:stCondLst>
                                  <p:childTnLst>
                                    <p:set>
                                      <p:cBhvr>
                                        <p:cTn id="85" dur="1" fill="hold">
                                          <p:stCondLst>
                                            <p:cond delay="0"/>
                                          </p:stCondLst>
                                        </p:cTn>
                                        <p:tgtEl>
                                          <p:spTgt spid="9254"/>
                                        </p:tgtEl>
                                        <p:attrNameLst>
                                          <p:attrName>style.visibility</p:attrName>
                                        </p:attrNameLst>
                                      </p:cBhvr>
                                      <p:to>
                                        <p:strVal val="visible"/>
                                      </p:to>
                                    </p:set>
                                    <p:anim calcmode="lin" valueType="num">
                                      <p:cBhvr>
                                        <p:cTn id="86" dur="500" fill="hold"/>
                                        <p:tgtEl>
                                          <p:spTgt spid="9254"/>
                                        </p:tgtEl>
                                        <p:attrNameLst>
                                          <p:attrName>ppt_w</p:attrName>
                                        </p:attrNameLst>
                                      </p:cBhvr>
                                      <p:tavLst>
                                        <p:tav tm="0">
                                          <p:val>
                                            <p:fltVal val="0"/>
                                          </p:val>
                                        </p:tav>
                                        <p:tav tm="100000">
                                          <p:val>
                                            <p:strVal val="#ppt_w"/>
                                          </p:val>
                                        </p:tav>
                                      </p:tavLst>
                                    </p:anim>
                                    <p:anim calcmode="lin" valueType="num">
                                      <p:cBhvr>
                                        <p:cTn id="87" dur="500" fill="hold"/>
                                        <p:tgtEl>
                                          <p:spTgt spid="9254"/>
                                        </p:tgtEl>
                                        <p:attrNameLst>
                                          <p:attrName>ppt_h</p:attrName>
                                        </p:attrNameLst>
                                      </p:cBhvr>
                                      <p:tavLst>
                                        <p:tav tm="0">
                                          <p:val>
                                            <p:fltVal val="0"/>
                                          </p:val>
                                        </p:tav>
                                        <p:tav tm="100000">
                                          <p:val>
                                            <p:strVal val="#ppt_h"/>
                                          </p:val>
                                        </p:tav>
                                      </p:tavLst>
                                    </p:anim>
                                    <p:animEffect transition="in" filter="fade">
                                      <p:cBhvr>
                                        <p:cTn id="88" dur="500"/>
                                        <p:tgtEl>
                                          <p:spTgt spid="9254"/>
                                        </p:tgtEl>
                                      </p:cBhvr>
                                    </p:animEffec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9239"/>
                                        </p:tgtEl>
                                        <p:attrNameLst>
                                          <p:attrName>style.visibility</p:attrName>
                                        </p:attrNameLst>
                                      </p:cBhvr>
                                      <p:to>
                                        <p:strVal val="visible"/>
                                      </p:to>
                                    </p:set>
                                    <p:animEffect transition="in" filter="wipe(left)">
                                      <p:cBhvr>
                                        <p:cTn id="92" dur="500"/>
                                        <p:tgtEl>
                                          <p:spTgt spid="9239"/>
                                        </p:tgtEl>
                                      </p:cBhvr>
                                    </p:animEffect>
                                  </p:childTnLst>
                                </p:cTn>
                              </p:par>
                            </p:childTnLst>
                          </p:cTn>
                        </p:par>
                        <p:par>
                          <p:cTn id="93" fill="hold">
                            <p:stCondLst>
                              <p:cond delay="8000"/>
                            </p:stCondLst>
                            <p:childTnLst>
                              <p:par>
                                <p:cTn id="94" presetID="22" presetClass="entr" presetSubtype="4" fill="hold" nodeType="afterEffect">
                                  <p:stCondLst>
                                    <p:cond delay="0"/>
                                  </p:stCondLst>
                                  <p:childTnLst>
                                    <p:set>
                                      <p:cBhvr>
                                        <p:cTn id="95" dur="1" fill="hold">
                                          <p:stCondLst>
                                            <p:cond delay="0"/>
                                          </p:stCondLst>
                                        </p:cTn>
                                        <p:tgtEl>
                                          <p:spTgt spid="9231"/>
                                        </p:tgtEl>
                                        <p:attrNameLst>
                                          <p:attrName>style.visibility</p:attrName>
                                        </p:attrNameLst>
                                      </p:cBhvr>
                                      <p:to>
                                        <p:strVal val="visible"/>
                                      </p:to>
                                    </p:set>
                                    <p:animEffect transition="in" filter="wipe(down)">
                                      <p:cBhvr>
                                        <p:cTn id="96" dur="300"/>
                                        <p:tgtEl>
                                          <p:spTgt spid="9231"/>
                                        </p:tgtEl>
                                      </p:cBhvr>
                                    </p:animEffect>
                                  </p:childTnLst>
                                </p:cTn>
                              </p:par>
                            </p:childTnLst>
                          </p:cTn>
                        </p:par>
                        <p:par>
                          <p:cTn id="97" fill="hold">
                            <p:stCondLst>
                              <p:cond delay="8500"/>
                            </p:stCondLst>
                            <p:childTnLst>
                              <p:par>
                                <p:cTn id="98" presetID="22" presetClass="entr" presetSubtype="1" fill="hold" grpId="0" nodeType="afterEffect">
                                  <p:stCondLst>
                                    <p:cond delay="0"/>
                                  </p:stCondLst>
                                  <p:childTnLst>
                                    <p:set>
                                      <p:cBhvr>
                                        <p:cTn id="99" dur="1" fill="hold">
                                          <p:stCondLst>
                                            <p:cond delay="0"/>
                                          </p:stCondLst>
                                        </p:cTn>
                                        <p:tgtEl>
                                          <p:spTgt spid="9233"/>
                                        </p:tgtEl>
                                        <p:attrNameLst>
                                          <p:attrName>style.visibility</p:attrName>
                                        </p:attrNameLst>
                                      </p:cBhvr>
                                      <p:to>
                                        <p:strVal val="visible"/>
                                      </p:to>
                                    </p:set>
                                    <p:animEffect transition="in" filter="wipe(up)">
                                      <p:cBhvr>
                                        <p:cTn id="100" dur="500"/>
                                        <p:tgtEl>
                                          <p:spTgt spid="9233"/>
                                        </p:tgtEl>
                                      </p:cBhvr>
                                    </p:animEffect>
                                  </p:childTnLst>
                                </p:cTn>
                              </p:par>
                            </p:childTnLst>
                          </p:cTn>
                        </p:par>
                        <p:par>
                          <p:cTn id="101" fill="hold">
                            <p:stCondLst>
                              <p:cond delay="9000"/>
                            </p:stCondLst>
                            <p:childTnLst>
                              <p:par>
                                <p:cTn id="102" presetID="10" presetClass="entr" presetSubtype="0" fill="hold" nodeType="afterEffect">
                                  <p:stCondLst>
                                    <p:cond delay="0"/>
                                  </p:stCondLst>
                                  <p:childTnLst>
                                    <p:set>
                                      <p:cBhvr>
                                        <p:cTn id="103" dur="1" fill="hold">
                                          <p:stCondLst>
                                            <p:cond delay="0"/>
                                          </p:stCondLst>
                                        </p:cTn>
                                        <p:tgtEl>
                                          <p:spTgt spid="9245"/>
                                        </p:tgtEl>
                                        <p:attrNameLst>
                                          <p:attrName>style.visibility</p:attrName>
                                        </p:attrNameLst>
                                      </p:cBhvr>
                                      <p:to>
                                        <p:strVal val="visible"/>
                                      </p:to>
                                    </p:set>
                                    <p:anim calcmode="lin" valueType="num">
                                      <p:cBhvr>
                                        <p:cTn id="104" dur="500" fill="hold"/>
                                        <p:tgtEl>
                                          <p:spTgt spid="9245"/>
                                        </p:tgtEl>
                                        <p:attrNameLst>
                                          <p:attrName>ppt_w</p:attrName>
                                        </p:attrNameLst>
                                      </p:cBhvr>
                                      <p:tavLst>
                                        <p:tav tm="0">
                                          <p:val>
                                            <p:fltVal val="0"/>
                                          </p:val>
                                        </p:tav>
                                        <p:tav tm="100000">
                                          <p:val>
                                            <p:strVal val="#ppt_w"/>
                                          </p:val>
                                        </p:tav>
                                      </p:tavLst>
                                    </p:anim>
                                    <p:anim calcmode="lin" valueType="num">
                                      <p:cBhvr>
                                        <p:cTn id="105" dur="500" fill="hold"/>
                                        <p:tgtEl>
                                          <p:spTgt spid="9245"/>
                                        </p:tgtEl>
                                        <p:attrNameLst>
                                          <p:attrName>ppt_h</p:attrName>
                                        </p:attrNameLst>
                                      </p:cBhvr>
                                      <p:tavLst>
                                        <p:tav tm="0">
                                          <p:val>
                                            <p:fltVal val="0"/>
                                          </p:val>
                                        </p:tav>
                                        <p:tav tm="100000">
                                          <p:val>
                                            <p:strVal val="#ppt_h"/>
                                          </p:val>
                                        </p:tav>
                                      </p:tavLst>
                                    </p:anim>
                                    <p:animEffect transition="in" filter="fade">
                                      <p:cBhvr>
                                        <p:cTn id="106" dur="500"/>
                                        <p:tgtEl>
                                          <p:spTgt spid="9245"/>
                                        </p:tgtEl>
                                      </p:cBhvr>
                                    </p:animEffect>
                                  </p:childTnLst>
                                </p:cTn>
                              </p:par>
                            </p:childTnLst>
                          </p:cTn>
                        </p:par>
                        <p:par>
                          <p:cTn id="107" fill="hold">
                            <p:stCondLst>
                              <p:cond delay="9500"/>
                            </p:stCondLst>
                            <p:childTnLst>
                              <p:par>
                                <p:cTn id="108" presetID="22" presetClass="entr" presetSubtype="8" fill="hold" grpId="0" nodeType="afterEffect">
                                  <p:stCondLst>
                                    <p:cond delay="0"/>
                                  </p:stCondLst>
                                  <p:childTnLst>
                                    <p:set>
                                      <p:cBhvr>
                                        <p:cTn id="109" dur="1" fill="hold">
                                          <p:stCondLst>
                                            <p:cond delay="0"/>
                                          </p:stCondLst>
                                        </p:cTn>
                                        <p:tgtEl>
                                          <p:spTgt spid="9240"/>
                                        </p:tgtEl>
                                        <p:attrNameLst>
                                          <p:attrName>style.visibility</p:attrName>
                                        </p:attrNameLst>
                                      </p:cBhvr>
                                      <p:to>
                                        <p:strVal val="visible"/>
                                      </p:to>
                                    </p:set>
                                    <p:animEffect transition="in" filter="wipe(left)">
                                      <p:cBhvr>
                                        <p:cTn id="110" dur="500"/>
                                        <p:tgtEl>
                                          <p:spTgt spid="9240"/>
                                        </p:tgtEl>
                                      </p:cBhvr>
                                    </p:animEffect>
                                  </p:childTnLst>
                                </p:cTn>
                              </p:par>
                            </p:childTnLst>
                          </p:cTn>
                        </p:par>
                        <p:par>
                          <p:cTn id="111" fill="hold">
                            <p:stCondLst>
                              <p:cond delay="10000"/>
                            </p:stCondLst>
                            <p:childTnLst>
                              <p:par>
                                <p:cTn id="112" presetID="2" presetClass="entr" presetSubtype="2" fill="hold" grpId="0" nodeType="afterEffect">
                                  <p:stCondLst>
                                    <p:cond delay="0"/>
                                  </p:stCondLst>
                                  <p:childTnLst>
                                    <p:set>
                                      <p:cBhvr>
                                        <p:cTn id="113" dur="1" fill="hold">
                                          <p:stCondLst>
                                            <p:cond delay="0"/>
                                          </p:stCondLst>
                                        </p:cTn>
                                        <p:tgtEl>
                                          <p:spTgt spid="9219"/>
                                        </p:tgtEl>
                                        <p:attrNameLst>
                                          <p:attrName>style.visibility</p:attrName>
                                        </p:attrNameLst>
                                      </p:cBhvr>
                                      <p:to>
                                        <p:strVal val="visible"/>
                                      </p:to>
                                    </p:set>
                                    <p:anim calcmode="lin" valueType="num">
                                      <p:cBhvr additive="base">
                                        <p:cTn id="114" dur="500" fill="hold"/>
                                        <p:tgtEl>
                                          <p:spTgt spid="9219"/>
                                        </p:tgtEl>
                                        <p:attrNameLst>
                                          <p:attrName>ppt_x</p:attrName>
                                        </p:attrNameLst>
                                      </p:cBhvr>
                                      <p:tavLst>
                                        <p:tav tm="0">
                                          <p:val>
                                            <p:strVal val="1+#ppt_w/2"/>
                                          </p:val>
                                        </p:tav>
                                        <p:tav tm="100000">
                                          <p:val>
                                            <p:strVal val="#ppt_x"/>
                                          </p:val>
                                        </p:tav>
                                      </p:tavLst>
                                    </p:anim>
                                    <p:anim calcmode="lin" valueType="num">
                                      <p:cBhvr additive="base">
                                        <p:cTn id="115" dur="500" fill="hold"/>
                                        <p:tgtEl>
                                          <p:spTgt spid="9219"/>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100"/>
                                  </p:stCondLst>
                                  <p:childTnLst>
                                    <p:set>
                                      <p:cBhvr>
                                        <p:cTn id="117" dur="1" fill="hold">
                                          <p:stCondLst>
                                            <p:cond delay="0"/>
                                          </p:stCondLst>
                                        </p:cTn>
                                        <p:tgtEl>
                                          <p:spTgt spid="9220"/>
                                        </p:tgtEl>
                                        <p:attrNameLst>
                                          <p:attrName>style.visibility</p:attrName>
                                        </p:attrNameLst>
                                      </p:cBhvr>
                                      <p:to>
                                        <p:strVal val="visible"/>
                                      </p:to>
                                    </p:set>
                                    <p:anim calcmode="lin" valueType="num">
                                      <p:cBhvr additive="base">
                                        <p:cTn id="118" dur="500" fill="hold"/>
                                        <p:tgtEl>
                                          <p:spTgt spid="9220"/>
                                        </p:tgtEl>
                                        <p:attrNameLst>
                                          <p:attrName>ppt_x</p:attrName>
                                        </p:attrNameLst>
                                      </p:cBhvr>
                                      <p:tavLst>
                                        <p:tav tm="0">
                                          <p:val>
                                            <p:strVal val="1+#ppt_w/2"/>
                                          </p:val>
                                        </p:tav>
                                        <p:tav tm="100000">
                                          <p:val>
                                            <p:strVal val="#ppt_x"/>
                                          </p:val>
                                        </p:tav>
                                      </p:tavLst>
                                    </p:anim>
                                    <p:anim calcmode="lin" valueType="num">
                                      <p:cBhvr additive="base">
                                        <p:cTn id="119" dur="500" fill="hold"/>
                                        <p:tgtEl>
                                          <p:spTgt spid="9220"/>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200"/>
                                  </p:stCondLst>
                                  <p:childTnLst>
                                    <p:set>
                                      <p:cBhvr>
                                        <p:cTn id="121" dur="1" fill="hold">
                                          <p:stCondLst>
                                            <p:cond delay="0"/>
                                          </p:stCondLst>
                                        </p:cTn>
                                        <p:tgtEl>
                                          <p:spTgt spid="9221"/>
                                        </p:tgtEl>
                                        <p:attrNameLst>
                                          <p:attrName>style.visibility</p:attrName>
                                        </p:attrNameLst>
                                      </p:cBhvr>
                                      <p:to>
                                        <p:strVal val="visible"/>
                                      </p:to>
                                    </p:set>
                                    <p:anim calcmode="lin" valueType="num">
                                      <p:cBhvr additive="base">
                                        <p:cTn id="122" dur="500" fill="hold"/>
                                        <p:tgtEl>
                                          <p:spTgt spid="9221"/>
                                        </p:tgtEl>
                                        <p:attrNameLst>
                                          <p:attrName>ppt_x</p:attrName>
                                        </p:attrNameLst>
                                      </p:cBhvr>
                                      <p:tavLst>
                                        <p:tav tm="0">
                                          <p:val>
                                            <p:strVal val="1+#ppt_w/2"/>
                                          </p:val>
                                        </p:tav>
                                        <p:tav tm="100000">
                                          <p:val>
                                            <p:strVal val="#ppt_x"/>
                                          </p:val>
                                        </p:tav>
                                      </p:tavLst>
                                    </p:anim>
                                    <p:anim calcmode="lin" valueType="num">
                                      <p:cBhvr additive="base">
                                        <p:cTn id="123" dur="500" fill="hold"/>
                                        <p:tgtEl>
                                          <p:spTgt spid="9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nimBg="1"/>
      <p:bldP spid="9220" grpId="0" animBg="1"/>
      <p:bldP spid="9221" grpId="0" animBg="1"/>
      <p:bldP spid="9224" grpId="0" animBg="1"/>
      <p:bldP spid="9227" grpId="0" animBg="1"/>
      <p:bldP spid="9230" grpId="0" animBg="1"/>
      <p:bldP spid="9233" grpId="0" animBg="1"/>
      <p:bldP spid="9237" grpId="0"/>
      <p:bldP spid="9238" grpId="0"/>
      <p:bldP spid="9239" grpId="0"/>
      <p:bldP spid="92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7230745" cy="521970"/>
          </a:xfrm>
          <a:prstGeom prst="rect">
            <a:avLst/>
          </a:prstGeom>
          <a:noFill/>
          <a:ln w="9525">
            <a:noFill/>
          </a:ln>
        </p:spPr>
        <p:txBody>
          <a:bodyPr wrap="square">
            <a:spAutoFit/>
          </a:bodyPr>
          <a:lstStyle/>
          <a:p>
            <a:r>
              <a:rPr kumimoji="1" lang="zh-CN" altLang="en-US" sz="2800" b="1">
                <a:solidFill>
                  <a:schemeClr val="accent2"/>
                </a:solidFill>
                <a:latin typeface="微软雅黑" panose="020B0503020204020204" pitchFamily="2" charset="-122"/>
                <a:ea typeface="微软雅黑" panose="020B0503020204020204" pitchFamily="2" charset="-122"/>
                <a:sym typeface="+mn-ea"/>
              </a:rPr>
              <a:t>安全管理</a:t>
            </a: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2304" name="TextBox 31"/>
          <p:cNvSpPr txBox="1"/>
          <p:nvPr/>
        </p:nvSpPr>
        <p:spPr>
          <a:xfrm>
            <a:off x="663575" y="1236980"/>
            <a:ext cx="2651125" cy="429895"/>
          </a:xfrm>
          <a:prstGeom prst="rect">
            <a:avLst/>
          </a:prstGeom>
          <a:noFill/>
          <a:ln w="9525">
            <a:noFill/>
          </a:ln>
        </p:spPr>
        <p:txBody>
          <a:bodyPr wrap="square">
            <a:spAutoFit/>
          </a:bodyPr>
          <a:lstStyle/>
          <a:p>
            <a:r>
              <a:rPr lang="zh-CN" altLang="en-US" sz="2200" b="1" dirty="0">
                <a:solidFill>
                  <a:schemeClr val="accent1"/>
                </a:solidFill>
                <a:latin typeface="微软雅黑" panose="020B0503020204020204" pitchFamily="2" charset="-122"/>
                <a:ea typeface="微软雅黑" panose="020B0503020204020204" pitchFamily="2" charset="-122"/>
              </a:rPr>
              <a:t>安全管理</a:t>
            </a:r>
          </a:p>
        </p:txBody>
      </p:sp>
      <p:sp>
        <p:nvSpPr>
          <p:cNvPr id="12305" name="TextBox 32"/>
          <p:cNvSpPr txBox="1"/>
          <p:nvPr/>
        </p:nvSpPr>
        <p:spPr>
          <a:xfrm>
            <a:off x="708025" y="1685925"/>
            <a:ext cx="1568450" cy="3169285"/>
          </a:xfrm>
          <a:prstGeom prst="rect">
            <a:avLst/>
          </a:prstGeom>
          <a:noFill/>
          <a:ln w="9525">
            <a:noFill/>
          </a:ln>
        </p:spPr>
        <p:txBody>
          <a:bodyPr wrap="square">
            <a:spAutoFit/>
          </a:bodyPr>
          <a:lstStyle/>
          <a:p>
            <a:pPr algn="just"/>
            <a:r>
              <a:rPr lang="zh-CN" altLang="en-US" sz="2000">
                <a:ea typeface="微软雅黑" panose="020B0503020204020204" pitchFamily="2" charset="-122"/>
                <a:sym typeface="+mn-ea"/>
              </a:rPr>
              <a:t>为保障园区安全，方案提供安全管理系统；物流园区监控点分散，车流、人流、物流均需要集中的管理与控制。</a:t>
            </a:r>
          </a:p>
        </p:txBody>
      </p:sp>
      <p:graphicFrame>
        <p:nvGraphicFramePr>
          <p:cNvPr id="2" name="对象 -2147482611"/>
          <p:cNvGraphicFramePr>
            <a:graphicFrameLocks noChangeAspect="1"/>
          </p:cNvGraphicFramePr>
          <p:nvPr/>
        </p:nvGraphicFramePr>
        <p:xfrm>
          <a:off x="3146425" y="836930"/>
          <a:ext cx="8359775" cy="5705475"/>
        </p:xfrm>
        <a:graphic>
          <a:graphicData uri="http://schemas.openxmlformats.org/presentationml/2006/ole">
            <mc:AlternateContent xmlns:mc="http://schemas.openxmlformats.org/markup-compatibility/2006">
              <mc:Choice xmlns:v="urn:schemas-microsoft-com:vml" Requires="v">
                <p:oleObj spid="_x0000_s5123" r:id="rId3" imgW="29822140" imgH="21494115" progId="Visio.Drawing.15">
                  <p:embed/>
                </p:oleObj>
              </mc:Choice>
              <mc:Fallback>
                <p:oleObj r:id="rId3" imgW="29822140" imgH="21494115" progId="Visio.Drawing.15">
                  <p:embed/>
                  <p:pic>
                    <p:nvPicPr>
                      <p:cNvPr id="0" name="图片 3075"/>
                      <p:cNvPicPr/>
                      <p:nvPr/>
                    </p:nvPicPr>
                    <p:blipFill>
                      <a:blip r:embed="rId4"/>
                      <a:stretch>
                        <a:fillRect/>
                      </a:stretch>
                    </p:blipFill>
                    <p:spPr>
                      <a:xfrm>
                        <a:off x="3146425" y="836930"/>
                        <a:ext cx="8359775" cy="5705475"/>
                      </a:xfrm>
                      <a:prstGeom prst="rect">
                        <a:avLst/>
                      </a:prstGeom>
                      <a:noFill/>
                      <a:ln w="38100">
                        <a:noFill/>
                        <a:miter/>
                      </a:ln>
                    </p:spPr>
                  </p:pic>
                </p:oleObj>
              </mc:Fallback>
            </mc:AlternateContent>
          </a:graphicData>
        </a:graphic>
      </p:graphicFrame>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519"/>
                            </p:stCondLst>
                            <p:childTnLst>
                              <p:par>
                                <p:cTn id="13" presetID="2" presetClass="entr" presetSubtype="6" fill="hold" grpId="0" nodeType="afterEffect">
                                  <p:stCondLst>
                                    <p:cond delay="0"/>
                                  </p:stCondLst>
                                  <p:childTnLst>
                                    <p:set>
                                      <p:cBhvr>
                                        <p:cTn id="14" dur="1" fill="hold">
                                          <p:stCondLst>
                                            <p:cond delay="0"/>
                                          </p:stCondLst>
                                        </p:cTn>
                                        <p:tgtEl>
                                          <p:spTgt spid="12304"/>
                                        </p:tgtEl>
                                        <p:attrNameLst>
                                          <p:attrName>style.visibility</p:attrName>
                                        </p:attrNameLst>
                                      </p:cBhvr>
                                      <p:to>
                                        <p:strVal val="visible"/>
                                      </p:to>
                                    </p:set>
                                    <p:anim calcmode="lin" valueType="num">
                                      <p:cBhvr additive="base">
                                        <p:cTn id="15" dur="500" fill="hold"/>
                                        <p:tgtEl>
                                          <p:spTgt spid="12304"/>
                                        </p:tgtEl>
                                        <p:attrNameLst>
                                          <p:attrName>ppt_x</p:attrName>
                                        </p:attrNameLst>
                                      </p:cBhvr>
                                      <p:tavLst>
                                        <p:tav tm="0">
                                          <p:val>
                                            <p:strVal val="1+#ppt_w/2"/>
                                          </p:val>
                                        </p:tav>
                                        <p:tav tm="100000">
                                          <p:val>
                                            <p:strVal val="#ppt_x"/>
                                          </p:val>
                                        </p:tav>
                                      </p:tavLst>
                                    </p:anim>
                                    <p:anim calcmode="lin" valueType="num">
                                      <p:cBhvr additive="base">
                                        <p:cTn id="16" dur="500" fill="hold"/>
                                        <p:tgtEl>
                                          <p:spTgt spid="12304"/>
                                        </p:tgtEl>
                                        <p:attrNameLst>
                                          <p:attrName>ppt_y</p:attrName>
                                        </p:attrNameLst>
                                      </p:cBhvr>
                                      <p:tavLst>
                                        <p:tav tm="0">
                                          <p:val>
                                            <p:strVal val="1+#ppt_h/2"/>
                                          </p:val>
                                        </p:tav>
                                        <p:tav tm="100000">
                                          <p:val>
                                            <p:strVal val="#ppt_y"/>
                                          </p:val>
                                        </p:tav>
                                      </p:tavLst>
                                    </p:anim>
                                  </p:childTnLst>
                                </p:cTn>
                              </p:par>
                            </p:childTnLst>
                          </p:cTn>
                        </p:par>
                        <p:par>
                          <p:cTn id="17" fill="hold">
                            <p:stCondLst>
                              <p:cond delay="1019"/>
                            </p:stCondLst>
                            <p:childTnLst>
                              <p:par>
                                <p:cTn id="18" presetID="22" presetClass="entr" presetSubtype="1" fill="hold" grpId="0" nodeType="afterEffect">
                                  <p:stCondLst>
                                    <p:cond delay="0"/>
                                  </p:stCondLst>
                                  <p:childTnLst>
                                    <p:set>
                                      <p:cBhvr>
                                        <p:cTn id="19" dur="1" fill="hold">
                                          <p:stCondLst>
                                            <p:cond delay="0"/>
                                          </p:stCondLst>
                                        </p:cTn>
                                        <p:tgtEl>
                                          <p:spTgt spid="12305"/>
                                        </p:tgtEl>
                                        <p:attrNameLst>
                                          <p:attrName>style.visibility</p:attrName>
                                        </p:attrNameLst>
                                      </p:cBhvr>
                                      <p:to>
                                        <p:strVal val="visible"/>
                                      </p:to>
                                    </p:set>
                                    <p:animEffect transition="in" filter="wipe(up)">
                                      <p:cBhvr>
                                        <p:cTn id="20" dur="500"/>
                                        <p:tgtEl>
                                          <p:spTgt spid="12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4" grpId="0"/>
      <p:bldP spid="1230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7230745" cy="521970"/>
          </a:xfrm>
          <a:prstGeom prst="rect">
            <a:avLst/>
          </a:prstGeom>
          <a:noFill/>
          <a:ln w="9525">
            <a:noFill/>
          </a:ln>
        </p:spPr>
        <p:txBody>
          <a:bodyPr wrap="square">
            <a:spAutoFit/>
          </a:bodyPr>
          <a:lstStyle/>
          <a:p>
            <a:r>
              <a:rPr kumimoji="1" lang="zh-CN" altLang="en-US" sz="2800" b="1">
                <a:solidFill>
                  <a:schemeClr val="accent2"/>
                </a:solidFill>
                <a:latin typeface="微软雅黑" panose="020B0503020204020204" pitchFamily="2" charset="-122"/>
                <a:ea typeface="微软雅黑" panose="020B0503020204020204" pitchFamily="2" charset="-122"/>
                <a:sym typeface="+mn-ea"/>
              </a:rPr>
              <a:t>全景监控</a:t>
            </a: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2304" name="TextBox 31"/>
          <p:cNvSpPr txBox="1"/>
          <p:nvPr/>
        </p:nvSpPr>
        <p:spPr>
          <a:xfrm>
            <a:off x="663575" y="1236980"/>
            <a:ext cx="2651125" cy="429895"/>
          </a:xfrm>
          <a:prstGeom prst="rect">
            <a:avLst/>
          </a:prstGeom>
          <a:noFill/>
          <a:ln w="9525">
            <a:noFill/>
          </a:ln>
        </p:spPr>
        <p:txBody>
          <a:bodyPr wrap="square">
            <a:spAutoFit/>
          </a:bodyPr>
          <a:lstStyle/>
          <a:p>
            <a:r>
              <a:rPr lang="zh-CN" altLang="en-US" sz="2200" b="1" dirty="0">
                <a:solidFill>
                  <a:schemeClr val="accent1"/>
                </a:solidFill>
                <a:latin typeface="微软雅黑" panose="020B0503020204020204" pitchFamily="2" charset="-122"/>
                <a:ea typeface="微软雅黑" panose="020B0503020204020204" pitchFamily="2" charset="-122"/>
              </a:rPr>
              <a:t>全景监控</a:t>
            </a:r>
          </a:p>
        </p:txBody>
      </p:sp>
      <p:sp>
        <p:nvSpPr>
          <p:cNvPr id="12305" name="TextBox 32"/>
          <p:cNvSpPr txBox="1"/>
          <p:nvPr/>
        </p:nvSpPr>
        <p:spPr>
          <a:xfrm>
            <a:off x="697865" y="1666875"/>
            <a:ext cx="1568450" cy="5015865"/>
          </a:xfrm>
          <a:prstGeom prst="rect">
            <a:avLst/>
          </a:prstGeom>
          <a:noFill/>
          <a:ln w="9525">
            <a:noFill/>
          </a:ln>
        </p:spPr>
        <p:txBody>
          <a:bodyPr wrap="square">
            <a:spAutoFit/>
          </a:bodyPr>
          <a:lstStyle/>
          <a:p>
            <a:pPr algn="just"/>
            <a:r>
              <a:rPr lang="zh-CN" altLang="en-US" sz="2000">
                <a:ea typeface="微软雅黑" panose="020B0503020204020204" pitchFamily="2" charset="-122"/>
                <a:sym typeface="+mn-ea"/>
              </a:rPr>
              <a:t>通过一体化鹰眼摄像机上自带的变倍球机查看园区内局部细节。在前端实现全景拼接的整体监控画面中点击或者框选任意区域后，变倍球机就可以自动调整呈现出该区域细节画面。</a:t>
            </a:r>
          </a:p>
        </p:txBody>
      </p:sp>
      <p:pic>
        <p:nvPicPr>
          <p:cNvPr id="7172" name="图片 7172"/>
          <p:cNvPicPr>
            <a:picLocks noChangeAspect="1"/>
          </p:cNvPicPr>
          <p:nvPr/>
        </p:nvPicPr>
        <p:blipFill>
          <a:blip r:embed="rId2"/>
          <a:stretch>
            <a:fillRect/>
          </a:stretch>
        </p:blipFill>
        <p:spPr>
          <a:xfrm>
            <a:off x="2569845" y="836930"/>
            <a:ext cx="9374505" cy="5499735"/>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519"/>
                            </p:stCondLst>
                            <p:childTnLst>
                              <p:par>
                                <p:cTn id="13" presetID="2" presetClass="entr" presetSubtype="6" fill="hold" grpId="0" nodeType="afterEffect">
                                  <p:stCondLst>
                                    <p:cond delay="0"/>
                                  </p:stCondLst>
                                  <p:childTnLst>
                                    <p:set>
                                      <p:cBhvr>
                                        <p:cTn id="14" dur="1" fill="hold">
                                          <p:stCondLst>
                                            <p:cond delay="0"/>
                                          </p:stCondLst>
                                        </p:cTn>
                                        <p:tgtEl>
                                          <p:spTgt spid="12304"/>
                                        </p:tgtEl>
                                        <p:attrNameLst>
                                          <p:attrName>style.visibility</p:attrName>
                                        </p:attrNameLst>
                                      </p:cBhvr>
                                      <p:to>
                                        <p:strVal val="visible"/>
                                      </p:to>
                                    </p:set>
                                    <p:anim calcmode="lin" valueType="num">
                                      <p:cBhvr additive="base">
                                        <p:cTn id="15" dur="500" fill="hold"/>
                                        <p:tgtEl>
                                          <p:spTgt spid="12304"/>
                                        </p:tgtEl>
                                        <p:attrNameLst>
                                          <p:attrName>ppt_x</p:attrName>
                                        </p:attrNameLst>
                                      </p:cBhvr>
                                      <p:tavLst>
                                        <p:tav tm="0">
                                          <p:val>
                                            <p:strVal val="1+#ppt_w/2"/>
                                          </p:val>
                                        </p:tav>
                                        <p:tav tm="100000">
                                          <p:val>
                                            <p:strVal val="#ppt_x"/>
                                          </p:val>
                                        </p:tav>
                                      </p:tavLst>
                                    </p:anim>
                                    <p:anim calcmode="lin" valueType="num">
                                      <p:cBhvr additive="base">
                                        <p:cTn id="16" dur="500" fill="hold"/>
                                        <p:tgtEl>
                                          <p:spTgt spid="12304"/>
                                        </p:tgtEl>
                                        <p:attrNameLst>
                                          <p:attrName>ppt_y</p:attrName>
                                        </p:attrNameLst>
                                      </p:cBhvr>
                                      <p:tavLst>
                                        <p:tav tm="0">
                                          <p:val>
                                            <p:strVal val="1+#ppt_h/2"/>
                                          </p:val>
                                        </p:tav>
                                        <p:tav tm="100000">
                                          <p:val>
                                            <p:strVal val="#ppt_y"/>
                                          </p:val>
                                        </p:tav>
                                      </p:tavLst>
                                    </p:anim>
                                  </p:childTnLst>
                                </p:cTn>
                              </p:par>
                            </p:childTnLst>
                          </p:cTn>
                        </p:par>
                        <p:par>
                          <p:cTn id="17" fill="hold">
                            <p:stCondLst>
                              <p:cond delay="1019"/>
                            </p:stCondLst>
                            <p:childTnLst>
                              <p:par>
                                <p:cTn id="18" presetID="22" presetClass="entr" presetSubtype="1" fill="hold" grpId="0" nodeType="afterEffect">
                                  <p:stCondLst>
                                    <p:cond delay="0"/>
                                  </p:stCondLst>
                                  <p:childTnLst>
                                    <p:set>
                                      <p:cBhvr>
                                        <p:cTn id="19" dur="1" fill="hold">
                                          <p:stCondLst>
                                            <p:cond delay="0"/>
                                          </p:stCondLst>
                                        </p:cTn>
                                        <p:tgtEl>
                                          <p:spTgt spid="12305"/>
                                        </p:tgtEl>
                                        <p:attrNameLst>
                                          <p:attrName>style.visibility</p:attrName>
                                        </p:attrNameLst>
                                      </p:cBhvr>
                                      <p:to>
                                        <p:strVal val="visible"/>
                                      </p:to>
                                    </p:set>
                                    <p:animEffect transition="in" filter="wipe(up)">
                                      <p:cBhvr>
                                        <p:cTn id="20" dur="500"/>
                                        <p:tgtEl>
                                          <p:spTgt spid="12305"/>
                                        </p:tgtEl>
                                      </p:cBhvr>
                                    </p:animEffect>
                                  </p:childTnLst>
                                </p:cTn>
                              </p:par>
                            </p:childTnLst>
                          </p:cTn>
                        </p:par>
                        <p:par>
                          <p:cTn id="21" fill="hold">
                            <p:stCondLst>
                              <p:cond delay="1519"/>
                            </p:stCondLst>
                            <p:childTnLst>
                              <p:par>
                                <p:cTn id="22" presetID="2" presetClass="entr" presetSubtype="4" fill="hold" nodeType="afterEffect">
                                  <p:stCondLst>
                                    <p:cond delay="0"/>
                                  </p:stCondLst>
                                  <p:childTnLst>
                                    <p:set>
                                      <p:cBhvr>
                                        <p:cTn id="23" dur="1" fill="hold">
                                          <p:stCondLst>
                                            <p:cond delay="0"/>
                                          </p:stCondLst>
                                        </p:cTn>
                                        <p:tgtEl>
                                          <p:spTgt spid="7172"/>
                                        </p:tgtEl>
                                        <p:attrNameLst>
                                          <p:attrName>style.visibility</p:attrName>
                                        </p:attrNameLst>
                                      </p:cBhvr>
                                      <p:to>
                                        <p:strVal val="visible"/>
                                      </p:to>
                                    </p:set>
                                    <p:anim calcmode="lin" valueType="num">
                                      <p:cBhvr additive="base">
                                        <p:cTn id="24" dur="500" fill="hold"/>
                                        <p:tgtEl>
                                          <p:spTgt spid="7172"/>
                                        </p:tgtEl>
                                        <p:attrNameLst>
                                          <p:attrName>ppt_x</p:attrName>
                                        </p:attrNameLst>
                                      </p:cBhvr>
                                      <p:tavLst>
                                        <p:tav tm="0">
                                          <p:val>
                                            <p:strVal val="#ppt_x"/>
                                          </p:val>
                                        </p:tav>
                                        <p:tav tm="100000">
                                          <p:val>
                                            <p:strVal val="#ppt_x"/>
                                          </p:val>
                                        </p:tav>
                                      </p:tavLst>
                                    </p:anim>
                                    <p:anim calcmode="lin" valueType="num">
                                      <p:cBhvr additive="base">
                                        <p:cTn id="25"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4" grpId="0"/>
      <p:bldP spid="1230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r>
              <a:rPr kumimoji="1" lang="zh-CN" altLang="en-US" sz="2800" b="1">
                <a:solidFill>
                  <a:schemeClr val="accent2"/>
                </a:solidFill>
                <a:latin typeface="微软雅黑" panose="020B0503020204020204" pitchFamily="2" charset="-122"/>
                <a:ea typeface="微软雅黑" panose="020B0503020204020204" pitchFamily="2" charset="-122"/>
                <a:sym typeface="+mn-ea"/>
              </a:rPr>
              <a:t>业务场景二：智慧仓储管理</a:t>
            </a:r>
            <a:endParaRPr kumimoji="1"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pic>
        <p:nvPicPr>
          <p:cNvPr id="2" name="图片 -2147482624" descr="f744101aa33819e3034c278d6745c6d"/>
          <p:cNvPicPr>
            <a:picLocks noChangeAspect="1"/>
          </p:cNvPicPr>
          <p:nvPr/>
        </p:nvPicPr>
        <p:blipFill>
          <a:blip r:embed="rId2"/>
          <a:stretch>
            <a:fillRect/>
          </a:stretch>
        </p:blipFill>
        <p:spPr>
          <a:xfrm>
            <a:off x="3330575" y="1052830"/>
            <a:ext cx="8453120" cy="4558030"/>
          </a:xfrm>
          <a:prstGeom prst="rect">
            <a:avLst/>
          </a:prstGeom>
          <a:noFill/>
          <a:ln w="9525">
            <a:noFill/>
          </a:ln>
        </p:spPr>
      </p:pic>
      <p:sp>
        <p:nvSpPr>
          <p:cNvPr id="12304" name="TextBox 31"/>
          <p:cNvSpPr txBox="1"/>
          <p:nvPr/>
        </p:nvSpPr>
        <p:spPr>
          <a:xfrm>
            <a:off x="663575" y="1236980"/>
            <a:ext cx="2651125" cy="429895"/>
          </a:xfrm>
          <a:prstGeom prst="rect">
            <a:avLst/>
          </a:prstGeom>
          <a:noFill/>
          <a:ln w="9525">
            <a:noFill/>
          </a:ln>
        </p:spPr>
        <p:txBody>
          <a:bodyPr wrap="square">
            <a:spAutoFit/>
          </a:bodyPr>
          <a:lstStyle/>
          <a:p>
            <a:r>
              <a:rPr lang="zh-CN" altLang="en-US" sz="2200" b="1" dirty="0">
                <a:solidFill>
                  <a:schemeClr val="accent1"/>
                </a:solidFill>
                <a:latin typeface="微软雅黑" panose="020B0503020204020204" pitchFamily="2" charset="-122"/>
                <a:ea typeface="微软雅黑" panose="020B0503020204020204" pitchFamily="2" charset="-122"/>
              </a:rPr>
              <a:t>智慧仓储管理</a:t>
            </a:r>
          </a:p>
        </p:txBody>
      </p:sp>
      <p:sp>
        <p:nvSpPr>
          <p:cNvPr id="12305" name="TextBox 32"/>
          <p:cNvSpPr txBox="1"/>
          <p:nvPr/>
        </p:nvSpPr>
        <p:spPr>
          <a:xfrm>
            <a:off x="708025" y="1685925"/>
            <a:ext cx="2105660" cy="3476625"/>
          </a:xfrm>
          <a:prstGeom prst="rect">
            <a:avLst/>
          </a:prstGeom>
          <a:noFill/>
          <a:ln w="9525">
            <a:noFill/>
          </a:ln>
        </p:spPr>
        <p:txBody>
          <a:bodyPr wrap="square">
            <a:spAutoFit/>
          </a:bodyPr>
          <a:lstStyle/>
          <a:p>
            <a:pPr algn="just"/>
            <a:r>
              <a:rPr lang="zh-CN" altLang="en-US" sz="2000">
                <a:ea typeface="微软雅黑" panose="020B0503020204020204" pitchFamily="2" charset="-122"/>
                <a:sym typeface="+mn-ea"/>
              </a:rPr>
              <a:t>自动化仓储管理，从产品入库开始分区域，分堆放区进行货物管理，配合部署在仓库内部的湿度，温度感应器，自动对仓库进行湿度温度的调节，保证原材料及产品良好的储存状态。</a:t>
            </a:r>
            <a:endParaRPr lang="zh-CN" altLang="en-US" sz="2000" dirty="0">
              <a:solidFill>
                <a:schemeClr val="accent1"/>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40"/>
                            </p:stCondLst>
                            <p:childTnLst>
                              <p:par>
                                <p:cTn id="13" presetID="2" presetClass="entr" presetSubtype="6" fill="hold" grpId="0" nodeType="afterEffect">
                                  <p:stCondLst>
                                    <p:cond delay="0"/>
                                  </p:stCondLst>
                                  <p:childTnLst>
                                    <p:set>
                                      <p:cBhvr>
                                        <p:cTn id="14" dur="1" fill="hold">
                                          <p:stCondLst>
                                            <p:cond delay="0"/>
                                          </p:stCondLst>
                                        </p:cTn>
                                        <p:tgtEl>
                                          <p:spTgt spid="12304"/>
                                        </p:tgtEl>
                                        <p:attrNameLst>
                                          <p:attrName>style.visibility</p:attrName>
                                        </p:attrNameLst>
                                      </p:cBhvr>
                                      <p:to>
                                        <p:strVal val="visible"/>
                                      </p:to>
                                    </p:set>
                                    <p:anim calcmode="lin" valueType="num">
                                      <p:cBhvr additive="base">
                                        <p:cTn id="15" dur="500" fill="hold"/>
                                        <p:tgtEl>
                                          <p:spTgt spid="12304"/>
                                        </p:tgtEl>
                                        <p:attrNameLst>
                                          <p:attrName>ppt_x</p:attrName>
                                        </p:attrNameLst>
                                      </p:cBhvr>
                                      <p:tavLst>
                                        <p:tav tm="0">
                                          <p:val>
                                            <p:strVal val="1+#ppt_w/2"/>
                                          </p:val>
                                        </p:tav>
                                        <p:tav tm="100000">
                                          <p:val>
                                            <p:strVal val="#ppt_x"/>
                                          </p:val>
                                        </p:tav>
                                      </p:tavLst>
                                    </p:anim>
                                    <p:anim calcmode="lin" valueType="num">
                                      <p:cBhvr additive="base">
                                        <p:cTn id="16" dur="500" fill="hold"/>
                                        <p:tgtEl>
                                          <p:spTgt spid="12304"/>
                                        </p:tgtEl>
                                        <p:attrNameLst>
                                          <p:attrName>ppt_y</p:attrName>
                                        </p:attrNameLst>
                                      </p:cBhvr>
                                      <p:tavLst>
                                        <p:tav tm="0">
                                          <p:val>
                                            <p:strVal val="1+#ppt_h/2"/>
                                          </p:val>
                                        </p:tav>
                                        <p:tav tm="100000">
                                          <p:val>
                                            <p:strVal val="#ppt_y"/>
                                          </p:val>
                                        </p:tav>
                                      </p:tavLst>
                                    </p:anim>
                                  </p:childTnLst>
                                </p:cTn>
                              </p:par>
                            </p:childTnLst>
                          </p:cTn>
                        </p:par>
                        <p:par>
                          <p:cTn id="17" fill="hold">
                            <p:stCondLst>
                              <p:cond delay="1340"/>
                            </p:stCondLst>
                            <p:childTnLst>
                              <p:par>
                                <p:cTn id="18" presetID="22" presetClass="entr" presetSubtype="1" fill="hold" grpId="0" nodeType="afterEffect">
                                  <p:stCondLst>
                                    <p:cond delay="0"/>
                                  </p:stCondLst>
                                  <p:childTnLst>
                                    <p:set>
                                      <p:cBhvr>
                                        <p:cTn id="19" dur="1" fill="hold">
                                          <p:stCondLst>
                                            <p:cond delay="0"/>
                                          </p:stCondLst>
                                        </p:cTn>
                                        <p:tgtEl>
                                          <p:spTgt spid="12305"/>
                                        </p:tgtEl>
                                        <p:attrNameLst>
                                          <p:attrName>style.visibility</p:attrName>
                                        </p:attrNameLst>
                                      </p:cBhvr>
                                      <p:to>
                                        <p:strVal val="visible"/>
                                      </p:to>
                                    </p:set>
                                    <p:animEffect transition="in" filter="wipe(up)">
                                      <p:cBhvr>
                                        <p:cTn id="20" dur="500"/>
                                        <p:tgtEl>
                                          <p:spTgt spid="12305"/>
                                        </p:tgtEl>
                                      </p:cBhvr>
                                    </p:animEffect>
                                  </p:childTnLst>
                                </p:cTn>
                              </p:par>
                            </p:childTnLst>
                          </p:cTn>
                        </p:par>
                        <p:par>
                          <p:cTn id="21" fill="hold">
                            <p:stCondLst>
                              <p:cond delay="1840"/>
                            </p:stCondLst>
                            <p:childTnLst>
                              <p:par>
                                <p:cTn id="22" presetID="2" presetClass="entr" presetSubtype="2"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1+#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4" grpId="0"/>
      <p:bldP spid="123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自动化</a:t>
            </a:r>
            <a:r>
              <a:rPr lang="zh-CN" altLang="en-US" sz="2800" b="1" dirty="0">
                <a:solidFill>
                  <a:schemeClr val="accent2"/>
                </a:solidFill>
                <a:latin typeface="微软雅黑" panose="020B0503020204020204" pitchFamily="2" charset="-122"/>
                <a:ea typeface="微软雅黑" panose="020B0503020204020204" pitchFamily="2" charset="-122"/>
                <a:sym typeface="+mn-ea"/>
              </a:rPr>
              <a:t>立体仓储系统</a:t>
            </a:r>
            <a:endParaRPr kumimoji="1"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78" y="1844387"/>
            <a:ext cx="11374437" cy="3991532"/>
          </a:xfrm>
          <a:prstGeom prst="rect">
            <a:avLst/>
          </a:prstGeom>
        </p:spPr>
      </p:pic>
      <p:sp>
        <p:nvSpPr>
          <p:cNvPr id="12305" name="TextBox 32"/>
          <p:cNvSpPr txBox="1"/>
          <p:nvPr/>
        </p:nvSpPr>
        <p:spPr>
          <a:xfrm>
            <a:off x="589280" y="821055"/>
            <a:ext cx="11303635" cy="706755"/>
          </a:xfrm>
          <a:prstGeom prst="rect">
            <a:avLst/>
          </a:prstGeom>
          <a:noFill/>
          <a:ln w="9525">
            <a:noFill/>
          </a:ln>
        </p:spPr>
        <p:txBody>
          <a:bodyPr wrap="square">
            <a:spAutoFit/>
          </a:bodyPr>
          <a:lstStyle/>
          <a:p>
            <a:pPr marL="342900" indent="-342900">
              <a:lnSpc>
                <a:spcPct val="100000"/>
              </a:lnSpc>
              <a:spcBef>
                <a:spcPct val="20000"/>
              </a:spcBef>
              <a:buClr>
                <a:schemeClr val="tx2"/>
              </a:buClr>
              <a:buSzPct val="80000"/>
            </a:pPr>
            <a:r>
              <a:rPr kumimoji="1" lang="zh-CN" altLang="en-US" sz="2000" dirty="0">
                <a:latin typeface="微软雅黑" panose="020B0503020204020204" pitchFamily="2" charset="-122"/>
                <a:ea typeface="微软雅黑" panose="020B0503020204020204" pitchFamily="2" charset="-122"/>
                <a:cs typeface="微软雅黑" panose="020B0503020204020204" pitchFamily="2" charset="-122"/>
                <a:sym typeface="+mn-ea"/>
              </a:rPr>
              <a:t>仓储子系统</a:t>
            </a:r>
            <a:r>
              <a:rPr lang="zh-CN" altLang="en-US" sz="2000" dirty="0">
                <a:solidFill>
                  <a:schemeClr val="accent1">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集自动立体库、分拣线、机器人、视觉、数据化网络看板</a:t>
            </a:r>
            <a:r>
              <a:rPr lang="en-US" altLang="zh-CN" sz="2000" dirty="0">
                <a:solidFill>
                  <a:schemeClr val="accent1">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 </a:t>
            </a:r>
            <a:r>
              <a:rPr lang="zh-CN" altLang="en-US" sz="2000" dirty="0">
                <a:solidFill>
                  <a:schemeClr val="accent1">
                    <a:lumMod val="75000"/>
                  </a:schemeClr>
                </a:solidFill>
                <a:latin typeface="微软雅黑" panose="020B0503020204020204" pitchFamily="2" charset="-122"/>
                <a:ea typeface="微软雅黑" panose="020B0503020204020204" pitchFamily="2" charset="-122"/>
                <a:cs typeface="微软雅黑" panose="020B0503020204020204" pitchFamily="2" charset="-122"/>
                <a:sym typeface="+mn-ea"/>
              </a:rPr>
              <a:t>（人、货、车、设备）</a:t>
            </a:r>
            <a:r>
              <a:rPr kumimoji="1" lang="zh-CN" altLang="zh-CN" sz="2000" dirty="0">
                <a:latin typeface="微软雅黑" panose="020B0503020204020204" pitchFamily="2" charset="-122"/>
                <a:ea typeface="微软雅黑" panose="020B0503020204020204" pitchFamily="2" charset="-122"/>
                <a:cs typeface="微软雅黑" panose="020B0503020204020204" pitchFamily="2" charset="-122"/>
                <a:sym typeface="+mn-ea"/>
              </a:rPr>
              <a:t>，能够实现物料传输、识别、分拣、堆码、仓储、检索和发售等各个环节的全程自动化作业。</a:t>
            </a:r>
            <a:endParaRPr lang="zh-CN" altLang="en-US" sz="2000" dirty="0">
              <a:solidFill>
                <a:schemeClr val="accent1"/>
              </a:solidFill>
              <a:latin typeface="微软雅黑" panose="020B0503020204020204" pitchFamily="2" charset="-122"/>
              <a:ea typeface="微软雅黑" panose="020B0503020204020204" pitchFamily="2" charset="-122"/>
              <a:cs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2" presetClass="entr" presetSubtype="1" fill="hold" grpId="0" nodeType="afterEffect">
                                  <p:stCondLst>
                                    <p:cond delay="0"/>
                                  </p:stCondLst>
                                  <p:childTnLst>
                                    <p:set>
                                      <p:cBhvr>
                                        <p:cTn id="14" dur="1" fill="hold">
                                          <p:stCondLst>
                                            <p:cond delay="0"/>
                                          </p:stCondLst>
                                        </p:cTn>
                                        <p:tgtEl>
                                          <p:spTgt spid="12305"/>
                                        </p:tgtEl>
                                        <p:attrNameLst>
                                          <p:attrName>style.visibility</p:attrName>
                                        </p:attrNameLst>
                                      </p:cBhvr>
                                      <p:to>
                                        <p:strVal val="visible"/>
                                      </p:to>
                                    </p:set>
                                    <p:animEffect transition="in" filter="wipe(up)">
                                      <p:cBhvr>
                                        <p:cTn id="15" dur="500"/>
                                        <p:tgtEl>
                                          <p:spTgt spid="12305"/>
                                        </p:tgtEl>
                                      </p:cBhvr>
                                    </p:animEffect>
                                  </p:childTnLst>
                                </p:cTn>
                              </p:par>
                            </p:childTnLst>
                          </p:cTn>
                        </p:par>
                        <p:par>
                          <p:cTn id="16" fill="hold">
                            <p:stCondLst>
                              <p:cond delay="1220"/>
                            </p:stCondLst>
                            <p:childTnLst>
                              <p:par>
                                <p:cTn id="17" presetID="22" presetClass="entr" presetSubtype="1" fill="hold" nodeType="afterEffect">
                                  <p:stCondLst>
                                    <p:cond delay="0"/>
                                  </p:stCondLst>
                                  <p:childTnLst>
                                    <p:set>
                                      <p:cBhvr>
                                        <p:cTn id="18" dur="1000" fill="hold">
                                          <p:stCondLst>
                                            <p:cond delay="0"/>
                                          </p:stCondLst>
                                        </p:cTn>
                                        <p:tgtEl>
                                          <p:spTgt spid="6"/>
                                        </p:tgtEl>
                                        <p:attrNameLst>
                                          <p:attrName>style.visibility</p:attrName>
                                        </p:attrNameLst>
                                      </p:cBhvr>
                                      <p:to>
                                        <p:strVal val="visible"/>
                                      </p:to>
                                    </p:set>
                                    <p:animEffect transition="in" filter="wipe(up)">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kumimoji="1" lang="zh-CN" altLang="en-US" sz="2800" b="1">
                <a:solidFill>
                  <a:schemeClr val="accent2"/>
                </a:solidFill>
                <a:latin typeface="微软雅黑" panose="020B0503020204020204" pitchFamily="2" charset="-122"/>
                <a:ea typeface="微软雅黑" panose="020B0503020204020204" pitchFamily="2" charset="-122"/>
                <a:sym typeface="+mn-ea"/>
              </a:rPr>
              <a:t>智能仓储管理系统业务示意</a:t>
            </a:r>
            <a:endParaRPr kumimoji="1"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21" name="组合 20"/>
          <p:cNvGrpSpPr/>
          <p:nvPr/>
        </p:nvGrpSpPr>
        <p:grpSpPr>
          <a:xfrm>
            <a:off x="120015" y="1108075"/>
            <a:ext cx="11856720" cy="5166995"/>
            <a:chOff x="189" y="1745"/>
            <a:chExt cx="18672" cy="8137"/>
          </a:xfrm>
        </p:grpSpPr>
        <p:pic>
          <p:nvPicPr>
            <p:cNvPr id="3077" name="Picture 33" descr="Server01"/>
            <p:cNvPicPr>
              <a:picLocks noChangeAspect="1" noChangeArrowheads="1"/>
            </p:cNvPicPr>
            <p:nvPr/>
          </p:nvPicPr>
          <p:blipFill>
            <a:blip r:embed="rId3"/>
            <a:srcRect/>
            <a:stretch>
              <a:fillRect/>
            </a:stretch>
          </p:blipFill>
          <p:spPr bwMode="auto">
            <a:xfrm>
              <a:off x="7929" y="5423"/>
              <a:ext cx="2960" cy="2112"/>
            </a:xfrm>
            <a:prstGeom prst="rect">
              <a:avLst/>
            </a:prstGeom>
            <a:noFill/>
            <a:ln w="9525">
              <a:noFill/>
              <a:miter lim="800000"/>
              <a:headEnd/>
              <a:tailEnd/>
            </a:ln>
          </p:spPr>
        </p:pic>
        <p:grpSp>
          <p:nvGrpSpPr>
            <p:cNvPr id="2" name="Group 5"/>
            <p:cNvGrpSpPr/>
            <p:nvPr/>
          </p:nvGrpSpPr>
          <p:grpSpPr bwMode="auto">
            <a:xfrm>
              <a:off x="1989" y="4980"/>
              <a:ext cx="2089" cy="1393"/>
              <a:chOff x="3651" y="888"/>
              <a:chExt cx="570" cy="626"/>
            </a:xfrm>
          </p:grpSpPr>
          <p:grpSp>
            <p:nvGrpSpPr>
              <p:cNvPr id="3" name="Group 6"/>
              <p:cNvGrpSpPr/>
              <p:nvPr/>
            </p:nvGrpSpPr>
            <p:grpSpPr bwMode="auto">
              <a:xfrm>
                <a:off x="3742" y="888"/>
                <a:ext cx="454" cy="360"/>
                <a:chOff x="-977" y="1318"/>
                <a:chExt cx="1125" cy="685"/>
              </a:xfrm>
            </p:grpSpPr>
            <p:pic>
              <p:nvPicPr>
                <p:cNvPr id="3130" name="Picture 7" descr="teal disc"/>
                <p:cNvPicPr>
                  <a:picLocks noChangeAspect="1" noChangeArrowheads="1"/>
                </p:cNvPicPr>
                <p:nvPr/>
              </p:nvPicPr>
              <p:blipFill>
                <a:blip r:embed="rId4"/>
                <a:srcRect/>
                <a:stretch>
                  <a:fillRect/>
                </a:stretch>
              </p:blipFill>
              <p:spPr bwMode="auto">
                <a:xfrm>
                  <a:off x="-977" y="1603"/>
                  <a:ext cx="1125" cy="400"/>
                </a:xfrm>
                <a:prstGeom prst="rect">
                  <a:avLst/>
                </a:prstGeom>
                <a:noFill/>
                <a:ln w="9525">
                  <a:noFill/>
                  <a:miter lim="800000"/>
                  <a:headEnd/>
                  <a:tailEnd/>
                </a:ln>
              </p:spPr>
            </p:pic>
            <p:grpSp>
              <p:nvGrpSpPr>
                <p:cNvPr id="4" name="Group 8"/>
                <p:cNvGrpSpPr/>
                <p:nvPr/>
              </p:nvGrpSpPr>
              <p:grpSpPr bwMode="auto">
                <a:xfrm>
                  <a:off x="-297" y="1318"/>
                  <a:ext cx="401" cy="499"/>
                  <a:chOff x="1466" y="1012"/>
                  <a:chExt cx="504" cy="626"/>
                </a:xfrm>
              </p:grpSpPr>
              <p:pic>
                <p:nvPicPr>
                  <p:cNvPr id="3136" name="Picture 9" descr="Server"/>
                  <p:cNvPicPr>
                    <a:picLocks noChangeAspect="1" noChangeArrowheads="1"/>
                  </p:cNvPicPr>
                  <p:nvPr/>
                </p:nvPicPr>
                <p:blipFill>
                  <a:blip r:embed="rId5"/>
                  <a:srcRect/>
                  <a:stretch>
                    <a:fillRect/>
                  </a:stretch>
                </p:blipFill>
                <p:spPr bwMode="auto">
                  <a:xfrm>
                    <a:off x="1466" y="1012"/>
                    <a:ext cx="336" cy="496"/>
                  </a:xfrm>
                  <a:prstGeom prst="rect">
                    <a:avLst/>
                  </a:prstGeom>
                  <a:noFill/>
                  <a:ln w="9525">
                    <a:noFill/>
                    <a:miter lim="800000"/>
                    <a:headEnd/>
                    <a:tailEnd/>
                  </a:ln>
                </p:spPr>
              </p:pic>
              <p:pic>
                <p:nvPicPr>
                  <p:cNvPr id="3137" name="Picture 10" descr="Server"/>
                  <p:cNvPicPr>
                    <a:picLocks noChangeAspect="1" noChangeArrowheads="1"/>
                  </p:cNvPicPr>
                  <p:nvPr/>
                </p:nvPicPr>
                <p:blipFill>
                  <a:blip r:embed="rId5"/>
                  <a:srcRect/>
                  <a:stretch>
                    <a:fillRect/>
                  </a:stretch>
                </p:blipFill>
                <p:spPr bwMode="auto">
                  <a:xfrm>
                    <a:off x="1634" y="1142"/>
                    <a:ext cx="336" cy="496"/>
                  </a:xfrm>
                  <a:prstGeom prst="rect">
                    <a:avLst/>
                  </a:prstGeom>
                  <a:noFill/>
                  <a:ln w="9525">
                    <a:noFill/>
                    <a:miter lim="800000"/>
                    <a:headEnd/>
                    <a:tailEnd/>
                  </a:ln>
                </p:spPr>
              </p:pic>
            </p:grpSp>
            <p:grpSp>
              <p:nvGrpSpPr>
                <p:cNvPr id="5" name="Group 11"/>
                <p:cNvGrpSpPr/>
                <p:nvPr/>
              </p:nvGrpSpPr>
              <p:grpSpPr bwMode="auto">
                <a:xfrm>
                  <a:off x="-931" y="1457"/>
                  <a:ext cx="677" cy="546"/>
                  <a:chOff x="-912" y="1409"/>
                  <a:chExt cx="677" cy="546"/>
                </a:xfrm>
              </p:grpSpPr>
              <p:pic>
                <p:nvPicPr>
                  <p:cNvPr id="3133" name="Picture 12" descr="PC blank screen"/>
                  <p:cNvPicPr>
                    <a:picLocks noChangeAspect="1" noChangeArrowheads="1"/>
                  </p:cNvPicPr>
                  <p:nvPr/>
                </p:nvPicPr>
                <p:blipFill>
                  <a:blip r:embed="rId6"/>
                  <a:srcRect/>
                  <a:stretch>
                    <a:fillRect/>
                  </a:stretch>
                </p:blipFill>
                <p:spPr bwMode="auto">
                  <a:xfrm>
                    <a:off x="-785" y="1409"/>
                    <a:ext cx="414" cy="413"/>
                  </a:xfrm>
                  <a:prstGeom prst="rect">
                    <a:avLst/>
                  </a:prstGeom>
                  <a:noFill/>
                  <a:ln w="9525">
                    <a:noFill/>
                    <a:miter lim="800000"/>
                    <a:headEnd/>
                    <a:tailEnd/>
                  </a:ln>
                </p:spPr>
              </p:pic>
              <p:pic>
                <p:nvPicPr>
                  <p:cNvPr id="3134" name="Picture 13" descr="user business user woman"/>
                  <p:cNvPicPr>
                    <a:picLocks noChangeAspect="1" noChangeArrowheads="1"/>
                  </p:cNvPicPr>
                  <p:nvPr/>
                </p:nvPicPr>
                <p:blipFill>
                  <a:blip r:embed="rId7"/>
                  <a:srcRect/>
                  <a:stretch>
                    <a:fillRect/>
                  </a:stretch>
                </p:blipFill>
                <p:spPr bwMode="auto">
                  <a:xfrm>
                    <a:off x="-912" y="1508"/>
                    <a:ext cx="284" cy="384"/>
                  </a:xfrm>
                  <a:prstGeom prst="rect">
                    <a:avLst/>
                  </a:prstGeom>
                  <a:noFill/>
                  <a:ln w="9525">
                    <a:noFill/>
                    <a:miter lim="800000"/>
                    <a:headEnd/>
                    <a:tailEnd/>
                  </a:ln>
                </p:spPr>
              </p:pic>
              <p:pic>
                <p:nvPicPr>
                  <p:cNvPr id="3135" name="Picture 14" descr="laptop notebook portable Computer"/>
                  <p:cNvPicPr>
                    <a:picLocks noChangeAspect="1" noChangeArrowheads="1"/>
                  </p:cNvPicPr>
                  <p:nvPr/>
                </p:nvPicPr>
                <p:blipFill>
                  <a:blip r:embed="rId8"/>
                  <a:srcRect/>
                  <a:stretch>
                    <a:fillRect/>
                  </a:stretch>
                </p:blipFill>
                <p:spPr bwMode="auto">
                  <a:xfrm>
                    <a:off x="-589" y="1619"/>
                    <a:ext cx="354" cy="336"/>
                  </a:xfrm>
                  <a:prstGeom prst="rect">
                    <a:avLst/>
                  </a:prstGeom>
                  <a:noFill/>
                  <a:ln w="9525">
                    <a:noFill/>
                    <a:miter lim="800000"/>
                    <a:headEnd/>
                    <a:tailEnd/>
                  </a:ln>
                </p:spPr>
              </p:pic>
            </p:grpSp>
          </p:grpSp>
          <p:sp>
            <p:nvSpPr>
              <p:cNvPr id="3129" name="Text Box 15"/>
              <p:cNvSpPr txBox="1">
                <a:spLocks noChangeArrowheads="1"/>
              </p:cNvSpPr>
              <p:nvPr/>
            </p:nvSpPr>
            <p:spPr bwMode="auto">
              <a:xfrm>
                <a:off x="3651" y="1253"/>
                <a:ext cx="570" cy="261"/>
              </a:xfrm>
              <a:prstGeom prst="rect">
                <a:avLst/>
              </a:prstGeom>
              <a:noFill/>
              <a:ln w="9525" algn="ctr">
                <a:noFill/>
                <a:miter lim="800000"/>
              </a:ln>
            </p:spPr>
            <p:txBody>
              <a:bodyPr wrap="none">
                <a:spAutoFit/>
              </a:bodyPr>
              <a:lstStyle/>
              <a:p>
                <a:pPr marL="342900" indent="-342900">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盘点、报损</a:t>
                </a:r>
              </a:p>
            </p:txBody>
          </p:sp>
        </p:grpSp>
        <p:grpSp>
          <p:nvGrpSpPr>
            <p:cNvPr id="7" name="组合 84"/>
            <p:cNvGrpSpPr/>
            <p:nvPr/>
          </p:nvGrpSpPr>
          <p:grpSpPr bwMode="auto">
            <a:xfrm>
              <a:off x="8482" y="7528"/>
              <a:ext cx="1997" cy="2302"/>
              <a:chOff x="3986213" y="4957763"/>
              <a:chExt cx="951185" cy="1463126"/>
            </a:xfrm>
          </p:grpSpPr>
          <p:sp>
            <p:nvSpPr>
              <p:cNvPr id="86" name="Line 17"/>
              <p:cNvSpPr>
                <a:spLocks noChangeShapeType="1"/>
              </p:cNvSpPr>
              <p:nvPr/>
            </p:nvSpPr>
            <p:spPr bwMode="auto">
              <a:xfrm flipH="1" flipV="1">
                <a:off x="4323116" y="4957763"/>
                <a:ext cx="50000" cy="573494"/>
              </a:xfrm>
              <a:prstGeom prst="line">
                <a:avLst/>
              </a:prstGeom>
              <a:noFill/>
              <a:ln w="57150">
                <a:solidFill>
                  <a:srgbClr val="FF9900"/>
                </a:solidFill>
                <a:round/>
                <a:tailEnd type="triangle" w="med" len="med"/>
              </a:ln>
              <a:effectLst>
                <a:outerShdw dist="35921" dir="2700000" algn="ctr" rotWithShape="0">
                  <a:schemeClr val="bg2"/>
                </a:outerShdw>
              </a:effectLst>
            </p:spPr>
            <p:txBody>
              <a:bodyPr/>
              <a:lstStyle/>
              <a:p>
                <a:pPr>
                  <a:defRPr/>
                </a:pPr>
                <a:endParaRPr lang="zh-CN" altLang="en-US">
                  <a:solidFill>
                    <a:srgbClr val="000000"/>
                  </a:solidFill>
                  <a:latin typeface="微软雅黑" panose="020B0503020204020204" pitchFamily="2" charset="-122"/>
                  <a:ea typeface="微软雅黑" panose="020B0503020204020204" pitchFamily="2" charset="-122"/>
                </a:endParaRPr>
              </a:p>
            </p:txBody>
          </p:sp>
          <p:grpSp>
            <p:nvGrpSpPr>
              <p:cNvPr id="8" name="Group 30"/>
              <p:cNvGrpSpPr/>
              <p:nvPr/>
            </p:nvGrpSpPr>
            <p:grpSpPr bwMode="auto">
              <a:xfrm>
                <a:off x="3986213" y="5578475"/>
                <a:ext cx="951185" cy="842414"/>
                <a:chOff x="312" y="1888"/>
                <a:chExt cx="871" cy="596"/>
              </a:xfrm>
            </p:grpSpPr>
            <p:sp>
              <p:nvSpPr>
                <p:cNvPr id="3126" name="Text Box 31"/>
                <p:cNvSpPr txBox="1">
                  <a:spLocks noChangeArrowheads="1"/>
                </p:cNvSpPr>
                <p:nvPr/>
              </p:nvSpPr>
              <p:spPr bwMode="auto">
                <a:xfrm>
                  <a:off x="312" y="2223"/>
                  <a:ext cx="753" cy="261"/>
                </a:xfrm>
                <a:prstGeom prst="rect">
                  <a:avLst/>
                </a:prstGeom>
                <a:noFill/>
                <a:ln w="9525" algn="ctr">
                  <a:noFill/>
                  <a:miter lim="800000"/>
                </a:ln>
              </p:spPr>
              <p:txBody>
                <a:bodyPr wrap="none">
                  <a:spAutoFit/>
                </a:bodyPr>
                <a:lstStyle/>
                <a:p>
                  <a:pPr marL="342900" indent="-342900">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库房管理</a:t>
                  </a:r>
                </a:p>
              </p:txBody>
            </p:sp>
            <p:pic>
              <p:nvPicPr>
                <p:cNvPr id="3127" name="Object 303" descr="npo0000c0"/>
                <p:cNvPicPr>
                  <a:picLocks noChangeAspect="1" noChangeArrowheads="1"/>
                </p:cNvPicPr>
                <p:nvPr/>
              </p:nvPicPr>
              <p:blipFill>
                <a:blip r:embed="rId9"/>
                <a:srcRect/>
                <a:stretch>
                  <a:fillRect/>
                </a:stretch>
              </p:blipFill>
              <p:spPr bwMode="auto">
                <a:xfrm>
                  <a:off x="385" y="1888"/>
                  <a:ext cx="798" cy="360"/>
                </a:xfrm>
                <a:prstGeom prst="rect">
                  <a:avLst/>
                </a:prstGeom>
                <a:noFill/>
                <a:ln w="9525" algn="ctr">
                  <a:noFill/>
                  <a:miter lim="800000"/>
                  <a:headEnd/>
                  <a:tailEnd/>
                </a:ln>
              </p:spPr>
            </p:pic>
          </p:grpSp>
        </p:grpSp>
        <p:grpSp>
          <p:nvGrpSpPr>
            <p:cNvPr id="9" name="组合 89"/>
            <p:cNvGrpSpPr/>
            <p:nvPr/>
          </p:nvGrpSpPr>
          <p:grpSpPr bwMode="auto">
            <a:xfrm>
              <a:off x="4937" y="7428"/>
              <a:ext cx="3322" cy="2455"/>
              <a:chOff x="2297112" y="4894263"/>
              <a:chExt cx="1582738" cy="1558391"/>
            </a:xfrm>
          </p:grpSpPr>
          <p:sp>
            <p:nvSpPr>
              <p:cNvPr id="91" name="Line 25"/>
              <p:cNvSpPr>
                <a:spLocks noChangeShapeType="1"/>
              </p:cNvSpPr>
              <p:nvPr/>
            </p:nvSpPr>
            <p:spPr bwMode="auto">
              <a:xfrm flipV="1">
                <a:off x="3251042" y="4894263"/>
                <a:ext cx="628808" cy="699725"/>
              </a:xfrm>
              <a:prstGeom prst="line">
                <a:avLst/>
              </a:prstGeom>
              <a:noFill/>
              <a:ln w="57150">
                <a:solidFill>
                  <a:srgbClr val="FF9900"/>
                </a:solidFill>
                <a:round/>
                <a:tailEnd type="triangle" w="med" len="med"/>
              </a:ln>
              <a:effectLst>
                <a:outerShdw dist="35921" dir="2700000" algn="ctr" rotWithShape="0">
                  <a:schemeClr val="bg2"/>
                </a:outerShdw>
              </a:effectLst>
            </p:spPr>
            <p:txBody>
              <a:bodyPr/>
              <a:lstStyle/>
              <a:p>
                <a:pPr>
                  <a:defRPr/>
                </a:pPr>
                <a:endParaRPr lang="zh-CN" altLang="en-US">
                  <a:solidFill>
                    <a:srgbClr val="000000"/>
                  </a:solidFill>
                  <a:latin typeface="微软雅黑" panose="020B0503020204020204" pitchFamily="2" charset="-122"/>
                  <a:ea typeface="微软雅黑" panose="020B0503020204020204" pitchFamily="2" charset="-122"/>
                </a:endParaRPr>
              </a:p>
            </p:txBody>
          </p:sp>
          <p:grpSp>
            <p:nvGrpSpPr>
              <p:cNvPr id="10" name="Group 33"/>
              <p:cNvGrpSpPr/>
              <p:nvPr/>
            </p:nvGrpSpPr>
            <p:grpSpPr bwMode="auto">
              <a:xfrm>
                <a:off x="2297112" y="5467350"/>
                <a:ext cx="1406012" cy="985304"/>
                <a:chOff x="2735" y="799"/>
                <a:chExt cx="805" cy="749"/>
              </a:xfrm>
            </p:grpSpPr>
            <p:sp>
              <p:nvSpPr>
                <p:cNvPr id="3123" name="Text Box 34"/>
                <p:cNvSpPr txBox="1">
                  <a:spLocks noChangeArrowheads="1"/>
                </p:cNvSpPr>
                <p:nvPr/>
              </p:nvSpPr>
              <p:spPr bwMode="auto">
                <a:xfrm>
                  <a:off x="2735" y="1268"/>
                  <a:ext cx="766" cy="280"/>
                </a:xfrm>
                <a:prstGeom prst="rect">
                  <a:avLst/>
                </a:prstGeom>
                <a:noFill/>
                <a:ln w="9525" algn="ctr">
                  <a:noFill/>
                  <a:miter lim="800000"/>
                </a:ln>
              </p:spPr>
              <p:txBody>
                <a:bodyPr wrap="none">
                  <a:spAutoFit/>
                </a:bodyPr>
                <a:lstStyle/>
                <a:p>
                  <a:pPr marL="342900" indent="-342900">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货物存取、领用</a:t>
                  </a:r>
                </a:p>
              </p:txBody>
            </p:sp>
            <p:graphicFrame>
              <p:nvGraphicFramePr>
                <p:cNvPr id="3075" name="Object 4"/>
                <p:cNvGraphicFramePr/>
                <p:nvPr/>
              </p:nvGraphicFramePr>
              <p:xfrm>
                <a:off x="2871" y="799"/>
                <a:ext cx="669" cy="485"/>
              </p:xfrm>
              <a:graphic>
                <a:graphicData uri="http://schemas.openxmlformats.org/presentationml/2006/ole">
                  <mc:AlternateContent xmlns:mc="http://schemas.openxmlformats.org/markup-compatibility/2006">
                    <mc:Choice xmlns:v="urn:schemas-microsoft-com:vml" Requires="v">
                      <p:oleObj spid="_x0000_s6149" name="位图图像" r:id="rId10" imgW="1057275" imgH="771525" progId="PBrush">
                        <p:embed/>
                      </p:oleObj>
                    </mc:Choice>
                    <mc:Fallback>
                      <p:oleObj name="位图图像" r:id="rId10" imgW="1057275" imgH="771525" progId="PBrush">
                        <p:embed/>
                        <p:pic>
                          <p:nvPicPr>
                            <p:cNvPr id="0" name="Object 4"/>
                            <p:cNvPicPr/>
                            <p:nvPr/>
                          </p:nvPicPr>
                          <p:blipFill>
                            <a:blip r:embed="rId11"/>
                            <a:stretch>
                              <a:fillRect/>
                            </a:stretch>
                          </p:blipFill>
                          <p:spPr>
                            <a:xfrm>
                              <a:off x="2871" y="799"/>
                              <a:ext cx="669" cy="485"/>
                            </a:xfrm>
                            <a:prstGeom prst="rect">
                              <a:avLst/>
                            </a:prstGeom>
                            <a:noFill/>
                            <a:ln w="12700">
                              <a:noFill/>
                            </a:ln>
                          </p:spPr>
                        </p:pic>
                      </p:oleObj>
                    </mc:Fallback>
                  </mc:AlternateContent>
                </a:graphicData>
              </a:graphic>
            </p:graphicFrame>
          </p:grpSp>
        </p:grpSp>
        <p:grpSp>
          <p:nvGrpSpPr>
            <p:cNvPr id="11" name="组合 94"/>
            <p:cNvGrpSpPr/>
            <p:nvPr/>
          </p:nvGrpSpPr>
          <p:grpSpPr bwMode="auto">
            <a:xfrm>
              <a:off x="2482" y="7228"/>
              <a:ext cx="5285" cy="2153"/>
              <a:chOff x="1128713" y="4767263"/>
              <a:chExt cx="2516187" cy="1367324"/>
            </a:xfrm>
          </p:grpSpPr>
          <p:grpSp>
            <p:nvGrpSpPr>
              <p:cNvPr id="12" name="Group 39"/>
              <p:cNvGrpSpPr/>
              <p:nvPr/>
            </p:nvGrpSpPr>
            <p:grpSpPr bwMode="auto">
              <a:xfrm>
                <a:off x="1128713" y="5148263"/>
                <a:ext cx="1129280" cy="986324"/>
                <a:chOff x="249" y="1752"/>
                <a:chExt cx="646" cy="880"/>
              </a:xfrm>
            </p:grpSpPr>
            <p:pic>
              <p:nvPicPr>
                <p:cNvPr id="3119" name="Picture 40" descr="2"/>
                <p:cNvPicPr>
                  <a:picLocks noChangeAspect="1" noChangeArrowheads="1"/>
                </p:cNvPicPr>
                <p:nvPr/>
              </p:nvPicPr>
              <p:blipFill>
                <a:blip r:embed="rId12"/>
                <a:srcRect/>
                <a:stretch>
                  <a:fillRect/>
                </a:stretch>
              </p:blipFill>
              <p:spPr bwMode="auto">
                <a:xfrm>
                  <a:off x="340" y="1752"/>
                  <a:ext cx="555" cy="553"/>
                </a:xfrm>
                <a:prstGeom prst="rect">
                  <a:avLst/>
                </a:prstGeom>
                <a:noFill/>
                <a:ln w="9525">
                  <a:noFill/>
                  <a:miter lim="800000"/>
                  <a:headEnd/>
                  <a:tailEnd/>
                </a:ln>
              </p:spPr>
            </p:pic>
            <p:sp>
              <p:nvSpPr>
                <p:cNvPr id="3120" name="Text Box 41"/>
                <p:cNvSpPr txBox="1">
                  <a:spLocks noChangeArrowheads="1"/>
                </p:cNvSpPr>
                <p:nvPr/>
              </p:nvSpPr>
              <p:spPr bwMode="auto">
                <a:xfrm>
                  <a:off x="249" y="2303"/>
                  <a:ext cx="569" cy="329"/>
                </a:xfrm>
                <a:prstGeom prst="rect">
                  <a:avLst/>
                </a:prstGeom>
                <a:noFill/>
                <a:ln w="9525" algn="ctr">
                  <a:noFill/>
                  <a:miter lim="800000"/>
                </a:ln>
              </p:spPr>
              <p:txBody>
                <a:bodyPr wrap="none">
                  <a:spAutoFit/>
                </a:bodyPr>
                <a:lstStyle/>
                <a:p>
                  <a:pPr marL="342900" indent="-342900">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出入库扫描</a:t>
                  </a:r>
                  <a:endParaRPr lang="en-US" altLang="zh-CN">
                    <a:solidFill>
                      <a:srgbClr val="000000"/>
                    </a:solidFill>
                    <a:latin typeface="微软雅黑" panose="020B0503020204020204" pitchFamily="2" charset="-122"/>
                    <a:ea typeface="微软雅黑" panose="020B0503020204020204" pitchFamily="2" charset="-122"/>
                  </a:endParaRPr>
                </a:p>
              </p:txBody>
            </p:sp>
          </p:grpSp>
          <p:sp>
            <p:nvSpPr>
              <p:cNvPr id="97" name="Line 17"/>
              <p:cNvSpPr>
                <a:spLocks noChangeShapeType="1"/>
              </p:cNvSpPr>
              <p:nvPr/>
            </p:nvSpPr>
            <p:spPr bwMode="auto">
              <a:xfrm flipV="1">
                <a:off x="2308250" y="4767263"/>
                <a:ext cx="1336650" cy="508007"/>
              </a:xfrm>
              <a:prstGeom prst="line">
                <a:avLst/>
              </a:prstGeom>
              <a:noFill/>
              <a:ln w="57150">
                <a:solidFill>
                  <a:srgbClr val="FF9900"/>
                </a:solidFill>
                <a:round/>
                <a:tailEnd type="triangle" w="med" len="med"/>
              </a:ln>
              <a:effectLst>
                <a:outerShdw dist="35921" dir="2700000" algn="ctr" rotWithShape="0">
                  <a:schemeClr val="bg2"/>
                </a:outerShdw>
              </a:effectLst>
            </p:spPr>
            <p:txBody>
              <a:bodyPr/>
              <a:lstStyle/>
              <a:p>
                <a:pPr>
                  <a:defRPr/>
                </a:pPr>
                <a:endParaRPr lang="zh-CN" altLang="en-US">
                  <a:solidFill>
                    <a:srgbClr val="000000"/>
                  </a:solidFill>
                  <a:latin typeface="微软雅黑" panose="020B0503020204020204" pitchFamily="2" charset="-122"/>
                  <a:ea typeface="微软雅黑" panose="020B0503020204020204" pitchFamily="2" charset="-122"/>
                </a:endParaRPr>
              </a:p>
            </p:txBody>
          </p:sp>
        </p:grpSp>
        <p:grpSp>
          <p:nvGrpSpPr>
            <p:cNvPr id="13" name="组合 99"/>
            <p:cNvGrpSpPr/>
            <p:nvPr/>
          </p:nvGrpSpPr>
          <p:grpSpPr bwMode="auto">
            <a:xfrm>
              <a:off x="10737" y="6735"/>
              <a:ext cx="6625" cy="1443"/>
              <a:chOff x="5059363" y="4454525"/>
              <a:chExt cx="3155950" cy="915731"/>
            </a:xfrm>
          </p:grpSpPr>
          <p:grpSp>
            <p:nvGrpSpPr>
              <p:cNvPr id="14" name="Group 50"/>
              <p:cNvGrpSpPr/>
              <p:nvPr/>
            </p:nvGrpSpPr>
            <p:grpSpPr bwMode="auto">
              <a:xfrm>
                <a:off x="6630988" y="4454525"/>
                <a:ext cx="977900" cy="627063"/>
                <a:chOff x="2562" y="1525"/>
                <a:chExt cx="606" cy="490"/>
              </a:xfrm>
            </p:grpSpPr>
            <p:pic>
              <p:nvPicPr>
                <p:cNvPr id="3114" name="Picture 51" descr="Binary Code"/>
                <p:cNvPicPr preferRelativeResize="0">
                  <a:picLocks noChangeAspect="1" noChangeArrowheads="1"/>
                </p:cNvPicPr>
                <p:nvPr/>
              </p:nvPicPr>
              <p:blipFill>
                <a:blip r:embed="rId13"/>
                <a:srcRect/>
                <a:stretch>
                  <a:fillRect/>
                </a:stretch>
              </p:blipFill>
              <p:spPr bwMode="auto">
                <a:xfrm>
                  <a:off x="2880" y="1536"/>
                  <a:ext cx="288" cy="445"/>
                </a:xfrm>
                <a:prstGeom prst="rect">
                  <a:avLst/>
                </a:prstGeom>
                <a:noFill/>
                <a:ln w="9525">
                  <a:noFill/>
                  <a:miter lim="800000"/>
                  <a:headEnd/>
                  <a:tailEnd/>
                </a:ln>
              </p:spPr>
            </p:pic>
            <p:pic>
              <p:nvPicPr>
                <p:cNvPr id="3115" name="Picture 52" descr="Binary Code"/>
                <p:cNvPicPr preferRelativeResize="0">
                  <a:picLocks noChangeAspect="1" noChangeArrowheads="1"/>
                </p:cNvPicPr>
                <p:nvPr/>
              </p:nvPicPr>
              <p:blipFill>
                <a:blip r:embed="rId13"/>
                <a:srcRect/>
                <a:stretch>
                  <a:fillRect/>
                </a:stretch>
              </p:blipFill>
              <p:spPr bwMode="auto">
                <a:xfrm>
                  <a:off x="2789" y="1570"/>
                  <a:ext cx="288" cy="445"/>
                </a:xfrm>
                <a:prstGeom prst="rect">
                  <a:avLst/>
                </a:prstGeom>
                <a:noFill/>
                <a:ln w="9525">
                  <a:noFill/>
                  <a:miter lim="800000"/>
                  <a:headEnd/>
                  <a:tailEnd/>
                </a:ln>
              </p:spPr>
            </p:pic>
            <p:pic>
              <p:nvPicPr>
                <p:cNvPr id="3116" name="Picture 53" descr="MSN-Man"/>
                <p:cNvPicPr>
                  <a:picLocks noChangeAspect="1" noChangeArrowheads="1"/>
                </p:cNvPicPr>
                <p:nvPr/>
              </p:nvPicPr>
              <p:blipFill>
                <a:blip r:embed="rId14"/>
                <a:srcRect/>
                <a:stretch>
                  <a:fillRect/>
                </a:stretch>
              </p:blipFill>
              <p:spPr bwMode="auto">
                <a:xfrm>
                  <a:off x="2562" y="1525"/>
                  <a:ext cx="336" cy="450"/>
                </a:xfrm>
                <a:prstGeom prst="rect">
                  <a:avLst/>
                </a:prstGeom>
                <a:noFill/>
                <a:ln w="9525">
                  <a:noFill/>
                  <a:miter lim="800000"/>
                  <a:headEnd/>
                  <a:tailEnd/>
                </a:ln>
              </p:spPr>
            </p:pic>
          </p:grpSp>
          <p:sp>
            <p:nvSpPr>
              <p:cNvPr id="102" name="Line 17"/>
              <p:cNvSpPr>
                <a:spLocks noChangeShapeType="1"/>
              </p:cNvSpPr>
              <p:nvPr/>
            </p:nvSpPr>
            <p:spPr bwMode="auto">
              <a:xfrm flipH="1" flipV="1">
                <a:off x="5059363" y="4703589"/>
                <a:ext cx="1257616" cy="150707"/>
              </a:xfrm>
              <a:prstGeom prst="line">
                <a:avLst/>
              </a:prstGeom>
              <a:noFill/>
              <a:ln w="57150">
                <a:solidFill>
                  <a:srgbClr val="FF9900"/>
                </a:solidFill>
                <a:round/>
                <a:tailEnd type="triangle" w="med" len="med"/>
              </a:ln>
              <a:effectLst>
                <a:outerShdw dist="35921" dir="2700000" algn="ctr" rotWithShape="0">
                  <a:schemeClr val="bg2"/>
                </a:outerShdw>
              </a:effectLst>
            </p:spPr>
            <p:txBody>
              <a:bodyPr/>
              <a:lstStyle/>
              <a:p>
                <a:pPr>
                  <a:defRPr/>
                </a:pPr>
                <a:endParaRPr lang="zh-CN" altLang="en-US">
                  <a:solidFill>
                    <a:srgbClr val="000000"/>
                  </a:solidFill>
                  <a:latin typeface="微软雅黑" panose="020B0503020204020204" pitchFamily="2" charset="-122"/>
                  <a:ea typeface="微软雅黑" panose="020B0503020204020204" pitchFamily="2" charset="-122"/>
                </a:endParaRPr>
              </a:p>
            </p:txBody>
          </p:sp>
          <p:sp>
            <p:nvSpPr>
              <p:cNvPr id="3113" name="Text Box 41"/>
              <p:cNvSpPr txBox="1">
                <a:spLocks noChangeArrowheads="1"/>
              </p:cNvSpPr>
              <p:nvPr/>
            </p:nvSpPr>
            <p:spPr bwMode="auto">
              <a:xfrm>
                <a:off x="6154738" y="5002213"/>
                <a:ext cx="2060575" cy="368043"/>
              </a:xfrm>
              <a:prstGeom prst="rect">
                <a:avLst/>
              </a:prstGeom>
              <a:noFill/>
              <a:ln w="9525" algn="ctr">
                <a:noFill/>
                <a:miter lim="800000"/>
              </a:ln>
            </p:spPr>
            <p:txBody>
              <a:bodyPr>
                <a:spAutoFit/>
              </a:bodyPr>
              <a:lstStyle/>
              <a:p>
                <a:pPr marL="342900" indent="-342900" algn="ctr">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库存预警、计划订单</a:t>
                </a:r>
              </a:p>
            </p:txBody>
          </p:sp>
        </p:grpSp>
        <p:grpSp>
          <p:nvGrpSpPr>
            <p:cNvPr id="15" name="组合 106"/>
            <p:cNvGrpSpPr/>
            <p:nvPr/>
          </p:nvGrpSpPr>
          <p:grpSpPr bwMode="auto">
            <a:xfrm>
              <a:off x="1152" y="6225"/>
              <a:ext cx="6300" cy="1491"/>
              <a:chOff x="495300" y="4130675"/>
              <a:chExt cx="3000376" cy="945902"/>
            </a:xfrm>
          </p:grpSpPr>
          <p:pic>
            <p:nvPicPr>
              <p:cNvPr id="3108" name="Picture 62" descr="j0090070"/>
              <p:cNvPicPr>
                <a:picLocks noChangeAspect="1" noChangeArrowheads="1"/>
              </p:cNvPicPr>
              <p:nvPr/>
            </p:nvPicPr>
            <p:blipFill>
              <a:blip r:embed="rId15"/>
              <a:srcRect/>
              <a:stretch>
                <a:fillRect/>
              </a:stretch>
            </p:blipFill>
            <p:spPr bwMode="auto">
              <a:xfrm>
                <a:off x="1128713" y="4130675"/>
                <a:ext cx="831850" cy="542925"/>
              </a:xfrm>
              <a:prstGeom prst="rect">
                <a:avLst/>
              </a:prstGeom>
              <a:noFill/>
              <a:ln w="9525">
                <a:noFill/>
                <a:miter lim="800000"/>
                <a:headEnd/>
                <a:tailEnd/>
              </a:ln>
            </p:spPr>
          </p:pic>
          <p:sp>
            <p:nvSpPr>
              <p:cNvPr id="3109" name="Text Box 41"/>
              <p:cNvSpPr txBox="1">
                <a:spLocks noChangeArrowheads="1"/>
              </p:cNvSpPr>
              <p:nvPr/>
            </p:nvSpPr>
            <p:spPr bwMode="auto">
              <a:xfrm>
                <a:off x="495300" y="4708525"/>
                <a:ext cx="1984375" cy="368052"/>
              </a:xfrm>
              <a:prstGeom prst="rect">
                <a:avLst/>
              </a:prstGeom>
              <a:noFill/>
              <a:ln w="9525" algn="ctr">
                <a:noFill/>
                <a:miter lim="800000"/>
              </a:ln>
            </p:spPr>
            <p:txBody>
              <a:bodyPr>
                <a:spAutoFit/>
              </a:bodyPr>
              <a:lstStyle/>
              <a:p>
                <a:pPr marL="342900" indent="-342900" algn="ctr">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流程跟踪、质量检验</a:t>
                </a:r>
              </a:p>
            </p:txBody>
          </p:sp>
          <p:sp>
            <p:nvSpPr>
              <p:cNvPr id="110" name="Line 17"/>
              <p:cNvSpPr>
                <a:spLocks noChangeShapeType="1"/>
              </p:cNvSpPr>
              <p:nvPr/>
            </p:nvSpPr>
            <p:spPr bwMode="auto">
              <a:xfrm>
                <a:off x="2308622" y="4447961"/>
                <a:ext cx="1187054" cy="0"/>
              </a:xfrm>
              <a:prstGeom prst="line">
                <a:avLst/>
              </a:prstGeom>
              <a:noFill/>
              <a:ln w="57150">
                <a:solidFill>
                  <a:srgbClr val="FF9900"/>
                </a:solidFill>
                <a:round/>
                <a:tailEnd type="triangle" w="med" len="med"/>
              </a:ln>
              <a:effectLst>
                <a:outerShdw dist="35921" dir="2700000" algn="ctr" rotWithShape="0">
                  <a:schemeClr val="bg2"/>
                </a:outerShdw>
              </a:effectLst>
            </p:spPr>
            <p:txBody>
              <a:bodyPr/>
              <a:lstStyle/>
              <a:p>
                <a:pPr>
                  <a:defRPr/>
                </a:pPr>
                <a:endParaRPr lang="zh-CN" altLang="en-US">
                  <a:solidFill>
                    <a:srgbClr val="000000"/>
                  </a:solidFill>
                  <a:latin typeface="微软雅黑" panose="020B0503020204020204" pitchFamily="2" charset="-122"/>
                  <a:ea typeface="微软雅黑" panose="020B0503020204020204" pitchFamily="2" charset="-122"/>
                </a:endParaRPr>
              </a:p>
            </p:txBody>
          </p:sp>
        </p:grpSp>
        <p:grpSp>
          <p:nvGrpSpPr>
            <p:cNvPr id="16" name="组合 110"/>
            <p:cNvGrpSpPr/>
            <p:nvPr/>
          </p:nvGrpSpPr>
          <p:grpSpPr bwMode="auto">
            <a:xfrm>
              <a:off x="11067" y="5475"/>
              <a:ext cx="6125" cy="1201"/>
              <a:chOff x="5216525" y="3654425"/>
              <a:chExt cx="2917825" cy="761682"/>
            </a:xfrm>
          </p:grpSpPr>
          <p:sp>
            <p:nvSpPr>
              <p:cNvPr id="112" name="Line 27"/>
              <p:cNvSpPr>
                <a:spLocks noChangeShapeType="1"/>
              </p:cNvSpPr>
              <p:nvPr/>
            </p:nvSpPr>
            <p:spPr bwMode="auto">
              <a:xfrm flipH="1">
                <a:off x="5216525" y="4003373"/>
                <a:ext cx="1021834" cy="317226"/>
              </a:xfrm>
              <a:prstGeom prst="line">
                <a:avLst/>
              </a:prstGeom>
              <a:noFill/>
              <a:ln w="57150">
                <a:solidFill>
                  <a:srgbClr val="FF9900"/>
                </a:solidFill>
                <a:round/>
                <a:tailEnd type="triangle" w="med" len="med"/>
              </a:ln>
              <a:effectLst>
                <a:outerShdw dist="35921" dir="2700000" algn="ctr" rotWithShape="0">
                  <a:schemeClr val="bg2"/>
                </a:outerShdw>
              </a:effectLst>
            </p:spPr>
            <p:txBody>
              <a:bodyPr/>
              <a:lstStyle/>
              <a:p>
                <a:pPr>
                  <a:defRPr/>
                </a:pPr>
                <a:endParaRPr lang="zh-CN" altLang="en-US">
                  <a:solidFill>
                    <a:srgbClr val="000000"/>
                  </a:solidFill>
                  <a:latin typeface="微软雅黑" panose="020B0503020204020204" pitchFamily="2" charset="-122"/>
                  <a:ea typeface="微软雅黑" panose="020B0503020204020204" pitchFamily="2" charset="-122"/>
                </a:endParaRPr>
              </a:p>
            </p:txBody>
          </p:sp>
          <p:pic>
            <p:nvPicPr>
              <p:cNvPr id="3106" name="Picture 4" descr="wireless access point"/>
              <p:cNvPicPr>
                <a:picLocks noChangeAspect="1" noChangeArrowheads="1"/>
              </p:cNvPicPr>
              <p:nvPr/>
            </p:nvPicPr>
            <p:blipFill>
              <a:blip r:embed="rId16"/>
              <a:srcRect/>
              <a:stretch>
                <a:fillRect/>
              </a:stretch>
            </p:blipFill>
            <p:spPr bwMode="auto">
              <a:xfrm>
                <a:off x="6710363" y="3654425"/>
                <a:ext cx="784225" cy="441325"/>
              </a:xfrm>
              <a:prstGeom prst="rect">
                <a:avLst/>
              </a:prstGeom>
              <a:noFill/>
              <a:ln w="9525">
                <a:noFill/>
                <a:miter lim="800000"/>
                <a:headEnd/>
                <a:tailEnd/>
              </a:ln>
            </p:spPr>
          </p:pic>
          <p:sp>
            <p:nvSpPr>
              <p:cNvPr id="3107" name="Text Box 18"/>
              <p:cNvSpPr txBox="1">
                <a:spLocks noChangeArrowheads="1"/>
              </p:cNvSpPr>
              <p:nvPr/>
            </p:nvSpPr>
            <p:spPr bwMode="auto">
              <a:xfrm>
                <a:off x="6075363" y="4048125"/>
                <a:ext cx="2058987" cy="367982"/>
              </a:xfrm>
              <a:prstGeom prst="rect">
                <a:avLst/>
              </a:prstGeom>
              <a:noFill/>
              <a:ln w="12700" algn="ctr">
                <a:noFill/>
                <a:miter lim="800000"/>
              </a:ln>
            </p:spPr>
            <p:txBody>
              <a:bodyPr>
                <a:spAutoFit/>
              </a:bodyPr>
              <a:lstStyle/>
              <a:p>
                <a:pPr marL="342900" indent="-342900">
                  <a:spcBef>
                    <a:spcPct val="20000"/>
                  </a:spcBef>
                  <a:buClr>
                    <a:srgbClr val="65AAE9"/>
                  </a:buClr>
                  <a:buSzPct val="100000"/>
                </a:pPr>
                <a:r>
                  <a:rPr lang="zh-CN" altLang="en-US">
                    <a:solidFill>
                      <a:srgbClr val="000000"/>
                    </a:solidFill>
                    <a:latin typeface="微软雅黑" panose="020B0503020204020204" pitchFamily="2" charset="-122"/>
                    <a:ea typeface="微软雅黑" panose="020B0503020204020204" pitchFamily="2" charset="-122"/>
                  </a:rPr>
                  <a:t>条码、</a:t>
                </a:r>
                <a:r>
                  <a:rPr lang="en-US" altLang="zh-CN">
                    <a:solidFill>
                      <a:srgbClr val="000000"/>
                    </a:solidFill>
                    <a:latin typeface="微软雅黑" panose="020B0503020204020204" pitchFamily="2" charset="-122"/>
                    <a:ea typeface="微软雅黑" panose="020B0503020204020204" pitchFamily="2" charset="-122"/>
                  </a:rPr>
                  <a:t>RFID</a:t>
                </a:r>
                <a:r>
                  <a:rPr lang="zh-CN" altLang="en-US">
                    <a:solidFill>
                      <a:srgbClr val="000000"/>
                    </a:solidFill>
                    <a:latin typeface="微软雅黑" panose="020B0503020204020204" pitchFamily="2" charset="-122"/>
                    <a:ea typeface="微软雅黑" panose="020B0503020204020204" pitchFamily="2" charset="-122"/>
                  </a:rPr>
                  <a:t>识别定位</a:t>
                </a:r>
                <a:endParaRPr lang="en-US" altLang="zh-CN">
                  <a:solidFill>
                    <a:srgbClr val="000000"/>
                  </a:solidFill>
                  <a:latin typeface="微软雅黑" panose="020B0503020204020204" pitchFamily="2" charset="-122"/>
                  <a:ea typeface="微软雅黑" panose="020B0503020204020204" pitchFamily="2" charset="-122"/>
                </a:endParaRPr>
              </a:p>
            </p:txBody>
          </p:sp>
        </p:grpSp>
        <p:pic>
          <p:nvPicPr>
            <p:cNvPr id="115" name="Picture 6" descr="Green-arrow"/>
            <p:cNvPicPr>
              <a:picLocks noChangeAspect="1" noChangeArrowheads="1"/>
            </p:cNvPicPr>
            <p:nvPr/>
          </p:nvPicPr>
          <p:blipFill>
            <a:blip r:embed="rId17"/>
            <a:srcRect/>
            <a:stretch>
              <a:fillRect/>
            </a:stretch>
          </p:blipFill>
          <p:spPr bwMode="auto">
            <a:xfrm rot="2388277" flipH="1">
              <a:off x="7497" y="3953"/>
              <a:ext cx="2382" cy="1427"/>
            </a:xfrm>
            <a:prstGeom prst="rect">
              <a:avLst/>
            </a:prstGeom>
            <a:noFill/>
            <a:ln w="9525">
              <a:noFill/>
              <a:miter lim="800000"/>
              <a:headEnd/>
              <a:tailEnd/>
            </a:ln>
          </p:spPr>
        </p:pic>
        <p:pic>
          <p:nvPicPr>
            <p:cNvPr id="116" name="Picture 7" descr="Green-arrow"/>
            <p:cNvPicPr>
              <a:picLocks noChangeAspect="1" noChangeArrowheads="1"/>
            </p:cNvPicPr>
            <p:nvPr/>
          </p:nvPicPr>
          <p:blipFill>
            <a:blip r:embed="rId18"/>
            <a:srcRect/>
            <a:stretch>
              <a:fillRect/>
            </a:stretch>
          </p:blipFill>
          <p:spPr bwMode="auto">
            <a:xfrm rot="9629949">
              <a:off x="6157" y="3960"/>
              <a:ext cx="1840" cy="2005"/>
            </a:xfrm>
            <a:prstGeom prst="rect">
              <a:avLst/>
            </a:prstGeom>
            <a:noFill/>
            <a:ln w="9525">
              <a:noFill/>
              <a:miter lim="800000"/>
              <a:headEnd/>
              <a:tailEnd/>
            </a:ln>
          </p:spPr>
        </p:pic>
        <p:grpSp>
          <p:nvGrpSpPr>
            <p:cNvPr id="17" name="组合 116"/>
            <p:cNvGrpSpPr/>
            <p:nvPr/>
          </p:nvGrpSpPr>
          <p:grpSpPr bwMode="auto">
            <a:xfrm>
              <a:off x="10239" y="7328"/>
              <a:ext cx="5333" cy="2391"/>
              <a:chOff x="4822825" y="4830763"/>
              <a:chExt cx="2540000" cy="1517503"/>
            </a:xfrm>
          </p:grpSpPr>
          <p:pic>
            <p:nvPicPr>
              <p:cNvPr id="3102" name="Picture 4"/>
              <p:cNvPicPr>
                <a:picLocks noChangeAspect="1" noChangeArrowheads="1"/>
              </p:cNvPicPr>
              <p:nvPr/>
            </p:nvPicPr>
            <p:blipFill>
              <a:blip r:embed="rId19"/>
              <a:srcRect/>
              <a:stretch>
                <a:fillRect/>
              </a:stretch>
            </p:blipFill>
            <p:spPr bwMode="auto">
              <a:xfrm>
                <a:off x="5845175" y="5403850"/>
                <a:ext cx="714375" cy="606425"/>
              </a:xfrm>
              <a:prstGeom prst="rect">
                <a:avLst/>
              </a:prstGeom>
              <a:noFill/>
              <a:ln w="9525">
                <a:noFill/>
                <a:miter lim="800000"/>
                <a:headEnd/>
                <a:tailEnd/>
              </a:ln>
            </p:spPr>
          </p:pic>
          <p:sp>
            <p:nvSpPr>
              <p:cNvPr id="119" name="Line 17"/>
              <p:cNvSpPr>
                <a:spLocks noChangeShapeType="1"/>
              </p:cNvSpPr>
              <p:nvPr/>
            </p:nvSpPr>
            <p:spPr bwMode="auto">
              <a:xfrm flipH="1" flipV="1">
                <a:off x="4822825" y="4830763"/>
                <a:ext cx="785935" cy="509384"/>
              </a:xfrm>
              <a:prstGeom prst="line">
                <a:avLst/>
              </a:prstGeom>
              <a:noFill/>
              <a:ln w="57150">
                <a:solidFill>
                  <a:srgbClr val="FF9900"/>
                </a:solidFill>
                <a:round/>
                <a:tailEnd type="triangle" w="med" len="med"/>
              </a:ln>
              <a:effectLst>
                <a:outerShdw dist="35921" dir="2700000" algn="ctr" rotWithShape="0">
                  <a:schemeClr val="bg2"/>
                </a:outerShdw>
              </a:effectLst>
            </p:spPr>
            <p:txBody>
              <a:bodyPr/>
              <a:lstStyle/>
              <a:p>
                <a:pPr>
                  <a:defRPr/>
                </a:pPr>
                <a:endParaRPr lang="zh-CN" altLang="en-US">
                  <a:solidFill>
                    <a:srgbClr val="000000"/>
                  </a:solidFill>
                  <a:latin typeface="微软雅黑" panose="020B0503020204020204" pitchFamily="2" charset="-122"/>
                  <a:ea typeface="微软雅黑" panose="020B0503020204020204" pitchFamily="2" charset="-122"/>
                </a:endParaRPr>
              </a:p>
            </p:txBody>
          </p:sp>
          <p:sp>
            <p:nvSpPr>
              <p:cNvPr id="3104" name="TextBox 101"/>
              <p:cNvSpPr txBox="1">
                <a:spLocks noChangeArrowheads="1"/>
              </p:cNvSpPr>
              <p:nvPr/>
            </p:nvSpPr>
            <p:spPr bwMode="auto">
              <a:xfrm>
                <a:off x="5302250" y="5980113"/>
                <a:ext cx="2060575" cy="368153"/>
              </a:xfrm>
              <a:prstGeom prst="rect">
                <a:avLst/>
              </a:prstGeom>
              <a:noFill/>
              <a:ln w="9525">
                <a:noFill/>
                <a:miter lim="800000"/>
              </a:ln>
            </p:spPr>
            <p:txBody>
              <a:bodyPr>
                <a:spAutoFit/>
              </a:bodyPr>
              <a:lstStyle/>
              <a:p>
                <a:r>
                  <a:rPr lang="zh-CN" altLang="en-US">
                    <a:solidFill>
                      <a:srgbClr val="000000"/>
                    </a:solidFill>
                    <a:latin typeface="微软雅黑" panose="020B0503020204020204" pitchFamily="2" charset="-122"/>
                    <a:ea typeface="微软雅黑" panose="020B0503020204020204" pitchFamily="2" charset="-122"/>
                  </a:rPr>
                  <a:t>历史查询、决策分析</a:t>
                </a:r>
              </a:p>
            </p:txBody>
          </p:sp>
        </p:grpSp>
        <p:sp>
          <p:nvSpPr>
            <p:cNvPr id="121" name="Line 17"/>
            <p:cNvSpPr>
              <a:spLocks noChangeShapeType="1"/>
            </p:cNvSpPr>
            <p:nvPr/>
          </p:nvSpPr>
          <p:spPr bwMode="auto">
            <a:xfrm>
              <a:off x="4629" y="5925"/>
              <a:ext cx="2990" cy="298"/>
            </a:xfrm>
            <a:prstGeom prst="line">
              <a:avLst/>
            </a:prstGeom>
            <a:noFill/>
            <a:ln w="57150">
              <a:solidFill>
                <a:srgbClr val="FF9900"/>
              </a:solidFill>
              <a:round/>
              <a:tailEnd type="triangle" w="med" len="med"/>
            </a:ln>
            <a:effectLst>
              <a:outerShdw dist="35921" dir="2700000" algn="ctr" rotWithShape="0">
                <a:schemeClr val="bg2"/>
              </a:outerShdw>
            </a:effectLst>
          </p:spPr>
          <p:txBody>
            <a:bodyPr/>
            <a:lstStyle/>
            <a:p>
              <a:pPr>
                <a:defRPr/>
              </a:pPr>
              <a:endParaRPr lang="zh-CN" altLang="en-US">
                <a:solidFill>
                  <a:srgbClr val="000000"/>
                </a:solidFill>
                <a:latin typeface="微软雅黑" panose="020B0503020204020204" pitchFamily="2" charset="-122"/>
                <a:ea typeface="微软雅黑" panose="020B0503020204020204" pitchFamily="2" charset="-122"/>
              </a:endParaRPr>
            </a:p>
          </p:txBody>
        </p:sp>
        <p:sp>
          <p:nvSpPr>
            <p:cNvPr id="122" name="椭圆 121"/>
            <p:cNvSpPr/>
            <p:nvPr/>
          </p:nvSpPr>
          <p:spPr bwMode="auto">
            <a:xfrm>
              <a:off x="7912" y="5345"/>
              <a:ext cx="3162" cy="908"/>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90000" tIns="46800" rIns="90000" bIns="46800" anchor="ctr"/>
            <a:lstStyle/>
            <a:p>
              <a:pPr algn="ctr">
                <a:defRPr/>
              </a:pPr>
              <a:r>
                <a:rPr lang="zh-CN" altLang="en-US" sz="1600" dirty="0">
                  <a:solidFill>
                    <a:srgbClr val="FFFFFF"/>
                  </a:solidFill>
                  <a:latin typeface="微软雅黑" panose="020B0503020204020204" pitchFamily="2" charset="-122"/>
                  <a:ea typeface="微软雅黑" panose="020B0503020204020204" pitchFamily="2" charset="-122"/>
                </a:rPr>
                <a:t>仓储管理系统</a:t>
              </a:r>
            </a:p>
          </p:txBody>
        </p:sp>
        <p:cxnSp>
          <p:nvCxnSpPr>
            <p:cNvPr id="3090" name="直接连接符 48"/>
            <p:cNvCxnSpPr>
              <a:cxnSpLocks noChangeShapeType="1"/>
            </p:cNvCxnSpPr>
            <p:nvPr/>
          </p:nvCxnSpPr>
          <p:spPr bwMode="auto">
            <a:xfrm rot="10800000">
              <a:off x="189" y="4333"/>
              <a:ext cx="18673" cy="0"/>
            </a:xfrm>
            <a:prstGeom prst="line">
              <a:avLst/>
            </a:prstGeom>
            <a:noFill/>
            <a:ln w="9525" algn="ctr">
              <a:solidFill>
                <a:schemeClr val="tx1"/>
              </a:solidFill>
              <a:prstDash val="dash"/>
              <a:round/>
            </a:ln>
          </p:spPr>
        </p:cxnSp>
        <p:grpSp>
          <p:nvGrpSpPr>
            <p:cNvPr id="18" name="组合 52"/>
            <p:cNvGrpSpPr/>
            <p:nvPr/>
          </p:nvGrpSpPr>
          <p:grpSpPr bwMode="auto">
            <a:xfrm>
              <a:off x="2212" y="1858"/>
              <a:ext cx="8400" cy="1880"/>
              <a:chOff x="1857356" y="928670"/>
              <a:chExt cx="3429024" cy="1193524"/>
            </a:xfrm>
          </p:grpSpPr>
          <p:sp>
            <p:nvSpPr>
              <p:cNvPr id="3097" name="Oval 8"/>
              <p:cNvSpPr>
                <a:spLocks noChangeArrowheads="1"/>
              </p:cNvSpPr>
              <p:nvPr/>
            </p:nvSpPr>
            <p:spPr bwMode="auto">
              <a:xfrm>
                <a:off x="1857356" y="1571612"/>
                <a:ext cx="3429024" cy="550582"/>
              </a:xfrm>
              <a:prstGeom prst="ellipse">
                <a:avLst/>
              </a:prstGeom>
              <a:gradFill rotWithShape="0">
                <a:gsLst>
                  <a:gs pos="0">
                    <a:srgbClr val="336699"/>
                  </a:gs>
                  <a:gs pos="100000">
                    <a:schemeClr val="bg1"/>
                  </a:gs>
                </a:gsLst>
                <a:path path="shape">
                  <a:fillToRect l="50000" t="50000" r="50000" b="50000"/>
                </a:path>
              </a:gradFill>
              <a:ln w="9525">
                <a:noFill/>
                <a:round/>
              </a:ln>
            </p:spPr>
            <p:txBody>
              <a:bodyPr wrap="none" anchor="ctr"/>
              <a:lstStyle/>
              <a:p>
                <a:pPr algn="ctr" eaLnBrk="0" hangingPunct="0"/>
                <a:endParaRPr lang="en-US" altLang="zh-CN">
                  <a:solidFill>
                    <a:srgbClr val="FFFFFF"/>
                  </a:solidFill>
                  <a:latin typeface="微软雅黑" panose="020B0503020204020204" pitchFamily="2" charset="-122"/>
                  <a:ea typeface="微软雅黑" panose="020B0503020204020204" pitchFamily="2" charset="-122"/>
                </a:endParaRPr>
              </a:p>
            </p:txBody>
          </p:sp>
          <p:grpSp>
            <p:nvGrpSpPr>
              <p:cNvPr id="19" name="组合 45"/>
              <p:cNvGrpSpPr/>
              <p:nvPr/>
            </p:nvGrpSpPr>
            <p:grpSpPr bwMode="auto">
              <a:xfrm>
                <a:off x="2026767" y="928670"/>
                <a:ext cx="2790164" cy="1143008"/>
                <a:chOff x="2026767" y="928670"/>
                <a:chExt cx="2790164" cy="1143008"/>
              </a:xfrm>
            </p:grpSpPr>
            <p:pic>
              <p:nvPicPr>
                <p:cNvPr id="3099" name="Picture 9" descr="图形1"/>
                <p:cNvPicPr>
                  <a:picLocks noChangeAspect="1" noChangeArrowheads="1"/>
                </p:cNvPicPr>
                <p:nvPr/>
              </p:nvPicPr>
              <p:blipFill>
                <a:blip r:embed="rId20"/>
                <a:srcRect/>
                <a:stretch>
                  <a:fillRect/>
                </a:stretch>
              </p:blipFill>
              <p:spPr bwMode="auto">
                <a:xfrm>
                  <a:off x="2026767" y="1489968"/>
                  <a:ext cx="2790164" cy="581710"/>
                </a:xfrm>
                <a:prstGeom prst="rect">
                  <a:avLst/>
                </a:prstGeom>
                <a:noFill/>
                <a:ln w="9525">
                  <a:noFill/>
                  <a:miter lim="800000"/>
                  <a:headEnd/>
                  <a:tailEnd/>
                </a:ln>
              </p:spPr>
            </p:pic>
            <p:sp>
              <p:nvSpPr>
                <p:cNvPr id="3100" name="TextBox 17"/>
                <p:cNvSpPr txBox="1">
                  <a:spLocks noChangeArrowheads="1"/>
                </p:cNvSpPr>
                <p:nvPr/>
              </p:nvSpPr>
              <p:spPr bwMode="auto">
                <a:xfrm>
                  <a:off x="2285984" y="1643050"/>
                  <a:ext cx="2345256" cy="368215"/>
                </a:xfrm>
                <a:prstGeom prst="rect">
                  <a:avLst/>
                </a:prstGeom>
                <a:noFill/>
                <a:ln w="9525">
                  <a:noFill/>
                  <a:miter lim="800000"/>
                </a:ln>
              </p:spPr>
              <p:txBody>
                <a:bodyPr>
                  <a:spAutoFit/>
                </a:bodyPr>
                <a:lstStyle/>
                <a:p>
                  <a:pPr algn="ctr" eaLnBrk="0" hangingPunct="0"/>
                  <a:r>
                    <a:rPr lang="zh-CN" altLang="en-US">
                      <a:solidFill>
                        <a:srgbClr val="000000"/>
                      </a:solidFill>
                      <a:latin typeface="微软雅黑" panose="020B0503020204020204" pitchFamily="2" charset="-122"/>
                      <a:ea typeface="微软雅黑" panose="020B0503020204020204" pitchFamily="2" charset="-122"/>
                    </a:rPr>
                    <a:t>货物监管数据中心</a:t>
                  </a:r>
                </a:p>
              </p:txBody>
            </p:sp>
            <p:pic>
              <p:nvPicPr>
                <p:cNvPr id="3101" name="Picture 9" descr="D:\06Resource\PPT\PPT素材\图片\数码\数据中心\slide0528_image342.png"/>
                <p:cNvPicPr>
                  <a:picLocks noChangeAspect="1" noChangeArrowheads="1"/>
                </p:cNvPicPr>
                <p:nvPr/>
              </p:nvPicPr>
              <p:blipFill>
                <a:blip r:embed="rId21"/>
                <a:srcRect/>
                <a:stretch>
                  <a:fillRect/>
                </a:stretch>
              </p:blipFill>
              <p:spPr bwMode="auto">
                <a:xfrm flipH="1">
                  <a:off x="2747944" y="928670"/>
                  <a:ext cx="1433513" cy="751469"/>
                </a:xfrm>
                <a:prstGeom prst="rect">
                  <a:avLst/>
                </a:prstGeom>
                <a:noFill/>
                <a:ln w="9525">
                  <a:noFill/>
                  <a:miter lim="800000"/>
                  <a:headEnd/>
                  <a:tailEnd/>
                </a:ln>
              </p:spPr>
            </p:pic>
          </p:grpSp>
        </p:grpSp>
        <p:grpSp>
          <p:nvGrpSpPr>
            <p:cNvPr id="20" name="组合 63"/>
            <p:cNvGrpSpPr/>
            <p:nvPr/>
          </p:nvGrpSpPr>
          <p:grpSpPr bwMode="auto">
            <a:xfrm>
              <a:off x="14402" y="2082"/>
              <a:ext cx="4082" cy="1870"/>
              <a:chOff x="6376652" y="1238242"/>
              <a:chExt cx="1944215" cy="1052337"/>
            </a:xfrm>
            <a:solidFill>
              <a:schemeClr val="bg1"/>
            </a:solidFill>
          </p:grpSpPr>
          <p:sp>
            <p:nvSpPr>
              <p:cNvPr id="131" name="Rectangle 11"/>
              <p:cNvSpPr>
                <a:spLocks noChangeArrowheads="1"/>
              </p:cNvSpPr>
              <p:nvPr/>
            </p:nvSpPr>
            <p:spPr bwMode="black">
              <a:xfrm>
                <a:off x="6715155" y="1491479"/>
                <a:ext cx="1285884" cy="799100"/>
              </a:xfrm>
              <a:prstGeom prst="rect">
                <a:avLst/>
              </a:prstGeom>
              <a:grpFill/>
              <a:ln w="9525" algn="ctr">
                <a:noFill/>
                <a:miter lim="800000"/>
              </a:ln>
            </p:spPr>
            <p:txBody>
              <a:bodyPr>
                <a:spAutoFit/>
              </a:bodyPr>
              <a:lstStyle/>
              <a:p>
                <a:pPr marL="228600" indent="-228600" algn="ctr">
                  <a:lnSpc>
                    <a:spcPct val="110000"/>
                  </a:lnSpc>
                  <a:defRPr/>
                </a:pPr>
                <a:r>
                  <a:rPr lang="zh-CN" altLang="en-US" sz="1200" b="1" kern="0" dirty="0">
                    <a:solidFill>
                      <a:srgbClr val="000000"/>
                    </a:solidFill>
                    <a:latin typeface="微软雅黑" panose="020B0503020204020204" pitchFamily="2" charset="-122"/>
                    <a:ea typeface="微软雅黑" panose="020B0503020204020204" pitchFamily="2" charset="-122"/>
                  </a:rPr>
                  <a:t>库存查询</a:t>
                </a:r>
                <a:endParaRPr lang="en-US" altLang="zh-CN" sz="1200" b="1" kern="0" dirty="0">
                  <a:solidFill>
                    <a:srgbClr val="000000"/>
                  </a:solidFill>
                  <a:latin typeface="微软雅黑" panose="020B0503020204020204" pitchFamily="2" charset="-122"/>
                  <a:ea typeface="微软雅黑" panose="020B0503020204020204" pitchFamily="2" charset="-122"/>
                </a:endParaRPr>
              </a:p>
              <a:p>
                <a:pPr marL="228600" indent="-228600" algn="ctr">
                  <a:lnSpc>
                    <a:spcPct val="110000"/>
                  </a:lnSpc>
                  <a:defRPr/>
                </a:pPr>
                <a:r>
                  <a:rPr lang="zh-CN" altLang="en-US" sz="1200" b="1" kern="0" dirty="0">
                    <a:solidFill>
                      <a:srgbClr val="000000"/>
                    </a:solidFill>
                    <a:latin typeface="微软雅黑" panose="020B0503020204020204" pitchFamily="2" charset="-122"/>
                    <a:ea typeface="微软雅黑" panose="020B0503020204020204" pitchFamily="2" charset="-122"/>
                  </a:rPr>
                  <a:t>货物统计</a:t>
                </a:r>
                <a:endParaRPr lang="en-US" altLang="zh-CN" sz="1200" b="1" kern="0" dirty="0">
                  <a:solidFill>
                    <a:srgbClr val="000000"/>
                  </a:solidFill>
                  <a:latin typeface="微软雅黑" panose="020B0503020204020204" pitchFamily="2" charset="-122"/>
                  <a:ea typeface="微软雅黑" panose="020B0503020204020204" pitchFamily="2" charset="-122"/>
                </a:endParaRPr>
              </a:p>
              <a:p>
                <a:pPr marL="228600" indent="-228600" algn="ctr">
                  <a:lnSpc>
                    <a:spcPct val="110000"/>
                  </a:lnSpc>
                  <a:defRPr/>
                </a:pPr>
                <a:r>
                  <a:rPr lang="zh-CN" altLang="en-US" sz="1200" b="1" kern="0" dirty="0">
                    <a:solidFill>
                      <a:srgbClr val="000000"/>
                    </a:solidFill>
                    <a:latin typeface="微软雅黑" panose="020B0503020204020204" pitchFamily="2" charset="-122"/>
                    <a:ea typeface="微软雅黑" panose="020B0503020204020204" pitchFamily="2" charset="-122"/>
                  </a:rPr>
                  <a:t>货物分配</a:t>
                </a:r>
                <a:endParaRPr lang="en-US" altLang="zh-CN" sz="1200" b="1" kern="0" dirty="0">
                  <a:solidFill>
                    <a:srgbClr val="000000"/>
                  </a:solidFill>
                  <a:latin typeface="微软雅黑" panose="020B0503020204020204" pitchFamily="2" charset="-122"/>
                  <a:ea typeface="微软雅黑" panose="020B0503020204020204" pitchFamily="2" charset="-122"/>
                </a:endParaRPr>
              </a:p>
              <a:p>
                <a:pPr marL="228600" indent="-228600" algn="ctr">
                  <a:lnSpc>
                    <a:spcPct val="110000"/>
                  </a:lnSpc>
                  <a:defRPr/>
                </a:pPr>
                <a:r>
                  <a:rPr lang="zh-CN" altLang="en-US" sz="1200" b="1" kern="0" dirty="0">
                    <a:solidFill>
                      <a:srgbClr val="000000"/>
                    </a:solidFill>
                    <a:latin typeface="微软雅黑" panose="020B0503020204020204" pitchFamily="2" charset="-122"/>
                    <a:ea typeface="微软雅黑" panose="020B0503020204020204" pitchFamily="2" charset="-122"/>
                  </a:rPr>
                  <a:t>采购申请</a:t>
                </a:r>
                <a:endParaRPr lang="en-US" altLang="zh-CN" sz="1200" b="1" kern="0" dirty="0">
                  <a:solidFill>
                    <a:srgbClr val="000000"/>
                  </a:solidFill>
                  <a:latin typeface="微软雅黑" panose="020B0503020204020204" pitchFamily="2" charset="-122"/>
                  <a:ea typeface="微软雅黑" panose="020B0503020204020204" pitchFamily="2" charset="-122"/>
                </a:endParaRPr>
              </a:p>
            </p:txBody>
          </p:sp>
          <p:sp>
            <p:nvSpPr>
              <p:cNvPr id="132" name="Rectangle 11"/>
              <p:cNvSpPr>
                <a:spLocks noChangeArrowheads="1"/>
              </p:cNvSpPr>
              <p:nvPr/>
            </p:nvSpPr>
            <p:spPr bwMode="black">
              <a:xfrm>
                <a:off x="6376652" y="1238242"/>
                <a:ext cx="1944215" cy="260552"/>
              </a:xfrm>
              <a:prstGeom prst="rect">
                <a:avLst/>
              </a:prstGeom>
              <a:grpFill/>
              <a:ln w="9525" algn="ctr">
                <a:noFill/>
                <a:miter lim="800000"/>
              </a:ln>
            </p:spPr>
            <p:txBody>
              <a:bodyPr>
                <a:spAutoFit/>
              </a:bodyPr>
              <a:lstStyle/>
              <a:p>
                <a:pPr marL="228600" indent="-228600">
                  <a:lnSpc>
                    <a:spcPct val="110000"/>
                  </a:lnSpc>
                  <a:defRPr/>
                </a:pPr>
                <a:r>
                  <a:rPr lang="zh-CN" altLang="en-US" sz="1200" b="1" kern="0" dirty="0" smtClean="0">
                    <a:solidFill>
                      <a:srgbClr val="000000"/>
                    </a:solidFill>
                    <a:latin typeface="微软雅黑" panose="020B0503020204020204" pitchFamily="2" charset="-122"/>
                    <a:ea typeface="微软雅黑" panose="020B0503020204020204" pitchFamily="2" charset="-122"/>
                  </a:rPr>
                  <a:t>基于网络</a:t>
                </a:r>
                <a:r>
                  <a:rPr lang="zh-CN" altLang="en-US" sz="1200" b="1" kern="0" dirty="0">
                    <a:solidFill>
                      <a:srgbClr val="000000"/>
                    </a:solidFill>
                    <a:latin typeface="微软雅黑" panose="020B0503020204020204" pitchFamily="2" charset="-122"/>
                    <a:ea typeface="微软雅黑" panose="020B0503020204020204" pitchFamily="2" charset="-122"/>
                  </a:rPr>
                  <a:t>的管理功能：</a:t>
                </a:r>
                <a:endParaRPr lang="en-US" altLang="zh-CN" sz="1200" kern="0" dirty="0">
                  <a:solidFill>
                    <a:srgbClr val="000000"/>
                  </a:solidFill>
                  <a:latin typeface="微软雅黑" panose="020B0503020204020204" pitchFamily="2" charset="-122"/>
                  <a:ea typeface="微软雅黑" panose="020B0503020204020204" pitchFamily="2" charset="-122"/>
                </a:endParaRPr>
              </a:p>
            </p:txBody>
          </p:sp>
        </p:grpSp>
        <p:sp>
          <p:nvSpPr>
            <p:cNvPr id="133" name="左箭头 132"/>
            <p:cNvSpPr/>
            <p:nvPr/>
          </p:nvSpPr>
          <p:spPr bwMode="auto">
            <a:xfrm>
              <a:off x="9412" y="2645"/>
              <a:ext cx="2250" cy="338"/>
            </a:xfrm>
            <a:prstGeom prst="leftArrow">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wrap="none" lIns="90000" tIns="46800" rIns="90000" bIns="46800" anchor="ctr"/>
            <a:lstStyle/>
            <a:p>
              <a:pPr algn="ctr" eaLnBrk="0" hangingPunct="0">
                <a:defRPr/>
              </a:pPr>
              <a:endParaRPr lang="zh-CN" altLang="en-US" kern="0">
                <a:solidFill>
                  <a:sysClr val="windowText" lastClr="000000"/>
                </a:solidFill>
                <a:latin typeface="微软雅黑" panose="020B0503020204020204" pitchFamily="2" charset="-122"/>
                <a:ea typeface="微软雅黑" panose="020B0503020204020204" pitchFamily="2" charset="-122"/>
              </a:endParaRPr>
            </a:p>
          </p:txBody>
        </p:sp>
        <p:grpSp>
          <p:nvGrpSpPr>
            <p:cNvPr id="22" name="Group 2"/>
            <p:cNvGrpSpPr/>
            <p:nvPr/>
          </p:nvGrpSpPr>
          <p:grpSpPr bwMode="auto">
            <a:xfrm>
              <a:off x="10762" y="1745"/>
              <a:ext cx="3935" cy="1767"/>
              <a:chOff x="249" y="3022"/>
              <a:chExt cx="1180" cy="1102"/>
            </a:xfrm>
          </p:grpSpPr>
          <p:sp>
            <p:nvSpPr>
              <p:cNvPr id="3096" name="Text Box 3"/>
              <p:cNvSpPr txBox="1">
                <a:spLocks noChangeArrowheads="1"/>
              </p:cNvSpPr>
              <p:nvPr/>
            </p:nvSpPr>
            <p:spPr bwMode="auto">
              <a:xfrm>
                <a:off x="249" y="3793"/>
                <a:ext cx="1180" cy="331"/>
              </a:xfrm>
              <a:prstGeom prst="rect">
                <a:avLst/>
              </a:prstGeom>
              <a:noFill/>
              <a:ln w="9525" algn="ctr">
                <a:noFill/>
                <a:miter lim="800000"/>
              </a:ln>
            </p:spPr>
            <p:txBody>
              <a:bodyPr>
                <a:spAutoFit/>
              </a:bodyPr>
              <a:lstStyle/>
              <a:p>
                <a:pPr algn="ctr">
                  <a:spcBef>
                    <a:spcPct val="50000"/>
                  </a:spcBef>
                </a:pPr>
                <a:r>
                  <a:rPr lang="zh-CN" altLang="en-US" sz="1600">
                    <a:solidFill>
                      <a:srgbClr val="C00000"/>
                    </a:solidFill>
                    <a:latin typeface="微软雅黑" panose="020B0503020204020204" pitchFamily="2" charset="-122"/>
                    <a:ea typeface="微软雅黑" panose="020B0503020204020204" pitchFamily="2" charset="-122"/>
                    <a:cs typeface="Arial" panose="020B0604020202020204" pitchFamily="34" charset="0"/>
                  </a:rPr>
                  <a:t>货物监督管理</a:t>
                </a:r>
              </a:p>
            </p:txBody>
          </p:sp>
          <p:graphicFrame>
            <p:nvGraphicFramePr>
              <p:cNvPr id="3074" name="Object 5"/>
              <p:cNvGraphicFramePr>
                <a:graphicFrameLocks noChangeAspect="1"/>
              </p:cNvGraphicFramePr>
              <p:nvPr/>
            </p:nvGraphicFramePr>
            <p:xfrm>
              <a:off x="567" y="3022"/>
              <a:ext cx="499" cy="816"/>
            </p:xfrm>
            <a:graphic>
              <a:graphicData uri="http://schemas.openxmlformats.org/presentationml/2006/ole">
                <mc:AlternateContent xmlns:mc="http://schemas.openxmlformats.org/markup-compatibility/2006">
                  <mc:Choice xmlns:v="urn:schemas-microsoft-com:vml" Requires="v">
                    <p:oleObj spid="_x0000_s6150" name="Clip" r:id="rId22" imgW="33604200" imgH="21536025" progId="">
                      <p:embed/>
                    </p:oleObj>
                  </mc:Choice>
                  <mc:Fallback>
                    <p:oleObj name="Clip" r:id="rId22" imgW="33604200" imgH="21536025" progId="">
                      <p:embed/>
                      <p:pic>
                        <p:nvPicPr>
                          <p:cNvPr id="0" name="Object 5"/>
                          <p:cNvPicPr>
                            <a:picLocks noChangeAspect="1"/>
                          </p:cNvPicPr>
                          <p:nvPr/>
                        </p:nvPicPr>
                        <p:blipFill>
                          <a:blip r:embed="rId23"/>
                          <a:stretch>
                            <a:fillRect/>
                          </a:stretch>
                        </p:blipFill>
                        <p:spPr>
                          <a:xfrm>
                            <a:off x="567" y="3022"/>
                            <a:ext cx="499" cy="816"/>
                          </a:xfrm>
                          <a:prstGeom prst="rect">
                            <a:avLst/>
                          </a:prstGeom>
                          <a:noFill/>
                          <a:ln w="38100">
                            <a:noFill/>
                          </a:ln>
                        </p:spPr>
                      </p:pic>
                    </p:oleObj>
                  </mc:Fallback>
                </mc:AlternateContent>
              </a:graphicData>
            </a:graphic>
          </p:graphicFrame>
        </p:grpSp>
        <p:sp>
          <p:nvSpPr>
            <p:cNvPr id="137" name="TextBox 136"/>
            <p:cNvSpPr txBox="1"/>
            <p:nvPr/>
          </p:nvSpPr>
          <p:spPr bwMode="auto">
            <a:xfrm>
              <a:off x="9109" y="2060"/>
              <a:ext cx="2873" cy="580"/>
            </a:xfrm>
            <a:prstGeom prst="rect">
              <a:avLst/>
            </a:prstGeom>
            <a:solidFill>
              <a:schemeClr val="accent5"/>
            </a:solidFill>
          </p:spPr>
          <p:txBody>
            <a:bodyPr>
              <a:spAutoFit/>
            </a:bodyPr>
            <a:lstStyle/>
            <a:p>
              <a:pPr>
                <a:defRPr/>
              </a:pPr>
              <a:r>
                <a:rPr lang="zh-CN" altLang="en-US" b="1" dirty="0">
                  <a:solidFill>
                    <a:srgbClr val="FF0000"/>
                  </a:solidFill>
                </a:rPr>
                <a:t>仓储订单追踪</a:t>
              </a: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40"/>
                            </p:stCondLst>
                            <p:childTnLst>
                              <p:par>
                                <p:cTn id="13" presetID="2" presetClass="entr" presetSubtype="4"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WMS</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6" name="组合 5"/>
          <p:cNvGrpSpPr/>
          <p:nvPr/>
        </p:nvGrpSpPr>
        <p:grpSpPr>
          <a:xfrm>
            <a:off x="3434080" y="5628640"/>
            <a:ext cx="6527800" cy="935990"/>
            <a:chOff x="5614" y="8428"/>
            <a:chExt cx="10280" cy="1474"/>
          </a:xfrm>
        </p:grpSpPr>
        <p:sp>
          <p:nvSpPr>
            <p:cNvPr id="201" name="圆角矩形 200"/>
            <p:cNvSpPr/>
            <p:nvPr/>
          </p:nvSpPr>
          <p:spPr bwMode="auto">
            <a:xfrm>
              <a:off x="5614" y="8428"/>
              <a:ext cx="10280" cy="1475"/>
            </a:xfrm>
            <a:prstGeom prst="round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lIns="90000" tIns="46800" rIns="90000" bIns="46800" anchor="ctr"/>
            <a:lstStyle/>
            <a:p>
              <a:pPr algn="ctr" eaLnBrk="0" hangingPunct="0">
                <a:defRPr/>
              </a:pPr>
              <a:endParaRPr kumimoji="1" lang="zh-CN" altLang="en-US" kern="0">
                <a:solidFill>
                  <a:srgbClr val="FFFFFF"/>
                </a:solidFill>
                <a:latin typeface="Times New Roman" panose="02020603050405020304" pitchFamily="18" charset="0"/>
              </a:endParaRPr>
            </a:p>
          </p:txBody>
        </p:sp>
        <p:grpSp>
          <p:nvGrpSpPr>
            <p:cNvPr id="23" name="Group 257"/>
            <p:cNvGrpSpPr/>
            <p:nvPr/>
          </p:nvGrpSpPr>
          <p:grpSpPr bwMode="auto">
            <a:xfrm>
              <a:off x="8092" y="8598"/>
              <a:ext cx="1325" cy="792"/>
              <a:chOff x="7737476" y="1376363"/>
              <a:chExt cx="631825" cy="503238"/>
            </a:xfrm>
          </p:grpSpPr>
          <p:sp>
            <p:nvSpPr>
              <p:cNvPr id="79969" name="Freeform 76"/>
              <p:cNvSpPr/>
              <p:nvPr/>
            </p:nvSpPr>
            <p:spPr bwMode="auto">
              <a:xfrm>
                <a:off x="7897813" y="1376363"/>
                <a:ext cx="407988" cy="273050"/>
              </a:xfrm>
              <a:custGeom>
                <a:avLst/>
                <a:gdLst>
                  <a:gd name="T0" fmla="*/ 0 w 257"/>
                  <a:gd name="T1" fmla="*/ 2147483647 h 172"/>
                  <a:gd name="T2" fmla="*/ 0 w 257"/>
                  <a:gd name="T3" fmla="*/ 2147483647 h 172"/>
                  <a:gd name="T4" fmla="*/ 2147483647 w 257"/>
                  <a:gd name="T5" fmla="*/ 2147483647 h 172"/>
                  <a:gd name="T6" fmla="*/ 2147483647 w 257"/>
                  <a:gd name="T7" fmla="*/ 2147483647 h 172"/>
                  <a:gd name="T8" fmla="*/ 2147483647 w 257"/>
                  <a:gd name="T9" fmla="*/ 2147483647 h 172"/>
                  <a:gd name="T10" fmla="*/ 2147483647 w 257"/>
                  <a:gd name="T11" fmla="*/ 0 h 172"/>
                  <a:gd name="T12" fmla="*/ 2147483647 w 257"/>
                  <a:gd name="T13" fmla="*/ 0 h 172"/>
                  <a:gd name="T14" fmla="*/ 2147483647 w 257"/>
                  <a:gd name="T15" fmla="*/ 2147483647 h 172"/>
                  <a:gd name="T16" fmla="*/ 2147483647 w 257"/>
                  <a:gd name="T17" fmla="*/ 2147483647 h 172"/>
                  <a:gd name="T18" fmla="*/ 2147483647 w 257"/>
                  <a:gd name="T19" fmla="*/ 2147483647 h 172"/>
                  <a:gd name="T20" fmla="*/ 2147483647 w 257"/>
                  <a:gd name="T21" fmla="*/ 2147483647 h 172"/>
                  <a:gd name="T22" fmla="*/ 2147483647 w 257"/>
                  <a:gd name="T23" fmla="*/ 2147483647 h 172"/>
                  <a:gd name="T24" fmla="*/ 0 w 257"/>
                  <a:gd name="T25" fmla="*/ 2147483647 h 1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7"/>
                  <a:gd name="T40" fmla="*/ 0 h 172"/>
                  <a:gd name="T41" fmla="*/ 257 w 257"/>
                  <a:gd name="T42" fmla="*/ 172 h 1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7" h="172">
                    <a:moveTo>
                      <a:pt x="0" y="172"/>
                    </a:moveTo>
                    <a:lnTo>
                      <a:pt x="0" y="90"/>
                    </a:lnTo>
                    <a:lnTo>
                      <a:pt x="90" y="90"/>
                    </a:lnTo>
                    <a:lnTo>
                      <a:pt x="90" y="130"/>
                    </a:lnTo>
                    <a:lnTo>
                      <a:pt x="110" y="130"/>
                    </a:lnTo>
                    <a:lnTo>
                      <a:pt x="110" y="0"/>
                    </a:lnTo>
                    <a:lnTo>
                      <a:pt x="212" y="0"/>
                    </a:lnTo>
                    <a:lnTo>
                      <a:pt x="212" y="86"/>
                    </a:lnTo>
                    <a:lnTo>
                      <a:pt x="222" y="86"/>
                    </a:lnTo>
                    <a:lnTo>
                      <a:pt x="222" y="56"/>
                    </a:lnTo>
                    <a:lnTo>
                      <a:pt x="257" y="56"/>
                    </a:lnTo>
                    <a:lnTo>
                      <a:pt x="257" y="172"/>
                    </a:lnTo>
                    <a:lnTo>
                      <a:pt x="0" y="172"/>
                    </a:lnTo>
                    <a:close/>
                  </a:path>
                </a:pathLst>
              </a:custGeom>
              <a:solidFill>
                <a:srgbClr val="3D61A4"/>
              </a:solidFill>
              <a:ln w="9525">
                <a:noFill/>
                <a:round/>
              </a:ln>
            </p:spPr>
            <p:txBody>
              <a:bodyPr/>
              <a:lstStyle/>
              <a:p>
                <a:endParaRPr lang="zh-CN" altLang="en-US"/>
              </a:p>
            </p:txBody>
          </p:sp>
          <p:sp>
            <p:nvSpPr>
              <p:cNvPr id="79970" name="Freeform 77"/>
              <p:cNvSpPr/>
              <p:nvPr/>
            </p:nvSpPr>
            <p:spPr bwMode="auto">
              <a:xfrm>
                <a:off x="7737476" y="1668463"/>
                <a:ext cx="631825" cy="211138"/>
              </a:xfrm>
              <a:custGeom>
                <a:avLst/>
                <a:gdLst>
                  <a:gd name="T0" fmla="*/ 2147483647 w 198"/>
                  <a:gd name="T1" fmla="*/ 0 h 66"/>
                  <a:gd name="T2" fmla="*/ 2147483647 w 198"/>
                  <a:gd name="T3" fmla="*/ 2147483647 h 66"/>
                  <a:gd name="T4" fmla="*/ 2147483647 w 198"/>
                  <a:gd name="T5" fmla="*/ 2147483647 h 66"/>
                  <a:gd name="T6" fmla="*/ 2147483647 w 198"/>
                  <a:gd name="T7" fmla="*/ 2147483647 h 66"/>
                  <a:gd name="T8" fmla="*/ 0 w 198"/>
                  <a:gd name="T9" fmla="*/ 2147483647 h 66"/>
                  <a:gd name="T10" fmla="*/ 0 w 198"/>
                  <a:gd name="T11" fmla="*/ 0 h 66"/>
                  <a:gd name="T12" fmla="*/ 0 60000 65536"/>
                  <a:gd name="T13" fmla="*/ 0 60000 65536"/>
                  <a:gd name="T14" fmla="*/ 0 60000 65536"/>
                  <a:gd name="T15" fmla="*/ 0 60000 65536"/>
                  <a:gd name="T16" fmla="*/ 0 60000 65536"/>
                  <a:gd name="T17" fmla="*/ 0 60000 65536"/>
                  <a:gd name="T18" fmla="*/ 0 w 198"/>
                  <a:gd name="T19" fmla="*/ 0 h 66"/>
                  <a:gd name="T20" fmla="*/ 198 w 198"/>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98" h="66">
                    <a:moveTo>
                      <a:pt x="198" y="0"/>
                    </a:moveTo>
                    <a:cubicBezTo>
                      <a:pt x="198" y="58"/>
                      <a:pt x="198" y="58"/>
                      <a:pt x="198" y="58"/>
                    </a:cubicBezTo>
                    <a:cubicBezTo>
                      <a:pt x="198" y="62"/>
                      <a:pt x="194" y="66"/>
                      <a:pt x="189" y="66"/>
                    </a:cubicBezTo>
                    <a:cubicBezTo>
                      <a:pt x="9" y="66"/>
                      <a:pt x="9" y="66"/>
                      <a:pt x="9" y="66"/>
                    </a:cubicBezTo>
                    <a:cubicBezTo>
                      <a:pt x="4" y="66"/>
                      <a:pt x="0" y="62"/>
                      <a:pt x="0" y="58"/>
                    </a:cubicBezTo>
                    <a:cubicBezTo>
                      <a:pt x="0" y="0"/>
                      <a:pt x="0" y="0"/>
                      <a:pt x="0" y="0"/>
                    </a:cubicBezTo>
                  </a:path>
                </a:pathLst>
              </a:custGeom>
              <a:solidFill>
                <a:srgbClr val="3D61A4"/>
              </a:solidFill>
              <a:ln w="9525">
                <a:noFill/>
                <a:round/>
              </a:ln>
            </p:spPr>
            <p:txBody>
              <a:bodyPr/>
              <a:lstStyle/>
              <a:p>
                <a:endParaRPr lang="zh-CN" altLang="en-US"/>
              </a:p>
            </p:txBody>
          </p:sp>
          <p:sp>
            <p:nvSpPr>
              <p:cNvPr id="79971" name="Rectangle 78"/>
              <p:cNvSpPr>
                <a:spLocks noChangeArrowheads="1"/>
              </p:cNvSpPr>
              <p:nvPr/>
            </p:nvSpPr>
            <p:spPr bwMode="auto">
              <a:xfrm>
                <a:off x="7737476" y="1639888"/>
                <a:ext cx="631825" cy="28575"/>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sp>
            <p:nvSpPr>
              <p:cNvPr id="79972" name="Freeform 79"/>
              <p:cNvSpPr/>
              <p:nvPr/>
            </p:nvSpPr>
            <p:spPr bwMode="auto">
              <a:xfrm>
                <a:off x="7797801" y="1646238"/>
                <a:ext cx="571500" cy="131763"/>
              </a:xfrm>
              <a:custGeom>
                <a:avLst/>
                <a:gdLst>
                  <a:gd name="T0" fmla="*/ 0 w 179"/>
                  <a:gd name="T1" fmla="*/ 2147483647 h 41"/>
                  <a:gd name="T2" fmla="*/ 2147483647 w 179"/>
                  <a:gd name="T3" fmla="*/ 2147483647 h 41"/>
                  <a:gd name="T4" fmla="*/ 2147483647 w 179"/>
                  <a:gd name="T5" fmla="*/ 2147483647 h 41"/>
                  <a:gd name="T6" fmla="*/ 2147483647 w 179"/>
                  <a:gd name="T7" fmla="*/ 2147483647 h 41"/>
                  <a:gd name="T8" fmla="*/ 2147483647 w 179"/>
                  <a:gd name="T9" fmla="*/ 2147483647 h 41"/>
                  <a:gd name="T10" fmla="*/ 2147483647 w 179"/>
                  <a:gd name="T11" fmla="*/ 0 h 41"/>
                  <a:gd name="T12" fmla="*/ 0 w 179"/>
                  <a:gd name="T13" fmla="*/ 2147483647 h 41"/>
                  <a:gd name="T14" fmla="*/ 0 60000 65536"/>
                  <a:gd name="T15" fmla="*/ 0 60000 65536"/>
                  <a:gd name="T16" fmla="*/ 0 60000 65536"/>
                  <a:gd name="T17" fmla="*/ 0 60000 65536"/>
                  <a:gd name="T18" fmla="*/ 0 60000 65536"/>
                  <a:gd name="T19" fmla="*/ 0 60000 65536"/>
                  <a:gd name="T20" fmla="*/ 0 60000 65536"/>
                  <a:gd name="T21" fmla="*/ 0 w 179"/>
                  <a:gd name="T22" fmla="*/ 0 h 41"/>
                  <a:gd name="T23" fmla="*/ 179 w 179"/>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9" h="41">
                    <a:moveTo>
                      <a:pt x="0" y="3"/>
                    </a:moveTo>
                    <a:cubicBezTo>
                      <a:pt x="41" y="41"/>
                      <a:pt x="41" y="41"/>
                      <a:pt x="41" y="41"/>
                    </a:cubicBezTo>
                    <a:cubicBezTo>
                      <a:pt x="179" y="41"/>
                      <a:pt x="179" y="41"/>
                      <a:pt x="179" y="41"/>
                    </a:cubicBezTo>
                    <a:cubicBezTo>
                      <a:pt x="179" y="33"/>
                      <a:pt x="179" y="33"/>
                      <a:pt x="179" y="33"/>
                    </a:cubicBezTo>
                    <a:cubicBezTo>
                      <a:pt x="179" y="33"/>
                      <a:pt x="46" y="33"/>
                      <a:pt x="44" y="33"/>
                    </a:cubicBezTo>
                    <a:cubicBezTo>
                      <a:pt x="41" y="31"/>
                      <a:pt x="7" y="0"/>
                      <a:pt x="7" y="0"/>
                    </a:cubicBezTo>
                    <a:lnTo>
                      <a:pt x="0" y="3"/>
                    </a:lnTo>
                    <a:close/>
                  </a:path>
                </a:pathLst>
              </a:custGeom>
              <a:solidFill>
                <a:srgbClr val="FFFFFF"/>
              </a:solidFill>
              <a:ln w="9525">
                <a:noFill/>
                <a:round/>
              </a:ln>
            </p:spPr>
            <p:txBody>
              <a:bodyPr/>
              <a:lstStyle/>
              <a:p>
                <a:endParaRPr lang="zh-CN" altLang="en-US"/>
              </a:p>
            </p:txBody>
          </p:sp>
          <p:sp>
            <p:nvSpPr>
              <p:cNvPr id="79973" name="Freeform 80"/>
              <p:cNvSpPr>
                <a:spLocks noEditPoints="1"/>
              </p:cNvSpPr>
              <p:nvPr/>
            </p:nvSpPr>
            <p:spPr bwMode="auto">
              <a:xfrm>
                <a:off x="7897813" y="1439863"/>
                <a:ext cx="407988" cy="146050"/>
              </a:xfrm>
              <a:custGeom>
                <a:avLst/>
                <a:gdLst>
                  <a:gd name="T0" fmla="*/ 2147483647 w 257"/>
                  <a:gd name="T1" fmla="*/ 2147483647 h 92"/>
                  <a:gd name="T2" fmla="*/ 2147483647 w 257"/>
                  <a:gd name="T3" fmla="*/ 2147483647 h 92"/>
                  <a:gd name="T4" fmla="*/ 2147483647 w 257"/>
                  <a:gd name="T5" fmla="*/ 2147483647 h 92"/>
                  <a:gd name="T6" fmla="*/ 2147483647 w 257"/>
                  <a:gd name="T7" fmla="*/ 2147483647 h 92"/>
                  <a:gd name="T8" fmla="*/ 2147483647 w 257"/>
                  <a:gd name="T9" fmla="*/ 2147483647 h 92"/>
                  <a:gd name="T10" fmla="*/ 2147483647 w 257"/>
                  <a:gd name="T11" fmla="*/ 2147483647 h 92"/>
                  <a:gd name="T12" fmla="*/ 2147483647 w 257"/>
                  <a:gd name="T13" fmla="*/ 2147483647 h 92"/>
                  <a:gd name="T14" fmla="*/ 2147483647 w 257"/>
                  <a:gd name="T15" fmla="*/ 0 h 92"/>
                  <a:gd name="T16" fmla="*/ 2147483647 w 257"/>
                  <a:gd name="T17" fmla="*/ 0 h 92"/>
                  <a:gd name="T18" fmla="*/ 2147483647 w 257"/>
                  <a:gd name="T19" fmla="*/ 2147483647 h 92"/>
                  <a:gd name="T20" fmla="*/ 2147483647 w 257"/>
                  <a:gd name="T21" fmla="*/ 2147483647 h 92"/>
                  <a:gd name="T22" fmla="*/ 2147483647 w 257"/>
                  <a:gd name="T23" fmla="*/ 0 h 92"/>
                  <a:gd name="T24" fmla="*/ 2147483647 w 257"/>
                  <a:gd name="T25" fmla="*/ 2147483647 h 92"/>
                  <a:gd name="T26" fmla="*/ 0 w 257"/>
                  <a:gd name="T27" fmla="*/ 2147483647 h 92"/>
                  <a:gd name="T28" fmla="*/ 0 w 257"/>
                  <a:gd name="T29" fmla="*/ 2147483647 h 92"/>
                  <a:gd name="T30" fmla="*/ 2147483647 w 257"/>
                  <a:gd name="T31" fmla="*/ 2147483647 h 92"/>
                  <a:gd name="T32" fmla="*/ 2147483647 w 257"/>
                  <a:gd name="T33" fmla="*/ 2147483647 h 92"/>
                  <a:gd name="T34" fmla="*/ 2147483647 w 257"/>
                  <a:gd name="T35" fmla="*/ 2147483647 h 92"/>
                  <a:gd name="T36" fmla="*/ 2147483647 w 257"/>
                  <a:gd name="T37" fmla="*/ 2147483647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7"/>
                  <a:gd name="T58" fmla="*/ 0 h 92"/>
                  <a:gd name="T59" fmla="*/ 257 w 257"/>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7" h="92">
                    <a:moveTo>
                      <a:pt x="222" y="42"/>
                    </a:moveTo>
                    <a:lnTo>
                      <a:pt x="212" y="42"/>
                    </a:lnTo>
                    <a:lnTo>
                      <a:pt x="110" y="42"/>
                    </a:lnTo>
                    <a:lnTo>
                      <a:pt x="110" y="50"/>
                    </a:lnTo>
                    <a:lnTo>
                      <a:pt x="257" y="50"/>
                    </a:lnTo>
                    <a:lnTo>
                      <a:pt x="257" y="42"/>
                    </a:lnTo>
                    <a:lnTo>
                      <a:pt x="222" y="42"/>
                    </a:lnTo>
                    <a:close/>
                    <a:moveTo>
                      <a:pt x="212" y="0"/>
                    </a:moveTo>
                    <a:lnTo>
                      <a:pt x="110" y="0"/>
                    </a:lnTo>
                    <a:lnTo>
                      <a:pt x="110" y="8"/>
                    </a:lnTo>
                    <a:lnTo>
                      <a:pt x="212" y="8"/>
                    </a:lnTo>
                    <a:lnTo>
                      <a:pt x="212" y="0"/>
                    </a:lnTo>
                    <a:close/>
                    <a:moveTo>
                      <a:pt x="90" y="84"/>
                    </a:moveTo>
                    <a:lnTo>
                      <a:pt x="0" y="84"/>
                    </a:lnTo>
                    <a:lnTo>
                      <a:pt x="0" y="92"/>
                    </a:lnTo>
                    <a:lnTo>
                      <a:pt x="257" y="92"/>
                    </a:lnTo>
                    <a:lnTo>
                      <a:pt x="257" y="84"/>
                    </a:lnTo>
                    <a:lnTo>
                      <a:pt x="110" y="84"/>
                    </a:lnTo>
                    <a:lnTo>
                      <a:pt x="90" y="84"/>
                    </a:lnTo>
                    <a:close/>
                  </a:path>
                </a:pathLst>
              </a:custGeom>
              <a:solidFill>
                <a:srgbClr val="FFFFFF"/>
              </a:solidFill>
              <a:ln w="9525">
                <a:noFill/>
                <a:round/>
              </a:ln>
            </p:spPr>
            <p:txBody>
              <a:bodyPr/>
              <a:lstStyle/>
              <a:p>
                <a:endParaRPr lang="zh-CN" altLang="en-US"/>
              </a:p>
            </p:txBody>
          </p:sp>
          <p:sp>
            <p:nvSpPr>
              <p:cNvPr id="79974" name="Rectangle 81"/>
              <p:cNvSpPr>
                <a:spLocks noChangeArrowheads="1"/>
              </p:cNvSpPr>
              <p:nvPr/>
            </p:nvSpPr>
            <p:spPr bwMode="auto">
              <a:xfrm>
                <a:off x="8189913" y="1604963"/>
                <a:ext cx="44450" cy="34925"/>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grpSp>
        <p:grpSp>
          <p:nvGrpSpPr>
            <p:cNvPr id="24" name="Group 263"/>
            <p:cNvGrpSpPr/>
            <p:nvPr/>
          </p:nvGrpSpPr>
          <p:grpSpPr bwMode="auto">
            <a:xfrm>
              <a:off x="6067" y="8608"/>
              <a:ext cx="1305" cy="782"/>
              <a:chOff x="941388" y="4248150"/>
              <a:chExt cx="620713" cy="496888"/>
            </a:xfrm>
          </p:grpSpPr>
          <p:sp>
            <p:nvSpPr>
              <p:cNvPr id="79964" name="Freeform 82"/>
              <p:cNvSpPr/>
              <p:nvPr/>
            </p:nvSpPr>
            <p:spPr bwMode="auto">
              <a:xfrm>
                <a:off x="941388" y="4248150"/>
                <a:ext cx="620713" cy="496888"/>
              </a:xfrm>
              <a:custGeom>
                <a:avLst/>
                <a:gdLst>
                  <a:gd name="T0" fmla="*/ 2147483647 w 195"/>
                  <a:gd name="T1" fmla="*/ 2147483647 h 156"/>
                  <a:gd name="T2" fmla="*/ 2147483647 w 195"/>
                  <a:gd name="T3" fmla="*/ 2147483647 h 156"/>
                  <a:gd name="T4" fmla="*/ 2147483647 w 195"/>
                  <a:gd name="T5" fmla="*/ 2147483647 h 156"/>
                  <a:gd name="T6" fmla="*/ 2147483647 w 195"/>
                  <a:gd name="T7" fmla="*/ 0 h 156"/>
                  <a:gd name="T8" fmla="*/ 2147483647 w 195"/>
                  <a:gd name="T9" fmla="*/ 0 h 156"/>
                  <a:gd name="T10" fmla="*/ 2147483647 w 195"/>
                  <a:gd name="T11" fmla="*/ 2147483647 h 156"/>
                  <a:gd name="T12" fmla="*/ 2147483647 w 195"/>
                  <a:gd name="T13" fmla="*/ 2147483647 h 156"/>
                  <a:gd name="T14" fmla="*/ 2147483647 w 195"/>
                  <a:gd name="T15" fmla="*/ 2147483647 h 156"/>
                  <a:gd name="T16" fmla="*/ 2147483647 w 195"/>
                  <a:gd name="T17" fmla="*/ 2147483647 h 156"/>
                  <a:gd name="T18" fmla="*/ 2147483647 w 195"/>
                  <a:gd name="T19" fmla="*/ 2147483647 h 156"/>
                  <a:gd name="T20" fmla="*/ 2147483647 w 195"/>
                  <a:gd name="T21" fmla="*/ 2147483647 h 156"/>
                  <a:gd name="T22" fmla="*/ 2147483647 w 195"/>
                  <a:gd name="T23" fmla="*/ 2147483647 h 156"/>
                  <a:gd name="T24" fmla="*/ 2147483647 w 195"/>
                  <a:gd name="T25" fmla="*/ 2147483647 h 156"/>
                  <a:gd name="T26" fmla="*/ 2147483647 w 195"/>
                  <a:gd name="T27" fmla="*/ 2147483647 h 156"/>
                  <a:gd name="T28" fmla="*/ 2147483647 w 195"/>
                  <a:gd name="T29" fmla="*/ 2147483647 h 156"/>
                  <a:gd name="T30" fmla="*/ 2147483647 w 195"/>
                  <a:gd name="T31" fmla="*/ 2147483647 h 156"/>
                  <a:gd name="T32" fmla="*/ 0 w 195"/>
                  <a:gd name="T33" fmla="*/ 2147483647 h 156"/>
                  <a:gd name="T34" fmla="*/ 0 w 195"/>
                  <a:gd name="T35" fmla="*/ 2147483647 h 156"/>
                  <a:gd name="T36" fmla="*/ 2147483647 w 195"/>
                  <a:gd name="T37" fmla="*/ 2147483647 h 156"/>
                  <a:gd name="T38" fmla="*/ 2147483647 w 195"/>
                  <a:gd name="T39" fmla="*/ 2147483647 h 156"/>
                  <a:gd name="T40" fmla="*/ 2147483647 w 195"/>
                  <a:gd name="T41" fmla="*/ 2147483647 h 156"/>
                  <a:gd name="T42" fmla="*/ 2147483647 w 195"/>
                  <a:gd name="T43" fmla="*/ 2147483647 h 156"/>
                  <a:gd name="T44" fmla="*/ 2147483647 w 195"/>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5"/>
                  <a:gd name="T70" fmla="*/ 0 h 156"/>
                  <a:gd name="T71" fmla="*/ 195 w 195"/>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5" h="156">
                    <a:moveTo>
                      <a:pt x="167" y="90"/>
                    </a:moveTo>
                    <a:cubicBezTo>
                      <a:pt x="167" y="57"/>
                      <a:pt x="167" y="57"/>
                      <a:pt x="167" y="57"/>
                    </a:cubicBezTo>
                    <a:cubicBezTo>
                      <a:pt x="156" y="56"/>
                      <a:pt x="156" y="56"/>
                      <a:pt x="156" y="56"/>
                    </a:cubicBezTo>
                    <a:cubicBezTo>
                      <a:pt x="154" y="0"/>
                      <a:pt x="154" y="0"/>
                      <a:pt x="154" y="0"/>
                    </a:cubicBezTo>
                    <a:cubicBezTo>
                      <a:pt x="145" y="0"/>
                      <a:pt x="145" y="0"/>
                      <a:pt x="145" y="0"/>
                    </a:cubicBezTo>
                    <a:cubicBezTo>
                      <a:pt x="142" y="53"/>
                      <a:pt x="142" y="53"/>
                      <a:pt x="142" y="53"/>
                    </a:cubicBezTo>
                    <a:cubicBezTo>
                      <a:pt x="131" y="51"/>
                      <a:pt x="131" y="51"/>
                      <a:pt x="131" y="51"/>
                    </a:cubicBezTo>
                    <a:cubicBezTo>
                      <a:pt x="131" y="57"/>
                      <a:pt x="131" y="57"/>
                      <a:pt x="131" y="57"/>
                    </a:cubicBezTo>
                    <a:cubicBezTo>
                      <a:pt x="120" y="56"/>
                      <a:pt x="120" y="56"/>
                      <a:pt x="120" y="56"/>
                    </a:cubicBezTo>
                    <a:cubicBezTo>
                      <a:pt x="118" y="9"/>
                      <a:pt x="118" y="9"/>
                      <a:pt x="118" y="9"/>
                    </a:cubicBezTo>
                    <a:cubicBezTo>
                      <a:pt x="109" y="9"/>
                      <a:pt x="109" y="9"/>
                      <a:pt x="109" y="9"/>
                    </a:cubicBezTo>
                    <a:cubicBezTo>
                      <a:pt x="107" y="53"/>
                      <a:pt x="107" y="53"/>
                      <a:pt x="107" y="53"/>
                    </a:cubicBezTo>
                    <a:cubicBezTo>
                      <a:pt x="95" y="51"/>
                      <a:pt x="95" y="51"/>
                      <a:pt x="95" y="51"/>
                    </a:cubicBezTo>
                    <a:cubicBezTo>
                      <a:pt x="95" y="57"/>
                      <a:pt x="95" y="57"/>
                      <a:pt x="95" y="57"/>
                    </a:cubicBezTo>
                    <a:cubicBezTo>
                      <a:pt x="59" y="51"/>
                      <a:pt x="59" y="51"/>
                      <a:pt x="59" y="51"/>
                    </a:cubicBezTo>
                    <a:cubicBezTo>
                      <a:pt x="59" y="90"/>
                      <a:pt x="59" y="90"/>
                      <a:pt x="59" y="90"/>
                    </a:cubicBezTo>
                    <a:cubicBezTo>
                      <a:pt x="0" y="90"/>
                      <a:pt x="0" y="90"/>
                      <a:pt x="0" y="90"/>
                    </a:cubicBezTo>
                    <a:cubicBezTo>
                      <a:pt x="0" y="148"/>
                      <a:pt x="0" y="148"/>
                      <a:pt x="0" y="148"/>
                    </a:cubicBezTo>
                    <a:cubicBezTo>
                      <a:pt x="0" y="153"/>
                      <a:pt x="4" y="156"/>
                      <a:pt x="8" y="156"/>
                    </a:cubicBezTo>
                    <a:cubicBezTo>
                      <a:pt x="187" y="156"/>
                      <a:pt x="187" y="156"/>
                      <a:pt x="187" y="156"/>
                    </a:cubicBezTo>
                    <a:cubicBezTo>
                      <a:pt x="191" y="156"/>
                      <a:pt x="195" y="153"/>
                      <a:pt x="195" y="148"/>
                    </a:cubicBezTo>
                    <a:cubicBezTo>
                      <a:pt x="195" y="90"/>
                      <a:pt x="195" y="90"/>
                      <a:pt x="195" y="90"/>
                    </a:cubicBezTo>
                    <a:lnTo>
                      <a:pt x="167" y="90"/>
                    </a:lnTo>
                    <a:close/>
                  </a:path>
                </a:pathLst>
              </a:custGeom>
              <a:solidFill>
                <a:srgbClr val="3D61A4"/>
              </a:solidFill>
              <a:ln w="9525">
                <a:noFill/>
                <a:round/>
              </a:ln>
            </p:spPr>
            <p:txBody>
              <a:bodyPr/>
              <a:lstStyle/>
              <a:p>
                <a:endParaRPr lang="zh-CN" altLang="en-US"/>
              </a:p>
            </p:txBody>
          </p:sp>
          <p:sp>
            <p:nvSpPr>
              <p:cNvPr id="79965" name="Freeform 83"/>
              <p:cNvSpPr/>
              <p:nvPr/>
            </p:nvSpPr>
            <p:spPr bwMode="auto">
              <a:xfrm>
                <a:off x="992188" y="4535488"/>
                <a:ext cx="569913" cy="120650"/>
              </a:xfrm>
              <a:custGeom>
                <a:avLst/>
                <a:gdLst>
                  <a:gd name="T0" fmla="*/ 2147483647 w 179"/>
                  <a:gd name="T1" fmla="*/ 0 h 38"/>
                  <a:gd name="T2" fmla="*/ 0 w 179"/>
                  <a:gd name="T3" fmla="*/ 0 h 38"/>
                  <a:gd name="T4" fmla="*/ 2147483647 w 179"/>
                  <a:gd name="T5" fmla="*/ 2147483647 h 38"/>
                  <a:gd name="T6" fmla="*/ 2147483647 w 179"/>
                  <a:gd name="T7" fmla="*/ 2147483647 h 38"/>
                  <a:gd name="T8" fmla="*/ 2147483647 w 179"/>
                  <a:gd name="T9" fmla="*/ 2147483647 h 38"/>
                  <a:gd name="T10" fmla="*/ 2147483647 w 179"/>
                  <a:gd name="T11" fmla="*/ 2147483647 h 38"/>
                  <a:gd name="T12" fmla="*/ 2147483647 w 179"/>
                  <a:gd name="T13" fmla="*/ 0 h 38"/>
                  <a:gd name="T14" fmla="*/ 0 60000 65536"/>
                  <a:gd name="T15" fmla="*/ 0 60000 65536"/>
                  <a:gd name="T16" fmla="*/ 0 60000 65536"/>
                  <a:gd name="T17" fmla="*/ 0 60000 65536"/>
                  <a:gd name="T18" fmla="*/ 0 60000 65536"/>
                  <a:gd name="T19" fmla="*/ 0 60000 65536"/>
                  <a:gd name="T20" fmla="*/ 0 60000 65536"/>
                  <a:gd name="T21" fmla="*/ 0 w 179"/>
                  <a:gd name="T22" fmla="*/ 0 h 38"/>
                  <a:gd name="T23" fmla="*/ 179 w 179"/>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9" h="38">
                    <a:moveTo>
                      <a:pt x="11" y="0"/>
                    </a:moveTo>
                    <a:cubicBezTo>
                      <a:pt x="0" y="0"/>
                      <a:pt x="0" y="0"/>
                      <a:pt x="0" y="0"/>
                    </a:cubicBezTo>
                    <a:cubicBezTo>
                      <a:pt x="40" y="38"/>
                      <a:pt x="40" y="38"/>
                      <a:pt x="40" y="38"/>
                    </a:cubicBezTo>
                    <a:cubicBezTo>
                      <a:pt x="179" y="38"/>
                      <a:pt x="179" y="38"/>
                      <a:pt x="179" y="38"/>
                    </a:cubicBezTo>
                    <a:cubicBezTo>
                      <a:pt x="179" y="30"/>
                      <a:pt x="179" y="30"/>
                      <a:pt x="179" y="30"/>
                    </a:cubicBezTo>
                    <a:cubicBezTo>
                      <a:pt x="179" y="30"/>
                      <a:pt x="46" y="30"/>
                      <a:pt x="43" y="30"/>
                    </a:cubicBezTo>
                    <a:cubicBezTo>
                      <a:pt x="42" y="29"/>
                      <a:pt x="22" y="10"/>
                      <a:pt x="11" y="0"/>
                    </a:cubicBezTo>
                    <a:close/>
                  </a:path>
                </a:pathLst>
              </a:custGeom>
              <a:solidFill>
                <a:srgbClr val="FFFFFF"/>
              </a:solidFill>
              <a:ln w="9525">
                <a:noFill/>
                <a:round/>
              </a:ln>
            </p:spPr>
            <p:txBody>
              <a:bodyPr/>
              <a:lstStyle/>
              <a:p>
                <a:endParaRPr lang="zh-CN" altLang="en-US"/>
              </a:p>
            </p:txBody>
          </p:sp>
          <p:sp>
            <p:nvSpPr>
              <p:cNvPr id="79966" name="Rectangle 84"/>
              <p:cNvSpPr>
                <a:spLocks noChangeArrowheads="1"/>
              </p:cNvSpPr>
              <p:nvPr/>
            </p:nvSpPr>
            <p:spPr bwMode="auto">
              <a:xfrm>
                <a:off x="1154113" y="4471988"/>
                <a:ext cx="79375" cy="44450"/>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sp>
            <p:nvSpPr>
              <p:cNvPr id="79967" name="Rectangle 85"/>
              <p:cNvSpPr>
                <a:spLocks noChangeArrowheads="1"/>
              </p:cNvSpPr>
              <p:nvPr/>
            </p:nvSpPr>
            <p:spPr bwMode="auto">
              <a:xfrm>
                <a:off x="1258888" y="4471988"/>
                <a:ext cx="80963" cy="44450"/>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sp>
            <p:nvSpPr>
              <p:cNvPr id="79968" name="Rectangle 86"/>
              <p:cNvSpPr>
                <a:spLocks noChangeArrowheads="1"/>
              </p:cNvSpPr>
              <p:nvPr/>
            </p:nvSpPr>
            <p:spPr bwMode="auto">
              <a:xfrm>
                <a:off x="1365251" y="4471988"/>
                <a:ext cx="79375" cy="44450"/>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grpSp>
        <p:grpSp>
          <p:nvGrpSpPr>
            <p:cNvPr id="25" name="Group 264"/>
            <p:cNvGrpSpPr/>
            <p:nvPr/>
          </p:nvGrpSpPr>
          <p:grpSpPr bwMode="auto">
            <a:xfrm>
              <a:off x="10142" y="8678"/>
              <a:ext cx="1335" cy="712"/>
              <a:chOff x="2605088" y="4292600"/>
              <a:chExt cx="636588" cy="452438"/>
            </a:xfrm>
          </p:grpSpPr>
          <p:sp>
            <p:nvSpPr>
              <p:cNvPr id="79956" name="Freeform 92"/>
              <p:cNvSpPr/>
              <p:nvPr/>
            </p:nvSpPr>
            <p:spPr bwMode="auto">
              <a:xfrm>
                <a:off x="2608263" y="4535488"/>
                <a:ext cx="623888" cy="209550"/>
              </a:xfrm>
              <a:custGeom>
                <a:avLst/>
                <a:gdLst>
                  <a:gd name="T0" fmla="*/ 2147483647 w 196"/>
                  <a:gd name="T1" fmla="*/ 0 h 66"/>
                  <a:gd name="T2" fmla="*/ 2147483647 w 196"/>
                  <a:gd name="T3" fmla="*/ 2147483647 h 66"/>
                  <a:gd name="T4" fmla="*/ 2147483647 w 196"/>
                  <a:gd name="T5" fmla="*/ 2147483647 h 66"/>
                  <a:gd name="T6" fmla="*/ 2147483647 w 196"/>
                  <a:gd name="T7" fmla="*/ 2147483647 h 66"/>
                  <a:gd name="T8" fmla="*/ 0 w 196"/>
                  <a:gd name="T9" fmla="*/ 2147483647 h 66"/>
                  <a:gd name="T10" fmla="*/ 0 w 196"/>
                  <a:gd name="T11" fmla="*/ 0 h 66"/>
                  <a:gd name="T12" fmla="*/ 2147483647 w 196"/>
                  <a:gd name="T13" fmla="*/ 0 h 66"/>
                  <a:gd name="T14" fmla="*/ 0 60000 65536"/>
                  <a:gd name="T15" fmla="*/ 0 60000 65536"/>
                  <a:gd name="T16" fmla="*/ 0 60000 65536"/>
                  <a:gd name="T17" fmla="*/ 0 60000 65536"/>
                  <a:gd name="T18" fmla="*/ 0 60000 65536"/>
                  <a:gd name="T19" fmla="*/ 0 60000 65536"/>
                  <a:gd name="T20" fmla="*/ 0 60000 65536"/>
                  <a:gd name="T21" fmla="*/ 0 w 196"/>
                  <a:gd name="T22" fmla="*/ 0 h 66"/>
                  <a:gd name="T23" fmla="*/ 196 w 196"/>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66">
                    <a:moveTo>
                      <a:pt x="196" y="0"/>
                    </a:moveTo>
                    <a:cubicBezTo>
                      <a:pt x="196" y="58"/>
                      <a:pt x="196" y="58"/>
                      <a:pt x="196" y="58"/>
                    </a:cubicBezTo>
                    <a:cubicBezTo>
                      <a:pt x="196" y="63"/>
                      <a:pt x="192" y="66"/>
                      <a:pt x="187" y="66"/>
                    </a:cubicBezTo>
                    <a:cubicBezTo>
                      <a:pt x="9" y="66"/>
                      <a:pt x="9" y="66"/>
                      <a:pt x="9" y="66"/>
                    </a:cubicBezTo>
                    <a:cubicBezTo>
                      <a:pt x="4" y="66"/>
                      <a:pt x="0" y="63"/>
                      <a:pt x="0" y="58"/>
                    </a:cubicBezTo>
                    <a:cubicBezTo>
                      <a:pt x="0" y="0"/>
                      <a:pt x="0" y="0"/>
                      <a:pt x="0" y="0"/>
                    </a:cubicBezTo>
                    <a:lnTo>
                      <a:pt x="196" y="0"/>
                    </a:lnTo>
                    <a:close/>
                  </a:path>
                </a:pathLst>
              </a:custGeom>
              <a:solidFill>
                <a:srgbClr val="3D61A4"/>
              </a:solidFill>
              <a:ln w="9525">
                <a:noFill/>
                <a:round/>
              </a:ln>
            </p:spPr>
            <p:txBody>
              <a:bodyPr/>
              <a:lstStyle/>
              <a:p>
                <a:endParaRPr lang="zh-CN" altLang="en-US"/>
              </a:p>
            </p:txBody>
          </p:sp>
          <p:sp>
            <p:nvSpPr>
              <p:cNvPr id="79957" name="Freeform 93"/>
              <p:cNvSpPr/>
              <p:nvPr/>
            </p:nvSpPr>
            <p:spPr bwMode="auto">
              <a:xfrm>
                <a:off x="2952751" y="4402138"/>
                <a:ext cx="288925" cy="82550"/>
              </a:xfrm>
              <a:custGeom>
                <a:avLst/>
                <a:gdLst>
                  <a:gd name="T0" fmla="*/ 2147483647 w 91"/>
                  <a:gd name="T1" fmla="*/ 2147483647 h 26"/>
                  <a:gd name="T2" fmla="*/ 0 w 91"/>
                  <a:gd name="T3" fmla="*/ 2147483647 h 26"/>
                  <a:gd name="T4" fmla="*/ 2147483647 w 91"/>
                  <a:gd name="T5" fmla="*/ 2147483647 h 26"/>
                  <a:gd name="T6" fmla="*/ 2147483647 w 91"/>
                  <a:gd name="T7" fmla="*/ 2147483647 h 26"/>
                  <a:gd name="T8" fmla="*/ 2147483647 w 91"/>
                  <a:gd name="T9" fmla="*/ 2147483647 h 26"/>
                  <a:gd name="T10" fmla="*/ 2147483647 w 91"/>
                  <a:gd name="T11" fmla="*/ 2147483647 h 26"/>
                  <a:gd name="T12" fmla="*/ 0 60000 65536"/>
                  <a:gd name="T13" fmla="*/ 0 60000 65536"/>
                  <a:gd name="T14" fmla="*/ 0 60000 65536"/>
                  <a:gd name="T15" fmla="*/ 0 60000 65536"/>
                  <a:gd name="T16" fmla="*/ 0 60000 65536"/>
                  <a:gd name="T17" fmla="*/ 0 60000 65536"/>
                  <a:gd name="T18" fmla="*/ 0 w 91"/>
                  <a:gd name="T19" fmla="*/ 0 h 26"/>
                  <a:gd name="T20" fmla="*/ 91 w 9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91" h="26">
                    <a:moveTo>
                      <a:pt x="12" y="25"/>
                    </a:moveTo>
                    <a:cubicBezTo>
                      <a:pt x="0" y="2"/>
                      <a:pt x="0" y="2"/>
                      <a:pt x="0" y="2"/>
                    </a:cubicBezTo>
                    <a:cubicBezTo>
                      <a:pt x="0" y="2"/>
                      <a:pt x="17" y="0"/>
                      <a:pt x="54" y="3"/>
                    </a:cubicBezTo>
                    <a:cubicBezTo>
                      <a:pt x="91" y="6"/>
                      <a:pt x="87" y="9"/>
                      <a:pt x="87" y="9"/>
                    </a:cubicBezTo>
                    <a:cubicBezTo>
                      <a:pt x="87" y="26"/>
                      <a:pt x="87" y="26"/>
                      <a:pt x="87" y="26"/>
                    </a:cubicBezTo>
                    <a:lnTo>
                      <a:pt x="12" y="25"/>
                    </a:lnTo>
                    <a:close/>
                  </a:path>
                </a:pathLst>
              </a:custGeom>
              <a:solidFill>
                <a:srgbClr val="3D61A4"/>
              </a:solidFill>
              <a:ln w="9525">
                <a:noFill/>
                <a:round/>
              </a:ln>
            </p:spPr>
            <p:txBody>
              <a:bodyPr/>
              <a:lstStyle/>
              <a:p>
                <a:endParaRPr lang="zh-CN" altLang="en-US"/>
              </a:p>
            </p:txBody>
          </p:sp>
          <p:sp>
            <p:nvSpPr>
              <p:cNvPr id="79958" name="Rectangle 94"/>
              <p:cNvSpPr>
                <a:spLocks noChangeArrowheads="1"/>
              </p:cNvSpPr>
              <p:nvPr/>
            </p:nvSpPr>
            <p:spPr bwMode="auto">
              <a:xfrm>
                <a:off x="3051176" y="4471988"/>
                <a:ext cx="180975" cy="69850"/>
              </a:xfrm>
              <a:prstGeom prst="rect">
                <a:avLst/>
              </a:prstGeom>
              <a:solidFill>
                <a:srgbClr val="3D61A4"/>
              </a:solidFill>
              <a:ln w="9525">
                <a:noFill/>
                <a:miter lim="800000"/>
              </a:ln>
            </p:spPr>
            <p:txBody>
              <a:bodyPr/>
              <a:lstStyle/>
              <a:p>
                <a:pPr algn="ctr" eaLnBrk="0" hangingPunct="0"/>
                <a:endParaRPr kumimoji="1" lang="en-US" altLang="zh-CN">
                  <a:solidFill>
                    <a:srgbClr val="FFFFFF"/>
                  </a:solidFill>
                </a:endParaRPr>
              </a:p>
            </p:txBody>
          </p:sp>
          <p:sp>
            <p:nvSpPr>
              <p:cNvPr id="79959" name="Freeform 95"/>
              <p:cNvSpPr/>
              <p:nvPr/>
            </p:nvSpPr>
            <p:spPr bwMode="auto">
              <a:xfrm>
                <a:off x="2605088" y="4292600"/>
                <a:ext cx="274638" cy="125413"/>
              </a:xfrm>
              <a:custGeom>
                <a:avLst/>
                <a:gdLst>
                  <a:gd name="T0" fmla="*/ 2147483647 w 86"/>
                  <a:gd name="T1" fmla="*/ 2147483647 h 39"/>
                  <a:gd name="T2" fmla="*/ 2147483647 w 86"/>
                  <a:gd name="T3" fmla="*/ 2147483647 h 39"/>
                  <a:gd name="T4" fmla="*/ 2147483647 w 86"/>
                  <a:gd name="T5" fmla="*/ 2147483647 h 39"/>
                  <a:gd name="T6" fmla="*/ 2147483647 w 86"/>
                  <a:gd name="T7" fmla="*/ 2147483647 h 39"/>
                  <a:gd name="T8" fmla="*/ 2147483647 w 86"/>
                  <a:gd name="T9" fmla="*/ 2147483647 h 39"/>
                  <a:gd name="T10" fmla="*/ 2147483647 w 86"/>
                  <a:gd name="T11" fmla="*/ 2147483647 h 39"/>
                  <a:gd name="T12" fmla="*/ 2147483647 w 86"/>
                  <a:gd name="T13" fmla="*/ 2147483647 h 39"/>
                  <a:gd name="T14" fmla="*/ 2147483647 w 86"/>
                  <a:gd name="T15" fmla="*/ 2147483647 h 39"/>
                  <a:gd name="T16" fmla="*/ 2147483647 w 86"/>
                  <a:gd name="T17" fmla="*/ 0 h 39"/>
                  <a:gd name="T18" fmla="*/ 2147483647 w 86"/>
                  <a:gd name="T19" fmla="*/ 2147483647 h 39"/>
                  <a:gd name="T20" fmla="*/ 2147483647 w 86"/>
                  <a:gd name="T21" fmla="*/ 2147483647 h 39"/>
                  <a:gd name="T22" fmla="*/ 2147483647 w 86"/>
                  <a:gd name="T23" fmla="*/ 2147483647 h 39"/>
                  <a:gd name="T24" fmla="*/ 2147483647 w 86"/>
                  <a:gd name="T25" fmla="*/ 2147483647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39"/>
                  <a:gd name="T41" fmla="*/ 86 w 86"/>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39">
                    <a:moveTo>
                      <a:pt x="10" y="20"/>
                    </a:moveTo>
                    <a:cubicBezTo>
                      <a:pt x="15" y="21"/>
                      <a:pt x="69" y="39"/>
                      <a:pt x="69" y="39"/>
                    </a:cubicBezTo>
                    <a:cubicBezTo>
                      <a:pt x="76" y="37"/>
                      <a:pt x="76" y="37"/>
                      <a:pt x="76" y="37"/>
                    </a:cubicBezTo>
                    <a:cubicBezTo>
                      <a:pt x="86" y="30"/>
                      <a:pt x="86" y="30"/>
                      <a:pt x="86" y="30"/>
                    </a:cubicBezTo>
                    <a:cubicBezTo>
                      <a:pt x="81" y="28"/>
                      <a:pt x="81" y="28"/>
                      <a:pt x="81" y="28"/>
                    </a:cubicBezTo>
                    <a:cubicBezTo>
                      <a:pt x="70" y="31"/>
                      <a:pt x="70" y="31"/>
                      <a:pt x="70" y="31"/>
                    </a:cubicBezTo>
                    <a:cubicBezTo>
                      <a:pt x="50" y="22"/>
                      <a:pt x="50" y="22"/>
                      <a:pt x="50" y="22"/>
                    </a:cubicBezTo>
                    <a:cubicBezTo>
                      <a:pt x="81" y="3"/>
                      <a:pt x="81" y="3"/>
                      <a:pt x="81" y="3"/>
                    </a:cubicBezTo>
                    <a:cubicBezTo>
                      <a:pt x="69" y="0"/>
                      <a:pt x="69" y="0"/>
                      <a:pt x="69" y="0"/>
                    </a:cubicBezTo>
                    <a:cubicBezTo>
                      <a:pt x="34" y="15"/>
                      <a:pt x="34" y="15"/>
                      <a:pt x="34" y="15"/>
                    </a:cubicBezTo>
                    <a:cubicBezTo>
                      <a:pt x="34" y="15"/>
                      <a:pt x="20" y="10"/>
                      <a:pt x="15" y="8"/>
                    </a:cubicBezTo>
                    <a:cubicBezTo>
                      <a:pt x="10" y="7"/>
                      <a:pt x="2" y="6"/>
                      <a:pt x="1" y="10"/>
                    </a:cubicBezTo>
                    <a:cubicBezTo>
                      <a:pt x="0" y="14"/>
                      <a:pt x="5" y="18"/>
                      <a:pt x="10" y="20"/>
                    </a:cubicBezTo>
                    <a:close/>
                  </a:path>
                </a:pathLst>
              </a:custGeom>
              <a:solidFill>
                <a:srgbClr val="3D61A4"/>
              </a:solidFill>
              <a:ln w="9525">
                <a:noFill/>
                <a:round/>
              </a:ln>
            </p:spPr>
            <p:txBody>
              <a:bodyPr/>
              <a:lstStyle/>
              <a:p>
                <a:endParaRPr lang="zh-CN" altLang="en-US"/>
              </a:p>
            </p:txBody>
          </p:sp>
          <p:sp>
            <p:nvSpPr>
              <p:cNvPr id="79960" name="Rectangle 96"/>
              <p:cNvSpPr>
                <a:spLocks noChangeArrowheads="1"/>
              </p:cNvSpPr>
              <p:nvPr/>
            </p:nvSpPr>
            <p:spPr bwMode="auto">
              <a:xfrm>
                <a:off x="3089276" y="4484688"/>
                <a:ext cx="101600" cy="31750"/>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sp>
            <p:nvSpPr>
              <p:cNvPr id="79961" name="Rectangle 97"/>
              <p:cNvSpPr>
                <a:spLocks noChangeArrowheads="1"/>
              </p:cNvSpPr>
              <p:nvPr/>
            </p:nvSpPr>
            <p:spPr bwMode="auto">
              <a:xfrm>
                <a:off x="3089276" y="4538663"/>
                <a:ext cx="101600" cy="31750"/>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sp>
            <p:nvSpPr>
              <p:cNvPr id="79962" name="Rectangle 98"/>
              <p:cNvSpPr>
                <a:spLocks noChangeArrowheads="1"/>
              </p:cNvSpPr>
              <p:nvPr/>
            </p:nvSpPr>
            <p:spPr bwMode="auto">
              <a:xfrm>
                <a:off x="3089276" y="4592638"/>
                <a:ext cx="101600" cy="34925"/>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sp>
            <p:nvSpPr>
              <p:cNvPr id="79963" name="Freeform 99"/>
              <p:cNvSpPr/>
              <p:nvPr/>
            </p:nvSpPr>
            <p:spPr bwMode="auto">
              <a:xfrm>
                <a:off x="2608263" y="4535488"/>
                <a:ext cx="423863" cy="117475"/>
              </a:xfrm>
              <a:custGeom>
                <a:avLst/>
                <a:gdLst>
                  <a:gd name="T0" fmla="*/ 0 w 267"/>
                  <a:gd name="T1" fmla="*/ 2147483647 h 74"/>
                  <a:gd name="T2" fmla="*/ 2147483647 w 267"/>
                  <a:gd name="T3" fmla="*/ 0 h 74"/>
                  <a:gd name="T4" fmla="*/ 2147483647 w 267"/>
                  <a:gd name="T5" fmla="*/ 0 h 74"/>
                  <a:gd name="T6" fmla="*/ 0 w 267"/>
                  <a:gd name="T7" fmla="*/ 2147483647 h 74"/>
                  <a:gd name="T8" fmla="*/ 0 w 267"/>
                  <a:gd name="T9" fmla="*/ 2147483647 h 74"/>
                  <a:gd name="T10" fmla="*/ 0 60000 65536"/>
                  <a:gd name="T11" fmla="*/ 0 60000 65536"/>
                  <a:gd name="T12" fmla="*/ 0 60000 65536"/>
                  <a:gd name="T13" fmla="*/ 0 60000 65536"/>
                  <a:gd name="T14" fmla="*/ 0 60000 65536"/>
                  <a:gd name="T15" fmla="*/ 0 w 267"/>
                  <a:gd name="T16" fmla="*/ 0 h 74"/>
                  <a:gd name="T17" fmla="*/ 267 w 267"/>
                  <a:gd name="T18" fmla="*/ 74 h 74"/>
                </a:gdLst>
                <a:ahLst/>
                <a:cxnLst>
                  <a:cxn ang="T10">
                    <a:pos x="T0" y="T1"/>
                  </a:cxn>
                  <a:cxn ang="T11">
                    <a:pos x="T2" y="T3"/>
                  </a:cxn>
                  <a:cxn ang="T12">
                    <a:pos x="T4" y="T5"/>
                  </a:cxn>
                  <a:cxn ang="T13">
                    <a:pos x="T6" y="T7"/>
                  </a:cxn>
                  <a:cxn ang="T14">
                    <a:pos x="T8" y="T9"/>
                  </a:cxn>
                </a:cxnLst>
                <a:rect l="T15" t="T16" r="T17" b="T18"/>
                <a:pathLst>
                  <a:path w="267" h="74">
                    <a:moveTo>
                      <a:pt x="0" y="74"/>
                    </a:moveTo>
                    <a:lnTo>
                      <a:pt x="267" y="0"/>
                    </a:lnTo>
                    <a:lnTo>
                      <a:pt x="191" y="0"/>
                    </a:lnTo>
                    <a:lnTo>
                      <a:pt x="0" y="54"/>
                    </a:lnTo>
                    <a:lnTo>
                      <a:pt x="0" y="74"/>
                    </a:lnTo>
                    <a:close/>
                  </a:path>
                </a:pathLst>
              </a:custGeom>
              <a:solidFill>
                <a:srgbClr val="FFFFFF"/>
              </a:solidFill>
              <a:ln w="9525">
                <a:noFill/>
                <a:round/>
              </a:ln>
            </p:spPr>
            <p:txBody>
              <a:bodyPr/>
              <a:lstStyle/>
              <a:p>
                <a:endParaRPr lang="zh-CN" altLang="en-US"/>
              </a:p>
            </p:txBody>
          </p:sp>
        </p:grpSp>
        <p:grpSp>
          <p:nvGrpSpPr>
            <p:cNvPr id="26" name="Group 288"/>
            <p:cNvGrpSpPr/>
            <p:nvPr/>
          </p:nvGrpSpPr>
          <p:grpSpPr bwMode="auto">
            <a:xfrm>
              <a:off x="14472" y="8785"/>
              <a:ext cx="882" cy="628"/>
              <a:chOff x="1049338" y="5699125"/>
              <a:chExt cx="420688" cy="398463"/>
            </a:xfrm>
          </p:grpSpPr>
          <p:sp>
            <p:nvSpPr>
              <p:cNvPr id="79940" name="Freeform 181"/>
              <p:cNvSpPr/>
              <p:nvPr/>
            </p:nvSpPr>
            <p:spPr bwMode="auto">
              <a:xfrm>
                <a:off x="1049338" y="5699125"/>
                <a:ext cx="420688" cy="398463"/>
              </a:xfrm>
              <a:custGeom>
                <a:avLst/>
                <a:gdLst>
                  <a:gd name="T0" fmla="*/ 0 w 265"/>
                  <a:gd name="T1" fmla="*/ 2147483647 h 251"/>
                  <a:gd name="T2" fmla="*/ 0 w 265"/>
                  <a:gd name="T3" fmla="*/ 2147483647 h 251"/>
                  <a:gd name="T4" fmla="*/ 2147483647 w 265"/>
                  <a:gd name="T5" fmla="*/ 2147483647 h 251"/>
                  <a:gd name="T6" fmla="*/ 2147483647 w 265"/>
                  <a:gd name="T7" fmla="*/ 2147483647 h 251"/>
                  <a:gd name="T8" fmla="*/ 2147483647 w 265"/>
                  <a:gd name="T9" fmla="*/ 2147483647 h 251"/>
                  <a:gd name="T10" fmla="*/ 2147483647 w 265"/>
                  <a:gd name="T11" fmla="*/ 0 h 251"/>
                  <a:gd name="T12" fmla="*/ 2147483647 w 265"/>
                  <a:gd name="T13" fmla="*/ 0 h 251"/>
                  <a:gd name="T14" fmla="*/ 2147483647 w 265"/>
                  <a:gd name="T15" fmla="*/ 2147483647 h 251"/>
                  <a:gd name="T16" fmla="*/ 2147483647 w 265"/>
                  <a:gd name="T17" fmla="*/ 2147483647 h 251"/>
                  <a:gd name="T18" fmla="*/ 2147483647 w 265"/>
                  <a:gd name="T19" fmla="*/ 2147483647 h 251"/>
                  <a:gd name="T20" fmla="*/ 2147483647 w 265"/>
                  <a:gd name="T21" fmla="*/ 2147483647 h 251"/>
                  <a:gd name="T22" fmla="*/ 2147483647 w 265"/>
                  <a:gd name="T23" fmla="*/ 2147483647 h 251"/>
                  <a:gd name="T24" fmla="*/ 0 w 265"/>
                  <a:gd name="T25" fmla="*/ 2147483647 h 2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5"/>
                  <a:gd name="T40" fmla="*/ 0 h 251"/>
                  <a:gd name="T41" fmla="*/ 265 w 265"/>
                  <a:gd name="T42" fmla="*/ 251 h 2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5" h="251">
                    <a:moveTo>
                      <a:pt x="0" y="251"/>
                    </a:moveTo>
                    <a:lnTo>
                      <a:pt x="0" y="92"/>
                    </a:lnTo>
                    <a:lnTo>
                      <a:pt x="64" y="92"/>
                    </a:lnTo>
                    <a:lnTo>
                      <a:pt x="64" y="120"/>
                    </a:lnTo>
                    <a:lnTo>
                      <a:pt x="78" y="120"/>
                    </a:lnTo>
                    <a:lnTo>
                      <a:pt x="78" y="0"/>
                    </a:lnTo>
                    <a:lnTo>
                      <a:pt x="207" y="0"/>
                    </a:lnTo>
                    <a:lnTo>
                      <a:pt x="207" y="82"/>
                    </a:lnTo>
                    <a:lnTo>
                      <a:pt x="221" y="82"/>
                    </a:lnTo>
                    <a:lnTo>
                      <a:pt x="221" y="52"/>
                    </a:lnTo>
                    <a:lnTo>
                      <a:pt x="265" y="52"/>
                    </a:lnTo>
                    <a:lnTo>
                      <a:pt x="265" y="251"/>
                    </a:lnTo>
                    <a:lnTo>
                      <a:pt x="0" y="251"/>
                    </a:lnTo>
                    <a:close/>
                  </a:path>
                </a:pathLst>
              </a:custGeom>
              <a:solidFill>
                <a:srgbClr val="3D61A4"/>
              </a:solidFill>
              <a:ln w="9525">
                <a:noFill/>
                <a:round/>
              </a:ln>
            </p:spPr>
            <p:txBody>
              <a:bodyPr/>
              <a:lstStyle/>
              <a:p>
                <a:endParaRPr lang="zh-CN" altLang="en-US"/>
              </a:p>
            </p:txBody>
          </p:sp>
          <p:sp>
            <p:nvSpPr>
              <p:cNvPr id="79941" name="Freeform 182"/>
              <p:cNvSpPr/>
              <p:nvPr/>
            </p:nvSpPr>
            <p:spPr bwMode="auto">
              <a:xfrm>
                <a:off x="1106488" y="5967413"/>
                <a:ext cx="69850" cy="114300"/>
              </a:xfrm>
              <a:custGeom>
                <a:avLst/>
                <a:gdLst>
                  <a:gd name="T0" fmla="*/ 0 w 22"/>
                  <a:gd name="T1" fmla="*/ 2147483647 h 36"/>
                  <a:gd name="T2" fmla="*/ 2147483647 w 22"/>
                  <a:gd name="T3" fmla="*/ 2147483647 h 36"/>
                  <a:gd name="T4" fmla="*/ 2147483647 w 22"/>
                  <a:gd name="T5" fmla="*/ 2147483647 h 36"/>
                  <a:gd name="T6" fmla="*/ 2147483647 w 22"/>
                  <a:gd name="T7" fmla="*/ 2147483647 h 36"/>
                  <a:gd name="T8" fmla="*/ 2147483647 w 22"/>
                  <a:gd name="T9" fmla="*/ 2147483647 h 36"/>
                  <a:gd name="T10" fmla="*/ 2147483647 w 22"/>
                  <a:gd name="T11" fmla="*/ 2147483647 h 36"/>
                  <a:gd name="T12" fmla="*/ 2147483647 w 22"/>
                  <a:gd name="T13" fmla="*/ 2147483647 h 36"/>
                  <a:gd name="T14" fmla="*/ 2147483647 w 22"/>
                  <a:gd name="T15" fmla="*/ 2147483647 h 36"/>
                  <a:gd name="T16" fmla="*/ 2147483647 w 22"/>
                  <a:gd name="T17" fmla="*/ 2147483647 h 36"/>
                  <a:gd name="T18" fmla="*/ 2147483647 w 22"/>
                  <a:gd name="T19" fmla="*/ 0 h 36"/>
                  <a:gd name="T20" fmla="*/ 0 w 22"/>
                  <a:gd name="T21" fmla="*/ 2147483647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36"/>
                  <a:gd name="T35" fmla="*/ 22 w 22"/>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36">
                    <a:moveTo>
                      <a:pt x="0" y="1"/>
                    </a:moveTo>
                    <a:cubicBezTo>
                      <a:pt x="4" y="20"/>
                      <a:pt x="4" y="20"/>
                      <a:pt x="4" y="20"/>
                    </a:cubicBezTo>
                    <a:cubicBezTo>
                      <a:pt x="4" y="20"/>
                      <a:pt x="14" y="20"/>
                      <a:pt x="17" y="20"/>
                    </a:cubicBezTo>
                    <a:cubicBezTo>
                      <a:pt x="16" y="23"/>
                      <a:pt x="14" y="31"/>
                      <a:pt x="14" y="33"/>
                    </a:cubicBezTo>
                    <a:cubicBezTo>
                      <a:pt x="12" y="33"/>
                      <a:pt x="2" y="33"/>
                      <a:pt x="2" y="33"/>
                    </a:cubicBezTo>
                    <a:cubicBezTo>
                      <a:pt x="2" y="36"/>
                      <a:pt x="2" y="36"/>
                      <a:pt x="2" y="36"/>
                    </a:cubicBezTo>
                    <a:cubicBezTo>
                      <a:pt x="16" y="36"/>
                      <a:pt x="16" y="36"/>
                      <a:pt x="16" y="36"/>
                    </a:cubicBezTo>
                    <a:cubicBezTo>
                      <a:pt x="22" y="17"/>
                      <a:pt x="22" y="17"/>
                      <a:pt x="22" y="17"/>
                    </a:cubicBezTo>
                    <a:cubicBezTo>
                      <a:pt x="22" y="17"/>
                      <a:pt x="9" y="17"/>
                      <a:pt x="6" y="17"/>
                    </a:cubicBezTo>
                    <a:cubicBezTo>
                      <a:pt x="6" y="15"/>
                      <a:pt x="4" y="0"/>
                      <a:pt x="4" y="0"/>
                    </a:cubicBezTo>
                    <a:lnTo>
                      <a:pt x="0" y="1"/>
                    </a:lnTo>
                    <a:close/>
                  </a:path>
                </a:pathLst>
              </a:custGeom>
              <a:solidFill>
                <a:srgbClr val="FFFFFF"/>
              </a:solidFill>
              <a:ln w="9525">
                <a:noFill/>
                <a:round/>
              </a:ln>
            </p:spPr>
            <p:txBody>
              <a:bodyPr/>
              <a:lstStyle/>
              <a:p>
                <a:endParaRPr lang="zh-CN" altLang="en-US"/>
              </a:p>
            </p:txBody>
          </p:sp>
          <p:sp>
            <p:nvSpPr>
              <p:cNvPr id="79942" name="Oval 183"/>
              <p:cNvSpPr>
                <a:spLocks noChangeArrowheads="1"/>
              </p:cNvSpPr>
              <p:nvPr/>
            </p:nvSpPr>
            <p:spPr bwMode="auto">
              <a:xfrm>
                <a:off x="1131888" y="5915025"/>
                <a:ext cx="25400" cy="26988"/>
              </a:xfrm>
              <a:prstGeom prst="ellipse">
                <a:avLst/>
              </a:prstGeom>
              <a:solidFill>
                <a:srgbClr val="FFFFFF"/>
              </a:solidFill>
              <a:ln w="9525">
                <a:noFill/>
                <a:round/>
              </a:ln>
            </p:spPr>
            <p:txBody>
              <a:bodyPr/>
              <a:lstStyle/>
              <a:p>
                <a:pPr algn="ctr" eaLnBrk="0" hangingPunct="0"/>
                <a:endParaRPr kumimoji="1" lang="en-US" altLang="zh-CN">
                  <a:solidFill>
                    <a:srgbClr val="FFFFFF"/>
                  </a:solidFill>
                </a:endParaRPr>
              </a:p>
            </p:txBody>
          </p:sp>
          <p:sp>
            <p:nvSpPr>
              <p:cNvPr id="79943" name="Freeform 184"/>
              <p:cNvSpPr/>
              <p:nvPr/>
            </p:nvSpPr>
            <p:spPr bwMode="auto">
              <a:xfrm>
                <a:off x="1125538" y="5942013"/>
                <a:ext cx="41275" cy="63500"/>
              </a:xfrm>
              <a:custGeom>
                <a:avLst/>
                <a:gdLst>
                  <a:gd name="T0" fmla="*/ 0 w 13"/>
                  <a:gd name="T1" fmla="*/ 2147483647 h 20"/>
                  <a:gd name="T2" fmla="*/ 2147483647 w 13"/>
                  <a:gd name="T3" fmla="*/ 2147483647 h 20"/>
                  <a:gd name="T4" fmla="*/ 2147483647 w 13"/>
                  <a:gd name="T5" fmla="*/ 2147483647 h 20"/>
                  <a:gd name="T6" fmla="*/ 0 w 13"/>
                  <a:gd name="T7" fmla="*/ 2147483647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0" y="7"/>
                    </a:moveTo>
                    <a:cubicBezTo>
                      <a:pt x="0" y="0"/>
                      <a:pt x="13" y="0"/>
                      <a:pt x="13" y="7"/>
                    </a:cubicBezTo>
                    <a:cubicBezTo>
                      <a:pt x="13" y="13"/>
                      <a:pt x="10" y="20"/>
                      <a:pt x="6" y="20"/>
                    </a:cubicBezTo>
                    <a:cubicBezTo>
                      <a:pt x="3" y="20"/>
                      <a:pt x="0" y="13"/>
                      <a:pt x="0" y="7"/>
                    </a:cubicBezTo>
                    <a:close/>
                  </a:path>
                </a:pathLst>
              </a:custGeom>
              <a:solidFill>
                <a:srgbClr val="FFFFFF"/>
              </a:solidFill>
              <a:ln w="9525">
                <a:noFill/>
                <a:round/>
              </a:ln>
            </p:spPr>
            <p:txBody>
              <a:bodyPr/>
              <a:lstStyle/>
              <a:p>
                <a:endParaRPr lang="zh-CN" altLang="en-US"/>
              </a:p>
            </p:txBody>
          </p:sp>
          <p:sp>
            <p:nvSpPr>
              <p:cNvPr id="79944" name="Freeform 185"/>
              <p:cNvSpPr/>
              <p:nvPr/>
            </p:nvSpPr>
            <p:spPr bwMode="auto">
              <a:xfrm>
                <a:off x="1128713" y="5992813"/>
                <a:ext cx="76200" cy="19050"/>
              </a:xfrm>
              <a:custGeom>
                <a:avLst/>
                <a:gdLst>
                  <a:gd name="T0" fmla="*/ 2147483647 w 24"/>
                  <a:gd name="T1" fmla="*/ 0 h 6"/>
                  <a:gd name="T2" fmla="*/ 2147483647 w 24"/>
                  <a:gd name="T3" fmla="*/ 2147483647 h 6"/>
                  <a:gd name="T4" fmla="*/ 2147483647 w 24"/>
                  <a:gd name="T5" fmla="*/ 2147483647 h 6"/>
                  <a:gd name="T6" fmla="*/ 2147483647 w 24"/>
                  <a:gd name="T7" fmla="*/ 2147483647 h 6"/>
                  <a:gd name="T8" fmla="*/ 2147483647 w 24"/>
                  <a:gd name="T9" fmla="*/ 2147483647 h 6"/>
                  <a:gd name="T10" fmla="*/ 0 w 24"/>
                  <a:gd name="T11" fmla="*/ 2147483647 h 6"/>
                  <a:gd name="T12" fmla="*/ 0 w 24"/>
                  <a:gd name="T13" fmla="*/ 2147483647 h 6"/>
                  <a:gd name="T14" fmla="*/ 2147483647 w 24"/>
                  <a:gd name="T15" fmla="*/ 0 h 6"/>
                  <a:gd name="T16" fmla="*/ 2147483647 w 24"/>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
                  <a:gd name="T29" fmla="*/ 24 w 2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
                    <a:moveTo>
                      <a:pt x="21" y="0"/>
                    </a:moveTo>
                    <a:cubicBezTo>
                      <a:pt x="22" y="0"/>
                      <a:pt x="24" y="1"/>
                      <a:pt x="24" y="3"/>
                    </a:cubicBezTo>
                    <a:cubicBezTo>
                      <a:pt x="24" y="3"/>
                      <a:pt x="24" y="3"/>
                      <a:pt x="24" y="3"/>
                    </a:cubicBezTo>
                    <a:cubicBezTo>
                      <a:pt x="24" y="5"/>
                      <a:pt x="22" y="6"/>
                      <a:pt x="21" y="6"/>
                    </a:cubicBezTo>
                    <a:cubicBezTo>
                      <a:pt x="3" y="6"/>
                      <a:pt x="3" y="6"/>
                      <a:pt x="3" y="6"/>
                    </a:cubicBezTo>
                    <a:cubicBezTo>
                      <a:pt x="1" y="6"/>
                      <a:pt x="0" y="5"/>
                      <a:pt x="0" y="3"/>
                    </a:cubicBezTo>
                    <a:cubicBezTo>
                      <a:pt x="0" y="3"/>
                      <a:pt x="0" y="3"/>
                      <a:pt x="0" y="3"/>
                    </a:cubicBezTo>
                    <a:cubicBezTo>
                      <a:pt x="0" y="1"/>
                      <a:pt x="1" y="0"/>
                      <a:pt x="3" y="0"/>
                    </a:cubicBezTo>
                    <a:lnTo>
                      <a:pt x="21" y="0"/>
                    </a:lnTo>
                    <a:close/>
                  </a:path>
                </a:pathLst>
              </a:custGeom>
              <a:solidFill>
                <a:srgbClr val="FFFFFF"/>
              </a:solidFill>
              <a:ln w="9525">
                <a:noFill/>
                <a:round/>
              </a:ln>
            </p:spPr>
            <p:txBody>
              <a:bodyPr/>
              <a:lstStyle/>
              <a:p>
                <a:endParaRPr lang="zh-CN" altLang="en-US"/>
              </a:p>
            </p:txBody>
          </p:sp>
          <p:sp>
            <p:nvSpPr>
              <p:cNvPr id="79945" name="Freeform 186"/>
              <p:cNvSpPr/>
              <p:nvPr/>
            </p:nvSpPr>
            <p:spPr bwMode="auto">
              <a:xfrm>
                <a:off x="1182688" y="5999163"/>
                <a:ext cx="22225" cy="73025"/>
              </a:xfrm>
              <a:custGeom>
                <a:avLst/>
                <a:gdLst>
                  <a:gd name="T0" fmla="*/ 2147483647 w 7"/>
                  <a:gd name="T1" fmla="*/ 2147483647 h 23"/>
                  <a:gd name="T2" fmla="*/ 2147483647 w 7"/>
                  <a:gd name="T3" fmla="*/ 2147483647 h 23"/>
                  <a:gd name="T4" fmla="*/ 2147483647 w 7"/>
                  <a:gd name="T5" fmla="*/ 2147483647 h 23"/>
                  <a:gd name="T6" fmla="*/ 0 w 7"/>
                  <a:gd name="T7" fmla="*/ 2147483647 h 23"/>
                  <a:gd name="T8" fmla="*/ 0 w 7"/>
                  <a:gd name="T9" fmla="*/ 2147483647 h 23"/>
                  <a:gd name="T10" fmla="*/ 2147483647 w 7"/>
                  <a:gd name="T11" fmla="*/ 0 h 23"/>
                  <a:gd name="T12" fmla="*/ 2147483647 w 7"/>
                  <a:gd name="T13" fmla="*/ 0 h 23"/>
                  <a:gd name="T14" fmla="*/ 2147483647 w 7"/>
                  <a:gd name="T15" fmla="*/ 2147483647 h 23"/>
                  <a:gd name="T16" fmla="*/ 2147483647 w 7"/>
                  <a:gd name="T17" fmla="*/ 2147483647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23"/>
                  <a:gd name="T29" fmla="*/ 7 w 7"/>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23">
                    <a:moveTo>
                      <a:pt x="7" y="21"/>
                    </a:moveTo>
                    <a:cubicBezTo>
                      <a:pt x="7" y="22"/>
                      <a:pt x="5" y="23"/>
                      <a:pt x="3" y="23"/>
                    </a:cubicBezTo>
                    <a:cubicBezTo>
                      <a:pt x="3" y="23"/>
                      <a:pt x="3" y="23"/>
                      <a:pt x="3" y="23"/>
                    </a:cubicBezTo>
                    <a:cubicBezTo>
                      <a:pt x="2" y="23"/>
                      <a:pt x="0" y="22"/>
                      <a:pt x="0" y="21"/>
                    </a:cubicBezTo>
                    <a:cubicBezTo>
                      <a:pt x="0" y="2"/>
                      <a:pt x="0" y="2"/>
                      <a:pt x="0" y="2"/>
                    </a:cubicBezTo>
                    <a:cubicBezTo>
                      <a:pt x="0" y="1"/>
                      <a:pt x="2" y="0"/>
                      <a:pt x="3" y="0"/>
                    </a:cubicBezTo>
                    <a:cubicBezTo>
                      <a:pt x="3" y="0"/>
                      <a:pt x="3" y="0"/>
                      <a:pt x="3" y="0"/>
                    </a:cubicBezTo>
                    <a:cubicBezTo>
                      <a:pt x="5" y="0"/>
                      <a:pt x="7" y="1"/>
                      <a:pt x="7" y="2"/>
                    </a:cubicBezTo>
                    <a:lnTo>
                      <a:pt x="7" y="21"/>
                    </a:lnTo>
                    <a:close/>
                  </a:path>
                </a:pathLst>
              </a:custGeom>
              <a:solidFill>
                <a:srgbClr val="FFFFFF"/>
              </a:solidFill>
              <a:ln w="9525">
                <a:noFill/>
                <a:round/>
              </a:ln>
            </p:spPr>
            <p:txBody>
              <a:bodyPr/>
              <a:lstStyle/>
              <a:p>
                <a:endParaRPr lang="zh-CN" altLang="en-US"/>
              </a:p>
            </p:txBody>
          </p:sp>
          <p:sp>
            <p:nvSpPr>
              <p:cNvPr id="79946" name="Freeform 187"/>
              <p:cNvSpPr/>
              <p:nvPr/>
            </p:nvSpPr>
            <p:spPr bwMode="auto">
              <a:xfrm>
                <a:off x="1189038" y="5926138"/>
                <a:ext cx="50800" cy="41275"/>
              </a:xfrm>
              <a:custGeom>
                <a:avLst/>
                <a:gdLst>
                  <a:gd name="T0" fmla="*/ 2147483647 w 16"/>
                  <a:gd name="T1" fmla="*/ 2147483647 h 13"/>
                  <a:gd name="T2" fmla="*/ 0 w 16"/>
                  <a:gd name="T3" fmla="*/ 2147483647 h 13"/>
                  <a:gd name="T4" fmla="*/ 0 w 16"/>
                  <a:gd name="T5" fmla="*/ 2147483647 h 13"/>
                  <a:gd name="T6" fmla="*/ 2147483647 w 16"/>
                  <a:gd name="T7" fmla="*/ 2147483647 h 13"/>
                  <a:gd name="T8" fmla="*/ 2147483647 w 16"/>
                  <a:gd name="T9" fmla="*/ 2147483647 h 13"/>
                  <a:gd name="T10" fmla="*/ 2147483647 w 16"/>
                  <a:gd name="T11" fmla="*/ 0 h 13"/>
                  <a:gd name="T12" fmla="*/ 2147483647 w 16"/>
                  <a:gd name="T13" fmla="*/ 2147483647 h 13"/>
                  <a:gd name="T14" fmla="*/ 0 60000 65536"/>
                  <a:gd name="T15" fmla="*/ 0 60000 65536"/>
                  <a:gd name="T16" fmla="*/ 0 60000 65536"/>
                  <a:gd name="T17" fmla="*/ 0 60000 65536"/>
                  <a:gd name="T18" fmla="*/ 0 60000 65536"/>
                  <a:gd name="T19" fmla="*/ 0 60000 65536"/>
                  <a:gd name="T20" fmla="*/ 0 60000 65536"/>
                  <a:gd name="T21" fmla="*/ 0 w 16"/>
                  <a:gd name="T22" fmla="*/ 0 h 13"/>
                  <a:gd name="T23" fmla="*/ 16 w 1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3">
                    <a:moveTo>
                      <a:pt x="10" y="9"/>
                    </a:moveTo>
                    <a:cubicBezTo>
                      <a:pt x="8" y="9"/>
                      <a:pt x="0" y="9"/>
                      <a:pt x="0" y="9"/>
                    </a:cubicBezTo>
                    <a:cubicBezTo>
                      <a:pt x="0" y="13"/>
                      <a:pt x="0" y="13"/>
                      <a:pt x="0" y="13"/>
                    </a:cubicBezTo>
                    <a:cubicBezTo>
                      <a:pt x="12" y="13"/>
                      <a:pt x="12" y="13"/>
                      <a:pt x="12" y="13"/>
                    </a:cubicBezTo>
                    <a:cubicBezTo>
                      <a:pt x="16" y="1"/>
                      <a:pt x="16" y="1"/>
                      <a:pt x="16" y="1"/>
                    </a:cubicBezTo>
                    <a:cubicBezTo>
                      <a:pt x="13" y="0"/>
                      <a:pt x="13" y="0"/>
                      <a:pt x="13" y="0"/>
                    </a:cubicBezTo>
                    <a:cubicBezTo>
                      <a:pt x="13" y="0"/>
                      <a:pt x="10" y="8"/>
                      <a:pt x="10" y="9"/>
                    </a:cubicBezTo>
                    <a:close/>
                  </a:path>
                </a:pathLst>
              </a:custGeom>
              <a:solidFill>
                <a:srgbClr val="FFFFFF"/>
              </a:solidFill>
              <a:ln w="9525">
                <a:noFill/>
                <a:round/>
              </a:ln>
            </p:spPr>
            <p:txBody>
              <a:bodyPr/>
              <a:lstStyle/>
              <a:p>
                <a:endParaRPr lang="zh-CN" altLang="en-US"/>
              </a:p>
            </p:txBody>
          </p:sp>
          <p:sp>
            <p:nvSpPr>
              <p:cNvPr id="79947" name="Rectangle 188"/>
              <p:cNvSpPr>
                <a:spLocks noChangeArrowheads="1"/>
              </p:cNvSpPr>
              <p:nvPr/>
            </p:nvSpPr>
            <p:spPr bwMode="auto">
              <a:xfrm>
                <a:off x="1179513" y="5973763"/>
                <a:ext cx="76200" cy="9525"/>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sp>
            <p:nvSpPr>
              <p:cNvPr id="79948" name="Freeform 189"/>
              <p:cNvSpPr/>
              <p:nvPr/>
            </p:nvSpPr>
            <p:spPr bwMode="auto">
              <a:xfrm>
                <a:off x="1343026" y="5967413"/>
                <a:ext cx="66675" cy="114300"/>
              </a:xfrm>
              <a:custGeom>
                <a:avLst/>
                <a:gdLst>
                  <a:gd name="T0" fmla="*/ 2147483647 w 21"/>
                  <a:gd name="T1" fmla="*/ 2147483647 h 36"/>
                  <a:gd name="T2" fmla="*/ 0 w 21"/>
                  <a:gd name="T3" fmla="*/ 2147483647 h 36"/>
                  <a:gd name="T4" fmla="*/ 2147483647 w 21"/>
                  <a:gd name="T5" fmla="*/ 2147483647 h 36"/>
                  <a:gd name="T6" fmla="*/ 2147483647 w 21"/>
                  <a:gd name="T7" fmla="*/ 2147483647 h 36"/>
                  <a:gd name="T8" fmla="*/ 2147483647 w 21"/>
                  <a:gd name="T9" fmla="*/ 2147483647 h 36"/>
                  <a:gd name="T10" fmla="*/ 2147483647 w 21"/>
                  <a:gd name="T11" fmla="*/ 2147483647 h 36"/>
                  <a:gd name="T12" fmla="*/ 2147483647 w 21"/>
                  <a:gd name="T13" fmla="*/ 2147483647 h 36"/>
                  <a:gd name="T14" fmla="*/ 2147483647 w 21"/>
                  <a:gd name="T15" fmla="*/ 2147483647 h 36"/>
                  <a:gd name="T16" fmla="*/ 2147483647 w 21"/>
                  <a:gd name="T17" fmla="*/ 2147483647 h 36"/>
                  <a:gd name="T18" fmla="*/ 2147483647 w 21"/>
                  <a:gd name="T19" fmla="*/ 0 h 36"/>
                  <a:gd name="T20" fmla="*/ 2147483647 w 21"/>
                  <a:gd name="T21" fmla="*/ 2147483647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36"/>
                  <a:gd name="T35" fmla="*/ 21 w 21"/>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36">
                    <a:moveTo>
                      <a:pt x="15" y="17"/>
                    </a:moveTo>
                    <a:cubicBezTo>
                      <a:pt x="13" y="17"/>
                      <a:pt x="0" y="17"/>
                      <a:pt x="0" y="17"/>
                    </a:cubicBezTo>
                    <a:cubicBezTo>
                      <a:pt x="6" y="36"/>
                      <a:pt x="6" y="36"/>
                      <a:pt x="6" y="36"/>
                    </a:cubicBezTo>
                    <a:cubicBezTo>
                      <a:pt x="20" y="36"/>
                      <a:pt x="20" y="36"/>
                      <a:pt x="20" y="36"/>
                    </a:cubicBezTo>
                    <a:cubicBezTo>
                      <a:pt x="20" y="33"/>
                      <a:pt x="20" y="33"/>
                      <a:pt x="20" y="33"/>
                    </a:cubicBezTo>
                    <a:cubicBezTo>
                      <a:pt x="20" y="33"/>
                      <a:pt x="10" y="33"/>
                      <a:pt x="8" y="33"/>
                    </a:cubicBezTo>
                    <a:cubicBezTo>
                      <a:pt x="8" y="31"/>
                      <a:pt x="5" y="23"/>
                      <a:pt x="4" y="20"/>
                    </a:cubicBezTo>
                    <a:cubicBezTo>
                      <a:pt x="8" y="20"/>
                      <a:pt x="18" y="20"/>
                      <a:pt x="18" y="20"/>
                    </a:cubicBezTo>
                    <a:cubicBezTo>
                      <a:pt x="21" y="1"/>
                      <a:pt x="21" y="1"/>
                      <a:pt x="21" y="1"/>
                    </a:cubicBezTo>
                    <a:cubicBezTo>
                      <a:pt x="18" y="0"/>
                      <a:pt x="18" y="0"/>
                      <a:pt x="18" y="0"/>
                    </a:cubicBezTo>
                    <a:cubicBezTo>
                      <a:pt x="18" y="0"/>
                      <a:pt x="16" y="15"/>
                      <a:pt x="15" y="17"/>
                    </a:cubicBezTo>
                    <a:close/>
                  </a:path>
                </a:pathLst>
              </a:custGeom>
              <a:solidFill>
                <a:srgbClr val="FFFFFF"/>
              </a:solidFill>
              <a:ln w="9525">
                <a:noFill/>
                <a:round/>
              </a:ln>
            </p:spPr>
            <p:txBody>
              <a:bodyPr/>
              <a:lstStyle/>
              <a:p>
                <a:endParaRPr lang="zh-CN" altLang="en-US"/>
              </a:p>
            </p:txBody>
          </p:sp>
          <p:sp>
            <p:nvSpPr>
              <p:cNvPr id="79949" name="Oval 190"/>
              <p:cNvSpPr>
                <a:spLocks noChangeArrowheads="1"/>
              </p:cNvSpPr>
              <p:nvPr/>
            </p:nvSpPr>
            <p:spPr bwMode="auto">
              <a:xfrm>
                <a:off x="1358901" y="5915025"/>
                <a:ext cx="25400" cy="26988"/>
              </a:xfrm>
              <a:prstGeom prst="ellipse">
                <a:avLst/>
              </a:prstGeom>
              <a:solidFill>
                <a:srgbClr val="FFFFFF"/>
              </a:solidFill>
              <a:ln w="9525">
                <a:noFill/>
                <a:round/>
              </a:ln>
            </p:spPr>
            <p:txBody>
              <a:bodyPr/>
              <a:lstStyle/>
              <a:p>
                <a:pPr algn="ctr" eaLnBrk="0" hangingPunct="0"/>
                <a:endParaRPr kumimoji="1" lang="en-US" altLang="zh-CN">
                  <a:solidFill>
                    <a:srgbClr val="FFFFFF"/>
                  </a:solidFill>
                </a:endParaRPr>
              </a:p>
            </p:txBody>
          </p:sp>
          <p:sp>
            <p:nvSpPr>
              <p:cNvPr id="79950" name="Freeform 191"/>
              <p:cNvSpPr/>
              <p:nvPr/>
            </p:nvSpPr>
            <p:spPr bwMode="auto">
              <a:xfrm>
                <a:off x="1352551" y="5942013"/>
                <a:ext cx="41275" cy="63500"/>
              </a:xfrm>
              <a:custGeom>
                <a:avLst/>
                <a:gdLst>
                  <a:gd name="T0" fmla="*/ 2147483647 w 13"/>
                  <a:gd name="T1" fmla="*/ 2147483647 h 20"/>
                  <a:gd name="T2" fmla="*/ 0 w 13"/>
                  <a:gd name="T3" fmla="*/ 2147483647 h 20"/>
                  <a:gd name="T4" fmla="*/ 2147483647 w 13"/>
                  <a:gd name="T5" fmla="*/ 2147483647 h 20"/>
                  <a:gd name="T6" fmla="*/ 2147483647 w 13"/>
                  <a:gd name="T7" fmla="*/ 2147483647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3" y="7"/>
                    </a:moveTo>
                    <a:cubicBezTo>
                      <a:pt x="13" y="0"/>
                      <a:pt x="0" y="0"/>
                      <a:pt x="0" y="7"/>
                    </a:cubicBezTo>
                    <a:cubicBezTo>
                      <a:pt x="0" y="13"/>
                      <a:pt x="3" y="20"/>
                      <a:pt x="6" y="20"/>
                    </a:cubicBezTo>
                    <a:cubicBezTo>
                      <a:pt x="10" y="20"/>
                      <a:pt x="13" y="13"/>
                      <a:pt x="13" y="7"/>
                    </a:cubicBezTo>
                    <a:close/>
                  </a:path>
                </a:pathLst>
              </a:custGeom>
              <a:solidFill>
                <a:srgbClr val="FFFFFF"/>
              </a:solidFill>
              <a:ln w="9525">
                <a:noFill/>
                <a:round/>
              </a:ln>
            </p:spPr>
            <p:txBody>
              <a:bodyPr/>
              <a:lstStyle/>
              <a:p>
                <a:endParaRPr lang="zh-CN" altLang="en-US"/>
              </a:p>
            </p:txBody>
          </p:sp>
          <p:sp>
            <p:nvSpPr>
              <p:cNvPr id="79951" name="Freeform 192"/>
              <p:cNvSpPr/>
              <p:nvPr/>
            </p:nvSpPr>
            <p:spPr bwMode="auto">
              <a:xfrm>
                <a:off x="1312863" y="5992813"/>
                <a:ext cx="77788" cy="19050"/>
              </a:xfrm>
              <a:custGeom>
                <a:avLst/>
                <a:gdLst>
                  <a:gd name="T0" fmla="*/ 2147483647 w 24"/>
                  <a:gd name="T1" fmla="*/ 0 h 6"/>
                  <a:gd name="T2" fmla="*/ 0 w 24"/>
                  <a:gd name="T3" fmla="*/ 2147483647 h 6"/>
                  <a:gd name="T4" fmla="*/ 0 w 24"/>
                  <a:gd name="T5" fmla="*/ 2147483647 h 6"/>
                  <a:gd name="T6" fmla="*/ 2147483647 w 24"/>
                  <a:gd name="T7" fmla="*/ 2147483647 h 6"/>
                  <a:gd name="T8" fmla="*/ 2147483647 w 24"/>
                  <a:gd name="T9" fmla="*/ 2147483647 h 6"/>
                  <a:gd name="T10" fmla="*/ 2147483647 w 24"/>
                  <a:gd name="T11" fmla="*/ 2147483647 h 6"/>
                  <a:gd name="T12" fmla="*/ 2147483647 w 24"/>
                  <a:gd name="T13" fmla="*/ 2147483647 h 6"/>
                  <a:gd name="T14" fmla="*/ 2147483647 w 24"/>
                  <a:gd name="T15" fmla="*/ 0 h 6"/>
                  <a:gd name="T16" fmla="*/ 2147483647 w 24"/>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
                  <a:gd name="T29" fmla="*/ 24 w 2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
                    <a:moveTo>
                      <a:pt x="3" y="0"/>
                    </a:moveTo>
                    <a:cubicBezTo>
                      <a:pt x="1" y="0"/>
                      <a:pt x="0" y="1"/>
                      <a:pt x="0" y="3"/>
                    </a:cubicBezTo>
                    <a:cubicBezTo>
                      <a:pt x="0" y="3"/>
                      <a:pt x="0" y="3"/>
                      <a:pt x="0" y="3"/>
                    </a:cubicBezTo>
                    <a:cubicBezTo>
                      <a:pt x="0" y="5"/>
                      <a:pt x="1" y="6"/>
                      <a:pt x="3" y="6"/>
                    </a:cubicBezTo>
                    <a:cubicBezTo>
                      <a:pt x="21" y="6"/>
                      <a:pt x="21" y="6"/>
                      <a:pt x="21" y="6"/>
                    </a:cubicBezTo>
                    <a:cubicBezTo>
                      <a:pt x="23" y="6"/>
                      <a:pt x="24" y="5"/>
                      <a:pt x="24" y="3"/>
                    </a:cubicBezTo>
                    <a:cubicBezTo>
                      <a:pt x="24" y="3"/>
                      <a:pt x="24" y="3"/>
                      <a:pt x="24" y="3"/>
                    </a:cubicBezTo>
                    <a:cubicBezTo>
                      <a:pt x="24" y="1"/>
                      <a:pt x="23" y="0"/>
                      <a:pt x="21" y="0"/>
                    </a:cubicBezTo>
                    <a:lnTo>
                      <a:pt x="3" y="0"/>
                    </a:lnTo>
                    <a:close/>
                  </a:path>
                </a:pathLst>
              </a:custGeom>
              <a:solidFill>
                <a:srgbClr val="FFFFFF"/>
              </a:solidFill>
              <a:ln w="9525">
                <a:noFill/>
                <a:round/>
              </a:ln>
            </p:spPr>
            <p:txBody>
              <a:bodyPr/>
              <a:lstStyle/>
              <a:p>
                <a:endParaRPr lang="zh-CN" altLang="en-US"/>
              </a:p>
            </p:txBody>
          </p:sp>
          <p:sp>
            <p:nvSpPr>
              <p:cNvPr id="79952" name="Freeform 193"/>
              <p:cNvSpPr/>
              <p:nvPr/>
            </p:nvSpPr>
            <p:spPr bwMode="auto">
              <a:xfrm>
                <a:off x="1312863" y="5999163"/>
                <a:ext cx="23813" cy="73025"/>
              </a:xfrm>
              <a:custGeom>
                <a:avLst/>
                <a:gdLst>
                  <a:gd name="T0" fmla="*/ 0 w 7"/>
                  <a:gd name="T1" fmla="*/ 2147483647 h 23"/>
                  <a:gd name="T2" fmla="*/ 2147483647 w 7"/>
                  <a:gd name="T3" fmla="*/ 2147483647 h 23"/>
                  <a:gd name="T4" fmla="*/ 2147483647 w 7"/>
                  <a:gd name="T5" fmla="*/ 2147483647 h 23"/>
                  <a:gd name="T6" fmla="*/ 2147483647 w 7"/>
                  <a:gd name="T7" fmla="*/ 2147483647 h 23"/>
                  <a:gd name="T8" fmla="*/ 2147483647 w 7"/>
                  <a:gd name="T9" fmla="*/ 2147483647 h 23"/>
                  <a:gd name="T10" fmla="*/ 2147483647 w 7"/>
                  <a:gd name="T11" fmla="*/ 0 h 23"/>
                  <a:gd name="T12" fmla="*/ 2147483647 w 7"/>
                  <a:gd name="T13" fmla="*/ 0 h 23"/>
                  <a:gd name="T14" fmla="*/ 0 w 7"/>
                  <a:gd name="T15" fmla="*/ 2147483647 h 23"/>
                  <a:gd name="T16" fmla="*/ 0 w 7"/>
                  <a:gd name="T17" fmla="*/ 2147483647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23"/>
                  <a:gd name="T29" fmla="*/ 7 w 7"/>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23">
                    <a:moveTo>
                      <a:pt x="0" y="21"/>
                    </a:moveTo>
                    <a:cubicBezTo>
                      <a:pt x="0" y="22"/>
                      <a:pt x="2" y="23"/>
                      <a:pt x="3" y="23"/>
                    </a:cubicBezTo>
                    <a:cubicBezTo>
                      <a:pt x="3" y="23"/>
                      <a:pt x="3" y="23"/>
                      <a:pt x="3" y="23"/>
                    </a:cubicBezTo>
                    <a:cubicBezTo>
                      <a:pt x="5" y="23"/>
                      <a:pt x="7" y="22"/>
                      <a:pt x="7" y="21"/>
                    </a:cubicBezTo>
                    <a:cubicBezTo>
                      <a:pt x="7" y="2"/>
                      <a:pt x="7" y="2"/>
                      <a:pt x="7" y="2"/>
                    </a:cubicBezTo>
                    <a:cubicBezTo>
                      <a:pt x="7" y="1"/>
                      <a:pt x="5" y="0"/>
                      <a:pt x="3" y="0"/>
                    </a:cubicBezTo>
                    <a:cubicBezTo>
                      <a:pt x="3" y="0"/>
                      <a:pt x="3" y="0"/>
                      <a:pt x="3" y="0"/>
                    </a:cubicBezTo>
                    <a:cubicBezTo>
                      <a:pt x="2" y="0"/>
                      <a:pt x="0" y="1"/>
                      <a:pt x="0" y="2"/>
                    </a:cubicBezTo>
                    <a:lnTo>
                      <a:pt x="0" y="21"/>
                    </a:lnTo>
                    <a:close/>
                  </a:path>
                </a:pathLst>
              </a:custGeom>
              <a:solidFill>
                <a:srgbClr val="FFFFFF"/>
              </a:solidFill>
              <a:ln w="9525">
                <a:noFill/>
                <a:round/>
              </a:ln>
            </p:spPr>
            <p:txBody>
              <a:bodyPr/>
              <a:lstStyle/>
              <a:p>
                <a:endParaRPr lang="zh-CN" altLang="en-US"/>
              </a:p>
            </p:txBody>
          </p:sp>
          <p:sp>
            <p:nvSpPr>
              <p:cNvPr id="79953" name="Freeform 194"/>
              <p:cNvSpPr/>
              <p:nvPr/>
            </p:nvSpPr>
            <p:spPr bwMode="auto">
              <a:xfrm>
                <a:off x="1277938" y="5926138"/>
                <a:ext cx="52388" cy="41275"/>
              </a:xfrm>
              <a:custGeom>
                <a:avLst/>
                <a:gdLst>
                  <a:gd name="T0" fmla="*/ 0 w 16"/>
                  <a:gd name="T1" fmla="*/ 2147483647 h 13"/>
                  <a:gd name="T2" fmla="*/ 2147483647 w 16"/>
                  <a:gd name="T3" fmla="*/ 2147483647 h 13"/>
                  <a:gd name="T4" fmla="*/ 2147483647 w 16"/>
                  <a:gd name="T5" fmla="*/ 2147483647 h 13"/>
                  <a:gd name="T6" fmla="*/ 2147483647 w 16"/>
                  <a:gd name="T7" fmla="*/ 2147483647 h 13"/>
                  <a:gd name="T8" fmla="*/ 2147483647 w 16"/>
                  <a:gd name="T9" fmla="*/ 2147483647 h 13"/>
                  <a:gd name="T10" fmla="*/ 2147483647 w 16"/>
                  <a:gd name="T11" fmla="*/ 0 h 13"/>
                  <a:gd name="T12" fmla="*/ 0 w 16"/>
                  <a:gd name="T13" fmla="*/ 2147483647 h 13"/>
                  <a:gd name="T14" fmla="*/ 0 60000 65536"/>
                  <a:gd name="T15" fmla="*/ 0 60000 65536"/>
                  <a:gd name="T16" fmla="*/ 0 60000 65536"/>
                  <a:gd name="T17" fmla="*/ 0 60000 65536"/>
                  <a:gd name="T18" fmla="*/ 0 60000 65536"/>
                  <a:gd name="T19" fmla="*/ 0 60000 65536"/>
                  <a:gd name="T20" fmla="*/ 0 60000 65536"/>
                  <a:gd name="T21" fmla="*/ 0 w 16"/>
                  <a:gd name="T22" fmla="*/ 0 h 13"/>
                  <a:gd name="T23" fmla="*/ 16 w 16"/>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3">
                    <a:moveTo>
                      <a:pt x="0" y="1"/>
                    </a:moveTo>
                    <a:cubicBezTo>
                      <a:pt x="4" y="13"/>
                      <a:pt x="4" y="13"/>
                      <a:pt x="4" y="13"/>
                    </a:cubicBezTo>
                    <a:cubicBezTo>
                      <a:pt x="16" y="13"/>
                      <a:pt x="16" y="13"/>
                      <a:pt x="16" y="13"/>
                    </a:cubicBezTo>
                    <a:cubicBezTo>
                      <a:pt x="16" y="9"/>
                      <a:pt x="16" y="9"/>
                      <a:pt x="16" y="9"/>
                    </a:cubicBezTo>
                    <a:cubicBezTo>
                      <a:pt x="16" y="9"/>
                      <a:pt x="8" y="9"/>
                      <a:pt x="6" y="9"/>
                    </a:cubicBezTo>
                    <a:cubicBezTo>
                      <a:pt x="5" y="8"/>
                      <a:pt x="3" y="0"/>
                      <a:pt x="3" y="0"/>
                    </a:cubicBezTo>
                    <a:lnTo>
                      <a:pt x="0" y="1"/>
                    </a:lnTo>
                    <a:close/>
                  </a:path>
                </a:pathLst>
              </a:custGeom>
              <a:solidFill>
                <a:srgbClr val="FFFFFF"/>
              </a:solidFill>
              <a:ln w="9525">
                <a:noFill/>
                <a:round/>
              </a:ln>
            </p:spPr>
            <p:txBody>
              <a:bodyPr/>
              <a:lstStyle/>
              <a:p>
                <a:endParaRPr lang="zh-CN" altLang="en-US"/>
              </a:p>
            </p:txBody>
          </p:sp>
          <p:sp>
            <p:nvSpPr>
              <p:cNvPr id="79954" name="Rectangle 195"/>
              <p:cNvSpPr>
                <a:spLocks noChangeArrowheads="1"/>
              </p:cNvSpPr>
              <p:nvPr/>
            </p:nvSpPr>
            <p:spPr bwMode="auto">
              <a:xfrm>
                <a:off x="1258888" y="5973763"/>
                <a:ext cx="80963" cy="9525"/>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sp>
            <p:nvSpPr>
              <p:cNvPr id="79955" name="Rectangle 196"/>
              <p:cNvSpPr>
                <a:spLocks noChangeArrowheads="1"/>
              </p:cNvSpPr>
              <p:nvPr/>
            </p:nvSpPr>
            <p:spPr bwMode="auto">
              <a:xfrm>
                <a:off x="1252538" y="5929313"/>
                <a:ext cx="12700" cy="142875"/>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grpSp>
        <p:sp>
          <p:nvSpPr>
            <p:cNvPr id="79903" name="Rectangle 11"/>
            <p:cNvSpPr>
              <a:spLocks noChangeArrowheads="1"/>
            </p:cNvSpPr>
            <p:nvPr/>
          </p:nvSpPr>
          <p:spPr bwMode="auto">
            <a:xfrm>
              <a:off x="8364" y="9433"/>
              <a:ext cx="600" cy="242"/>
            </a:xfrm>
            <a:prstGeom prst="rect">
              <a:avLst/>
            </a:prstGeom>
            <a:noFill/>
            <a:ln w="9525">
              <a:noFill/>
              <a:miter lim="800000"/>
            </a:ln>
          </p:spPr>
          <p:txBody>
            <a:bodyPr wrap="none" lIns="0" tIns="0" rIns="0" bIns="0">
              <a:spAutoFit/>
            </a:bodyPr>
            <a:lstStyle/>
            <a:p>
              <a:pPr algn="ctr" eaLnBrk="0" hangingPunct="0"/>
              <a:r>
                <a:rPr kumimoji="1" lang="zh-CN" altLang="en-US" sz="1000">
                  <a:solidFill>
                    <a:srgbClr val="231F20"/>
                  </a:solidFill>
                </a:rPr>
                <a:t>制造商</a:t>
              </a:r>
              <a:endParaRPr kumimoji="1" lang="en-US" altLang="zh-CN" sz="2400">
                <a:solidFill>
                  <a:srgbClr val="FFFFFF"/>
                </a:solidFill>
              </a:endParaRPr>
            </a:p>
          </p:txBody>
        </p:sp>
        <p:sp>
          <p:nvSpPr>
            <p:cNvPr id="79904" name="Rectangle 17"/>
            <p:cNvSpPr>
              <a:spLocks noChangeArrowheads="1"/>
            </p:cNvSpPr>
            <p:nvPr/>
          </p:nvSpPr>
          <p:spPr bwMode="auto">
            <a:xfrm>
              <a:off x="6374" y="9433"/>
              <a:ext cx="600" cy="242"/>
            </a:xfrm>
            <a:prstGeom prst="rect">
              <a:avLst/>
            </a:prstGeom>
            <a:noFill/>
            <a:ln w="9525">
              <a:noFill/>
              <a:miter lim="800000"/>
            </a:ln>
          </p:spPr>
          <p:txBody>
            <a:bodyPr wrap="none" lIns="0" tIns="0" rIns="0" bIns="0">
              <a:spAutoFit/>
            </a:bodyPr>
            <a:lstStyle/>
            <a:p>
              <a:pPr algn="ctr" eaLnBrk="0" hangingPunct="0"/>
              <a:r>
                <a:rPr kumimoji="1" lang="zh-CN" altLang="en-US" sz="1000">
                  <a:solidFill>
                    <a:srgbClr val="231F20"/>
                  </a:solidFill>
                </a:rPr>
                <a:t>原材料</a:t>
              </a:r>
              <a:endParaRPr kumimoji="1" lang="en-US" altLang="zh-CN" sz="2400">
                <a:solidFill>
                  <a:srgbClr val="FFFFFF"/>
                </a:solidFill>
              </a:endParaRPr>
            </a:p>
          </p:txBody>
        </p:sp>
        <p:sp>
          <p:nvSpPr>
            <p:cNvPr id="79905" name="Rectangle 18"/>
            <p:cNvSpPr>
              <a:spLocks noChangeArrowheads="1"/>
            </p:cNvSpPr>
            <p:nvPr/>
          </p:nvSpPr>
          <p:spPr bwMode="auto">
            <a:xfrm>
              <a:off x="10354" y="9433"/>
              <a:ext cx="600" cy="242"/>
            </a:xfrm>
            <a:prstGeom prst="rect">
              <a:avLst/>
            </a:prstGeom>
            <a:noFill/>
            <a:ln w="9525">
              <a:noFill/>
              <a:miter lim="800000"/>
            </a:ln>
          </p:spPr>
          <p:txBody>
            <a:bodyPr wrap="none" lIns="0" tIns="0" rIns="0" bIns="0">
              <a:spAutoFit/>
            </a:bodyPr>
            <a:lstStyle/>
            <a:p>
              <a:pPr algn="ctr" eaLnBrk="0" hangingPunct="0"/>
              <a:r>
                <a:rPr kumimoji="1" lang="zh-CN" altLang="en-US" sz="1000">
                  <a:solidFill>
                    <a:srgbClr val="231F20"/>
                  </a:solidFill>
                </a:rPr>
                <a:t>批发商</a:t>
              </a:r>
              <a:endParaRPr kumimoji="1" lang="en-US" altLang="zh-CN" sz="2400">
                <a:solidFill>
                  <a:srgbClr val="FFFFFF"/>
                </a:solidFill>
              </a:endParaRPr>
            </a:p>
          </p:txBody>
        </p:sp>
        <p:sp>
          <p:nvSpPr>
            <p:cNvPr id="79906" name="Rectangle 22"/>
            <p:cNvSpPr>
              <a:spLocks noChangeArrowheads="1"/>
            </p:cNvSpPr>
            <p:nvPr/>
          </p:nvSpPr>
          <p:spPr bwMode="auto">
            <a:xfrm>
              <a:off x="14574" y="9455"/>
              <a:ext cx="600" cy="242"/>
            </a:xfrm>
            <a:prstGeom prst="rect">
              <a:avLst/>
            </a:prstGeom>
            <a:noFill/>
            <a:ln w="9525">
              <a:noFill/>
              <a:miter lim="800000"/>
            </a:ln>
          </p:spPr>
          <p:txBody>
            <a:bodyPr wrap="none" lIns="0" tIns="0" rIns="0" bIns="0">
              <a:spAutoFit/>
            </a:bodyPr>
            <a:lstStyle/>
            <a:p>
              <a:pPr algn="ctr" eaLnBrk="0" hangingPunct="0"/>
              <a:r>
                <a:rPr kumimoji="1" lang="zh-CN" altLang="en-US" sz="1000">
                  <a:solidFill>
                    <a:srgbClr val="231F20"/>
                  </a:solidFill>
                </a:rPr>
                <a:t>消费者</a:t>
              </a:r>
              <a:endParaRPr kumimoji="1" lang="en-US" altLang="zh-CN" sz="2400">
                <a:solidFill>
                  <a:srgbClr val="FFFFFF"/>
                </a:solidFill>
              </a:endParaRPr>
            </a:p>
          </p:txBody>
        </p:sp>
        <p:grpSp>
          <p:nvGrpSpPr>
            <p:cNvPr id="27" name="Group 261"/>
            <p:cNvGrpSpPr/>
            <p:nvPr/>
          </p:nvGrpSpPr>
          <p:grpSpPr bwMode="auto">
            <a:xfrm>
              <a:off x="12437" y="8770"/>
              <a:ext cx="1310" cy="643"/>
              <a:chOff x="6064251" y="2884488"/>
              <a:chExt cx="623888" cy="407988"/>
            </a:xfrm>
          </p:grpSpPr>
          <p:sp>
            <p:nvSpPr>
              <p:cNvPr id="79925" name="Freeform 146"/>
              <p:cNvSpPr/>
              <p:nvPr/>
            </p:nvSpPr>
            <p:spPr bwMode="auto">
              <a:xfrm>
                <a:off x="6064251" y="3081338"/>
                <a:ext cx="623888" cy="211138"/>
              </a:xfrm>
              <a:custGeom>
                <a:avLst/>
                <a:gdLst>
                  <a:gd name="T0" fmla="*/ 2147483647 w 196"/>
                  <a:gd name="T1" fmla="*/ 0 h 66"/>
                  <a:gd name="T2" fmla="*/ 2147483647 w 196"/>
                  <a:gd name="T3" fmla="*/ 2147483647 h 66"/>
                  <a:gd name="T4" fmla="*/ 2147483647 w 196"/>
                  <a:gd name="T5" fmla="*/ 2147483647 h 66"/>
                  <a:gd name="T6" fmla="*/ 2147483647 w 196"/>
                  <a:gd name="T7" fmla="*/ 2147483647 h 66"/>
                  <a:gd name="T8" fmla="*/ 0 w 196"/>
                  <a:gd name="T9" fmla="*/ 2147483647 h 66"/>
                  <a:gd name="T10" fmla="*/ 0 w 196"/>
                  <a:gd name="T11" fmla="*/ 0 h 66"/>
                  <a:gd name="T12" fmla="*/ 2147483647 w 196"/>
                  <a:gd name="T13" fmla="*/ 0 h 66"/>
                  <a:gd name="T14" fmla="*/ 0 60000 65536"/>
                  <a:gd name="T15" fmla="*/ 0 60000 65536"/>
                  <a:gd name="T16" fmla="*/ 0 60000 65536"/>
                  <a:gd name="T17" fmla="*/ 0 60000 65536"/>
                  <a:gd name="T18" fmla="*/ 0 60000 65536"/>
                  <a:gd name="T19" fmla="*/ 0 60000 65536"/>
                  <a:gd name="T20" fmla="*/ 0 60000 65536"/>
                  <a:gd name="T21" fmla="*/ 0 w 196"/>
                  <a:gd name="T22" fmla="*/ 0 h 66"/>
                  <a:gd name="T23" fmla="*/ 196 w 196"/>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66">
                    <a:moveTo>
                      <a:pt x="196" y="0"/>
                    </a:moveTo>
                    <a:cubicBezTo>
                      <a:pt x="196" y="57"/>
                      <a:pt x="196" y="57"/>
                      <a:pt x="196" y="57"/>
                    </a:cubicBezTo>
                    <a:cubicBezTo>
                      <a:pt x="196" y="62"/>
                      <a:pt x="192" y="66"/>
                      <a:pt x="187" y="66"/>
                    </a:cubicBezTo>
                    <a:cubicBezTo>
                      <a:pt x="9" y="66"/>
                      <a:pt x="9" y="66"/>
                      <a:pt x="9" y="66"/>
                    </a:cubicBezTo>
                    <a:cubicBezTo>
                      <a:pt x="4" y="66"/>
                      <a:pt x="0" y="62"/>
                      <a:pt x="0" y="57"/>
                    </a:cubicBezTo>
                    <a:cubicBezTo>
                      <a:pt x="0" y="0"/>
                      <a:pt x="0" y="0"/>
                      <a:pt x="0" y="0"/>
                    </a:cubicBezTo>
                    <a:lnTo>
                      <a:pt x="196" y="0"/>
                    </a:lnTo>
                    <a:close/>
                  </a:path>
                </a:pathLst>
              </a:custGeom>
              <a:solidFill>
                <a:srgbClr val="3D61A4"/>
              </a:solidFill>
              <a:ln w="9525">
                <a:noFill/>
                <a:round/>
              </a:ln>
            </p:spPr>
            <p:txBody>
              <a:bodyPr/>
              <a:lstStyle/>
              <a:p>
                <a:endParaRPr lang="zh-CN" altLang="en-US"/>
              </a:p>
            </p:txBody>
          </p:sp>
          <p:sp>
            <p:nvSpPr>
              <p:cNvPr id="79926" name="Oval 147"/>
              <p:cNvSpPr>
                <a:spLocks noChangeArrowheads="1"/>
              </p:cNvSpPr>
              <p:nvPr/>
            </p:nvSpPr>
            <p:spPr bwMode="auto">
              <a:xfrm>
                <a:off x="6207126" y="2951163"/>
                <a:ext cx="25400" cy="25400"/>
              </a:xfrm>
              <a:prstGeom prst="ellipse">
                <a:avLst/>
              </a:prstGeom>
              <a:solidFill>
                <a:srgbClr val="3D61A4"/>
              </a:solidFill>
              <a:ln w="9525">
                <a:noFill/>
                <a:round/>
              </a:ln>
            </p:spPr>
            <p:txBody>
              <a:bodyPr/>
              <a:lstStyle/>
              <a:p>
                <a:pPr algn="ctr" eaLnBrk="0" hangingPunct="0"/>
                <a:endParaRPr kumimoji="1" lang="en-US" altLang="zh-CN">
                  <a:solidFill>
                    <a:srgbClr val="FFFFFF"/>
                  </a:solidFill>
                </a:endParaRPr>
              </a:p>
            </p:txBody>
          </p:sp>
          <p:sp>
            <p:nvSpPr>
              <p:cNvPr id="79927" name="Freeform 148"/>
              <p:cNvSpPr/>
              <p:nvPr/>
            </p:nvSpPr>
            <p:spPr bwMode="auto">
              <a:xfrm>
                <a:off x="6200776" y="2979738"/>
                <a:ext cx="38100" cy="60325"/>
              </a:xfrm>
              <a:custGeom>
                <a:avLst/>
                <a:gdLst>
                  <a:gd name="T0" fmla="*/ 2147483647 w 12"/>
                  <a:gd name="T1" fmla="*/ 2147483647 h 19"/>
                  <a:gd name="T2" fmla="*/ 0 w 12"/>
                  <a:gd name="T3" fmla="*/ 2147483647 h 19"/>
                  <a:gd name="T4" fmla="*/ 2147483647 w 12"/>
                  <a:gd name="T5" fmla="*/ 0 h 19"/>
                  <a:gd name="T6" fmla="*/ 2147483647 w 12"/>
                  <a:gd name="T7" fmla="*/ 2147483647 h 19"/>
                  <a:gd name="T8" fmla="*/ 0 60000 65536"/>
                  <a:gd name="T9" fmla="*/ 0 60000 65536"/>
                  <a:gd name="T10" fmla="*/ 0 60000 65536"/>
                  <a:gd name="T11" fmla="*/ 0 60000 65536"/>
                  <a:gd name="T12" fmla="*/ 0 w 12"/>
                  <a:gd name="T13" fmla="*/ 0 h 19"/>
                  <a:gd name="T14" fmla="*/ 12 w 12"/>
                  <a:gd name="T15" fmla="*/ 19 h 19"/>
                </a:gdLst>
                <a:ahLst/>
                <a:cxnLst>
                  <a:cxn ang="T8">
                    <a:pos x="T0" y="T1"/>
                  </a:cxn>
                  <a:cxn ang="T9">
                    <a:pos x="T2" y="T3"/>
                  </a:cxn>
                  <a:cxn ang="T10">
                    <a:pos x="T4" y="T5"/>
                  </a:cxn>
                  <a:cxn ang="T11">
                    <a:pos x="T6" y="T7"/>
                  </a:cxn>
                </a:cxnLst>
                <a:rect l="T12" t="T13" r="T14" b="T15"/>
                <a:pathLst>
                  <a:path w="12" h="19">
                    <a:moveTo>
                      <a:pt x="12" y="13"/>
                    </a:moveTo>
                    <a:cubicBezTo>
                      <a:pt x="12" y="19"/>
                      <a:pt x="0" y="19"/>
                      <a:pt x="0" y="13"/>
                    </a:cubicBezTo>
                    <a:cubicBezTo>
                      <a:pt x="0" y="6"/>
                      <a:pt x="2" y="0"/>
                      <a:pt x="6" y="0"/>
                    </a:cubicBezTo>
                    <a:cubicBezTo>
                      <a:pt x="9" y="0"/>
                      <a:pt x="12" y="6"/>
                      <a:pt x="12" y="13"/>
                    </a:cubicBezTo>
                    <a:close/>
                  </a:path>
                </a:pathLst>
              </a:custGeom>
              <a:solidFill>
                <a:srgbClr val="3D61A4"/>
              </a:solidFill>
              <a:ln w="9525">
                <a:noFill/>
                <a:round/>
              </a:ln>
            </p:spPr>
            <p:txBody>
              <a:bodyPr/>
              <a:lstStyle/>
              <a:p>
                <a:endParaRPr lang="zh-CN" altLang="en-US"/>
              </a:p>
            </p:txBody>
          </p:sp>
          <p:sp>
            <p:nvSpPr>
              <p:cNvPr id="79928" name="Freeform 149"/>
              <p:cNvSpPr/>
              <p:nvPr/>
            </p:nvSpPr>
            <p:spPr bwMode="auto">
              <a:xfrm>
                <a:off x="6210301" y="3021013"/>
                <a:ext cx="19050" cy="60325"/>
              </a:xfrm>
              <a:custGeom>
                <a:avLst/>
                <a:gdLst>
                  <a:gd name="T0" fmla="*/ 2147483647 w 6"/>
                  <a:gd name="T1" fmla="*/ 2147483647 h 19"/>
                  <a:gd name="T2" fmla="*/ 2147483647 w 6"/>
                  <a:gd name="T3" fmla="*/ 2147483647 h 19"/>
                  <a:gd name="T4" fmla="*/ 2147483647 w 6"/>
                  <a:gd name="T5" fmla="*/ 2147483647 h 19"/>
                  <a:gd name="T6" fmla="*/ 0 w 6"/>
                  <a:gd name="T7" fmla="*/ 2147483647 h 19"/>
                  <a:gd name="T8" fmla="*/ 0 w 6"/>
                  <a:gd name="T9" fmla="*/ 2147483647 h 19"/>
                  <a:gd name="T10" fmla="*/ 2147483647 w 6"/>
                  <a:gd name="T11" fmla="*/ 0 h 19"/>
                  <a:gd name="T12" fmla="*/ 2147483647 w 6"/>
                  <a:gd name="T13" fmla="*/ 0 h 19"/>
                  <a:gd name="T14" fmla="*/ 2147483647 w 6"/>
                  <a:gd name="T15" fmla="*/ 2147483647 h 19"/>
                  <a:gd name="T16" fmla="*/ 2147483647 w 6"/>
                  <a:gd name="T17" fmla="*/ 214748364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9"/>
                  <a:gd name="T29" fmla="*/ 6 w 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9">
                    <a:moveTo>
                      <a:pt x="6" y="17"/>
                    </a:moveTo>
                    <a:cubicBezTo>
                      <a:pt x="6" y="18"/>
                      <a:pt x="4" y="19"/>
                      <a:pt x="3" y="19"/>
                    </a:cubicBezTo>
                    <a:cubicBezTo>
                      <a:pt x="3" y="19"/>
                      <a:pt x="3" y="19"/>
                      <a:pt x="3" y="19"/>
                    </a:cubicBezTo>
                    <a:cubicBezTo>
                      <a:pt x="1" y="19"/>
                      <a:pt x="0" y="18"/>
                      <a:pt x="0" y="17"/>
                    </a:cubicBezTo>
                    <a:cubicBezTo>
                      <a:pt x="0" y="2"/>
                      <a:pt x="0" y="2"/>
                      <a:pt x="0" y="2"/>
                    </a:cubicBezTo>
                    <a:cubicBezTo>
                      <a:pt x="0" y="1"/>
                      <a:pt x="1" y="0"/>
                      <a:pt x="3" y="0"/>
                    </a:cubicBezTo>
                    <a:cubicBezTo>
                      <a:pt x="3" y="0"/>
                      <a:pt x="3" y="0"/>
                      <a:pt x="3" y="0"/>
                    </a:cubicBezTo>
                    <a:cubicBezTo>
                      <a:pt x="4" y="0"/>
                      <a:pt x="6" y="1"/>
                      <a:pt x="6" y="2"/>
                    </a:cubicBezTo>
                    <a:lnTo>
                      <a:pt x="6" y="17"/>
                    </a:lnTo>
                    <a:close/>
                  </a:path>
                </a:pathLst>
              </a:custGeom>
              <a:solidFill>
                <a:srgbClr val="3D61A4"/>
              </a:solidFill>
              <a:ln w="9525">
                <a:noFill/>
                <a:round/>
              </a:ln>
            </p:spPr>
            <p:txBody>
              <a:bodyPr/>
              <a:lstStyle/>
              <a:p>
                <a:endParaRPr lang="zh-CN" altLang="en-US"/>
              </a:p>
            </p:txBody>
          </p:sp>
          <p:sp>
            <p:nvSpPr>
              <p:cNvPr id="79929" name="Oval 150"/>
              <p:cNvSpPr>
                <a:spLocks noChangeArrowheads="1"/>
              </p:cNvSpPr>
              <p:nvPr/>
            </p:nvSpPr>
            <p:spPr bwMode="auto">
              <a:xfrm>
                <a:off x="6257926" y="2951163"/>
                <a:ext cx="22225" cy="25400"/>
              </a:xfrm>
              <a:prstGeom prst="ellipse">
                <a:avLst/>
              </a:prstGeom>
              <a:solidFill>
                <a:srgbClr val="3D61A4"/>
              </a:solidFill>
              <a:ln w="9525">
                <a:noFill/>
                <a:round/>
              </a:ln>
            </p:spPr>
            <p:txBody>
              <a:bodyPr/>
              <a:lstStyle/>
              <a:p>
                <a:pPr algn="ctr" eaLnBrk="0" hangingPunct="0"/>
                <a:endParaRPr kumimoji="1" lang="en-US" altLang="zh-CN">
                  <a:solidFill>
                    <a:srgbClr val="FFFFFF"/>
                  </a:solidFill>
                </a:endParaRPr>
              </a:p>
            </p:txBody>
          </p:sp>
          <p:sp>
            <p:nvSpPr>
              <p:cNvPr id="79930" name="Freeform 151"/>
              <p:cNvSpPr/>
              <p:nvPr/>
            </p:nvSpPr>
            <p:spPr bwMode="auto">
              <a:xfrm>
                <a:off x="6248401" y="2976563"/>
                <a:ext cx="41275" cy="57150"/>
              </a:xfrm>
              <a:custGeom>
                <a:avLst/>
                <a:gdLst>
                  <a:gd name="T0" fmla="*/ 0 w 13"/>
                  <a:gd name="T1" fmla="*/ 2147483647 h 18"/>
                  <a:gd name="T2" fmla="*/ 2147483647 w 13"/>
                  <a:gd name="T3" fmla="*/ 2147483647 h 18"/>
                  <a:gd name="T4" fmla="*/ 2147483647 w 13"/>
                  <a:gd name="T5" fmla="*/ 2147483647 h 18"/>
                  <a:gd name="T6" fmla="*/ 0 w 13"/>
                  <a:gd name="T7" fmla="*/ 2147483647 h 18"/>
                  <a:gd name="T8" fmla="*/ 0 60000 65536"/>
                  <a:gd name="T9" fmla="*/ 0 60000 65536"/>
                  <a:gd name="T10" fmla="*/ 0 60000 65536"/>
                  <a:gd name="T11" fmla="*/ 0 60000 65536"/>
                  <a:gd name="T12" fmla="*/ 0 w 13"/>
                  <a:gd name="T13" fmla="*/ 0 h 18"/>
                  <a:gd name="T14" fmla="*/ 13 w 13"/>
                  <a:gd name="T15" fmla="*/ 18 h 18"/>
                </a:gdLst>
                <a:ahLst/>
                <a:cxnLst>
                  <a:cxn ang="T8">
                    <a:pos x="T0" y="T1"/>
                  </a:cxn>
                  <a:cxn ang="T9">
                    <a:pos x="T2" y="T3"/>
                  </a:cxn>
                  <a:cxn ang="T10">
                    <a:pos x="T4" y="T5"/>
                  </a:cxn>
                  <a:cxn ang="T11">
                    <a:pos x="T6" y="T7"/>
                  </a:cxn>
                </a:cxnLst>
                <a:rect l="T12" t="T13" r="T14" b="T15"/>
                <a:pathLst>
                  <a:path w="13" h="18">
                    <a:moveTo>
                      <a:pt x="0" y="6"/>
                    </a:moveTo>
                    <a:cubicBezTo>
                      <a:pt x="0" y="0"/>
                      <a:pt x="13" y="0"/>
                      <a:pt x="13" y="6"/>
                    </a:cubicBezTo>
                    <a:cubicBezTo>
                      <a:pt x="13" y="12"/>
                      <a:pt x="10" y="18"/>
                      <a:pt x="7" y="18"/>
                    </a:cubicBezTo>
                    <a:cubicBezTo>
                      <a:pt x="3" y="18"/>
                      <a:pt x="0" y="12"/>
                      <a:pt x="0" y="6"/>
                    </a:cubicBezTo>
                    <a:close/>
                  </a:path>
                </a:pathLst>
              </a:custGeom>
              <a:solidFill>
                <a:srgbClr val="3D61A4"/>
              </a:solidFill>
              <a:ln w="9525">
                <a:noFill/>
                <a:round/>
              </a:ln>
            </p:spPr>
            <p:txBody>
              <a:bodyPr/>
              <a:lstStyle/>
              <a:p>
                <a:endParaRPr lang="zh-CN" altLang="en-US"/>
              </a:p>
            </p:txBody>
          </p:sp>
          <p:sp>
            <p:nvSpPr>
              <p:cNvPr id="79931" name="Freeform 152"/>
              <p:cNvSpPr/>
              <p:nvPr/>
            </p:nvSpPr>
            <p:spPr bwMode="auto">
              <a:xfrm>
                <a:off x="6261101" y="3021013"/>
                <a:ext cx="15875" cy="60325"/>
              </a:xfrm>
              <a:custGeom>
                <a:avLst/>
                <a:gdLst>
                  <a:gd name="T0" fmla="*/ 2147483647 w 5"/>
                  <a:gd name="T1" fmla="*/ 2147483647 h 19"/>
                  <a:gd name="T2" fmla="*/ 2147483647 w 5"/>
                  <a:gd name="T3" fmla="*/ 2147483647 h 19"/>
                  <a:gd name="T4" fmla="*/ 2147483647 w 5"/>
                  <a:gd name="T5" fmla="*/ 2147483647 h 19"/>
                  <a:gd name="T6" fmla="*/ 0 w 5"/>
                  <a:gd name="T7" fmla="*/ 2147483647 h 19"/>
                  <a:gd name="T8" fmla="*/ 0 w 5"/>
                  <a:gd name="T9" fmla="*/ 2147483647 h 19"/>
                  <a:gd name="T10" fmla="*/ 2147483647 w 5"/>
                  <a:gd name="T11" fmla="*/ 0 h 19"/>
                  <a:gd name="T12" fmla="*/ 2147483647 w 5"/>
                  <a:gd name="T13" fmla="*/ 0 h 19"/>
                  <a:gd name="T14" fmla="*/ 2147483647 w 5"/>
                  <a:gd name="T15" fmla="*/ 2147483647 h 19"/>
                  <a:gd name="T16" fmla="*/ 2147483647 w 5"/>
                  <a:gd name="T17" fmla="*/ 214748364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19"/>
                  <a:gd name="T29" fmla="*/ 5 w 5"/>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19">
                    <a:moveTo>
                      <a:pt x="5" y="17"/>
                    </a:moveTo>
                    <a:cubicBezTo>
                      <a:pt x="5" y="18"/>
                      <a:pt x="4" y="19"/>
                      <a:pt x="3" y="19"/>
                    </a:cubicBezTo>
                    <a:cubicBezTo>
                      <a:pt x="3" y="19"/>
                      <a:pt x="3" y="19"/>
                      <a:pt x="3" y="19"/>
                    </a:cubicBezTo>
                    <a:cubicBezTo>
                      <a:pt x="1" y="19"/>
                      <a:pt x="0" y="18"/>
                      <a:pt x="0" y="17"/>
                    </a:cubicBezTo>
                    <a:cubicBezTo>
                      <a:pt x="0" y="2"/>
                      <a:pt x="0" y="2"/>
                      <a:pt x="0" y="2"/>
                    </a:cubicBezTo>
                    <a:cubicBezTo>
                      <a:pt x="0" y="1"/>
                      <a:pt x="1" y="0"/>
                      <a:pt x="3" y="0"/>
                    </a:cubicBezTo>
                    <a:cubicBezTo>
                      <a:pt x="3" y="0"/>
                      <a:pt x="3" y="0"/>
                      <a:pt x="3" y="0"/>
                    </a:cubicBezTo>
                    <a:cubicBezTo>
                      <a:pt x="4" y="0"/>
                      <a:pt x="5" y="1"/>
                      <a:pt x="5" y="2"/>
                    </a:cubicBezTo>
                    <a:lnTo>
                      <a:pt x="5" y="17"/>
                    </a:lnTo>
                    <a:close/>
                  </a:path>
                </a:pathLst>
              </a:custGeom>
              <a:solidFill>
                <a:srgbClr val="3D61A4"/>
              </a:solidFill>
              <a:ln w="9525">
                <a:noFill/>
                <a:round/>
              </a:ln>
            </p:spPr>
            <p:txBody>
              <a:bodyPr/>
              <a:lstStyle/>
              <a:p>
                <a:endParaRPr lang="zh-CN" altLang="en-US"/>
              </a:p>
            </p:txBody>
          </p:sp>
          <p:sp>
            <p:nvSpPr>
              <p:cNvPr id="79932" name="Freeform 153"/>
              <p:cNvSpPr/>
              <p:nvPr/>
            </p:nvSpPr>
            <p:spPr bwMode="auto">
              <a:xfrm>
                <a:off x="6115051" y="3081338"/>
                <a:ext cx="573088" cy="117475"/>
              </a:xfrm>
              <a:custGeom>
                <a:avLst/>
                <a:gdLst>
                  <a:gd name="T0" fmla="*/ 2147483647 w 180"/>
                  <a:gd name="T1" fmla="*/ 0 h 37"/>
                  <a:gd name="T2" fmla="*/ 0 w 180"/>
                  <a:gd name="T3" fmla="*/ 0 h 37"/>
                  <a:gd name="T4" fmla="*/ 2147483647 w 180"/>
                  <a:gd name="T5" fmla="*/ 2147483647 h 37"/>
                  <a:gd name="T6" fmla="*/ 2147483647 w 180"/>
                  <a:gd name="T7" fmla="*/ 2147483647 h 37"/>
                  <a:gd name="T8" fmla="*/ 2147483647 w 180"/>
                  <a:gd name="T9" fmla="*/ 2147483647 h 37"/>
                  <a:gd name="T10" fmla="*/ 2147483647 w 180"/>
                  <a:gd name="T11" fmla="*/ 2147483647 h 37"/>
                  <a:gd name="T12" fmla="*/ 2147483647 w 180"/>
                  <a:gd name="T13" fmla="*/ 0 h 37"/>
                  <a:gd name="T14" fmla="*/ 0 60000 65536"/>
                  <a:gd name="T15" fmla="*/ 0 60000 65536"/>
                  <a:gd name="T16" fmla="*/ 0 60000 65536"/>
                  <a:gd name="T17" fmla="*/ 0 60000 65536"/>
                  <a:gd name="T18" fmla="*/ 0 60000 65536"/>
                  <a:gd name="T19" fmla="*/ 0 60000 65536"/>
                  <a:gd name="T20" fmla="*/ 0 60000 65536"/>
                  <a:gd name="T21" fmla="*/ 0 w 180"/>
                  <a:gd name="T22" fmla="*/ 0 h 37"/>
                  <a:gd name="T23" fmla="*/ 180 w 180"/>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0" h="37">
                    <a:moveTo>
                      <a:pt x="12" y="0"/>
                    </a:moveTo>
                    <a:cubicBezTo>
                      <a:pt x="0" y="0"/>
                      <a:pt x="0" y="0"/>
                      <a:pt x="0" y="0"/>
                    </a:cubicBezTo>
                    <a:cubicBezTo>
                      <a:pt x="41" y="37"/>
                      <a:pt x="41" y="37"/>
                      <a:pt x="41" y="37"/>
                    </a:cubicBezTo>
                    <a:cubicBezTo>
                      <a:pt x="180" y="37"/>
                      <a:pt x="180" y="37"/>
                      <a:pt x="180" y="37"/>
                    </a:cubicBezTo>
                    <a:cubicBezTo>
                      <a:pt x="180" y="30"/>
                      <a:pt x="180" y="30"/>
                      <a:pt x="180" y="30"/>
                    </a:cubicBezTo>
                    <a:cubicBezTo>
                      <a:pt x="180" y="30"/>
                      <a:pt x="47" y="30"/>
                      <a:pt x="44" y="30"/>
                    </a:cubicBezTo>
                    <a:cubicBezTo>
                      <a:pt x="43" y="28"/>
                      <a:pt x="22" y="10"/>
                      <a:pt x="12" y="0"/>
                    </a:cubicBezTo>
                    <a:close/>
                  </a:path>
                </a:pathLst>
              </a:custGeom>
              <a:solidFill>
                <a:srgbClr val="FFFFFF"/>
              </a:solidFill>
              <a:ln w="9525">
                <a:noFill/>
                <a:round/>
              </a:ln>
            </p:spPr>
            <p:txBody>
              <a:bodyPr/>
              <a:lstStyle/>
              <a:p>
                <a:endParaRPr lang="zh-CN" altLang="en-US"/>
              </a:p>
            </p:txBody>
          </p:sp>
          <p:sp>
            <p:nvSpPr>
              <p:cNvPr id="79933" name="Rectangle 154"/>
              <p:cNvSpPr>
                <a:spLocks noChangeArrowheads="1"/>
              </p:cNvSpPr>
              <p:nvPr/>
            </p:nvSpPr>
            <p:spPr bwMode="auto">
              <a:xfrm>
                <a:off x="6367463" y="2884488"/>
                <a:ext cx="279400" cy="203200"/>
              </a:xfrm>
              <a:prstGeom prst="rect">
                <a:avLst/>
              </a:prstGeom>
              <a:solidFill>
                <a:srgbClr val="3D61A4"/>
              </a:solidFill>
              <a:ln w="9525">
                <a:noFill/>
                <a:miter lim="800000"/>
              </a:ln>
            </p:spPr>
            <p:txBody>
              <a:bodyPr/>
              <a:lstStyle/>
              <a:p>
                <a:pPr algn="ctr" eaLnBrk="0" hangingPunct="0"/>
                <a:endParaRPr kumimoji="1" lang="en-US" altLang="zh-CN">
                  <a:solidFill>
                    <a:srgbClr val="FFFFFF"/>
                  </a:solidFill>
                </a:endParaRPr>
              </a:p>
            </p:txBody>
          </p:sp>
          <p:sp>
            <p:nvSpPr>
              <p:cNvPr id="79934" name="Rectangle 155"/>
              <p:cNvSpPr>
                <a:spLocks noChangeArrowheads="1"/>
              </p:cNvSpPr>
              <p:nvPr/>
            </p:nvSpPr>
            <p:spPr bwMode="auto">
              <a:xfrm>
                <a:off x="6399213" y="2960688"/>
                <a:ext cx="142875" cy="120650"/>
              </a:xfrm>
              <a:prstGeom prst="rect">
                <a:avLst/>
              </a:prstGeom>
              <a:solidFill>
                <a:srgbClr val="FFFFFF"/>
              </a:solidFill>
              <a:ln w="9525">
                <a:noFill/>
                <a:miter lim="800000"/>
              </a:ln>
            </p:spPr>
            <p:txBody>
              <a:bodyPr/>
              <a:lstStyle/>
              <a:p>
                <a:pPr algn="ctr" eaLnBrk="0" hangingPunct="0"/>
                <a:endParaRPr kumimoji="1" lang="en-US" altLang="zh-CN">
                  <a:solidFill>
                    <a:srgbClr val="FFFFFF"/>
                  </a:solidFill>
                </a:endParaRPr>
              </a:p>
            </p:txBody>
          </p:sp>
          <p:sp>
            <p:nvSpPr>
              <p:cNvPr id="79935" name="Freeform 156"/>
              <p:cNvSpPr/>
              <p:nvPr/>
            </p:nvSpPr>
            <p:spPr bwMode="auto">
              <a:xfrm>
                <a:off x="6345238" y="2941638"/>
                <a:ext cx="28575" cy="19050"/>
              </a:xfrm>
              <a:custGeom>
                <a:avLst/>
                <a:gdLst>
                  <a:gd name="T0" fmla="*/ 0 w 9"/>
                  <a:gd name="T1" fmla="*/ 2147483647 h 6"/>
                  <a:gd name="T2" fmla="*/ 2147483647 w 9"/>
                  <a:gd name="T3" fmla="*/ 0 h 6"/>
                  <a:gd name="T4" fmla="*/ 2147483647 w 9"/>
                  <a:gd name="T5" fmla="*/ 0 h 6"/>
                  <a:gd name="T6" fmla="*/ 2147483647 w 9"/>
                  <a:gd name="T7" fmla="*/ 2147483647 h 6"/>
                  <a:gd name="T8" fmla="*/ 0 w 9"/>
                  <a:gd name="T9" fmla="*/ 2147483647 h 6"/>
                  <a:gd name="T10" fmla="*/ 0 60000 65536"/>
                  <a:gd name="T11" fmla="*/ 0 60000 65536"/>
                  <a:gd name="T12" fmla="*/ 0 60000 65536"/>
                  <a:gd name="T13" fmla="*/ 0 60000 65536"/>
                  <a:gd name="T14" fmla="*/ 0 60000 65536"/>
                  <a:gd name="T15" fmla="*/ 0 w 9"/>
                  <a:gd name="T16" fmla="*/ 0 h 6"/>
                  <a:gd name="T17" fmla="*/ 9 w 9"/>
                  <a:gd name="T18" fmla="*/ 6 h 6"/>
                </a:gdLst>
                <a:ahLst/>
                <a:cxnLst>
                  <a:cxn ang="T10">
                    <a:pos x="T0" y="T1"/>
                  </a:cxn>
                  <a:cxn ang="T11">
                    <a:pos x="T2" y="T3"/>
                  </a:cxn>
                  <a:cxn ang="T12">
                    <a:pos x="T4" y="T5"/>
                  </a:cxn>
                  <a:cxn ang="T13">
                    <a:pos x="T6" y="T7"/>
                  </a:cxn>
                  <a:cxn ang="T14">
                    <a:pos x="T8" y="T9"/>
                  </a:cxn>
                </a:cxnLst>
                <a:rect l="T15" t="T16" r="T17" b="T18"/>
                <a:pathLst>
                  <a:path w="9" h="6">
                    <a:moveTo>
                      <a:pt x="0" y="6"/>
                    </a:moveTo>
                    <a:cubicBezTo>
                      <a:pt x="0" y="4"/>
                      <a:pt x="3" y="0"/>
                      <a:pt x="8" y="0"/>
                    </a:cubicBezTo>
                    <a:cubicBezTo>
                      <a:pt x="9" y="0"/>
                      <a:pt x="9" y="0"/>
                      <a:pt x="9" y="0"/>
                    </a:cubicBezTo>
                    <a:cubicBezTo>
                      <a:pt x="9" y="6"/>
                      <a:pt x="9" y="6"/>
                      <a:pt x="9" y="6"/>
                    </a:cubicBezTo>
                    <a:lnTo>
                      <a:pt x="0" y="6"/>
                    </a:lnTo>
                    <a:close/>
                  </a:path>
                </a:pathLst>
              </a:custGeom>
              <a:solidFill>
                <a:srgbClr val="3D61A4"/>
              </a:solidFill>
              <a:ln w="9525">
                <a:noFill/>
                <a:round/>
              </a:ln>
            </p:spPr>
            <p:txBody>
              <a:bodyPr/>
              <a:lstStyle/>
              <a:p>
                <a:endParaRPr lang="zh-CN" altLang="en-US"/>
              </a:p>
            </p:txBody>
          </p:sp>
          <p:sp>
            <p:nvSpPr>
              <p:cNvPr id="79936" name="Freeform 157"/>
              <p:cNvSpPr/>
              <p:nvPr/>
            </p:nvSpPr>
            <p:spPr bwMode="auto">
              <a:xfrm>
                <a:off x="6386513" y="2906713"/>
                <a:ext cx="168275" cy="34925"/>
              </a:xfrm>
              <a:custGeom>
                <a:avLst/>
                <a:gdLst>
                  <a:gd name="T0" fmla="*/ 2147483647 w 53"/>
                  <a:gd name="T1" fmla="*/ 0 h 11"/>
                  <a:gd name="T2" fmla="*/ 0 w 53"/>
                  <a:gd name="T3" fmla="*/ 2147483647 h 11"/>
                  <a:gd name="T4" fmla="*/ 0 w 53"/>
                  <a:gd name="T5" fmla="*/ 2147483647 h 11"/>
                  <a:gd name="T6" fmla="*/ 2147483647 w 53"/>
                  <a:gd name="T7" fmla="*/ 2147483647 h 11"/>
                  <a:gd name="T8" fmla="*/ 2147483647 w 53"/>
                  <a:gd name="T9" fmla="*/ 2147483647 h 11"/>
                  <a:gd name="T10" fmla="*/ 2147483647 w 53"/>
                  <a:gd name="T11" fmla="*/ 0 h 11"/>
                  <a:gd name="T12" fmla="*/ 2147483647 w 53"/>
                  <a:gd name="T13" fmla="*/ 0 h 11"/>
                  <a:gd name="T14" fmla="*/ 0 60000 65536"/>
                  <a:gd name="T15" fmla="*/ 0 60000 65536"/>
                  <a:gd name="T16" fmla="*/ 0 60000 65536"/>
                  <a:gd name="T17" fmla="*/ 0 60000 65536"/>
                  <a:gd name="T18" fmla="*/ 0 60000 65536"/>
                  <a:gd name="T19" fmla="*/ 0 60000 65536"/>
                  <a:gd name="T20" fmla="*/ 0 60000 65536"/>
                  <a:gd name="T21" fmla="*/ 0 w 53"/>
                  <a:gd name="T22" fmla="*/ 0 h 11"/>
                  <a:gd name="T23" fmla="*/ 53 w 53"/>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11">
                    <a:moveTo>
                      <a:pt x="7" y="0"/>
                    </a:moveTo>
                    <a:cubicBezTo>
                      <a:pt x="3" y="0"/>
                      <a:pt x="0" y="3"/>
                      <a:pt x="0" y="7"/>
                    </a:cubicBezTo>
                    <a:cubicBezTo>
                      <a:pt x="0" y="11"/>
                      <a:pt x="0" y="11"/>
                      <a:pt x="0" y="11"/>
                    </a:cubicBezTo>
                    <a:cubicBezTo>
                      <a:pt x="53" y="11"/>
                      <a:pt x="53" y="11"/>
                      <a:pt x="53" y="11"/>
                    </a:cubicBezTo>
                    <a:cubicBezTo>
                      <a:pt x="53" y="11"/>
                      <a:pt x="53" y="10"/>
                      <a:pt x="53" y="6"/>
                    </a:cubicBezTo>
                    <a:cubicBezTo>
                      <a:pt x="53" y="3"/>
                      <a:pt x="51" y="0"/>
                      <a:pt x="46" y="0"/>
                    </a:cubicBezTo>
                    <a:cubicBezTo>
                      <a:pt x="40" y="0"/>
                      <a:pt x="7" y="0"/>
                      <a:pt x="7" y="0"/>
                    </a:cubicBezTo>
                    <a:close/>
                  </a:path>
                </a:pathLst>
              </a:custGeom>
              <a:solidFill>
                <a:srgbClr val="FFFFFF"/>
              </a:solidFill>
              <a:ln w="9525">
                <a:noFill/>
                <a:round/>
              </a:ln>
            </p:spPr>
            <p:txBody>
              <a:bodyPr/>
              <a:lstStyle/>
              <a:p>
                <a:endParaRPr lang="zh-CN" altLang="en-US"/>
              </a:p>
            </p:txBody>
          </p:sp>
          <p:sp>
            <p:nvSpPr>
              <p:cNvPr id="79937" name="Freeform 158"/>
              <p:cNvSpPr/>
              <p:nvPr/>
            </p:nvSpPr>
            <p:spPr bwMode="auto">
              <a:xfrm>
                <a:off x="6172201" y="3040063"/>
                <a:ext cx="22225" cy="22225"/>
              </a:xfrm>
              <a:custGeom>
                <a:avLst/>
                <a:gdLst>
                  <a:gd name="T0" fmla="*/ 2147483647 w 14"/>
                  <a:gd name="T1" fmla="*/ 2147483647 h 14"/>
                  <a:gd name="T2" fmla="*/ 0 w 14"/>
                  <a:gd name="T3" fmla="*/ 2147483647 h 14"/>
                  <a:gd name="T4" fmla="*/ 0 w 14"/>
                  <a:gd name="T5" fmla="*/ 0 h 14"/>
                  <a:gd name="T6" fmla="*/ 2147483647 w 14"/>
                  <a:gd name="T7" fmla="*/ 0 h 14"/>
                  <a:gd name="T8" fmla="*/ 2147483647 w 14"/>
                  <a:gd name="T9" fmla="*/ 2147483647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4"/>
                    </a:moveTo>
                    <a:lnTo>
                      <a:pt x="0" y="14"/>
                    </a:lnTo>
                    <a:lnTo>
                      <a:pt x="0" y="0"/>
                    </a:lnTo>
                    <a:lnTo>
                      <a:pt x="14" y="0"/>
                    </a:lnTo>
                    <a:lnTo>
                      <a:pt x="12" y="14"/>
                    </a:lnTo>
                    <a:close/>
                  </a:path>
                </a:pathLst>
              </a:custGeom>
              <a:solidFill>
                <a:srgbClr val="3D61A4"/>
              </a:solidFill>
              <a:ln w="9525">
                <a:noFill/>
                <a:round/>
              </a:ln>
            </p:spPr>
            <p:txBody>
              <a:bodyPr/>
              <a:lstStyle/>
              <a:p>
                <a:endParaRPr lang="zh-CN" altLang="en-US"/>
              </a:p>
            </p:txBody>
          </p:sp>
          <p:sp>
            <p:nvSpPr>
              <p:cNvPr id="79938" name="Freeform 159"/>
              <p:cNvSpPr/>
              <p:nvPr/>
            </p:nvSpPr>
            <p:spPr bwMode="auto">
              <a:xfrm>
                <a:off x="6172201" y="3027363"/>
                <a:ext cx="22225" cy="12700"/>
              </a:xfrm>
              <a:custGeom>
                <a:avLst/>
                <a:gdLst>
                  <a:gd name="T0" fmla="*/ 2147483647 w 7"/>
                  <a:gd name="T1" fmla="*/ 0 h 4"/>
                  <a:gd name="T2" fmla="*/ 0 w 7"/>
                  <a:gd name="T3" fmla="*/ 0 h 4"/>
                  <a:gd name="T4" fmla="*/ 0 w 7"/>
                  <a:gd name="T5" fmla="*/ 2147483647 h 4"/>
                  <a:gd name="T6" fmla="*/ 2147483647 w 7"/>
                  <a:gd name="T7" fmla="*/ 2147483647 h 4"/>
                  <a:gd name="T8" fmla="*/ 2147483647 w 7"/>
                  <a:gd name="T9" fmla="*/ 2147483647 h 4"/>
                  <a:gd name="T10" fmla="*/ 2147483647 w 7"/>
                  <a:gd name="T11" fmla="*/ 2147483647 h 4"/>
                  <a:gd name="T12" fmla="*/ 2147483647 w 7"/>
                  <a:gd name="T13" fmla="*/ 2147483647 h 4"/>
                  <a:gd name="T14" fmla="*/ 2147483647 w 7"/>
                  <a:gd name="T15" fmla="*/ 2147483647 h 4"/>
                  <a:gd name="T16" fmla="*/ 2147483647 w 7"/>
                  <a:gd name="T17" fmla="*/ 0 h 4"/>
                  <a:gd name="T18" fmla="*/ 2147483647 w 7"/>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
                  <a:gd name="T32" fmla="*/ 7 w 7"/>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
                    <a:moveTo>
                      <a:pt x="6" y="0"/>
                    </a:moveTo>
                    <a:cubicBezTo>
                      <a:pt x="0" y="0"/>
                      <a:pt x="0" y="0"/>
                      <a:pt x="0" y="0"/>
                    </a:cubicBezTo>
                    <a:cubicBezTo>
                      <a:pt x="0" y="4"/>
                      <a:pt x="0" y="4"/>
                      <a:pt x="0" y="4"/>
                    </a:cubicBezTo>
                    <a:cubicBezTo>
                      <a:pt x="1" y="4"/>
                      <a:pt x="1" y="4"/>
                      <a:pt x="1" y="4"/>
                    </a:cubicBezTo>
                    <a:cubicBezTo>
                      <a:pt x="1" y="4"/>
                      <a:pt x="1" y="3"/>
                      <a:pt x="1" y="2"/>
                    </a:cubicBezTo>
                    <a:cubicBezTo>
                      <a:pt x="2" y="2"/>
                      <a:pt x="4" y="2"/>
                      <a:pt x="5" y="2"/>
                    </a:cubicBezTo>
                    <a:cubicBezTo>
                      <a:pt x="5" y="3"/>
                      <a:pt x="5" y="4"/>
                      <a:pt x="5" y="4"/>
                    </a:cubicBezTo>
                    <a:cubicBezTo>
                      <a:pt x="7" y="4"/>
                      <a:pt x="7" y="4"/>
                      <a:pt x="7" y="4"/>
                    </a:cubicBezTo>
                    <a:cubicBezTo>
                      <a:pt x="7" y="0"/>
                      <a:pt x="7" y="0"/>
                      <a:pt x="7" y="0"/>
                    </a:cubicBezTo>
                    <a:lnTo>
                      <a:pt x="6" y="0"/>
                    </a:lnTo>
                    <a:close/>
                  </a:path>
                </a:pathLst>
              </a:custGeom>
              <a:solidFill>
                <a:srgbClr val="3D61A4"/>
              </a:solidFill>
              <a:ln w="9525">
                <a:noFill/>
                <a:round/>
              </a:ln>
            </p:spPr>
            <p:txBody>
              <a:bodyPr/>
              <a:lstStyle/>
              <a:p>
                <a:endParaRPr lang="zh-CN" altLang="en-US"/>
              </a:p>
            </p:txBody>
          </p:sp>
          <p:sp>
            <p:nvSpPr>
              <p:cNvPr id="79939" name="Freeform 244"/>
              <p:cNvSpPr/>
              <p:nvPr/>
            </p:nvSpPr>
            <p:spPr bwMode="auto">
              <a:xfrm>
                <a:off x="6184900" y="3008312"/>
                <a:ext cx="22225" cy="28575"/>
              </a:xfrm>
              <a:custGeom>
                <a:avLst/>
                <a:gdLst>
                  <a:gd name="T0" fmla="*/ 0 w 14"/>
                  <a:gd name="T1" fmla="*/ 2147483647 h 18"/>
                  <a:gd name="T2" fmla="*/ 2147483647 w 14"/>
                  <a:gd name="T3" fmla="*/ 2147483647 h 18"/>
                  <a:gd name="T4" fmla="*/ 2147483647 w 14"/>
                  <a:gd name="T5" fmla="*/ 2147483647 h 18"/>
                  <a:gd name="T6" fmla="*/ 2147483647 w 14"/>
                  <a:gd name="T7" fmla="*/ 0 h 18"/>
                  <a:gd name="T8" fmla="*/ 0 w 14"/>
                  <a:gd name="T9" fmla="*/ 2147483647 h 18"/>
                  <a:gd name="T10" fmla="*/ 0 60000 65536"/>
                  <a:gd name="T11" fmla="*/ 0 60000 65536"/>
                  <a:gd name="T12" fmla="*/ 0 60000 65536"/>
                  <a:gd name="T13" fmla="*/ 0 60000 65536"/>
                  <a:gd name="T14" fmla="*/ 0 60000 65536"/>
                  <a:gd name="T15" fmla="*/ 0 w 14"/>
                  <a:gd name="T16" fmla="*/ 0 h 18"/>
                  <a:gd name="T17" fmla="*/ 14 w 14"/>
                  <a:gd name="T18" fmla="*/ 18 h 18"/>
                </a:gdLst>
                <a:ahLst/>
                <a:cxnLst>
                  <a:cxn ang="T10">
                    <a:pos x="T0" y="T1"/>
                  </a:cxn>
                  <a:cxn ang="T11">
                    <a:pos x="T2" y="T3"/>
                  </a:cxn>
                  <a:cxn ang="T12">
                    <a:pos x="T4" y="T5"/>
                  </a:cxn>
                  <a:cxn ang="T13">
                    <a:pos x="T6" y="T7"/>
                  </a:cxn>
                  <a:cxn ang="T14">
                    <a:pos x="T8" y="T9"/>
                  </a:cxn>
                </a:cxnLst>
                <a:rect l="T15" t="T16" r="T17" b="T18"/>
                <a:pathLst>
                  <a:path w="14" h="18">
                    <a:moveTo>
                      <a:pt x="0" y="14"/>
                    </a:moveTo>
                    <a:lnTo>
                      <a:pt x="4" y="18"/>
                    </a:lnTo>
                    <a:lnTo>
                      <a:pt x="14" y="4"/>
                    </a:lnTo>
                    <a:lnTo>
                      <a:pt x="10" y="0"/>
                    </a:lnTo>
                    <a:lnTo>
                      <a:pt x="0" y="14"/>
                    </a:lnTo>
                    <a:close/>
                  </a:path>
                </a:pathLst>
              </a:custGeom>
              <a:solidFill>
                <a:srgbClr val="3D61A4"/>
              </a:solidFill>
              <a:ln w="9525">
                <a:noFill/>
                <a:round/>
              </a:ln>
            </p:spPr>
            <p:txBody>
              <a:bodyPr/>
              <a:lstStyle/>
              <a:p>
                <a:endParaRPr lang="zh-CN" altLang="en-US"/>
              </a:p>
            </p:txBody>
          </p:sp>
        </p:grpSp>
        <p:sp>
          <p:nvSpPr>
            <p:cNvPr id="79908" name="Rectangle 14"/>
            <p:cNvSpPr>
              <a:spLocks noChangeArrowheads="1"/>
            </p:cNvSpPr>
            <p:nvPr/>
          </p:nvSpPr>
          <p:spPr bwMode="auto">
            <a:xfrm>
              <a:off x="12584" y="9455"/>
              <a:ext cx="600" cy="242"/>
            </a:xfrm>
            <a:prstGeom prst="rect">
              <a:avLst/>
            </a:prstGeom>
            <a:noFill/>
            <a:ln w="9525">
              <a:noFill/>
              <a:miter lim="800000"/>
            </a:ln>
          </p:spPr>
          <p:txBody>
            <a:bodyPr wrap="none" lIns="0" tIns="0" rIns="0" bIns="0">
              <a:spAutoFit/>
            </a:bodyPr>
            <a:lstStyle/>
            <a:p>
              <a:pPr algn="ctr" eaLnBrk="0" hangingPunct="0"/>
              <a:r>
                <a:rPr kumimoji="1" lang="zh-CN" altLang="en-US" sz="1000">
                  <a:solidFill>
                    <a:srgbClr val="231F20"/>
                  </a:solidFill>
                </a:rPr>
                <a:t>零售商</a:t>
              </a:r>
              <a:endParaRPr kumimoji="1" lang="en-US" altLang="zh-CN" sz="2400">
                <a:solidFill>
                  <a:srgbClr val="FFFFFF"/>
                </a:solidFill>
              </a:endParaRPr>
            </a:p>
          </p:txBody>
        </p:sp>
        <p:sp>
          <p:nvSpPr>
            <p:cNvPr id="276" name="左右箭头 275"/>
            <p:cNvSpPr/>
            <p:nvPr/>
          </p:nvSpPr>
          <p:spPr bwMode="auto">
            <a:xfrm>
              <a:off x="13892" y="9133"/>
              <a:ext cx="452" cy="202"/>
            </a:xfrm>
            <a:prstGeom prst="leftRightArrow">
              <a:avLst/>
            </a:prstGeom>
            <a:gradFill rotWithShape="1">
              <a:gsLst>
                <a:gs pos="0">
                  <a:srgbClr val="F08C00">
                    <a:tint val="50000"/>
                    <a:satMod val="300000"/>
                  </a:srgbClr>
                </a:gs>
                <a:gs pos="35000">
                  <a:srgbClr val="F08C00">
                    <a:tint val="37000"/>
                    <a:satMod val="300000"/>
                  </a:srgbClr>
                </a:gs>
                <a:gs pos="100000">
                  <a:srgbClr val="F08C00">
                    <a:tint val="15000"/>
                    <a:satMod val="350000"/>
                  </a:srgbClr>
                </a:gs>
              </a:gsLst>
              <a:lin ang="16200000" scaled="1"/>
            </a:gradFill>
            <a:ln w="9525" cap="flat" cmpd="sng" algn="ctr">
              <a:solidFill>
                <a:srgbClr val="F08C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lstStyle/>
            <a:p>
              <a:pPr algn="ctr" eaLnBrk="0" hangingPunct="0">
                <a:defRPr/>
              </a:pPr>
              <a:endParaRPr kumimoji="1" lang="zh-CN" altLang="en-US" kern="0">
                <a:solidFill>
                  <a:srgbClr val="FFFFFF"/>
                </a:solidFill>
                <a:latin typeface="Times New Roman" panose="02020603050405020304" pitchFamily="18" charset="0"/>
              </a:endParaRPr>
            </a:p>
          </p:txBody>
        </p:sp>
        <p:sp>
          <p:nvSpPr>
            <p:cNvPr id="277" name="左右箭头 276"/>
            <p:cNvSpPr/>
            <p:nvPr/>
          </p:nvSpPr>
          <p:spPr bwMode="auto">
            <a:xfrm>
              <a:off x="11724" y="9065"/>
              <a:ext cx="410" cy="183"/>
            </a:xfrm>
            <a:prstGeom prst="leftRightArrow">
              <a:avLst/>
            </a:prstGeom>
            <a:gradFill rotWithShape="1">
              <a:gsLst>
                <a:gs pos="0">
                  <a:srgbClr val="F08C00">
                    <a:tint val="50000"/>
                    <a:satMod val="300000"/>
                  </a:srgbClr>
                </a:gs>
                <a:gs pos="35000">
                  <a:srgbClr val="F08C00">
                    <a:tint val="37000"/>
                    <a:satMod val="300000"/>
                  </a:srgbClr>
                </a:gs>
                <a:gs pos="100000">
                  <a:srgbClr val="F08C00">
                    <a:tint val="15000"/>
                    <a:satMod val="350000"/>
                  </a:srgbClr>
                </a:gs>
              </a:gsLst>
              <a:lin ang="16200000" scaled="1"/>
            </a:gradFill>
            <a:ln w="9525" cap="flat" cmpd="sng" algn="ctr">
              <a:solidFill>
                <a:srgbClr val="F08C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lstStyle/>
            <a:p>
              <a:pPr algn="ctr" eaLnBrk="0" hangingPunct="0">
                <a:defRPr/>
              </a:pPr>
              <a:endParaRPr kumimoji="1" lang="zh-CN" altLang="en-US" kern="0">
                <a:solidFill>
                  <a:srgbClr val="FFFFFF"/>
                </a:solidFill>
                <a:latin typeface="Times New Roman" panose="02020603050405020304" pitchFamily="18" charset="0"/>
              </a:endParaRPr>
            </a:p>
          </p:txBody>
        </p:sp>
        <p:sp>
          <p:nvSpPr>
            <p:cNvPr id="278" name="左右箭头 277"/>
            <p:cNvSpPr/>
            <p:nvPr/>
          </p:nvSpPr>
          <p:spPr bwMode="auto">
            <a:xfrm>
              <a:off x="9544" y="9075"/>
              <a:ext cx="453" cy="203"/>
            </a:xfrm>
            <a:prstGeom prst="leftRightArrow">
              <a:avLst/>
            </a:prstGeom>
            <a:gradFill rotWithShape="1">
              <a:gsLst>
                <a:gs pos="0">
                  <a:srgbClr val="F08C00">
                    <a:tint val="50000"/>
                    <a:satMod val="300000"/>
                  </a:srgbClr>
                </a:gs>
                <a:gs pos="35000">
                  <a:srgbClr val="F08C00">
                    <a:tint val="37000"/>
                    <a:satMod val="300000"/>
                  </a:srgbClr>
                </a:gs>
                <a:gs pos="100000">
                  <a:srgbClr val="F08C00">
                    <a:tint val="15000"/>
                    <a:satMod val="350000"/>
                  </a:srgbClr>
                </a:gs>
              </a:gsLst>
              <a:lin ang="16200000" scaled="1"/>
            </a:gradFill>
            <a:ln w="9525" cap="flat" cmpd="sng" algn="ctr">
              <a:solidFill>
                <a:srgbClr val="F08C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lstStyle/>
            <a:p>
              <a:pPr algn="ctr" eaLnBrk="0" hangingPunct="0">
                <a:defRPr/>
              </a:pPr>
              <a:endParaRPr kumimoji="1" lang="zh-CN" altLang="en-US" kern="0">
                <a:solidFill>
                  <a:srgbClr val="FFFFFF"/>
                </a:solidFill>
                <a:latin typeface="Times New Roman" panose="02020603050405020304" pitchFamily="18" charset="0"/>
              </a:endParaRPr>
            </a:p>
          </p:txBody>
        </p:sp>
        <p:sp>
          <p:nvSpPr>
            <p:cNvPr id="279" name="左右箭头 278"/>
            <p:cNvSpPr/>
            <p:nvPr/>
          </p:nvSpPr>
          <p:spPr bwMode="auto">
            <a:xfrm>
              <a:off x="7512" y="9075"/>
              <a:ext cx="452" cy="203"/>
            </a:xfrm>
            <a:prstGeom prst="leftRightArrow">
              <a:avLst/>
            </a:prstGeom>
            <a:gradFill rotWithShape="1">
              <a:gsLst>
                <a:gs pos="0">
                  <a:srgbClr val="F08C00">
                    <a:tint val="50000"/>
                    <a:satMod val="300000"/>
                  </a:srgbClr>
                </a:gs>
                <a:gs pos="35000">
                  <a:srgbClr val="F08C00">
                    <a:tint val="37000"/>
                    <a:satMod val="300000"/>
                  </a:srgbClr>
                </a:gs>
                <a:gs pos="100000">
                  <a:srgbClr val="F08C00">
                    <a:tint val="15000"/>
                    <a:satMod val="350000"/>
                  </a:srgbClr>
                </a:gs>
              </a:gsLst>
              <a:lin ang="16200000" scaled="1"/>
            </a:gradFill>
            <a:ln w="9525" cap="flat" cmpd="sng" algn="ctr">
              <a:solidFill>
                <a:srgbClr val="F08C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lIns="90000" tIns="46800" rIns="90000" bIns="46800" anchor="ctr"/>
            <a:lstStyle/>
            <a:p>
              <a:pPr algn="ctr" eaLnBrk="0" hangingPunct="0">
                <a:defRPr/>
              </a:pPr>
              <a:endParaRPr kumimoji="1" lang="zh-CN" altLang="en-US" kern="0">
                <a:solidFill>
                  <a:srgbClr val="FFFFFF"/>
                </a:solidFill>
                <a:latin typeface="Times New Roman" panose="02020603050405020304" pitchFamily="18" charset="0"/>
              </a:endParaRPr>
            </a:p>
          </p:txBody>
        </p:sp>
      </p:grpSp>
      <p:grpSp>
        <p:nvGrpSpPr>
          <p:cNvPr id="28" name="组合 104"/>
          <p:cNvGrpSpPr/>
          <p:nvPr/>
        </p:nvGrpSpPr>
        <p:grpSpPr bwMode="auto">
          <a:xfrm>
            <a:off x="7051675" y="820420"/>
            <a:ext cx="4992688" cy="4560888"/>
            <a:chOff x="5402128" y="896519"/>
            <a:chExt cx="3745680" cy="4561306"/>
          </a:xfrm>
        </p:grpSpPr>
        <p:sp>
          <p:nvSpPr>
            <p:cNvPr id="95" name="矩形 94"/>
            <p:cNvSpPr/>
            <p:nvPr/>
          </p:nvSpPr>
          <p:spPr bwMode="auto">
            <a:xfrm>
              <a:off x="5508127" y="1237863"/>
              <a:ext cx="3639681" cy="4219962"/>
            </a:xfrm>
            <a:prstGeom prst="rect">
              <a:avLst/>
            </a:prstGeom>
            <a:solidFill>
              <a:schemeClr val="bg1">
                <a:lumMod val="75000"/>
                <a:alpha val="14000"/>
              </a:schemeClr>
            </a:solidFill>
            <a:ln w="9525" cap="flat" cmpd="sng" algn="ctr">
              <a:noFill/>
              <a:prstDash val="solid"/>
              <a:round/>
              <a:headEnd type="none" w="med" len="med"/>
              <a:tailEnd type="none" w="med" len="med"/>
            </a:ln>
            <a:effectLst/>
          </p:spPr>
          <p:txBody>
            <a:bodyPr lIns="90000" tIns="46800" rIns="90000" bIns="46800"/>
            <a:lstStyle/>
            <a:p>
              <a:pPr eaLnBrk="0" hangingPunct="0">
                <a:defRPr/>
              </a:pPr>
              <a:endParaRPr lang="en-US" altLang="zh-CN" sz="32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p:txBody>
        </p:sp>
        <p:grpSp>
          <p:nvGrpSpPr>
            <p:cNvPr id="29" name="组合 5"/>
            <p:cNvGrpSpPr/>
            <p:nvPr/>
          </p:nvGrpSpPr>
          <p:grpSpPr bwMode="auto">
            <a:xfrm>
              <a:off x="5402128" y="896519"/>
              <a:ext cx="3745648" cy="576263"/>
              <a:chOff x="6084152" y="3429000"/>
              <a:chExt cx="5076906" cy="576048"/>
            </a:xfrm>
          </p:grpSpPr>
          <p:sp>
            <p:nvSpPr>
              <p:cNvPr id="30" name="矩形 29"/>
              <p:cNvSpPr/>
              <p:nvPr/>
            </p:nvSpPr>
            <p:spPr bwMode="auto">
              <a:xfrm>
                <a:off x="6084152" y="3429000"/>
                <a:ext cx="5076950" cy="431679"/>
              </a:xfrm>
              <a:prstGeom prst="rect">
                <a:avLst/>
              </a:prstGeom>
              <a:solidFill>
                <a:srgbClr val="0087E2"/>
              </a:soli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r>
                  <a:rPr lang="en-US" altLang="zh-CN"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WMS</a:t>
                </a:r>
                <a:r>
                  <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功能描述</a:t>
                </a:r>
              </a:p>
            </p:txBody>
          </p:sp>
          <p:sp>
            <p:nvSpPr>
              <p:cNvPr id="98" name="直角三角形 97"/>
              <p:cNvSpPr/>
              <p:nvPr/>
            </p:nvSpPr>
            <p:spPr bwMode="auto">
              <a:xfrm rot="10800000">
                <a:off x="6084152" y="3860679"/>
                <a:ext cx="143673" cy="144422"/>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grpSp>
          <p:nvGrpSpPr>
            <p:cNvPr id="31" name="组合 5"/>
            <p:cNvGrpSpPr/>
            <p:nvPr/>
          </p:nvGrpSpPr>
          <p:grpSpPr bwMode="auto">
            <a:xfrm>
              <a:off x="5402128" y="3073887"/>
              <a:ext cx="3745648" cy="576263"/>
              <a:chOff x="6084152" y="3429000"/>
              <a:chExt cx="5076906" cy="576048"/>
            </a:xfrm>
          </p:grpSpPr>
          <p:sp>
            <p:nvSpPr>
              <p:cNvPr id="100" name="矩形 99"/>
              <p:cNvSpPr/>
              <p:nvPr/>
            </p:nvSpPr>
            <p:spPr bwMode="auto">
              <a:xfrm>
                <a:off x="6084152" y="3428295"/>
                <a:ext cx="5076950" cy="431679"/>
              </a:xfrm>
              <a:prstGeom prst="rect">
                <a:avLst/>
              </a:prstGeom>
              <a:solidFill>
                <a:srgbClr val="0087E2"/>
              </a:soli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r>
                  <a:rPr lang="en-US" altLang="zh-CN"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WMS</a:t>
                </a:r>
                <a:r>
                  <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亮点描述</a:t>
                </a:r>
              </a:p>
            </p:txBody>
          </p:sp>
          <p:sp>
            <p:nvSpPr>
              <p:cNvPr id="101" name="直角三角形 100"/>
              <p:cNvSpPr/>
              <p:nvPr/>
            </p:nvSpPr>
            <p:spPr bwMode="auto">
              <a:xfrm rot="10800000">
                <a:off x="6084152" y="3859974"/>
                <a:ext cx="143673" cy="144421"/>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sp>
          <p:nvSpPr>
            <p:cNvPr id="32" name="矩形 31"/>
            <p:cNvSpPr/>
            <p:nvPr/>
          </p:nvSpPr>
          <p:spPr bwMode="auto">
            <a:xfrm>
              <a:off x="5598643" y="1472835"/>
              <a:ext cx="3400291" cy="1355849"/>
            </a:xfrm>
            <a:prstGeom prst="rect">
              <a:avLst/>
            </a:prstGeom>
            <a:solidFill>
              <a:srgbClr val="FFFFFF"/>
            </a:solidFill>
            <a:ln w="9525" cap="flat" cmpd="sng" algn="ctr">
              <a:solidFill>
                <a:srgbClr val="FFFFFF">
                  <a:lumMod val="75000"/>
                </a:srgbClr>
              </a:solidFill>
              <a:prstDash val="solid"/>
              <a:round/>
              <a:headEnd type="none" w="med" len="med"/>
              <a:tailEnd type="none" w="med" len="med"/>
            </a:ln>
            <a:effectLst/>
          </p:spPr>
          <p:txBody>
            <a:bodyPr lIns="90000" tIns="46800" rIns="90000" bIns="46800"/>
            <a:lstStyle/>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入库业务</a:t>
              </a:r>
              <a:r>
                <a:rPr lang="en-US" altLang="zh-CN" sz="1600" b="1" kern="0" dirty="0">
                  <a:solidFill>
                    <a:srgbClr val="000000"/>
                  </a:solidFill>
                  <a:latin typeface="Times New Roman" panose="02020603050405020304" pitchFamily="18" charset="0"/>
                  <a:ea typeface="华文宋体" panose="02010600040101010101" pitchFamily="2" charset="-122"/>
                </a:rPr>
                <a:t>/</a:t>
              </a:r>
              <a:r>
                <a:rPr lang="zh-CN" altLang="en-US" sz="1600" b="1" kern="0" dirty="0">
                  <a:solidFill>
                    <a:srgbClr val="000000"/>
                  </a:solidFill>
                  <a:latin typeface="Times New Roman" panose="02020603050405020304" pitchFamily="18" charset="0"/>
                  <a:ea typeface="华文宋体" panose="02010600040101010101" pitchFamily="2" charset="-122"/>
                </a:rPr>
                <a:t>出库业务</a:t>
              </a:r>
              <a:endParaRPr lang="en-US" altLang="zh-CN" sz="1600" b="1" kern="0" dirty="0">
                <a:solidFill>
                  <a:srgbClr val="000000"/>
                </a:solidFill>
                <a:latin typeface="Times New Roman" panose="02020603050405020304" pitchFamily="18" charset="0"/>
                <a:ea typeface="华文宋体" panose="02010600040101010101"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仓库调拨</a:t>
              </a:r>
              <a:r>
                <a:rPr lang="en-US" altLang="zh-CN" sz="1600" b="1" kern="0" dirty="0">
                  <a:solidFill>
                    <a:srgbClr val="000000"/>
                  </a:solidFill>
                  <a:latin typeface="Times New Roman" panose="02020603050405020304" pitchFamily="18" charset="0"/>
                  <a:ea typeface="华文宋体" panose="02010600040101010101" pitchFamily="2" charset="-122"/>
                </a:rPr>
                <a:t>/</a:t>
              </a:r>
              <a:r>
                <a:rPr lang="zh-CN" altLang="en-US" sz="1600" b="1" kern="0" dirty="0">
                  <a:solidFill>
                    <a:srgbClr val="000000"/>
                  </a:solidFill>
                  <a:latin typeface="Times New Roman" panose="02020603050405020304" pitchFamily="18" charset="0"/>
                  <a:ea typeface="华文宋体" panose="02010600040101010101" pitchFamily="2" charset="-122"/>
                </a:rPr>
                <a:t>库存调拨</a:t>
              </a:r>
              <a:endParaRPr lang="en-US" altLang="zh-CN" sz="1600" b="1" kern="0" dirty="0">
                <a:solidFill>
                  <a:srgbClr val="000000"/>
                </a:solidFill>
                <a:latin typeface="Times New Roman" panose="02020603050405020304" pitchFamily="18" charset="0"/>
                <a:ea typeface="华文宋体" panose="02010600040101010101"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虚仓管理等功能</a:t>
              </a:r>
              <a:endParaRPr lang="en-US" altLang="zh-CN" sz="1600" b="1" kern="0" dirty="0">
                <a:solidFill>
                  <a:srgbClr val="000000"/>
                </a:solidFill>
                <a:latin typeface="Times New Roman" panose="02020603050405020304" pitchFamily="18" charset="0"/>
                <a:ea typeface="华文宋体" panose="02010600040101010101" pitchFamily="2" charset="-122"/>
              </a:endParaRPr>
            </a:p>
          </p:txBody>
        </p:sp>
        <p:sp>
          <p:nvSpPr>
            <p:cNvPr id="103" name="矩形 102"/>
            <p:cNvSpPr/>
            <p:nvPr/>
          </p:nvSpPr>
          <p:spPr bwMode="auto">
            <a:xfrm>
              <a:off x="5598643" y="3649496"/>
              <a:ext cx="3400291" cy="1679729"/>
            </a:xfrm>
            <a:prstGeom prst="rect">
              <a:avLst/>
            </a:prstGeom>
            <a:solidFill>
              <a:srgbClr val="FFFFFF"/>
            </a:solidFill>
            <a:ln w="9525" cap="flat" cmpd="sng" algn="ctr">
              <a:solidFill>
                <a:srgbClr val="FFFFFF">
                  <a:lumMod val="75000"/>
                </a:srgbClr>
              </a:solidFill>
              <a:prstDash val="solid"/>
              <a:round/>
              <a:headEnd type="none" w="med" len="med"/>
              <a:tailEnd type="none" w="med" len="med"/>
            </a:ln>
            <a:effectLst/>
          </p:spPr>
          <p:txBody>
            <a:bodyPr wrap="none" lIns="90000" tIns="46800" rIns="90000" bIns="46800"/>
            <a:lstStyle/>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多货主、多仓库支持</a:t>
              </a:r>
              <a:endParaRPr lang="en-US" altLang="zh-CN" sz="1600" b="1" kern="0" dirty="0">
                <a:solidFill>
                  <a:srgbClr val="000000"/>
                </a:solidFill>
                <a:latin typeface="Times New Roman" panose="02020603050405020304" pitchFamily="18" charset="0"/>
                <a:ea typeface="华文宋体" panose="02010600040101010101"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全局库存可视化</a:t>
              </a:r>
              <a:endParaRPr lang="en-US" altLang="zh-CN" sz="1600" b="1" kern="0" dirty="0">
                <a:solidFill>
                  <a:srgbClr val="000000"/>
                </a:solidFill>
                <a:latin typeface="Times New Roman" panose="02020603050405020304" pitchFamily="18" charset="0"/>
                <a:ea typeface="华文宋体" panose="02010600040101010101"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强大的作业规则策略</a:t>
              </a:r>
              <a:endParaRPr lang="en-US" altLang="zh-CN" sz="1600" b="1" kern="0" dirty="0">
                <a:solidFill>
                  <a:srgbClr val="000000"/>
                </a:solidFill>
                <a:latin typeface="Times New Roman" panose="02020603050405020304" pitchFamily="18" charset="0"/>
                <a:ea typeface="华文宋体" panose="02010600040101010101"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600" b="1" kern="0" dirty="0">
                  <a:solidFill>
                    <a:srgbClr val="000000"/>
                  </a:solidFill>
                  <a:latin typeface="Times New Roman" panose="02020603050405020304" pitchFamily="18" charset="0"/>
                  <a:ea typeface="华文宋体" panose="02010600040101010101" pitchFamily="2" charset="-122"/>
                </a:rPr>
                <a:t>精益的库内作业管理</a:t>
              </a:r>
              <a:endParaRPr lang="en-US" altLang="zh-CN" sz="1600" b="1" kern="0" dirty="0">
                <a:solidFill>
                  <a:srgbClr val="000000"/>
                </a:solidFill>
                <a:latin typeface="Times New Roman" panose="02020603050405020304" pitchFamily="18" charset="0"/>
                <a:ea typeface="华文宋体" panose="02010600040101010101" pitchFamily="2" charset="-122"/>
              </a:endParaRPr>
            </a:p>
          </p:txBody>
        </p:sp>
      </p:grpSp>
      <p:grpSp>
        <p:nvGrpSpPr>
          <p:cNvPr id="35" name="组合 34"/>
          <p:cNvGrpSpPr/>
          <p:nvPr/>
        </p:nvGrpSpPr>
        <p:grpSpPr>
          <a:xfrm>
            <a:off x="148590" y="817880"/>
            <a:ext cx="6932930" cy="5534660"/>
            <a:chOff x="234" y="1288"/>
            <a:chExt cx="10918" cy="8716"/>
          </a:xfrm>
        </p:grpSpPr>
        <p:sp>
          <p:nvSpPr>
            <p:cNvPr id="79874" name="Freeform 63"/>
            <p:cNvSpPr/>
            <p:nvPr/>
          </p:nvSpPr>
          <p:spPr bwMode="auto">
            <a:xfrm rot="8089557">
              <a:off x="4929" y="3773"/>
              <a:ext cx="6992" cy="426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99CC00"/>
                </a:gs>
                <a:gs pos="100000">
                  <a:srgbClr val="FFFFFF"/>
                </a:gs>
              </a:gsLst>
              <a:lin ang="5400000" scaled="1"/>
            </a:gradFill>
            <a:ln w="9525">
              <a:noFill/>
              <a:round/>
            </a:ln>
          </p:spPr>
          <p:txBody>
            <a:bodyPr wrap="none" anchor="ctr"/>
            <a:lstStyle/>
            <a:p>
              <a:pPr algn="ctr" eaLnBrk="0" hangingPunct="0"/>
              <a:r>
                <a:rPr kumimoji="1" lang="en-US" altLang="zh-CN">
                  <a:solidFill>
                    <a:srgbClr val="A6A6A6"/>
                  </a:solidFill>
                  <a:ea typeface="微软雅黑" panose="020B0503020204020204" pitchFamily="2" charset="-122"/>
                </a:rPr>
                <a:t>WMS</a:t>
              </a:r>
              <a:r>
                <a:rPr kumimoji="1" lang="zh-CN" altLang="en-US">
                  <a:solidFill>
                    <a:srgbClr val="A6A6A6"/>
                  </a:solidFill>
                  <a:ea typeface="微软雅黑" panose="020B0503020204020204" pitchFamily="2" charset="-122"/>
                </a:rPr>
                <a:t>内容服务</a:t>
              </a:r>
            </a:p>
          </p:txBody>
        </p:sp>
        <p:grpSp>
          <p:nvGrpSpPr>
            <p:cNvPr id="33" name="组合 32"/>
            <p:cNvGrpSpPr/>
            <p:nvPr/>
          </p:nvGrpSpPr>
          <p:grpSpPr>
            <a:xfrm>
              <a:off x="234" y="1288"/>
              <a:ext cx="10918" cy="8717"/>
              <a:chOff x="234" y="1288"/>
              <a:chExt cx="10918" cy="8717"/>
            </a:xfrm>
          </p:grpSpPr>
          <p:sp>
            <p:nvSpPr>
              <p:cNvPr id="79875" name="Line 12"/>
              <p:cNvSpPr>
                <a:spLocks noChangeShapeType="1"/>
              </p:cNvSpPr>
              <p:nvPr/>
            </p:nvSpPr>
            <p:spPr bwMode="auto">
              <a:xfrm flipH="1">
                <a:off x="2374" y="3890"/>
                <a:ext cx="4578" cy="2825"/>
              </a:xfrm>
              <a:prstGeom prst="line">
                <a:avLst/>
              </a:prstGeom>
              <a:noFill/>
              <a:ln w="12700">
                <a:solidFill>
                  <a:srgbClr val="3399FF"/>
                </a:solidFill>
                <a:round/>
              </a:ln>
            </p:spPr>
            <p:txBody>
              <a:bodyPr/>
              <a:lstStyle/>
              <a:p>
                <a:endParaRPr lang="zh-CN" altLang="en-US"/>
              </a:p>
            </p:txBody>
          </p:sp>
          <p:sp>
            <p:nvSpPr>
              <p:cNvPr id="79876" name="Line 13"/>
              <p:cNvSpPr>
                <a:spLocks noChangeShapeType="1"/>
              </p:cNvSpPr>
              <p:nvPr/>
            </p:nvSpPr>
            <p:spPr bwMode="auto">
              <a:xfrm flipH="1">
                <a:off x="3267" y="4003"/>
                <a:ext cx="3770" cy="3887"/>
              </a:xfrm>
              <a:prstGeom prst="line">
                <a:avLst/>
              </a:prstGeom>
              <a:noFill/>
              <a:ln w="12700">
                <a:solidFill>
                  <a:srgbClr val="3399FF"/>
                </a:solidFill>
                <a:round/>
              </a:ln>
            </p:spPr>
            <p:txBody>
              <a:bodyPr/>
              <a:lstStyle/>
              <a:p>
                <a:endParaRPr lang="zh-CN" altLang="en-US"/>
              </a:p>
            </p:txBody>
          </p:sp>
          <p:sp>
            <p:nvSpPr>
              <p:cNvPr id="192" name="Oval 14"/>
              <p:cNvSpPr>
                <a:spLocks noChangeArrowheads="1"/>
              </p:cNvSpPr>
              <p:nvPr/>
            </p:nvSpPr>
            <p:spPr bwMode="auto">
              <a:xfrm>
                <a:off x="3377" y="5985"/>
                <a:ext cx="1257" cy="945"/>
              </a:xfrm>
              <a:prstGeom prst="ellipse">
                <a:avLst/>
              </a:prstGeom>
              <a:solidFill>
                <a:srgbClr val="0087E2">
                  <a:lumMod val="60000"/>
                  <a:lumOff val="40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wrap="none" anchor="ctr"/>
              <a:lstStyle/>
              <a:p>
                <a:pPr algn="ctr" eaLnBrk="0" latinLnBrk="1" hangingPunct="0">
                  <a:defRPr/>
                </a:pPr>
                <a:r>
                  <a:rPr kumimoji="1" lang="zh-CN" altLang="en-US" sz="1200" b="1" kern="0" dirty="0">
                    <a:solidFill>
                      <a:srgbClr val="FFFFFF"/>
                    </a:solidFill>
                    <a:ea typeface="黑体" panose="02010609060101010101" pitchFamily="49" charset="-122"/>
                  </a:rPr>
                  <a:t>全局管理</a:t>
                </a:r>
                <a:endParaRPr kumimoji="1" lang="en-US" altLang="ko-KR" sz="1200" b="1" kern="0" dirty="0">
                  <a:solidFill>
                    <a:srgbClr val="FFFFFF"/>
                  </a:solidFill>
                  <a:ea typeface="黑体" panose="02010609060101010101" pitchFamily="49" charset="-122"/>
                </a:endParaRPr>
              </a:p>
            </p:txBody>
          </p:sp>
          <p:sp>
            <p:nvSpPr>
              <p:cNvPr id="193" name="Oval 15"/>
              <p:cNvSpPr>
                <a:spLocks noChangeArrowheads="1"/>
              </p:cNvSpPr>
              <p:nvPr/>
            </p:nvSpPr>
            <p:spPr bwMode="auto">
              <a:xfrm>
                <a:off x="4434" y="6793"/>
                <a:ext cx="1260" cy="945"/>
              </a:xfrm>
              <a:prstGeom prst="ellipse">
                <a:avLst/>
              </a:prstGeom>
              <a:solidFill>
                <a:srgbClr val="0087E2">
                  <a:lumMod val="60000"/>
                  <a:lumOff val="40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wrap="none" anchor="ctr"/>
              <a:lstStyle/>
              <a:p>
                <a:pPr algn="ctr" eaLnBrk="0" latinLnBrk="1" hangingPunct="0">
                  <a:defRPr/>
                </a:pPr>
                <a:r>
                  <a:rPr kumimoji="1" lang="zh-CN" altLang="en-US" sz="1200" b="1" kern="0" dirty="0">
                    <a:solidFill>
                      <a:srgbClr val="FFFFFF"/>
                    </a:solidFill>
                    <a:ea typeface="黑体" panose="02010609060101010101" pitchFamily="49" charset="-122"/>
                  </a:rPr>
                  <a:t>信息配置</a:t>
                </a:r>
                <a:endParaRPr kumimoji="1" lang="ko-KR" altLang="en-US" sz="1200" b="1" kern="0" dirty="0">
                  <a:solidFill>
                    <a:srgbClr val="FFFFFF"/>
                  </a:solidFill>
                </a:endParaRPr>
              </a:p>
            </p:txBody>
          </p:sp>
          <p:sp>
            <p:nvSpPr>
              <p:cNvPr id="79879" name="Oval 17"/>
              <p:cNvSpPr>
                <a:spLocks noChangeArrowheads="1"/>
              </p:cNvSpPr>
              <p:nvPr/>
            </p:nvSpPr>
            <p:spPr bwMode="auto">
              <a:xfrm>
                <a:off x="1662" y="7710"/>
                <a:ext cx="1670" cy="1255"/>
              </a:xfrm>
              <a:prstGeom prst="ellipse">
                <a:avLst/>
              </a:prstGeom>
              <a:solidFill>
                <a:srgbClr val="FFFFFF"/>
              </a:solidFill>
              <a:ln w="19050">
                <a:solidFill>
                  <a:srgbClr val="3399FF"/>
                </a:solidFill>
                <a:prstDash val="sysDot"/>
                <a:round/>
              </a:ln>
            </p:spPr>
            <p:txBody>
              <a:bodyPr wrap="none" anchor="ctr"/>
              <a:lstStyle/>
              <a:p>
                <a:pPr algn="ctr" eaLnBrk="0" latinLnBrk="1" hangingPunct="0"/>
                <a:r>
                  <a:rPr kumimoji="1" lang="zh-CN" altLang="en-US" sz="1200" b="1">
                    <a:solidFill>
                      <a:srgbClr val="7F7F7F"/>
                    </a:solidFill>
                    <a:ea typeface="黑体" panose="02010609060101010101" pitchFamily="49" charset="-122"/>
                  </a:rPr>
                  <a:t>库存管理</a:t>
                </a:r>
                <a:endParaRPr kumimoji="1" lang="en-US" altLang="ko-KR" sz="1200" b="1">
                  <a:solidFill>
                    <a:srgbClr val="7F7F7F"/>
                  </a:solidFill>
                  <a:ea typeface="黑体" panose="02010609060101010101" pitchFamily="49" charset="-122"/>
                </a:endParaRPr>
              </a:p>
            </p:txBody>
          </p:sp>
          <p:sp>
            <p:nvSpPr>
              <p:cNvPr id="79880" name="Oval 18"/>
              <p:cNvSpPr>
                <a:spLocks noChangeArrowheads="1"/>
              </p:cNvSpPr>
              <p:nvPr/>
            </p:nvSpPr>
            <p:spPr bwMode="auto">
              <a:xfrm>
                <a:off x="584" y="6428"/>
                <a:ext cx="1668" cy="1255"/>
              </a:xfrm>
              <a:prstGeom prst="ellipse">
                <a:avLst/>
              </a:prstGeom>
              <a:solidFill>
                <a:srgbClr val="FFFFFF"/>
              </a:solidFill>
              <a:ln w="19050">
                <a:solidFill>
                  <a:srgbClr val="3399FF"/>
                </a:solidFill>
                <a:prstDash val="sysDot"/>
                <a:round/>
              </a:ln>
            </p:spPr>
            <p:txBody>
              <a:bodyPr wrap="none" anchor="ctr"/>
              <a:lstStyle/>
              <a:p>
                <a:pPr algn="ctr" eaLnBrk="0" latinLnBrk="1" hangingPunct="0"/>
                <a:r>
                  <a:rPr kumimoji="1" lang="zh-CN" altLang="en-US" sz="1200" b="1">
                    <a:solidFill>
                      <a:srgbClr val="7F7F7F"/>
                    </a:solidFill>
                    <a:ea typeface="黑体" panose="02010609060101010101" pitchFamily="49" charset="-122"/>
                  </a:rPr>
                  <a:t>出库管理</a:t>
                </a:r>
                <a:endParaRPr kumimoji="1" lang="en-US" altLang="ko-KR" sz="1200" b="1">
                  <a:solidFill>
                    <a:srgbClr val="7F7F7F"/>
                  </a:solidFill>
                  <a:ea typeface="黑体" panose="02010609060101010101" pitchFamily="49" charset="-122"/>
                </a:endParaRPr>
              </a:p>
            </p:txBody>
          </p:sp>
          <p:sp>
            <p:nvSpPr>
              <p:cNvPr id="79881" name="Line 19"/>
              <p:cNvSpPr>
                <a:spLocks noChangeShapeType="1"/>
              </p:cNvSpPr>
              <p:nvPr/>
            </p:nvSpPr>
            <p:spPr bwMode="auto">
              <a:xfrm flipH="1">
                <a:off x="274" y="3760"/>
                <a:ext cx="6473" cy="1620"/>
              </a:xfrm>
              <a:prstGeom prst="line">
                <a:avLst/>
              </a:prstGeom>
              <a:noFill/>
              <a:ln w="12700">
                <a:solidFill>
                  <a:srgbClr val="3399FF"/>
                </a:solidFill>
                <a:round/>
              </a:ln>
            </p:spPr>
            <p:txBody>
              <a:bodyPr/>
              <a:lstStyle/>
              <a:p>
                <a:endParaRPr lang="zh-CN" altLang="en-US"/>
              </a:p>
            </p:txBody>
          </p:sp>
          <p:sp>
            <p:nvSpPr>
              <p:cNvPr id="197" name="Oval 20"/>
              <p:cNvSpPr>
                <a:spLocks noChangeArrowheads="1"/>
              </p:cNvSpPr>
              <p:nvPr/>
            </p:nvSpPr>
            <p:spPr bwMode="auto">
              <a:xfrm>
                <a:off x="2804" y="4890"/>
                <a:ext cx="1260" cy="943"/>
              </a:xfrm>
              <a:prstGeom prst="ellipse">
                <a:avLst/>
              </a:prstGeom>
              <a:solidFill>
                <a:srgbClr val="0087E2">
                  <a:lumMod val="60000"/>
                  <a:lumOff val="40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wrap="none" anchor="ctr"/>
              <a:lstStyle/>
              <a:p>
                <a:pPr algn="ctr" eaLnBrk="0" latinLnBrk="1" hangingPunct="0">
                  <a:defRPr/>
                </a:pPr>
                <a:r>
                  <a:rPr kumimoji="1" lang="zh-CN" altLang="en-US" sz="1200" b="1" kern="0" dirty="0">
                    <a:solidFill>
                      <a:srgbClr val="FFFFFF"/>
                    </a:solidFill>
                    <a:ea typeface="黑体" panose="02010609060101010101" pitchFamily="49" charset="-122"/>
                  </a:rPr>
                  <a:t>基本资料</a:t>
                </a:r>
                <a:endParaRPr kumimoji="1" lang="ko-KR" altLang="en-US" sz="1200" b="1" kern="0" dirty="0">
                  <a:solidFill>
                    <a:srgbClr val="FFFFFF"/>
                  </a:solidFill>
                </a:endParaRPr>
              </a:p>
            </p:txBody>
          </p:sp>
          <p:sp>
            <p:nvSpPr>
              <p:cNvPr id="79883" name="Oval 21"/>
              <p:cNvSpPr>
                <a:spLocks noChangeArrowheads="1"/>
              </p:cNvSpPr>
              <p:nvPr/>
            </p:nvSpPr>
            <p:spPr bwMode="auto">
              <a:xfrm>
                <a:off x="234" y="4660"/>
                <a:ext cx="1670" cy="1253"/>
              </a:xfrm>
              <a:prstGeom prst="ellipse">
                <a:avLst/>
              </a:prstGeom>
              <a:solidFill>
                <a:srgbClr val="FFFFFF"/>
              </a:solidFill>
              <a:ln w="19050">
                <a:solidFill>
                  <a:srgbClr val="3399FF"/>
                </a:solidFill>
                <a:prstDash val="sysDot"/>
                <a:round/>
              </a:ln>
            </p:spPr>
            <p:txBody>
              <a:bodyPr wrap="none" anchor="ctr"/>
              <a:lstStyle/>
              <a:p>
                <a:pPr algn="ctr" eaLnBrk="0" latinLnBrk="1" hangingPunct="0"/>
                <a:r>
                  <a:rPr kumimoji="1" lang="zh-CN" altLang="en-US" sz="1200" b="1">
                    <a:solidFill>
                      <a:srgbClr val="7F7F7F"/>
                    </a:solidFill>
                    <a:ea typeface="黑体" panose="02010609060101010101" pitchFamily="49" charset="-122"/>
                  </a:rPr>
                  <a:t>入库管理</a:t>
                </a:r>
                <a:endParaRPr kumimoji="1" lang="en-US" altLang="ko-KR" sz="1200" b="1">
                  <a:solidFill>
                    <a:srgbClr val="7F7F7F"/>
                  </a:solidFill>
                  <a:ea typeface="黑体" panose="02010609060101010101" pitchFamily="49" charset="-122"/>
                </a:endParaRPr>
              </a:p>
            </p:txBody>
          </p:sp>
          <p:sp>
            <p:nvSpPr>
              <p:cNvPr id="79884" name="Line 22"/>
              <p:cNvSpPr>
                <a:spLocks noChangeShapeType="1"/>
              </p:cNvSpPr>
              <p:nvPr/>
            </p:nvSpPr>
            <p:spPr bwMode="auto">
              <a:xfrm flipH="1">
                <a:off x="4284" y="4105"/>
                <a:ext cx="2850" cy="4860"/>
              </a:xfrm>
              <a:prstGeom prst="line">
                <a:avLst/>
              </a:prstGeom>
              <a:noFill/>
              <a:ln w="12700">
                <a:solidFill>
                  <a:srgbClr val="3399FF"/>
                </a:solidFill>
                <a:round/>
              </a:ln>
            </p:spPr>
            <p:txBody>
              <a:bodyPr/>
              <a:lstStyle/>
              <a:p>
                <a:endParaRPr lang="zh-CN" altLang="en-US"/>
              </a:p>
            </p:txBody>
          </p:sp>
          <p:sp>
            <p:nvSpPr>
              <p:cNvPr id="79885" name="Oval 37"/>
              <p:cNvSpPr>
                <a:spLocks noChangeArrowheads="1"/>
              </p:cNvSpPr>
              <p:nvPr/>
            </p:nvSpPr>
            <p:spPr bwMode="auto">
              <a:xfrm>
                <a:off x="3204" y="8753"/>
                <a:ext cx="1668" cy="1252"/>
              </a:xfrm>
              <a:prstGeom prst="ellipse">
                <a:avLst/>
              </a:prstGeom>
              <a:solidFill>
                <a:srgbClr val="FFFFFF"/>
              </a:solidFill>
              <a:ln w="19050">
                <a:solidFill>
                  <a:srgbClr val="3399FF"/>
                </a:solidFill>
                <a:prstDash val="sysDot"/>
                <a:round/>
              </a:ln>
            </p:spPr>
            <p:txBody>
              <a:bodyPr wrap="none" anchor="ctr"/>
              <a:lstStyle/>
              <a:p>
                <a:pPr algn="ctr" eaLnBrk="0" latinLnBrk="1" hangingPunct="0"/>
                <a:r>
                  <a:rPr kumimoji="1" lang="zh-CN" altLang="en-US" sz="1200" b="1">
                    <a:solidFill>
                      <a:srgbClr val="7F7F7F"/>
                    </a:solidFill>
                    <a:ea typeface="黑体" panose="02010609060101010101" pitchFamily="49" charset="-122"/>
                  </a:rPr>
                  <a:t>计费管理</a:t>
                </a:r>
                <a:endParaRPr kumimoji="1" lang="en-US" altLang="ko-KR" sz="1200" b="1">
                  <a:solidFill>
                    <a:srgbClr val="7F7F7F"/>
                  </a:solidFill>
                  <a:ea typeface="黑体" panose="02010609060101010101" pitchFamily="49" charset="-122"/>
                </a:endParaRPr>
              </a:p>
            </p:txBody>
          </p:sp>
          <p:grpSp>
            <p:nvGrpSpPr>
              <p:cNvPr id="34" name="Group 147"/>
              <p:cNvGrpSpPr/>
              <p:nvPr/>
            </p:nvGrpSpPr>
            <p:grpSpPr bwMode="auto">
              <a:xfrm>
                <a:off x="1292" y="1288"/>
                <a:ext cx="4582" cy="2255"/>
                <a:chOff x="5818188" y="5407025"/>
                <a:chExt cx="882650" cy="579438"/>
              </a:xfrm>
            </p:grpSpPr>
            <p:sp>
              <p:nvSpPr>
                <p:cNvPr id="79975" name="Freeform 136"/>
                <p:cNvSpPr/>
                <p:nvPr/>
              </p:nvSpPr>
              <p:spPr bwMode="auto">
                <a:xfrm>
                  <a:off x="5818188" y="5407025"/>
                  <a:ext cx="882650" cy="579438"/>
                </a:xfrm>
                <a:custGeom>
                  <a:avLst/>
                  <a:gdLst>
                    <a:gd name="T0" fmla="*/ 2147483647 w 277"/>
                    <a:gd name="T1" fmla="*/ 2147483647 h 182"/>
                    <a:gd name="T2" fmla="*/ 2147483647 w 277"/>
                    <a:gd name="T3" fmla="*/ 2147483647 h 182"/>
                    <a:gd name="T4" fmla="*/ 2147483647 w 277"/>
                    <a:gd name="T5" fmla="*/ 2147483647 h 182"/>
                    <a:gd name="T6" fmla="*/ 2147483647 w 277"/>
                    <a:gd name="T7" fmla="*/ 2147483647 h 182"/>
                    <a:gd name="T8" fmla="*/ 2147483647 w 277"/>
                    <a:gd name="T9" fmla="*/ 2147483647 h 182"/>
                    <a:gd name="T10" fmla="*/ 2147483647 w 277"/>
                    <a:gd name="T11" fmla="*/ 2147483647 h 182"/>
                    <a:gd name="T12" fmla="*/ 2147483647 w 277"/>
                    <a:gd name="T13" fmla="*/ 2147483647 h 182"/>
                    <a:gd name="T14" fmla="*/ 2147483647 w 277"/>
                    <a:gd name="T15" fmla="*/ 2147483647 h 182"/>
                    <a:gd name="T16" fmla="*/ 2147483647 w 277"/>
                    <a:gd name="T17" fmla="*/ 2147483647 h 182"/>
                    <a:gd name="T18" fmla="*/ 2147483647 w 277"/>
                    <a:gd name="T19" fmla="*/ 2147483647 h 182"/>
                    <a:gd name="T20" fmla="*/ 2147483647 w 277"/>
                    <a:gd name="T21" fmla="*/ 2147483647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7"/>
                    <a:gd name="T34" fmla="*/ 0 h 182"/>
                    <a:gd name="T35" fmla="*/ 277 w 277"/>
                    <a:gd name="T36" fmla="*/ 182 h 18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7" h="182">
                      <a:moveTo>
                        <a:pt x="89" y="36"/>
                      </a:moveTo>
                      <a:cubicBezTo>
                        <a:pt x="89" y="36"/>
                        <a:pt x="99" y="0"/>
                        <a:pt x="150" y="3"/>
                      </a:cubicBezTo>
                      <a:cubicBezTo>
                        <a:pt x="194" y="7"/>
                        <a:pt x="206" y="45"/>
                        <a:pt x="206" y="45"/>
                      </a:cubicBezTo>
                      <a:cubicBezTo>
                        <a:pt x="206" y="45"/>
                        <a:pt x="255" y="32"/>
                        <a:pt x="266" y="73"/>
                      </a:cubicBezTo>
                      <a:cubicBezTo>
                        <a:pt x="277" y="113"/>
                        <a:pt x="234" y="125"/>
                        <a:pt x="234" y="125"/>
                      </a:cubicBezTo>
                      <a:cubicBezTo>
                        <a:pt x="234" y="125"/>
                        <a:pt x="234" y="152"/>
                        <a:pt x="209" y="160"/>
                      </a:cubicBezTo>
                      <a:cubicBezTo>
                        <a:pt x="180" y="168"/>
                        <a:pt x="162" y="147"/>
                        <a:pt x="162" y="147"/>
                      </a:cubicBezTo>
                      <a:cubicBezTo>
                        <a:pt x="162" y="147"/>
                        <a:pt x="138" y="182"/>
                        <a:pt x="96" y="173"/>
                      </a:cubicBezTo>
                      <a:cubicBezTo>
                        <a:pt x="56" y="165"/>
                        <a:pt x="57" y="131"/>
                        <a:pt x="57" y="131"/>
                      </a:cubicBezTo>
                      <a:cubicBezTo>
                        <a:pt x="57" y="131"/>
                        <a:pt x="0" y="114"/>
                        <a:pt x="10" y="69"/>
                      </a:cubicBezTo>
                      <a:cubicBezTo>
                        <a:pt x="22" y="15"/>
                        <a:pt x="89" y="36"/>
                        <a:pt x="89" y="36"/>
                      </a:cubicBezTo>
                      <a:close/>
                    </a:path>
                  </a:pathLst>
                </a:custGeom>
                <a:solidFill>
                  <a:srgbClr val="CED8DE"/>
                </a:solidFill>
                <a:ln w="9525">
                  <a:noFill/>
                  <a:miter lim="800000"/>
                </a:ln>
              </p:spPr>
              <p:txBody>
                <a:bodyPr anchor="ctr"/>
                <a:lstStyle/>
                <a:p>
                  <a:pPr algn="ctr" eaLnBrk="0" hangingPunct="0"/>
                  <a:r>
                    <a:rPr kumimoji="1" lang="zh-CN" altLang="en-US" sz="2000" b="1">
                      <a:solidFill>
                        <a:srgbClr val="00B0F0"/>
                      </a:solidFill>
                      <a:latin typeface="微软雅黑" panose="020B0503020204020204" pitchFamily="2" charset="-122"/>
                      <a:ea typeface="微软雅黑" panose="020B0503020204020204" pitchFamily="2" charset="-122"/>
                    </a:rPr>
                    <a:t>物流云</a:t>
                  </a:r>
                </a:p>
              </p:txBody>
            </p:sp>
            <p:sp>
              <p:nvSpPr>
                <p:cNvPr id="79976" name="Freeform 137"/>
                <p:cNvSpPr/>
                <p:nvPr/>
              </p:nvSpPr>
              <p:spPr bwMode="auto">
                <a:xfrm>
                  <a:off x="5875338" y="5448300"/>
                  <a:ext cx="573088" cy="354013"/>
                </a:xfrm>
                <a:custGeom>
                  <a:avLst/>
                  <a:gdLst>
                    <a:gd name="T0" fmla="*/ 2147483647 w 180"/>
                    <a:gd name="T1" fmla="*/ 2147483647 h 111"/>
                    <a:gd name="T2" fmla="*/ 2147483647 w 180"/>
                    <a:gd name="T3" fmla="*/ 2147483647 h 111"/>
                    <a:gd name="T4" fmla="*/ 2147483647 w 180"/>
                    <a:gd name="T5" fmla="*/ 2147483647 h 111"/>
                    <a:gd name="T6" fmla="*/ 2147483647 w 180"/>
                    <a:gd name="T7" fmla="*/ 2147483647 h 111"/>
                    <a:gd name="T8" fmla="*/ 2147483647 w 180"/>
                    <a:gd name="T9" fmla="*/ 2147483647 h 111"/>
                    <a:gd name="T10" fmla="*/ 2147483647 w 180"/>
                    <a:gd name="T11" fmla="*/ 2147483647 h 111"/>
                    <a:gd name="T12" fmla="*/ 2147483647 w 180"/>
                    <a:gd name="T13" fmla="*/ 2147483647 h 111"/>
                    <a:gd name="T14" fmla="*/ 2147483647 w 180"/>
                    <a:gd name="T15" fmla="*/ 2147483647 h 111"/>
                    <a:gd name="T16" fmla="*/ 2147483647 w 180"/>
                    <a:gd name="T17" fmla="*/ 2147483647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
                    <a:gd name="T28" fmla="*/ 0 h 111"/>
                    <a:gd name="T29" fmla="*/ 180 w 180"/>
                    <a:gd name="T30" fmla="*/ 111 h 1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 h="111">
                      <a:moveTo>
                        <a:pt x="40" y="111"/>
                      </a:moveTo>
                      <a:cubicBezTo>
                        <a:pt x="40" y="111"/>
                        <a:pt x="0" y="93"/>
                        <a:pt x="4" y="64"/>
                      </a:cubicBezTo>
                      <a:cubicBezTo>
                        <a:pt x="7" y="35"/>
                        <a:pt x="34" y="24"/>
                        <a:pt x="77" y="36"/>
                      </a:cubicBezTo>
                      <a:cubicBezTo>
                        <a:pt x="77" y="36"/>
                        <a:pt x="95" y="0"/>
                        <a:pt x="131" y="1"/>
                      </a:cubicBezTo>
                      <a:cubicBezTo>
                        <a:pt x="162" y="3"/>
                        <a:pt x="175" y="22"/>
                        <a:pt x="180" y="34"/>
                      </a:cubicBezTo>
                      <a:cubicBezTo>
                        <a:pt x="180" y="34"/>
                        <a:pt x="161" y="8"/>
                        <a:pt x="129" y="8"/>
                      </a:cubicBezTo>
                      <a:cubicBezTo>
                        <a:pt x="92" y="9"/>
                        <a:pt x="79" y="41"/>
                        <a:pt x="79" y="41"/>
                      </a:cubicBezTo>
                      <a:cubicBezTo>
                        <a:pt x="79" y="41"/>
                        <a:pt x="35" y="24"/>
                        <a:pt x="14" y="57"/>
                      </a:cubicBezTo>
                      <a:cubicBezTo>
                        <a:pt x="7" y="78"/>
                        <a:pt x="11" y="93"/>
                        <a:pt x="40" y="111"/>
                      </a:cubicBezTo>
                    </a:path>
                  </a:pathLst>
                </a:custGeom>
                <a:solidFill>
                  <a:srgbClr val="FFFFFF"/>
                </a:solidFill>
                <a:ln w="9525">
                  <a:noFill/>
                  <a:round/>
                </a:ln>
              </p:spPr>
              <p:txBody>
                <a:bodyPr/>
                <a:lstStyle/>
                <a:p>
                  <a:endParaRPr lang="zh-CN" altLang="en-US"/>
                </a:p>
              </p:txBody>
            </p:sp>
          </p:grpSp>
          <p:sp>
            <p:nvSpPr>
              <p:cNvPr id="207" name="AutoShape 4"/>
              <p:cNvSpPr>
                <a:spLocks noChangeArrowheads="1"/>
              </p:cNvSpPr>
              <p:nvPr/>
            </p:nvSpPr>
            <p:spPr bwMode="auto">
              <a:xfrm>
                <a:off x="4922" y="3703"/>
                <a:ext cx="1672" cy="1085"/>
              </a:xfrm>
              <a:prstGeom prst="hexagon">
                <a:avLst>
                  <a:gd name="adj" fmla="val 2892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lstStyle/>
              <a:p>
                <a:pPr algn="ctr" eaLnBrk="0" latinLnBrk="1" hangingPunct="0">
                  <a:defRPr/>
                </a:pPr>
                <a:r>
                  <a:rPr kumimoji="1" lang="zh-CN" altLang="en-US" sz="1200" b="1" kern="0" dirty="0">
                    <a:solidFill>
                      <a:srgbClr val="000000"/>
                    </a:solidFill>
                    <a:ea typeface="黑体" panose="02010609060101010101" pitchFamily="49" charset="-122"/>
                  </a:rPr>
                  <a:t>出入库</a:t>
                </a:r>
                <a:endParaRPr kumimoji="1" lang="en-US" altLang="ko-KR" sz="1200" b="1" kern="0" dirty="0">
                  <a:solidFill>
                    <a:srgbClr val="000000"/>
                  </a:solidFill>
                  <a:ea typeface="黑体" panose="02010609060101010101" pitchFamily="49" charset="-122"/>
                </a:endParaRPr>
              </a:p>
            </p:txBody>
          </p:sp>
          <p:sp>
            <p:nvSpPr>
              <p:cNvPr id="208" name="AutoShape 5"/>
              <p:cNvSpPr>
                <a:spLocks noChangeArrowheads="1"/>
              </p:cNvSpPr>
              <p:nvPr/>
            </p:nvSpPr>
            <p:spPr bwMode="auto">
              <a:xfrm>
                <a:off x="4922" y="2200"/>
                <a:ext cx="1672" cy="1088"/>
              </a:xfrm>
              <a:prstGeom prst="hexagon">
                <a:avLst>
                  <a:gd name="adj" fmla="val 2892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lstStyle/>
              <a:p>
                <a:pPr algn="ctr" eaLnBrk="0" latinLnBrk="1" hangingPunct="0">
                  <a:defRPr/>
                </a:pPr>
                <a:r>
                  <a:rPr kumimoji="1" lang="zh-CN" altLang="en-US" sz="1200" b="1" kern="0" dirty="0">
                    <a:solidFill>
                      <a:srgbClr val="000000"/>
                    </a:solidFill>
                    <a:ea typeface="黑体" panose="02010609060101010101" pitchFamily="49" charset="-122"/>
                  </a:rPr>
                  <a:t>库存</a:t>
                </a:r>
                <a:endParaRPr kumimoji="1" lang="en-US" altLang="ko-KR" sz="1200" b="1" kern="0" dirty="0">
                  <a:solidFill>
                    <a:srgbClr val="000000"/>
                  </a:solidFill>
                  <a:ea typeface="黑体" panose="02010609060101010101" pitchFamily="49" charset="-122"/>
                </a:endParaRPr>
              </a:p>
            </p:txBody>
          </p:sp>
          <p:sp>
            <p:nvSpPr>
              <p:cNvPr id="209" name="AutoShape 6"/>
              <p:cNvSpPr>
                <a:spLocks noChangeArrowheads="1"/>
              </p:cNvSpPr>
              <p:nvPr/>
            </p:nvSpPr>
            <p:spPr bwMode="auto">
              <a:xfrm>
                <a:off x="6622" y="1503"/>
                <a:ext cx="1672" cy="1085"/>
              </a:xfrm>
              <a:prstGeom prst="hexagon">
                <a:avLst>
                  <a:gd name="adj" fmla="val 2889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lstStyle/>
              <a:p>
                <a:pPr algn="ctr" eaLnBrk="0" latinLnBrk="1" hangingPunct="0">
                  <a:defRPr/>
                </a:pPr>
                <a:r>
                  <a:rPr kumimoji="1" lang="zh-CN" altLang="en-US" sz="1200" b="1" kern="0" dirty="0">
                    <a:solidFill>
                      <a:srgbClr val="000000"/>
                    </a:solidFill>
                    <a:ea typeface="黑体" panose="02010609060101010101" pitchFamily="49" charset="-122"/>
                  </a:rPr>
                  <a:t>订单</a:t>
                </a:r>
                <a:endParaRPr kumimoji="1" lang="en-US" altLang="ko-KR" sz="1200" b="1" kern="0" dirty="0">
                  <a:solidFill>
                    <a:srgbClr val="000000"/>
                  </a:solidFill>
                  <a:ea typeface="黑体" panose="02010609060101010101" pitchFamily="49" charset="-122"/>
                </a:endParaRPr>
              </a:p>
            </p:txBody>
          </p:sp>
          <p:sp>
            <p:nvSpPr>
              <p:cNvPr id="210" name="AutoShape 7"/>
              <p:cNvSpPr>
                <a:spLocks noChangeArrowheads="1"/>
              </p:cNvSpPr>
              <p:nvPr/>
            </p:nvSpPr>
            <p:spPr bwMode="auto">
              <a:xfrm>
                <a:off x="6622" y="4445"/>
                <a:ext cx="1672" cy="1085"/>
              </a:xfrm>
              <a:prstGeom prst="hexagon">
                <a:avLst>
                  <a:gd name="adj" fmla="val 2889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lstStyle/>
              <a:p>
                <a:pPr algn="ctr" eaLnBrk="0" latinLnBrk="1" hangingPunct="0">
                  <a:defRPr/>
                </a:pPr>
                <a:r>
                  <a:rPr kumimoji="1" lang="zh-CN" altLang="en-US" sz="1200" b="1" kern="0" dirty="0">
                    <a:solidFill>
                      <a:srgbClr val="000000"/>
                    </a:solidFill>
                    <a:ea typeface="黑体" panose="02010609060101010101" pitchFamily="49" charset="-122"/>
                  </a:rPr>
                  <a:t>分析</a:t>
                </a:r>
                <a:endParaRPr kumimoji="1" lang="en-US" altLang="ko-KR" sz="1200" b="1" kern="0" dirty="0">
                  <a:solidFill>
                    <a:srgbClr val="000000"/>
                  </a:solidFill>
                  <a:ea typeface="黑体" panose="02010609060101010101" pitchFamily="49" charset="-122"/>
                </a:endParaRPr>
              </a:p>
            </p:txBody>
          </p:sp>
          <p:sp>
            <p:nvSpPr>
              <p:cNvPr id="211" name="AutoShape 8"/>
              <p:cNvSpPr>
                <a:spLocks noChangeArrowheads="1"/>
              </p:cNvSpPr>
              <p:nvPr/>
            </p:nvSpPr>
            <p:spPr bwMode="auto">
              <a:xfrm>
                <a:off x="8317" y="3703"/>
                <a:ext cx="1677" cy="1085"/>
              </a:xfrm>
              <a:prstGeom prst="hexagon">
                <a:avLst>
                  <a:gd name="adj" fmla="val 2892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lstStyle/>
              <a:p>
                <a:pPr algn="ctr" eaLnBrk="0" latinLnBrk="1" hangingPunct="0">
                  <a:defRPr/>
                </a:pPr>
                <a:r>
                  <a:rPr kumimoji="1" lang="zh-CN" altLang="en-US" sz="1200" b="1" kern="0" dirty="0">
                    <a:solidFill>
                      <a:srgbClr val="000000"/>
                    </a:solidFill>
                    <a:ea typeface="黑体" panose="02010609060101010101" pitchFamily="49" charset="-122"/>
                  </a:rPr>
                  <a:t>配送</a:t>
                </a:r>
                <a:endParaRPr kumimoji="1" lang="en-US" altLang="ko-KR" sz="1200" b="1" kern="0" dirty="0">
                  <a:solidFill>
                    <a:srgbClr val="000000"/>
                  </a:solidFill>
                  <a:ea typeface="黑体" panose="02010609060101010101" pitchFamily="49" charset="-122"/>
                </a:endParaRPr>
              </a:p>
            </p:txBody>
          </p:sp>
          <p:sp>
            <p:nvSpPr>
              <p:cNvPr id="212" name="AutoShape 9"/>
              <p:cNvSpPr>
                <a:spLocks noChangeArrowheads="1"/>
              </p:cNvSpPr>
              <p:nvPr/>
            </p:nvSpPr>
            <p:spPr bwMode="auto">
              <a:xfrm>
                <a:off x="8317" y="2213"/>
                <a:ext cx="1677" cy="1085"/>
              </a:xfrm>
              <a:prstGeom prst="hexagon">
                <a:avLst>
                  <a:gd name="adj" fmla="val 28926"/>
                  <a:gd name="vf" fmla="val 115470"/>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flatTx/>
              </a:bodyPr>
              <a:lstStyle/>
              <a:p>
                <a:pPr algn="ctr" eaLnBrk="0" latinLnBrk="1" hangingPunct="0">
                  <a:defRPr/>
                </a:pPr>
                <a:r>
                  <a:rPr kumimoji="1" lang="zh-CN" altLang="en-US" sz="1200" b="1" kern="0" dirty="0">
                    <a:solidFill>
                      <a:srgbClr val="000000"/>
                    </a:solidFill>
                    <a:ea typeface="黑体" panose="02010609060101010101" pitchFamily="49" charset="-122"/>
                  </a:rPr>
                  <a:t>财务</a:t>
                </a:r>
                <a:endParaRPr kumimoji="1" lang="en-US" altLang="ko-KR" sz="1200" b="1" kern="0" dirty="0">
                  <a:solidFill>
                    <a:srgbClr val="000000"/>
                  </a:solidFill>
                  <a:ea typeface="黑体" panose="02010609060101010101" pitchFamily="49" charset="-122"/>
                </a:endParaRPr>
              </a:p>
            </p:txBody>
          </p:sp>
          <p:sp>
            <p:nvSpPr>
              <p:cNvPr id="213" name="AutoShape 10"/>
              <p:cNvSpPr>
                <a:spLocks noChangeArrowheads="1"/>
              </p:cNvSpPr>
              <p:nvPr/>
            </p:nvSpPr>
            <p:spPr bwMode="auto">
              <a:xfrm>
                <a:off x="6391" y="2831"/>
                <a:ext cx="2090" cy="1357"/>
              </a:xfrm>
              <a:prstGeom prst="hexagon">
                <a:avLst>
                  <a:gd name="adj" fmla="val 28872"/>
                  <a:gd name="vf" fmla="val 115470"/>
                </a:avLst>
              </a:prstGeom>
              <a:gradFill flip="none" rotWithShape="1">
                <a:gsLst>
                  <a:gs pos="0">
                    <a:srgbClr val="3399FF">
                      <a:shade val="30000"/>
                      <a:satMod val="115000"/>
                    </a:srgbClr>
                  </a:gs>
                  <a:gs pos="50000">
                    <a:srgbClr val="3399FF">
                      <a:shade val="67500"/>
                      <a:satMod val="115000"/>
                    </a:srgbClr>
                  </a:gs>
                  <a:gs pos="100000">
                    <a:srgbClr val="3399FF">
                      <a:shade val="100000"/>
                      <a:satMod val="115000"/>
                    </a:srgbClr>
                  </a:gs>
                </a:gsLst>
                <a:path path="circle">
                  <a:fillToRect l="100000" t="100000"/>
                </a:path>
                <a:tileRect r="-100000" b="-100000"/>
              </a:gradFill>
              <a:ln w="9525" cap="flat" cmpd="sng" algn="ctr">
                <a:solidFill>
                  <a:srgbClr val="3399FF"/>
                </a:solidFill>
                <a:prstDash val="solid"/>
              </a:ln>
              <a:effectLst>
                <a:outerShdw blurRad="40000" dist="20000" dir="5400000" rotWithShape="0">
                  <a:srgbClr val="000000">
                    <a:alpha val="38000"/>
                  </a:srgbClr>
                </a:outerShdw>
              </a:effectLst>
            </p:spPr>
            <p:txBody>
              <a:bodyPr wrap="none" anchor="ctr"/>
              <a:lstStyle/>
              <a:p>
                <a:pPr algn="ctr" eaLnBrk="0" latinLnBrk="1" hangingPunct="0">
                  <a:defRPr/>
                </a:pPr>
                <a:r>
                  <a:rPr kumimoji="1" lang="zh-CN" altLang="en-US" sz="1200" b="1" kern="0" dirty="0">
                    <a:solidFill>
                      <a:srgbClr val="FFFFFF"/>
                    </a:solidFill>
                    <a:effectLst>
                      <a:outerShdw blurRad="38100" dist="38100" dir="2700000" algn="tl">
                        <a:srgbClr val="000000">
                          <a:alpha val="43137"/>
                        </a:srgbClr>
                      </a:outerShdw>
                    </a:effectLst>
                    <a:ea typeface="黑体" panose="02010609060101010101" pitchFamily="49" charset="-122"/>
                  </a:rPr>
                  <a:t>仓储管理系统</a:t>
                </a:r>
                <a:endParaRPr kumimoji="1" lang="en-US" altLang="zh-CN" sz="1200" b="1" kern="0" dirty="0">
                  <a:solidFill>
                    <a:srgbClr val="FFFFFF"/>
                  </a:solidFill>
                  <a:effectLst>
                    <a:outerShdw blurRad="38100" dist="38100" dir="2700000" algn="tl">
                      <a:srgbClr val="000000">
                        <a:alpha val="43137"/>
                      </a:srgbClr>
                    </a:outerShdw>
                  </a:effectLst>
                  <a:ea typeface="黑体" panose="02010609060101010101" pitchFamily="49" charset="-122"/>
                </a:endParaRPr>
              </a:p>
            </p:txBody>
          </p:sp>
          <p:sp>
            <p:nvSpPr>
              <p:cNvPr id="79898" name="Arc 11"/>
              <p:cNvSpPr/>
              <p:nvPr/>
            </p:nvSpPr>
            <p:spPr bwMode="auto">
              <a:xfrm>
                <a:off x="4214" y="1565"/>
                <a:ext cx="5830" cy="3790"/>
              </a:xfrm>
              <a:custGeom>
                <a:avLst/>
                <a:gdLst>
                  <a:gd name="T0" fmla="*/ 2147483647 w 43200"/>
                  <a:gd name="T1" fmla="*/ 2147483647 h 37429"/>
                  <a:gd name="T2" fmla="*/ 2147483647 w 43200"/>
                  <a:gd name="T3" fmla="*/ 2147483647 h 37429"/>
                  <a:gd name="T4" fmla="*/ 2147483647 w 43200"/>
                  <a:gd name="T5" fmla="*/ 2147483647 h 37429"/>
                  <a:gd name="T6" fmla="*/ 0 60000 65536"/>
                  <a:gd name="T7" fmla="*/ 0 60000 65536"/>
                  <a:gd name="T8" fmla="*/ 0 60000 65536"/>
                  <a:gd name="T9" fmla="*/ 0 w 43200"/>
                  <a:gd name="T10" fmla="*/ 0 h 37429"/>
                  <a:gd name="T11" fmla="*/ 43200 w 43200"/>
                  <a:gd name="T12" fmla="*/ 37429 h 37429"/>
                </a:gdLst>
                <a:ahLst/>
                <a:cxnLst>
                  <a:cxn ang="T6">
                    <a:pos x="T0" y="T1"/>
                  </a:cxn>
                  <a:cxn ang="T7">
                    <a:pos x="T2" y="T3"/>
                  </a:cxn>
                  <a:cxn ang="T8">
                    <a:pos x="T4" y="T5"/>
                  </a:cxn>
                </a:cxnLst>
                <a:rect l="T9" t="T10" r="T11" b="T12"/>
                <a:pathLst>
                  <a:path w="43200" h="37429" fill="none" extrusionOk="0">
                    <a:moveTo>
                      <a:pt x="1575" y="29696"/>
                    </a:moveTo>
                    <a:cubicBezTo>
                      <a:pt x="534" y="27124"/>
                      <a:pt x="0" y="24375"/>
                      <a:pt x="0" y="21600"/>
                    </a:cubicBezTo>
                    <a:cubicBezTo>
                      <a:pt x="0" y="9670"/>
                      <a:pt x="9670" y="0"/>
                      <a:pt x="21600" y="0"/>
                    </a:cubicBezTo>
                    <a:cubicBezTo>
                      <a:pt x="33529" y="0"/>
                      <a:pt x="43200" y="9670"/>
                      <a:pt x="43200" y="21600"/>
                    </a:cubicBezTo>
                    <a:cubicBezTo>
                      <a:pt x="43200" y="27606"/>
                      <a:pt x="40698" y="33341"/>
                      <a:pt x="36297" y="37429"/>
                    </a:cubicBezTo>
                  </a:path>
                  <a:path w="43200" h="37429" stroke="0" extrusionOk="0">
                    <a:moveTo>
                      <a:pt x="1575" y="29696"/>
                    </a:moveTo>
                    <a:cubicBezTo>
                      <a:pt x="534" y="27124"/>
                      <a:pt x="0" y="24375"/>
                      <a:pt x="0" y="21600"/>
                    </a:cubicBezTo>
                    <a:cubicBezTo>
                      <a:pt x="0" y="9670"/>
                      <a:pt x="9670" y="0"/>
                      <a:pt x="21600" y="0"/>
                    </a:cubicBezTo>
                    <a:cubicBezTo>
                      <a:pt x="33529" y="0"/>
                      <a:pt x="43200" y="9670"/>
                      <a:pt x="43200" y="21600"/>
                    </a:cubicBezTo>
                    <a:cubicBezTo>
                      <a:pt x="43200" y="27606"/>
                      <a:pt x="40698" y="33341"/>
                      <a:pt x="36297" y="37429"/>
                    </a:cubicBezTo>
                    <a:lnTo>
                      <a:pt x="21600" y="21600"/>
                    </a:lnTo>
                    <a:close/>
                  </a:path>
                </a:pathLst>
              </a:custGeom>
              <a:noFill/>
              <a:ln w="12700">
                <a:solidFill>
                  <a:srgbClr val="3399FF"/>
                </a:solidFill>
                <a:prstDash val="sysDot"/>
                <a:round/>
                <a:tailEnd type="triangle" w="med" len="med"/>
              </a:ln>
            </p:spPr>
            <p:txBody>
              <a:bodyPr wrap="none" anchor="ctr"/>
              <a:lstStyle/>
              <a:p>
                <a:endParaRPr lang="zh-CN" altLang="en-US"/>
              </a:p>
            </p:txBody>
          </p:sp>
          <p:sp>
            <p:nvSpPr>
              <p:cNvPr id="79913" name="Arc 23"/>
              <p:cNvSpPr/>
              <p:nvPr/>
            </p:nvSpPr>
            <p:spPr bwMode="auto">
              <a:xfrm rot="10200274">
                <a:off x="4797" y="4658"/>
                <a:ext cx="1130" cy="1227"/>
              </a:xfrm>
              <a:custGeom>
                <a:avLst/>
                <a:gdLst>
                  <a:gd name="T0" fmla="*/ 0 w 24021"/>
                  <a:gd name="T1" fmla="*/ 2147483647 h 34860"/>
                  <a:gd name="T2" fmla="*/ 2147483647 w 24021"/>
                  <a:gd name="T3" fmla="*/ 2147483647 h 34860"/>
                  <a:gd name="T4" fmla="*/ 2147483647 w 24021"/>
                  <a:gd name="T5" fmla="*/ 2147483647 h 34860"/>
                  <a:gd name="T6" fmla="*/ 0 60000 65536"/>
                  <a:gd name="T7" fmla="*/ 0 60000 65536"/>
                  <a:gd name="T8" fmla="*/ 0 60000 65536"/>
                  <a:gd name="T9" fmla="*/ 0 w 24021"/>
                  <a:gd name="T10" fmla="*/ 0 h 34860"/>
                  <a:gd name="T11" fmla="*/ 24021 w 24021"/>
                  <a:gd name="T12" fmla="*/ 34860 h 34860"/>
                </a:gdLst>
                <a:ahLst/>
                <a:cxnLst>
                  <a:cxn ang="T6">
                    <a:pos x="T0" y="T1"/>
                  </a:cxn>
                  <a:cxn ang="T7">
                    <a:pos x="T2" y="T3"/>
                  </a:cxn>
                  <a:cxn ang="T8">
                    <a:pos x="T4" y="T5"/>
                  </a:cxn>
                </a:cxnLst>
                <a:rect l="T9" t="T10" r="T11" b="T12"/>
                <a:pathLst>
                  <a:path w="24021" h="34860" fill="none" extrusionOk="0">
                    <a:moveTo>
                      <a:pt x="0" y="136"/>
                    </a:moveTo>
                    <a:cubicBezTo>
                      <a:pt x="803" y="45"/>
                      <a:pt x="1612" y="-1"/>
                      <a:pt x="2421" y="0"/>
                    </a:cubicBezTo>
                    <a:cubicBezTo>
                      <a:pt x="14350" y="0"/>
                      <a:pt x="24021" y="9670"/>
                      <a:pt x="24021" y="21600"/>
                    </a:cubicBezTo>
                    <a:cubicBezTo>
                      <a:pt x="24021" y="26402"/>
                      <a:pt x="22420" y="31068"/>
                      <a:pt x="19471" y="34859"/>
                    </a:cubicBezTo>
                  </a:path>
                  <a:path w="24021" h="34860" stroke="0" extrusionOk="0">
                    <a:moveTo>
                      <a:pt x="0" y="136"/>
                    </a:moveTo>
                    <a:cubicBezTo>
                      <a:pt x="803" y="45"/>
                      <a:pt x="1612" y="-1"/>
                      <a:pt x="2421" y="0"/>
                    </a:cubicBezTo>
                    <a:cubicBezTo>
                      <a:pt x="14350" y="0"/>
                      <a:pt x="24021" y="9670"/>
                      <a:pt x="24021" y="21600"/>
                    </a:cubicBezTo>
                    <a:cubicBezTo>
                      <a:pt x="24021" y="26402"/>
                      <a:pt x="22420" y="31068"/>
                      <a:pt x="19471" y="34859"/>
                    </a:cubicBezTo>
                    <a:lnTo>
                      <a:pt x="2421" y="21600"/>
                    </a:lnTo>
                    <a:close/>
                  </a:path>
                </a:pathLst>
              </a:custGeom>
              <a:noFill/>
              <a:ln w="19050">
                <a:solidFill>
                  <a:srgbClr val="3399FF"/>
                </a:solidFill>
                <a:prstDash val="sysDot"/>
                <a:round/>
                <a:headEnd type="triangle" w="sm" len="lg"/>
                <a:tailEnd type="triangle" w="sm" len="lg"/>
              </a:ln>
            </p:spPr>
            <p:txBody>
              <a:bodyPr wrap="none" anchor="ctr"/>
              <a:lstStyle/>
              <a:p>
                <a:endParaRPr lang="zh-CN" altLang="en-US"/>
              </a:p>
            </p:txBody>
          </p:sp>
          <p:pic>
            <p:nvPicPr>
              <p:cNvPr id="79915" name="Picture 104"/>
              <p:cNvPicPr>
                <a:picLocks noChangeAspect="1" noChangeArrowheads="1"/>
              </p:cNvPicPr>
              <p:nvPr/>
            </p:nvPicPr>
            <p:blipFill>
              <a:blip r:embed="rId2"/>
              <a:srcRect/>
              <a:stretch>
                <a:fillRect/>
              </a:stretch>
            </p:blipFill>
            <p:spPr bwMode="auto">
              <a:xfrm>
                <a:off x="9792" y="6725"/>
                <a:ext cx="1360" cy="1685"/>
              </a:xfrm>
              <a:prstGeom prst="rect">
                <a:avLst/>
              </a:prstGeom>
              <a:noFill/>
              <a:ln w="9525">
                <a:noFill/>
                <a:miter lim="800000"/>
                <a:headEnd/>
                <a:tailEnd/>
              </a:ln>
            </p:spPr>
          </p:pic>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20"/>
                            </p:stCondLst>
                            <p:childTnLst>
                              <p:par>
                                <p:cTn id="18" presetID="2" presetClass="entr" presetSubtype="4"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par>
                          <p:cTn id="22" fill="hold">
                            <p:stCondLst>
                              <p:cond delay="1720"/>
                            </p:stCondLst>
                            <p:childTnLst>
                              <p:par>
                                <p:cTn id="23" presetID="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12305" name="TextBox 32"/>
          <p:cNvSpPr txBox="1"/>
          <p:nvPr/>
        </p:nvSpPr>
        <p:spPr>
          <a:xfrm>
            <a:off x="589280" y="821055"/>
            <a:ext cx="11303635" cy="398780"/>
          </a:xfrm>
          <a:prstGeom prst="rect">
            <a:avLst/>
          </a:prstGeom>
          <a:noFill/>
          <a:ln w="9525">
            <a:noFill/>
          </a:ln>
        </p:spPr>
        <p:txBody>
          <a:bodyPr wrap="square">
            <a:spAutoFit/>
          </a:bodyPr>
          <a:lstStyle/>
          <a:p>
            <a:pPr marL="342900" indent="-342900">
              <a:lnSpc>
                <a:spcPct val="100000"/>
              </a:lnSpc>
              <a:spcBef>
                <a:spcPct val="20000"/>
              </a:spcBef>
              <a:buClr>
                <a:schemeClr val="tx2"/>
              </a:buClr>
              <a:buSzPct val="80000"/>
            </a:pPr>
            <a:r>
              <a:rPr lang="zh-CN" altLang="en-US" sz="2000" b="1" dirty="0">
                <a:latin typeface="微软雅黑" panose="020B0503020204020204" pitchFamily="2" charset="-122"/>
                <a:ea typeface="微软雅黑" panose="020B0503020204020204" pitchFamily="2" charset="-122"/>
                <a:sym typeface="+mn-ea"/>
              </a:rPr>
              <a:t>入库流程（机器人码垛）：</a:t>
            </a:r>
            <a:endParaRPr lang="zh-CN" altLang="en-US" sz="2000" dirty="0">
              <a:solidFill>
                <a:schemeClr val="accent1"/>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5" name="矩形 4"/>
          <p:cNvSpPr/>
          <p:nvPr/>
        </p:nvSpPr>
        <p:spPr>
          <a:xfrm>
            <a:off x="700405" y="4364990"/>
            <a:ext cx="5599430" cy="1783715"/>
          </a:xfrm>
          <a:prstGeom prst="rect">
            <a:avLst/>
          </a:prstGeom>
        </p:spPr>
        <p:txBody>
          <a:bodyPr wrap="square">
            <a:spAutoFit/>
          </a:bodyPr>
          <a:lstStyle/>
          <a:p>
            <a:pPr marL="342900" indent="-342900">
              <a:spcBef>
                <a:spcPts val="600"/>
              </a:spcBef>
              <a:spcAft>
                <a:spcPts val="600"/>
              </a:spcAft>
              <a:buFont typeface="+mj-lt"/>
              <a:buAutoNum type="arabicPeriod"/>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货物通过伸缩机卸货，由输送线输送至机器人码垛工位；</a:t>
            </a:r>
          </a:p>
          <a:p>
            <a:pPr marL="342900" indent="-342900">
              <a:spcBef>
                <a:spcPts val="600"/>
              </a:spcBef>
              <a:spcAft>
                <a:spcPts val="600"/>
              </a:spcAft>
              <a:buFont typeface="+mj-lt"/>
              <a:buAutoNum type="arabicPeriod"/>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机器人将整箱货物码至托盘上，码垛完成后输送至立体仓库存储区入库存储；</a:t>
            </a:r>
          </a:p>
          <a:p>
            <a:pPr marL="342900" indent="-342900">
              <a:spcBef>
                <a:spcPts val="600"/>
              </a:spcBef>
              <a:spcAft>
                <a:spcPts val="600"/>
              </a:spcAft>
              <a:buFont typeface="+mj-lt"/>
              <a:buAutoNum type="arabicPeriod"/>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空托盘由拆盘机供给；</a:t>
            </a:r>
          </a:p>
          <a:p>
            <a:pPr marL="342900" indent="-342900">
              <a:spcBef>
                <a:spcPts val="600"/>
              </a:spcBef>
              <a:spcAft>
                <a:spcPts val="600"/>
              </a:spcAft>
              <a:buFont typeface="+mj-lt"/>
              <a:buAutoNum type="arabicPeriod"/>
              <a:defRPr/>
            </a:pPr>
            <a:r>
              <a:rPr lang="zh-CN" sz="1600" dirty="0">
                <a:solidFill>
                  <a:srgbClr val="FF0000"/>
                </a:solidFill>
                <a:latin typeface="微软雅黑" panose="020B0503020204020204" pitchFamily="2" charset="-122"/>
                <a:ea typeface="微软雅黑" panose="020B0503020204020204" pitchFamily="2" charset="-122"/>
              </a:rPr>
              <a:t>机器人码垛效率：</a:t>
            </a:r>
          </a:p>
        </p:txBody>
      </p:sp>
      <p:grpSp>
        <p:nvGrpSpPr>
          <p:cNvPr id="3" name="组合 2"/>
          <p:cNvGrpSpPr/>
          <p:nvPr/>
        </p:nvGrpSpPr>
        <p:grpSpPr>
          <a:xfrm>
            <a:off x="593725" y="979170"/>
            <a:ext cx="9787255" cy="3209290"/>
            <a:chOff x="935" y="1542"/>
            <a:chExt cx="15413" cy="5054"/>
          </a:xfrm>
        </p:grpSpPr>
        <p:pic>
          <p:nvPicPr>
            <p:cNvPr id="4" name="图片 3"/>
            <p:cNvPicPr>
              <a:picLocks noChangeAspect="1"/>
            </p:cNvPicPr>
            <p:nvPr/>
          </p:nvPicPr>
          <p:blipFill>
            <a:blip r:embed="rId2"/>
            <a:stretch>
              <a:fillRect/>
            </a:stretch>
          </p:blipFill>
          <p:spPr>
            <a:xfrm>
              <a:off x="935" y="2129"/>
              <a:ext cx="7677" cy="4467"/>
            </a:xfrm>
            <a:prstGeom prst="rect">
              <a:avLst/>
            </a:prstGeom>
          </p:spPr>
        </p:pic>
        <p:pic>
          <p:nvPicPr>
            <p:cNvPr id="11" name="图片 10"/>
            <p:cNvPicPr>
              <a:picLocks noChangeAspect="1"/>
            </p:cNvPicPr>
            <p:nvPr/>
          </p:nvPicPr>
          <p:blipFill>
            <a:blip r:embed="rId3"/>
            <a:stretch>
              <a:fillRect/>
            </a:stretch>
          </p:blipFill>
          <p:spPr>
            <a:xfrm>
              <a:off x="10512" y="1542"/>
              <a:ext cx="4498" cy="4466"/>
            </a:xfrm>
            <a:prstGeom prst="rect">
              <a:avLst/>
            </a:prstGeom>
          </p:spPr>
        </p:pic>
        <p:sp>
          <p:nvSpPr>
            <p:cNvPr id="13" name="矩形 12"/>
            <p:cNvSpPr/>
            <p:nvPr/>
          </p:nvSpPr>
          <p:spPr>
            <a:xfrm>
              <a:off x="1103" y="4921"/>
              <a:ext cx="1041" cy="1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stCxn id="13" idx="3"/>
            </p:cNvCxnSpPr>
            <p:nvPr/>
          </p:nvCxnSpPr>
          <p:spPr>
            <a:xfrm flipV="1">
              <a:off x="2144" y="4045"/>
              <a:ext cx="8332" cy="1420"/>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19" name="直接箭头连接符 18"/>
            <p:cNvCxnSpPr/>
            <p:nvPr/>
          </p:nvCxnSpPr>
          <p:spPr>
            <a:xfrm flipV="1">
              <a:off x="14265" y="4291"/>
              <a:ext cx="2083" cy="981"/>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21" name="直接箭头连接符 20"/>
            <p:cNvCxnSpPr>
              <a:endCxn id="22" idx="1"/>
            </p:cNvCxnSpPr>
            <p:nvPr/>
          </p:nvCxnSpPr>
          <p:spPr>
            <a:xfrm flipV="1">
              <a:off x="14450" y="4876"/>
              <a:ext cx="1895" cy="879"/>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a:xfrm flipV="1">
              <a:off x="14506" y="3679"/>
              <a:ext cx="1842" cy="642"/>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25" name="直接箭头连接符 24"/>
            <p:cNvCxnSpPr/>
            <p:nvPr/>
          </p:nvCxnSpPr>
          <p:spPr>
            <a:xfrm>
              <a:off x="14657" y="1589"/>
              <a:ext cx="1691" cy="1448"/>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grpSp>
      <p:grpSp>
        <p:nvGrpSpPr>
          <p:cNvPr id="7" name="组合 6"/>
          <p:cNvGrpSpPr/>
          <p:nvPr/>
        </p:nvGrpSpPr>
        <p:grpSpPr>
          <a:xfrm>
            <a:off x="10379075" y="1750060"/>
            <a:ext cx="1221105" cy="1513840"/>
            <a:chOff x="16345" y="2760"/>
            <a:chExt cx="1923" cy="2384"/>
          </a:xfrm>
        </p:grpSpPr>
        <p:sp>
          <p:nvSpPr>
            <p:cNvPr id="20" name="矩形 19"/>
            <p:cNvSpPr/>
            <p:nvPr/>
          </p:nvSpPr>
          <p:spPr>
            <a:xfrm>
              <a:off x="16348" y="4014"/>
              <a:ext cx="1920" cy="531"/>
            </a:xfrm>
            <a:prstGeom prst="rect">
              <a:avLst/>
            </a:prstGeom>
          </p:spPr>
          <p:txBody>
            <a:bodyPr wrap="square">
              <a:spAutoFit/>
            </a:bodyPr>
            <a:lstStyle/>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码垛机器人</a:t>
              </a:r>
            </a:p>
          </p:txBody>
        </p:sp>
        <p:sp>
          <p:nvSpPr>
            <p:cNvPr id="22" name="矩形 21"/>
            <p:cNvSpPr/>
            <p:nvPr/>
          </p:nvSpPr>
          <p:spPr>
            <a:xfrm>
              <a:off x="16345" y="4614"/>
              <a:ext cx="1920" cy="531"/>
            </a:xfrm>
            <a:prstGeom prst="rect">
              <a:avLst/>
            </a:prstGeom>
          </p:spPr>
          <p:txBody>
            <a:bodyPr wrap="square">
              <a:spAutoFit/>
            </a:bodyPr>
            <a:lstStyle/>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输送线</a:t>
              </a:r>
            </a:p>
          </p:txBody>
        </p:sp>
        <p:sp>
          <p:nvSpPr>
            <p:cNvPr id="24" name="矩形 23"/>
            <p:cNvSpPr/>
            <p:nvPr/>
          </p:nvSpPr>
          <p:spPr>
            <a:xfrm>
              <a:off x="16348" y="3402"/>
              <a:ext cx="1920" cy="531"/>
            </a:xfrm>
            <a:prstGeom prst="rect">
              <a:avLst/>
            </a:prstGeom>
          </p:spPr>
          <p:txBody>
            <a:bodyPr wrap="square">
              <a:spAutoFit/>
            </a:bodyPr>
            <a:lstStyle/>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托盘输送线</a:t>
              </a:r>
            </a:p>
          </p:txBody>
        </p:sp>
        <p:sp>
          <p:nvSpPr>
            <p:cNvPr id="26" name="矩形 25"/>
            <p:cNvSpPr/>
            <p:nvPr/>
          </p:nvSpPr>
          <p:spPr>
            <a:xfrm>
              <a:off x="16348" y="2760"/>
              <a:ext cx="1920" cy="531"/>
            </a:xfrm>
            <a:prstGeom prst="rect">
              <a:avLst/>
            </a:prstGeom>
          </p:spPr>
          <p:txBody>
            <a:bodyPr wrap="square">
              <a:spAutoFit/>
            </a:bodyPr>
            <a:lstStyle/>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立体仓库</a:t>
              </a:r>
            </a:p>
          </p:txBody>
        </p:sp>
      </p:grpSp>
      <p:pic>
        <p:nvPicPr>
          <p:cNvPr id="27" name="图片 6"/>
          <p:cNvPicPr>
            <a:picLocks noChangeAspect="1"/>
          </p:cNvPicPr>
          <p:nvPr/>
        </p:nvPicPr>
        <p:blipFill>
          <a:blip r:embed="rId4"/>
          <a:srcRect l="3941" r="11082"/>
          <a:stretch>
            <a:fillRect/>
          </a:stretch>
        </p:blipFill>
        <p:spPr>
          <a:xfrm>
            <a:off x="6675120" y="4034790"/>
            <a:ext cx="4845685" cy="2524125"/>
          </a:xfrm>
          <a:prstGeom prst="rect">
            <a:avLst/>
          </a:prstGeom>
          <a:ln>
            <a:noFill/>
          </a:ln>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2" presetClass="entr" presetSubtype="1" fill="hold" grpId="0" nodeType="afterEffect">
                                  <p:stCondLst>
                                    <p:cond delay="0"/>
                                  </p:stCondLst>
                                  <p:childTnLst>
                                    <p:set>
                                      <p:cBhvr>
                                        <p:cTn id="14" dur="1" fill="hold">
                                          <p:stCondLst>
                                            <p:cond delay="0"/>
                                          </p:stCondLst>
                                        </p:cTn>
                                        <p:tgtEl>
                                          <p:spTgt spid="12305"/>
                                        </p:tgtEl>
                                        <p:attrNameLst>
                                          <p:attrName>style.visibility</p:attrName>
                                        </p:attrNameLst>
                                      </p:cBhvr>
                                      <p:to>
                                        <p:strVal val="visible"/>
                                      </p:to>
                                    </p:set>
                                    <p:animEffect transition="in" filter="wipe(up)">
                                      <p:cBhvr>
                                        <p:cTn id="15" dur="500"/>
                                        <p:tgtEl>
                                          <p:spTgt spid="12305"/>
                                        </p:tgtEl>
                                      </p:cBhvr>
                                    </p:animEffect>
                                  </p:childTnLst>
                                </p:cTn>
                              </p:par>
                            </p:childTnLst>
                          </p:cTn>
                        </p:par>
                        <p:par>
                          <p:cTn id="16" fill="hold">
                            <p:stCondLst>
                              <p:cond delay="1379"/>
                            </p:stCondLst>
                            <p:childTnLst>
                              <p:par>
                                <p:cTn id="17" presetID="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par>
                          <p:cTn id="21" fill="hold">
                            <p:stCondLst>
                              <p:cond delay="1879"/>
                            </p:stCondLst>
                            <p:childTnLst>
                              <p:par>
                                <p:cTn id="22" presetID="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2379"/>
                            </p:stCondLst>
                            <p:childTnLst>
                              <p:par>
                                <p:cTn id="27" presetID="2" presetClass="entr" presetSubtype="4"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par>
                          <p:cTn id="31" fill="hold">
                            <p:stCondLst>
                              <p:cond delay="2879"/>
                            </p:stCondLst>
                            <p:childTnLst>
                              <p:par>
                                <p:cTn id="32" presetID="2" presetClass="entr" presetSubtype="4"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2305"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12" name="组合 11"/>
          <p:cNvGrpSpPr/>
          <p:nvPr/>
        </p:nvGrpSpPr>
        <p:grpSpPr>
          <a:xfrm>
            <a:off x="433070" y="1104900"/>
            <a:ext cx="11548745" cy="5281930"/>
            <a:chOff x="682" y="1740"/>
            <a:chExt cx="18187" cy="8318"/>
          </a:xfrm>
        </p:grpSpPr>
        <p:pic>
          <p:nvPicPr>
            <p:cNvPr id="3" name="图片 2"/>
            <p:cNvPicPr>
              <a:picLocks noChangeAspect="1"/>
            </p:cNvPicPr>
            <p:nvPr/>
          </p:nvPicPr>
          <p:blipFill>
            <a:blip r:embed="rId2"/>
            <a:stretch>
              <a:fillRect/>
            </a:stretch>
          </p:blipFill>
          <p:spPr>
            <a:xfrm>
              <a:off x="682" y="2660"/>
              <a:ext cx="9103" cy="7398"/>
            </a:xfrm>
            <a:prstGeom prst="rect">
              <a:avLst/>
            </a:prstGeom>
          </p:spPr>
        </p:pic>
        <p:sp>
          <p:nvSpPr>
            <p:cNvPr id="7" name="圆角矩形 6"/>
            <p:cNvSpPr/>
            <p:nvPr/>
          </p:nvSpPr>
          <p:spPr>
            <a:xfrm>
              <a:off x="1226" y="6861"/>
              <a:ext cx="2450" cy="2016"/>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rgbClr val="FF0000"/>
                  </a:solidFill>
                  <a:latin typeface="微软雅黑" panose="020B0503020204020204" pitchFamily="2" charset="-122"/>
                  <a:ea typeface="微软雅黑" panose="020B0503020204020204" pitchFamily="2" charset="-122"/>
                </a:rPr>
                <a:t>A</a:t>
              </a:r>
            </a:p>
          </p:txBody>
        </p:sp>
        <p:sp>
          <p:nvSpPr>
            <p:cNvPr id="9" name="圆角矩形 8"/>
            <p:cNvSpPr/>
            <p:nvPr/>
          </p:nvSpPr>
          <p:spPr>
            <a:xfrm>
              <a:off x="3917" y="5446"/>
              <a:ext cx="2450" cy="3431"/>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rgbClr val="FF0000"/>
                  </a:solidFill>
                  <a:latin typeface="微软雅黑" panose="020B0503020204020204" pitchFamily="2" charset="-122"/>
                  <a:ea typeface="微软雅黑" panose="020B0503020204020204" pitchFamily="2" charset="-122"/>
                </a:rPr>
                <a:t>B</a:t>
              </a:r>
            </a:p>
          </p:txBody>
        </p:sp>
        <p:sp>
          <p:nvSpPr>
            <p:cNvPr id="10" name="圆角矩形 9"/>
            <p:cNvSpPr/>
            <p:nvPr/>
          </p:nvSpPr>
          <p:spPr>
            <a:xfrm>
              <a:off x="6532" y="5447"/>
              <a:ext cx="2450" cy="343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rgbClr val="FF0000"/>
                  </a:solidFill>
                  <a:latin typeface="微软雅黑" panose="020B0503020204020204" pitchFamily="2" charset="-122"/>
                  <a:ea typeface="微软雅黑" panose="020B0503020204020204" pitchFamily="2" charset="-122"/>
                </a:rPr>
                <a:t>C</a:t>
              </a:r>
            </a:p>
          </p:txBody>
        </p:sp>
        <p:sp>
          <p:nvSpPr>
            <p:cNvPr id="2" name="矩形 1"/>
            <p:cNvSpPr/>
            <p:nvPr/>
          </p:nvSpPr>
          <p:spPr>
            <a:xfrm>
              <a:off x="10051" y="8175"/>
              <a:ext cx="8818" cy="1695"/>
            </a:xfrm>
            <a:prstGeom prst="rect">
              <a:avLst/>
            </a:prstGeom>
          </p:spPr>
          <p:txBody>
            <a:bodyPr wrap="square">
              <a:spAutoFit/>
            </a:bodyPr>
            <a:lstStyle/>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自动化立体仓库区域由巷道组成，由堆垛机完成仓库内的货物存取作业。该堆垛机在巷道内进行水平往复直线、垂直升降、货叉左右伸缩叉取等动作，来完成原辅料的入库、出库等载货单元货物的存取作业。</a:t>
              </a:r>
            </a:p>
          </p:txBody>
        </p:sp>
        <p:sp>
          <p:nvSpPr>
            <p:cNvPr id="6" name="矩形 5"/>
            <p:cNvSpPr/>
            <p:nvPr/>
          </p:nvSpPr>
          <p:spPr>
            <a:xfrm>
              <a:off x="1021" y="1740"/>
              <a:ext cx="6879" cy="725"/>
            </a:xfrm>
            <a:prstGeom prst="rect">
              <a:avLst/>
            </a:prstGeom>
          </p:spPr>
          <p:txBody>
            <a:bodyPr wrap="square">
              <a:spAutoFit/>
            </a:bodyPr>
            <a:lstStyle/>
            <a:p>
              <a:r>
                <a:rPr lang="zh-CN" altLang="en-US" sz="2400" b="1" dirty="0">
                  <a:solidFill>
                    <a:schemeClr val="tx1"/>
                  </a:solidFill>
                  <a:latin typeface="微软雅黑" panose="020B0503020204020204" pitchFamily="2" charset="-122"/>
                  <a:ea typeface="微软雅黑" panose="020B0503020204020204" pitchFamily="2" charset="-122"/>
                </a:rPr>
                <a:t>自动化立体仓库：</a:t>
              </a:r>
            </a:p>
          </p:txBody>
        </p:sp>
        <p:pic>
          <p:nvPicPr>
            <p:cNvPr id="8" name="图片 7"/>
            <p:cNvPicPr>
              <a:picLocks noChangeAspect="1"/>
            </p:cNvPicPr>
            <p:nvPr/>
          </p:nvPicPr>
          <p:blipFill>
            <a:blip r:embed="rId3"/>
            <a:stretch>
              <a:fillRect/>
            </a:stretch>
          </p:blipFill>
          <p:spPr>
            <a:xfrm>
              <a:off x="11559" y="2755"/>
              <a:ext cx="5998" cy="5420"/>
            </a:xfrm>
            <a:prstGeom prst="rect">
              <a:avLst/>
            </a:prstGeom>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648335" y="1492885"/>
            <a:ext cx="6066155" cy="3014980"/>
          </a:xfrm>
          <a:prstGeom prst="rect">
            <a:avLst/>
          </a:prstGeom>
        </p:spPr>
      </p:pic>
      <p:sp>
        <p:nvSpPr>
          <p:cNvPr id="2" name="矩形 1"/>
          <p:cNvSpPr/>
          <p:nvPr/>
        </p:nvSpPr>
        <p:spPr>
          <a:xfrm>
            <a:off x="826770" y="4582795"/>
            <a:ext cx="10401300" cy="1630045"/>
          </a:xfrm>
          <a:prstGeom prst="rect">
            <a:avLst/>
          </a:prstGeom>
        </p:spPr>
        <p:txBody>
          <a:bodyPr wrap="square">
            <a:spAutoFit/>
          </a:bodyPr>
          <a:lstStyle/>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整托货物从立体库出库，由机器人拆垛后输送至人工容器转换区，此区域工作人员将货物拆箱后更换周转箱盛放；</a:t>
            </a: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周转箱由输送线输送至周转箱存储货架区存储，此区域主要存放即将出库或周转频率高且适合采用货到机器人拣选模式的货物；</a:t>
            </a: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每处周转箱存储货架区存储货位</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1-20</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万，根据仓库规模定制。</a:t>
            </a:r>
          </a:p>
        </p:txBody>
      </p:sp>
      <p:sp>
        <p:nvSpPr>
          <p:cNvPr id="6" name="矩形 5"/>
          <p:cNvSpPr/>
          <p:nvPr/>
        </p:nvSpPr>
        <p:spPr>
          <a:xfrm>
            <a:off x="648335" y="1104900"/>
            <a:ext cx="4617085" cy="460375"/>
          </a:xfrm>
          <a:prstGeom prst="rect">
            <a:avLst/>
          </a:prstGeom>
        </p:spPr>
        <p:txBody>
          <a:bodyPr wrap="square">
            <a:spAutoFit/>
          </a:bodyPr>
          <a:lstStyle/>
          <a:p>
            <a:r>
              <a:rPr lang="zh-CN" altLang="en-US" sz="2400" b="1" dirty="0">
                <a:solidFill>
                  <a:schemeClr val="tx1"/>
                </a:solidFill>
                <a:latin typeface="微软雅黑" panose="020B0503020204020204" pitchFamily="2" charset="-122"/>
                <a:ea typeface="微软雅黑" panose="020B0503020204020204" pitchFamily="2" charset="-122"/>
              </a:rPr>
              <a:t>周转箱存储：</a:t>
            </a:r>
          </a:p>
        </p:txBody>
      </p:sp>
      <p:cxnSp>
        <p:nvCxnSpPr>
          <p:cNvPr id="7" name="直接箭头连接符 6"/>
          <p:cNvCxnSpPr/>
          <p:nvPr/>
        </p:nvCxnSpPr>
        <p:spPr>
          <a:xfrm>
            <a:off x="1165225" y="3467100"/>
            <a:ext cx="5320030" cy="9525"/>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a:xfrm flipH="1">
            <a:off x="5567680" y="3303905"/>
            <a:ext cx="1022350" cy="2540"/>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pic>
        <p:nvPicPr>
          <p:cNvPr id="9" name="图片 5" descr="C:/Users/35953/AppData/Local/Temp/picturecompress_20211008155431/output_1.pngoutput_1"/>
          <p:cNvPicPr>
            <a:picLocks noChangeAspect="1"/>
          </p:cNvPicPr>
          <p:nvPr/>
        </p:nvPicPr>
        <p:blipFill>
          <a:blip r:embed="rId3"/>
          <a:srcRect/>
          <a:stretch>
            <a:fillRect/>
          </a:stretch>
        </p:blipFill>
        <p:spPr>
          <a:xfrm>
            <a:off x="6828790" y="1492885"/>
            <a:ext cx="5107305" cy="2646045"/>
          </a:xfrm>
          <a:prstGeom prst="rect">
            <a:avLst/>
          </a:prstGeom>
          <a:ln>
            <a:noFill/>
          </a:ln>
        </p:spPr>
      </p:pic>
      <p:sp>
        <p:nvSpPr>
          <p:cNvPr id="10" name="矩形 9"/>
          <p:cNvSpPr/>
          <p:nvPr/>
        </p:nvSpPr>
        <p:spPr>
          <a:xfrm>
            <a:off x="8772525" y="4138930"/>
            <a:ext cx="1219200" cy="337185"/>
          </a:xfrm>
          <a:prstGeom prst="rect">
            <a:avLst/>
          </a:prstGeom>
        </p:spPr>
        <p:txBody>
          <a:bodyPr wrap="square">
            <a:spAutoFit/>
          </a:bodyPr>
          <a:lstStyle/>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机器人拆垛</a:t>
            </a: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2" grpId="0"/>
      <p:bldP spid="6"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2" name="矩形 1"/>
          <p:cNvSpPr/>
          <p:nvPr/>
        </p:nvSpPr>
        <p:spPr>
          <a:xfrm>
            <a:off x="648335" y="4559300"/>
            <a:ext cx="10899140" cy="737235"/>
          </a:xfrm>
          <a:prstGeom prst="rect">
            <a:avLst/>
          </a:prstGeom>
        </p:spPr>
        <p:txBody>
          <a:bodyPr wrap="square">
            <a:spAutoFit/>
          </a:bodyPr>
          <a:lstStyle/>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rPr>
              <a:t>当接收到出库任务时，堆垛机将相应的周转箱从周转箱存储货架上取下，经由输送线输送至货到机器人拣货区；</a:t>
            </a:r>
          </a:p>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rPr>
              <a:t>仓库三层共两个货到机器人拣货区；</a:t>
            </a:r>
          </a:p>
        </p:txBody>
      </p:sp>
      <p:grpSp>
        <p:nvGrpSpPr>
          <p:cNvPr id="7" name="组合 6"/>
          <p:cNvGrpSpPr/>
          <p:nvPr/>
        </p:nvGrpSpPr>
        <p:grpSpPr>
          <a:xfrm>
            <a:off x="125730" y="1104900"/>
            <a:ext cx="11863070" cy="3033395"/>
            <a:chOff x="198" y="1740"/>
            <a:chExt cx="18682" cy="4777"/>
          </a:xfrm>
        </p:grpSpPr>
        <p:sp>
          <p:nvSpPr>
            <p:cNvPr id="3" name="矩形 2"/>
            <p:cNvSpPr/>
            <p:nvPr/>
          </p:nvSpPr>
          <p:spPr>
            <a:xfrm>
              <a:off x="1021" y="1740"/>
              <a:ext cx="7271" cy="725"/>
            </a:xfrm>
            <a:prstGeom prst="rect">
              <a:avLst/>
            </a:prstGeom>
          </p:spPr>
          <p:txBody>
            <a:bodyPr wrap="square">
              <a:spAutoFit/>
            </a:bodyPr>
            <a:lstStyle/>
            <a:p>
              <a:r>
                <a:rPr lang="zh-CN" altLang="en-US" sz="2400" b="1" dirty="0">
                  <a:solidFill>
                    <a:schemeClr val="tx1"/>
                  </a:solidFill>
                  <a:latin typeface="微软雅黑" panose="020B0503020204020204" pitchFamily="2" charset="-122"/>
                  <a:ea typeface="微软雅黑" panose="020B0503020204020204" pitchFamily="2" charset="-122"/>
                </a:rPr>
                <a:t>货到机器人拣选：</a:t>
              </a:r>
            </a:p>
          </p:txBody>
        </p:sp>
        <p:pic>
          <p:nvPicPr>
            <p:cNvPr id="6" name="图片 5"/>
            <p:cNvPicPr>
              <a:picLocks noChangeAspect="1"/>
            </p:cNvPicPr>
            <p:nvPr/>
          </p:nvPicPr>
          <p:blipFill>
            <a:blip r:embed="rId2"/>
            <a:stretch>
              <a:fillRect/>
            </a:stretch>
          </p:blipFill>
          <p:spPr>
            <a:xfrm>
              <a:off x="198" y="2511"/>
              <a:ext cx="18683" cy="4007"/>
            </a:xfrm>
            <a:prstGeom prst="rect">
              <a:avLst/>
            </a:prstGeom>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1379"/>
                            </p:stCondLst>
                            <p:childTnLst>
                              <p:par>
                                <p:cTn id="18" presetID="2" presetClass="entr" presetSubtype="4"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7"/>
          <p:cNvPicPr>
            <a:picLocks noChangeAspect="1"/>
          </p:cNvPicPr>
          <p:nvPr/>
        </p:nvPicPr>
        <p:blipFill>
          <a:blip r:embed="rId2"/>
          <a:stretch>
            <a:fillRect/>
          </a:stretch>
        </p:blipFill>
        <p:spPr>
          <a:xfrm>
            <a:off x="-4762" y="1709738"/>
            <a:ext cx="11287125" cy="3895725"/>
          </a:xfrm>
          <a:prstGeom prst="rect">
            <a:avLst/>
          </a:prstGeom>
          <a:noFill/>
          <a:ln w="9525">
            <a:noFill/>
          </a:ln>
        </p:spPr>
      </p:pic>
      <p:grpSp>
        <p:nvGrpSpPr>
          <p:cNvPr id="10243" name="组合 8"/>
          <p:cNvGrpSpPr/>
          <p:nvPr/>
        </p:nvGrpSpPr>
        <p:grpSpPr>
          <a:xfrm>
            <a:off x="1123950" y="2767013"/>
            <a:ext cx="2044700" cy="2051050"/>
            <a:chOff x="0" y="0"/>
            <a:chExt cx="2301875" cy="2308226"/>
          </a:xfrm>
        </p:grpSpPr>
        <p:sp>
          <p:nvSpPr>
            <p:cNvPr id="10244" name="Oval 5"/>
            <p:cNvSpPr/>
            <p:nvPr/>
          </p:nvSpPr>
          <p:spPr>
            <a:xfrm>
              <a:off x="0" y="0"/>
              <a:ext cx="2301875" cy="2308226"/>
            </a:xfrm>
            <a:prstGeom prst="ellipse">
              <a:avLst/>
            </a:prstGeom>
            <a:solidFill>
              <a:srgbClr val="FFFFFF"/>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10245" name="Freeform 6"/>
            <p:cNvSpPr>
              <a:spLocks noEditPoints="1"/>
            </p:cNvSpPr>
            <p:nvPr/>
          </p:nvSpPr>
          <p:spPr>
            <a:xfrm>
              <a:off x="123825" y="123825"/>
              <a:ext cx="2054225" cy="2058988"/>
            </a:xfrm>
            <a:custGeom>
              <a:avLst/>
              <a:gdLst/>
              <a:ahLst/>
              <a:cxnLst>
                <a:cxn ang="0">
                  <a:pos x="1027113" y="0"/>
                </a:cxn>
                <a:cxn ang="0">
                  <a:pos x="2054225" y="1029494"/>
                </a:cxn>
                <a:cxn ang="0">
                  <a:pos x="1027113" y="2058988"/>
                </a:cxn>
                <a:cxn ang="0">
                  <a:pos x="0" y="1029494"/>
                </a:cxn>
                <a:cxn ang="0">
                  <a:pos x="1027113" y="0"/>
                </a:cxn>
                <a:cxn ang="0">
                  <a:pos x="1027113" y="69754"/>
                </a:cxn>
                <a:cxn ang="0">
                  <a:pos x="1984011" y="1029494"/>
                </a:cxn>
                <a:cxn ang="0">
                  <a:pos x="1027113" y="1988611"/>
                </a:cxn>
                <a:cxn ang="0">
                  <a:pos x="69593" y="1029494"/>
                </a:cxn>
                <a:cxn ang="0">
                  <a:pos x="1027113" y="69754"/>
                </a:cxn>
              </a:cxnLst>
              <a:rect l="0" t="0" r="0" b="0"/>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alpha val="100000"/>
              </a:schemeClr>
            </a:solidFill>
            <a:ln w="9525">
              <a:noFill/>
            </a:ln>
          </p:spPr>
          <p:txBody>
            <a:bodyPr/>
            <a:lstStyle/>
            <a:p>
              <a:endParaRPr lang="zh-CN" altLang="en-US"/>
            </a:p>
          </p:txBody>
        </p:sp>
      </p:grpSp>
      <p:sp>
        <p:nvSpPr>
          <p:cNvPr id="10246" name="TextBox 16"/>
          <p:cNvSpPr txBox="1"/>
          <p:nvPr/>
        </p:nvSpPr>
        <p:spPr>
          <a:xfrm>
            <a:off x="3722053" y="3196590"/>
            <a:ext cx="6496050" cy="922020"/>
          </a:xfrm>
          <a:prstGeom prst="rect">
            <a:avLst/>
          </a:prstGeom>
          <a:noFill/>
          <a:ln w="9525">
            <a:noFill/>
          </a:ln>
        </p:spPr>
        <p:txBody>
          <a:bodyPr>
            <a:spAutoFit/>
          </a:bodyPr>
          <a:lstStyle/>
          <a:p>
            <a:r>
              <a:rPr lang="zh-CN" altLang="en-US" sz="5400" b="1" dirty="0">
                <a:solidFill>
                  <a:schemeClr val="accent2"/>
                </a:solidFill>
                <a:latin typeface="微软雅黑" panose="020B0503020204020204" pitchFamily="2" charset="-122"/>
                <a:ea typeface="微软雅黑" panose="020B0503020204020204" pitchFamily="2" charset="-122"/>
                <a:sym typeface="+mn-ea"/>
              </a:rPr>
              <a:t>一、总述</a:t>
            </a:r>
            <a:endParaRPr lang="zh-CN" altLang="en-US" sz="5400" b="1" dirty="0">
              <a:solidFill>
                <a:schemeClr val="accent2"/>
              </a:solidFill>
              <a:latin typeface="微软雅黑" panose="020B0503020204020204" pitchFamily="2" charset="-122"/>
              <a:ea typeface="微软雅黑" panose="020B0503020204020204" pitchFamily="2" charset="-122"/>
            </a:endParaRPr>
          </a:p>
        </p:txBody>
      </p:sp>
      <p:sp>
        <p:nvSpPr>
          <p:cNvPr id="10247" name="Freeform 42"/>
          <p:cNvSpPr>
            <a:spLocks noEditPoints="1"/>
          </p:cNvSpPr>
          <p:nvPr/>
        </p:nvSpPr>
        <p:spPr>
          <a:xfrm>
            <a:off x="1878013" y="3087688"/>
            <a:ext cx="536575" cy="1363662"/>
          </a:xfrm>
          <a:custGeom>
            <a:avLst/>
            <a:gdLst/>
            <a:ahLst/>
            <a:cxnLst>
              <a:cxn ang="0">
                <a:pos x="3018" y="486639"/>
              </a:cxn>
              <a:cxn ang="0">
                <a:pos x="3018" y="519682"/>
              </a:cxn>
              <a:cxn ang="0">
                <a:pos x="123750" y="865136"/>
              </a:cxn>
              <a:cxn ang="0">
                <a:pos x="235426" y="865136"/>
              </a:cxn>
              <a:cxn ang="0">
                <a:pos x="250517" y="853120"/>
              </a:cxn>
              <a:cxn ang="0">
                <a:pos x="250517" y="396520"/>
              </a:cxn>
              <a:cxn ang="0">
                <a:pos x="205243" y="351461"/>
              </a:cxn>
              <a:cxn ang="0">
                <a:pos x="274664" y="288379"/>
              </a:cxn>
              <a:cxn ang="0">
                <a:pos x="322956" y="354465"/>
              </a:cxn>
              <a:cxn ang="0">
                <a:pos x="277682" y="393516"/>
              </a:cxn>
              <a:cxn ang="0">
                <a:pos x="277682" y="853120"/>
              </a:cxn>
              <a:cxn ang="0">
                <a:pos x="292773" y="865136"/>
              </a:cxn>
              <a:cxn ang="0">
                <a:pos x="422559" y="865136"/>
              </a:cxn>
              <a:cxn ang="0">
                <a:pos x="534236" y="519682"/>
              </a:cxn>
              <a:cxn ang="0">
                <a:pos x="531217" y="486639"/>
              </a:cxn>
              <a:cxn ang="0">
                <a:pos x="274664" y="9012"/>
              </a:cxn>
              <a:cxn ang="0">
                <a:pos x="253536" y="9012"/>
              </a:cxn>
              <a:cxn ang="0">
                <a:pos x="129786" y="246323"/>
              </a:cxn>
              <a:cxn ang="0">
                <a:pos x="3018" y="486639"/>
              </a:cxn>
              <a:cxn ang="0">
                <a:pos x="42256" y="1048376"/>
              </a:cxn>
              <a:cxn ang="0">
                <a:pos x="42256" y="1348770"/>
              </a:cxn>
              <a:cxn ang="0">
                <a:pos x="57347" y="1363790"/>
              </a:cxn>
              <a:cxn ang="0">
                <a:pos x="338047" y="1363790"/>
              </a:cxn>
              <a:cxn ang="0">
                <a:pos x="350121" y="1348770"/>
              </a:cxn>
              <a:cxn ang="0">
                <a:pos x="350121" y="1030352"/>
              </a:cxn>
              <a:cxn ang="0">
                <a:pos x="413504" y="1030352"/>
              </a:cxn>
              <a:cxn ang="0">
                <a:pos x="413504" y="1357782"/>
              </a:cxn>
              <a:cxn ang="0">
                <a:pos x="437651" y="1363790"/>
              </a:cxn>
              <a:cxn ang="0">
                <a:pos x="485943" y="1363790"/>
              </a:cxn>
              <a:cxn ang="0">
                <a:pos x="507071" y="1342762"/>
              </a:cxn>
              <a:cxn ang="0">
                <a:pos x="507071" y="1048376"/>
              </a:cxn>
              <a:cxn ang="0">
                <a:pos x="470852" y="958258"/>
              </a:cxn>
              <a:cxn ang="0">
                <a:pos x="419541" y="904187"/>
              </a:cxn>
              <a:cxn ang="0">
                <a:pos x="123750" y="907191"/>
              </a:cxn>
              <a:cxn ang="0">
                <a:pos x="42256" y="1048376"/>
              </a:cxn>
            </a:cxnLst>
            <a:rect l="0" t="0" r="0" b="0"/>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chemeClr val="tx1">
              <a:alpha val="100000"/>
            </a:schemeClr>
          </a:solidFill>
          <a:ln w="9525">
            <a:noFill/>
          </a:ln>
        </p:spPr>
        <p:txBody>
          <a:bodyPr/>
          <a:lstStyle/>
          <a:p>
            <a:endParaRPr lang="zh-CN" altLang="en-US"/>
          </a:p>
        </p:txBody>
      </p:sp>
      <p:sp>
        <p:nvSpPr>
          <p:cNvPr id="10249" name="Oval 5"/>
          <p:cNvSpPr/>
          <p:nvPr/>
        </p:nvSpPr>
        <p:spPr>
          <a:xfrm>
            <a:off x="9694863" y="1204913"/>
            <a:ext cx="974725" cy="1008062"/>
          </a:xfrm>
          <a:prstGeom prst="ellipse">
            <a:avLst/>
          </a:prstGeom>
          <a:blipFill rotWithShape="1">
            <a:blip r:embed="rId3"/>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0250" name="Oval 6"/>
          <p:cNvSpPr/>
          <p:nvPr/>
        </p:nvSpPr>
        <p:spPr>
          <a:xfrm>
            <a:off x="8493125" y="1204913"/>
            <a:ext cx="974725" cy="1008062"/>
          </a:xfrm>
          <a:prstGeom prst="ellipse">
            <a:avLst/>
          </a:prstGeom>
          <a:blipFill rotWithShape="1">
            <a:blip r:embed="rId4"/>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0251" name="Oval 7"/>
          <p:cNvSpPr/>
          <p:nvPr/>
        </p:nvSpPr>
        <p:spPr>
          <a:xfrm>
            <a:off x="7243763" y="1204913"/>
            <a:ext cx="974725" cy="1008062"/>
          </a:xfrm>
          <a:prstGeom prst="ellipse">
            <a:avLst/>
          </a:prstGeom>
          <a:blipFill rotWithShape="1">
            <a:blip r:embed="rId5"/>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Tree>
  </p:cSld>
  <p:clrMapOvr>
    <a:masterClrMapping/>
  </p:clrMapOvr>
  <p:transition spd="slow" advTm="516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10243"/>
                                        </p:tgtEl>
                                        <p:attrNameLst>
                                          <p:attrName>style.visibility</p:attrName>
                                        </p:attrNameLst>
                                      </p:cBhvr>
                                      <p:to>
                                        <p:strVal val="visible"/>
                                      </p:to>
                                    </p:set>
                                    <p:animEffect transition="in" filter="wheel(1)">
                                      <p:cBhvr>
                                        <p:cTn id="11" dur="500"/>
                                        <p:tgtEl>
                                          <p:spTgt spid="102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7"/>
                                        </p:tgtEl>
                                        <p:attrNameLst>
                                          <p:attrName>style.visibility</p:attrName>
                                        </p:attrNameLst>
                                      </p:cBhvr>
                                      <p:to>
                                        <p:strVal val="visible"/>
                                      </p:to>
                                    </p:set>
                                    <p:anim calcmode="lin" valueType="num">
                                      <p:cBhvr>
                                        <p:cTn id="15" dur="500" fill="hold"/>
                                        <p:tgtEl>
                                          <p:spTgt spid="10247"/>
                                        </p:tgtEl>
                                        <p:attrNameLst>
                                          <p:attrName>ppt_w</p:attrName>
                                        </p:attrNameLst>
                                      </p:cBhvr>
                                      <p:tavLst>
                                        <p:tav tm="0">
                                          <p:val>
                                            <p:fltVal val="0"/>
                                          </p:val>
                                        </p:tav>
                                        <p:tav tm="100000">
                                          <p:val>
                                            <p:strVal val="#ppt_w"/>
                                          </p:val>
                                        </p:tav>
                                      </p:tavLst>
                                    </p:anim>
                                    <p:anim calcmode="lin" valueType="num">
                                      <p:cBhvr>
                                        <p:cTn id="16" dur="500" fill="hold"/>
                                        <p:tgtEl>
                                          <p:spTgt spid="10247"/>
                                        </p:tgtEl>
                                        <p:attrNameLst>
                                          <p:attrName>ppt_h</p:attrName>
                                        </p:attrNameLst>
                                      </p:cBhvr>
                                      <p:tavLst>
                                        <p:tav tm="0">
                                          <p:val>
                                            <p:fltVal val="0"/>
                                          </p:val>
                                        </p:tav>
                                        <p:tav tm="100000">
                                          <p:val>
                                            <p:strVal val="#ppt_h"/>
                                          </p:val>
                                        </p:tav>
                                      </p:tavLst>
                                    </p:anim>
                                    <p:animEffect transition="in" filter="fade">
                                      <p:cBhvr>
                                        <p:cTn id="17" dur="500"/>
                                        <p:tgtEl>
                                          <p:spTgt spid="10247"/>
                                        </p:tgtEl>
                                      </p:cBhvr>
                                    </p:animEffect>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500" fill="hold">
                                          <p:stCondLst>
                                            <p:cond delay="0"/>
                                          </p:stCondLst>
                                        </p:cTn>
                                        <p:tgtEl>
                                          <p:spTgt spid="10246"/>
                                        </p:tgtEl>
                                        <p:attrNameLst>
                                          <p:attrName>style.visibility</p:attrName>
                                        </p:attrNameLst>
                                      </p:cBhvr>
                                      <p:to>
                                        <p:strVal val="visible"/>
                                      </p:to>
                                    </p:set>
                                    <p:anim by="(-#ppt_w*2)" calcmode="lin" valueType="num">
                                      <p:cBhvr rctx="PPT">
                                        <p:cTn id="21" dur="500" autoRev="1" fill="hold">
                                          <p:stCondLst>
                                            <p:cond delay="0"/>
                                          </p:stCondLst>
                                        </p:cTn>
                                        <p:tgtEl>
                                          <p:spTgt spid="10246"/>
                                        </p:tgtEl>
                                        <p:attrNameLst>
                                          <p:attrName>ppt_w</p:attrName>
                                        </p:attrNameLst>
                                      </p:cBhvr>
                                    </p:anim>
                                    <p:anim by="(#ppt_w*0.50)" calcmode="lin" valueType="num">
                                      <p:cBhvr>
                                        <p:cTn id="22" dur="500" decel="50000" autoRev="1" fill="hold">
                                          <p:stCondLst>
                                            <p:cond delay="0"/>
                                          </p:stCondLst>
                                        </p:cTn>
                                        <p:tgtEl>
                                          <p:spTgt spid="10246"/>
                                        </p:tgtEl>
                                        <p:attrNameLst>
                                          <p:attrName>ppt_x</p:attrName>
                                        </p:attrNameLst>
                                      </p:cBhvr>
                                    </p:anim>
                                    <p:anim from="(-#ppt_h/2)" to="(#ppt_y)" calcmode="lin" valueType="num">
                                      <p:cBhvr>
                                        <p:cTn id="23" dur="500" fill="hold">
                                          <p:stCondLst>
                                            <p:cond delay="0"/>
                                          </p:stCondLst>
                                        </p:cTn>
                                        <p:tgtEl>
                                          <p:spTgt spid="10246"/>
                                        </p:tgtEl>
                                        <p:attrNameLst>
                                          <p:attrName>ppt_y</p:attrName>
                                        </p:attrNameLst>
                                      </p:cBhvr>
                                    </p:anim>
                                    <p:animRot by="21600000">
                                      <p:cBhvr>
                                        <p:cTn id="24" dur="500" fill="hold">
                                          <p:stCondLst>
                                            <p:cond delay="0"/>
                                          </p:stCondLst>
                                        </p:cTn>
                                        <p:tgtEl>
                                          <p:spTgt spid="10246"/>
                                        </p:tgtEl>
                                        <p:attrNameLst>
                                          <p:attrName>r</p:attrName>
                                        </p:attrNameLst>
                                      </p:cBhvr>
                                    </p:animRot>
                                  </p:childTnLst>
                                </p:cTn>
                              </p:par>
                            </p:childTnLst>
                          </p:cTn>
                        </p:par>
                        <p:par>
                          <p:cTn id="25" fill="hold">
                            <p:stCondLst>
                              <p:cond delay="2150"/>
                            </p:stCondLst>
                            <p:childTnLst>
                              <p:par>
                                <p:cTn id="26" presetID="2" presetClass="entr" presetSubtype="12" fill="hold" grpId="0" nodeType="afterEffect">
                                  <p:stCondLst>
                                    <p:cond delay="0"/>
                                  </p:stCondLst>
                                  <p:childTnLst>
                                    <p:set>
                                      <p:cBhvr>
                                        <p:cTn id="27" dur="1" fill="hold">
                                          <p:stCondLst>
                                            <p:cond delay="0"/>
                                          </p:stCondLst>
                                        </p:cTn>
                                        <p:tgtEl>
                                          <p:spTgt spid="10251"/>
                                        </p:tgtEl>
                                        <p:attrNameLst>
                                          <p:attrName>style.visibility</p:attrName>
                                        </p:attrNameLst>
                                      </p:cBhvr>
                                      <p:to>
                                        <p:strVal val="visible"/>
                                      </p:to>
                                    </p:set>
                                    <p:anim calcmode="lin" valueType="num">
                                      <p:cBhvr additive="base">
                                        <p:cTn id="28" dur="500" fill="hold"/>
                                        <p:tgtEl>
                                          <p:spTgt spid="10251"/>
                                        </p:tgtEl>
                                        <p:attrNameLst>
                                          <p:attrName>ppt_x</p:attrName>
                                        </p:attrNameLst>
                                      </p:cBhvr>
                                      <p:tavLst>
                                        <p:tav tm="0">
                                          <p:val>
                                            <p:strVal val="0-#ppt_w/2"/>
                                          </p:val>
                                        </p:tav>
                                        <p:tav tm="100000">
                                          <p:val>
                                            <p:strVal val="#ppt_x"/>
                                          </p:val>
                                        </p:tav>
                                      </p:tavLst>
                                    </p:anim>
                                    <p:anim calcmode="lin" valueType="num">
                                      <p:cBhvr additive="base">
                                        <p:cTn id="29" dur="500" fill="hold"/>
                                        <p:tgtEl>
                                          <p:spTgt spid="1025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
                                  </p:stCondLst>
                                  <p:childTnLst>
                                    <p:set>
                                      <p:cBhvr>
                                        <p:cTn id="31" dur="1" fill="hold">
                                          <p:stCondLst>
                                            <p:cond delay="0"/>
                                          </p:stCondLst>
                                        </p:cTn>
                                        <p:tgtEl>
                                          <p:spTgt spid="10250"/>
                                        </p:tgtEl>
                                        <p:attrNameLst>
                                          <p:attrName>style.visibility</p:attrName>
                                        </p:attrNameLst>
                                      </p:cBhvr>
                                      <p:to>
                                        <p:strVal val="visible"/>
                                      </p:to>
                                    </p:set>
                                    <p:anim calcmode="lin" valueType="num">
                                      <p:cBhvr additive="base">
                                        <p:cTn id="32" dur="500" fill="hold"/>
                                        <p:tgtEl>
                                          <p:spTgt spid="10250"/>
                                        </p:tgtEl>
                                        <p:attrNameLst>
                                          <p:attrName>ppt_x</p:attrName>
                                        </p:attrNameLst>
                                      </p:cBhvr>
                                      <p:tavLst>
                                        <p:tav tm="0">
                                          <p:val>
                                            <p:strVal val="0-#ppt_w/2"/>
                                          </p:val>
                                        </p:tav>
                                        <p:tav tm="100000">
                                          <p:val>
                                            <p:strVal val="#ppt_x"/>
                                          </p:val>
                                        </p:tav>
                                      </p:tavLst>
                                    </p:anim>
                                    <p:anim calcmode="lin" valueType="num">
                                      <p:cBhvr additive="base">
                                        <p:cTn id="33" dur="500" fill="hold"/>
                                        <p:tgtEl>
                                          <p:spTgt spid="10250"/>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200"/>
                                  </p:stCondLst>
                                  <p:childTnLst>
                                    <p:set>
                                      <p:cBhvr>
                                        <p:cTn id="35" dur="1" fill="hold">
                                          <p:stCondLst>
                                            <p:cond delay="0"/>
                                          </p:stCondLst>
                                        </p:cTn>
                                        <p:tgtEl>
                                          <p:spTgt spid="10249"/>
                                        </p:tgtEl>
                                        <p:attrNameLst>
                                          <p:attrName>style.visibility</p:attrName>
                                        </p:attrNameLst>
                                      </p:cBhvr>
                                      <p:to>
                                        <p:strVal val="visible"/>
                                      </p:to>
                                    </p:set>
                                    <p:anim calcmode="lin" valueType="num">
                                      <p:cBhvr additive="base">
                                        <p:cTn id="36" dur="500" fill="hold"/>
                                        <p:tgtEl>
                                          <p:spTgt spid="10249"/>
                                        </p:tgtEl>
                                        <p:attrNameLst>
                                          <p:attrName>ppt_x</p:attrName>
                                        </p:attrNameLst>
                                      </p:cBhvr>
                                      <p:tavLst>
                                        <p:tav tm="0">
                                          <p:val>
                                            <p:strVal val="0-#ppt_w/2"/>
                                          </p:val>
                                        </p:tav>
                                        <p:tav tm="100000">
                                          <p:val>
                                            <p:strVal val="#ppt_x"/>
                                          </p:val>
                                        </p:tav>
                                      </p:tavLst>
                                    </p:anim>
                                    <p:anim calcmode="lin" valueType="num">
                                      <p:cBhvr additive="base">
                                        <p:cTn id="37"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9" grpId="0" animBg="1"/>
      <p:bldP spid="10250" grpId="0" animBg="1"/>
      <p:bldP spid="1025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sp>
        <p:nvSpPr>
          <p:cNvPr id="8" name="矩形 7"/>
          <p:cNvSpPr/>
          <p:nvPr/>
        </p:nvSpPr>
        <p:spPr>
          <a:xfrm>
            <a:off x="648335" y="4627245"/>
            <a:ext cx="10899140" cy="1783715"/>
          </a:xfrm>
          <a:prstGeom prst="rect">
            <a:avLst/>
          </a:prstGeom>
        </p:spPr>
        <p:txBody>
          <a:bodyPr wrap="square">
            <a:spAutoFit/>
          </a:bodyPr>
          <a:lstStyle/>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周转箱经输送线输送至对应的机器人拣货工位，机器人从周转箱中抓取货物放至对应的订单箱中，每个机器人每次可拣选</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4</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个订单；</a:t>
            </a:r>
          </a:p>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订单箱由位于线体前端的自动开箱机供给；</a:t>
            </a:r>
          </a:p>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拣选完成的订单经由输送线输送至自动封箱区，自动封箱后由自动贴标机打印面单并粘贴至对应订单箱；</a:t>
            </a:r>
          </a:p>
          <a:p>
            <a:pPr marL="342900" indent="-342900">
              <a:spcBef>
                <a:spcPts val="600"/>
              </a:spcBef>
              <a:spcAft>
                <a:spcPts val="600"/>
              </a:spcAft>
              <a:buFont typeface="+mj-lt"/>
              <a:buAutoNum type="arabicPeriod"/>
              <a:defRPr/>
            </a:pP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贴标完成的包裹输送往</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1</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楼上层自动分拣区。</a:t>
            </a:r>
          </a:p>
        </p:txBody>
      </p:sp>
      <p:grpSp>
        <p:nvGrpSpPr>
          <p:cNvPr id="16" name="组合 15"/>
          <p:cNvGrpSpPr/>
          <p:nvPr/>
        </p:nvGrpSpPr>
        <p:grpSpPr>
          <a:xfrm>
            <a:off x="248920" y="817880"/>
            <a:ext cx="10226040" cy="3712845"/>
            <a:chOff x="392" y="1740"/>
            <a:chExt cx="16104" cy="5847"/>
          </a:xfrm>
        </p:grpSpPr>
        <p:sp>
          <p:nvSpPr>
            <p:cNvPr id="10" name="矩形 9"/>
            <p:cNvSpPr/>
            <p:nvPr/>
          </p:nvSpPr>
          <p:spPr>
            <a:xfrm>
              <a:off x="1021" y="1740"/>
              <a:ext cx="7271" cy="725"/>
            </a:xfrm>
            <a:prstGeom prst="rect">
              <a:avLst/>
            </a:prstGeom>
          </p:spPr>
          <p:txBody>
            <a:bodyPr wrap="square">
              <a:spAutoFit/>
            </a:bodyPr>
            <a:lstStyle/>
            <a:p>
              <a:r>
                <a:rPr lang="zh-CN" altLang="en-US" sz="2400" b="1" dirty="0">
                  <a:solidFill>
                    <a:schemeClr val="tx1"/>
                  </a:solidFill>
                  <a:latin typeface="微软雅黑" panose="020B0503020204020204" pitchFamily="2" charset="-122"/>
                  <a:ea typeface="微软雅黑" panose="020B0503020204020204" pitchFamily="2" charset="-122"/>
                </a:rPr>
                <a:t>货到机器人拣选：</a:t>
              </a:r>
            </a:p>
          </p:txBody>
        </p:sp>
        <p:pic>
          <p:nvPicPr>
            <p:cNvPr id="12" name="图片 11"/>
            <p:cNvPicPr>
              <a:picLocks noChangeAspect="1"/>
            </p:cNvPicPr>
            <p:nvPr/>
          </p:nvPicPr>
          <p:blipFill>
            <a:blip r:embed="rId2"/>
            <a:stretch>
              <a:fillRect/>
            </a:stretch>
          </p:blipFill>
          <p:spPr>
            <a:xfrm>
              <a:off x="392" y="2465"/>
              <a:ext cx="9089" cy="5122"/>
            </a:xfrm>
            <a:prstGeom prst="rect">
              <a:avLst/>
            </a:prstGeom>
          </p:spPr>
        </p:pic>
        <p:pic>
          <p:nvPicPr>
            <p:cNvPr id="14" name="图片 4"/>
            <p:cNvPicPr>
              <a:picLocks noChangeAspect="1"/>
            </p:cNvPicPr>
            <p:nvPr/>
          </p:nvPicPr>
          <p:blipFill>
            <a:blip r:embed="rId3"/>
            <a:srcRect l="12380" r="22855"/>
            <a:stretch>
              <a:fillRect/>
            </a:stretch>
          </p:blipFill>
          <p:spPr>
            <a:xfrm>
              <a:off x="9944" y="2465"/>
              <a:ext cx="6552" cy="4443"/>
            </a:xfrm>
            <a:prstGeom prst="rect">
              <a:avLst/>
            </a:prstGeom>
            <a:ln>
              <a:noFill/>
            </a:ln>
          </p:spPr>
        </p:pic>
        <p:sp>
          <p:nvSpPr>
            <p:cNvPr id="15" name="矩形 14"/>
            <p:cNvSpPr/>
            <p:nvPr/>
          </p:nvSpPr>
          <p:spPr>
            <a:xfrm>
              <a:off x="12260" y="6908"/>
              <a:ext cx="3580" cy="531"/>
            </a:xfrm>
            <a:prstGeom prst="rect">
              <a:avLst/>
            </a:prstGeom>
          </p:spPr>
          <p:txBody>
            <a:bodyPr wrap="square">
              <a:spAutoFit/>
            </a:bodyPr>
            <a:lstStyle/>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货到机器人拣选工位</a:t>
              </a: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1379"/>
                            </p:stCondLst>
                            <p:childTnLst>
                              <p:par>
                                <p:cTn id="18" presetID="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17" name="组合 16"/>
          <p:cNvGrpSpPr/>
          <p:nvPr/>
        </p:nvGrpSpPr>
        <p:grpSpPr>
          <a:xfrm>
            <a:off x="648335" y="817880"/>
            <a:ext cx="10900410" cy="5747385"/>
            <a:chOff x="1021" y="1288"/>
            <a:chExt cx="17166" cy="9051"/>
          </a:xfrm>
        </p:grpSpPr>
        <p:sp>
          <p:nvSpPr>
            <p:cNvPr id="6" name="矩形 5"/>
            <p:cNvSpPr/>
            <p:nvPr/>
          </p:nvSpPr>
          <p:spPr>
            <a:xfrm>
              <a:off x="1021" y="7287"/>
              <a:ext cx="17164" cy="3052"/>
            </a:xfrm>
            <a:prstGeom prst="rect">
              <a:avLst/>
            </a:prstGeom>
          </p:spPr>
          <p:txBody>
            <a:bodyPr wrap="square">
              <a:spAutoFit/>
            </a:bodyPr>
            <a:lstStyle/>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整托货物出库后经机器人拆垛，单箱货物由输送线输送至人工容器转换区；</a:t>
              </a: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操作人员开箱后将货物转换至周转箱盛放，并将周转箱补货至相应的货架货位；</a:t>
              </a: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当接收到拣选订单任务后，机器人根据控制系统信息自动进入货架区将相应的货物拣选至订单周转箱；</a:t>
              </a: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拣选完成的订单送至自动打包区进行打包、贴标，完成后输送往一楼上层自动分拣区；</a:t>
              </a:r>
            </a:p>
            <a:p>
              <a:pPr marL="342900" indent="-342900">
                <a:spcBef>
                  <a:spcPts val="600"/>
                </a:spcBef>
                <a:spcAft>
                  <a:spcPts val="600"/>
                </a:spcAft>
                <a:buFont typeface="+mj-lt"/>
                <a:buAutoNum type="arabicPeriod"/>
                <a:defRPr/>
              </a:pPr>
              <a:r>
                <a:rPr 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方案共有两个机器人到货拣货区，共配置</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200</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套机器人，单台机器人拣选效率约</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300</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件</a:t>
              </a:r>
              <a:r>
                <a:rPr lang="en-US" altLang="zh-CN"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a:t>
              </a:r>
              <a:r>
                <a:rPr lang="zh-CN" altLang="en-US" sz="1600" dirty="0">
                  <a:solidFill>
                    <a:schemeClr val="tx1"/>
                  </a:solidFill>
                  <a:latin typeface="微软雅黑" panose="020B0503020204020204" pitchFamily="2" charset="-122"/>
                  <a:ea typeface="微软雅黑" panose="020B0503020204020204" pitchFamily="2" charset="-122"/>
                  <a:cs typeface="微软雅黑" panose="020B0503020204020204" pitchFamily="2" charset="-122"/>
                </a:rPr>
                <a:t>小时。</a:t>
              </a:r>
            </a:p>
          </p:txBody>
        </p:sp>
        <p:sp>
          <p:nvSpPr>
            <p:cNvPr id="7" name="矩形 6"/>
            <p:cNvSpPr/>
            <p:nvPr/>
          </p:nvSpPr>
          <p:spPr>
            <a:xfrm>
              <a:off x="1021" y="1288"/>
              <a:ext cx="7271" cy="725"/>
            </a:xfrm>
            <a:prstGeom prst="rect">
              <a:avLst/>
            </a:prstGeom>
          </p:spPr>
          <p:txBody>
            <a:bodyPr wrap="square">
              <a:spAutoFit/>
            </a:bodyPr>
            <a:lstStyle/>
            <a:p>
              <a:r>
                <a:rPr lang="zh-CN" altLang="en-US" sz="2400" b="1" dirty="0">
                  <a:solidFill>
                    <a:schemeClr val="tx1"/>
                  </a:solidFill>
                  <a:latin typeface="微软雅黑" panose="020B0503020204020204" pitchFamily="2" charset="-122"/>
                  <a:ea typeface="微软雅黑" panose="020B0503020204020204" pitchFamily="2" charset="-122"/>
                </a:rPr>
                <a:t>机器人到货拣选：</a:t>
              </a:r>
            </a:p>
          </p:txBody>
        </p:sp>
        <p:sp>
          <p:nvSpPr>
            <p:cNvPr id="11" name="矩形 10"/>
            <p:cNvSpPr/>
            <p:nvPr/>
          </p:nvSpPr>
          <p:spPr>
            <a:xfrm>
              <a:off x="12668" y="6456"/>
              <a:ext cx="3580" cy="531"/>
            </a:xfrm>
            <a:prstGeom prst="rect">
              <a:avLst/>
            </a:prstGeom>
          </p:spPr>
          <p:txBody>
            <a:bodyPr wrap="square">
              <a:spAutoFit/>
            </a:bodyPr>
            <a:lstStyle/>
            <a:p>
              <a:pPr indent="0">
                <a:spcBef>
                  <a:spcPts val="600"/>
                </a:spcBef>
                <a:spcAft>
                  <a:spcPts val="600"/>
                </a:spcAft>
                <a:buFont typeface="+mj-lt"/>
                <a:buNone/>
                <a:defRPr/>
              </a:pPr>
              <a:r>
                <a:rPr lang="zh-CN" sz="1600" dirty="0">
                  <a:solidFill>
                    <a:schemeClr val="tx1">
                      <a:lumMod val="95000"/>
                      <a:lumOff val="5000"/>
                    </a:schemeClr>
                  </a:solidFill>
                  <a:latin typeface="微软雅黑" panose="020B0503020204020204" pitchFamily="2" charset="-122"/>
                  <a:ea typeface="微软雅黑" panose="020B0503020204020204" pitchFamily="2" charset="-122"/>
                </a:rPr>
                <a:t>货到机器人拣选</a:t>
              </a:r>
            </a:p>
          </p:txBody>
        </p:sp>
        <p:pic>
          <p:nvPicPr>
            <p:cNvPr id="13" name="图片 12"/>
            <p:cNvPicPr>
              <a:picLocks noChangeAspect="1"/>
            </p:cNvPicPr>
            <p:nvPr/>
          </p:nvPicPr>
          <p:blipFill>
            <a:blip r:embed="rId2"/>
            <a:stretch>
              <a:fillRect/>
            </a:stretch>
          </p:blipFill>
          <p:spPr>
            <a:xfrm>
              <a:off x="1127" y="1986"/>
              <a:ext cx="8849" cy="5001"/>
            </a:xfrm>
            <a:prstGeom prst="rect">
              <a:avLst/>
            </a:prstGeom>
          </p:spPr>
        </p:pic>
        <p:pic>
          <p:nvPicPr>
            <p:cNvPr id="16"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0247" y="1986"/>
              <a:ext cx="7941" cy="4467"/>
            </a:xfrm>
            <a:prstGeom prst="rect">
              <a:avLst/>
            </a:prstGeom>
            <a:noFill/>
            <a:ln>
              <a:noFill/>
            </a:ln>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a:t>
            </a:r>
            <a:r>
              <a:rPr lang="zh-CN" altLang="en-US" sz="2800" b="1" dirty="0">
                <a:solidFill>
                  <a:schemeClr val="accent2"/>
                </a:solidFill>
                <a:latin typeface="微软雅黑" panose="020B0503020204020204" pitchFamily="2" charset="-122"/>
                <a:ea typeface="微软雅黑" panose="020B0503020204020204" pitchFamily="2" charset="-122"/>
                <a:sym typeface="+mn-ea"/>
              </a:rPr>
              <a:t>自动化出入库</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 name="组合 2"/>
          <p:cNvGrpSpPr/>
          <p:nvPr/>
        </p:nvGrpSpPr>
        <p:grpSpPr>
          <a:xfrm>
            <a:off x="570230" y="889635"/>
            <a:ext cx="10899140" cy="5254625"/>
            <a:chOff x="898" y="1401"/>
            <a:chExt cx="17164" cy="8275"/>
          </a:xfrm>
        </p:grpSpPr>
        <p:sp>
          <p:nvSpPr>
            <p:cNvPr id="5" name="矩形 4"/>
            <p:cNvSpPr/>
            <p:nvPr/>
          </p:nvSpPr>
          <p:spPr>
            <a:xfrm>
              <a:off x="898" y="6480"/>
              <a:ext cx="17164" cy="3197"/>
            </a:xfrm>
            <a:prstGeom prst="rect">
              <a:avLst/>
            </a:prstGeom>
          </p:spPr>
          <p:txBody>
            <a:bodyPr wrap="square">
              <a:spAutoFit/>
            </a:bodyPr>
            <a:lstStyle/>
            <a:p>
              <a:pPr marL="342900" indent="-342900">
                <a:spcBef>
                  <a:spcPts val="600"/>
                </a:spcBef>
                <a:spcAft>
                  <a:spcPts val="600"/>
                </a:spcAft>
                <a:buFont typeface="+mj-lt"/>
                <a:buAutoNum type="arabicPeriod"/>
                <a:defRPr/>
              </a:pPr>
              <a:r>
                <a:rPr lang="zh-CN" sz="1600" dirty="0">
                  <a:solidFill>
                    <a:schemeClr val="tx1"/>
                  </a:solidFill>
                  <a:latin typeface="+mj-ea"/>
                  <a:ea typeface="+mj-ea"/>
                </a:rPr>
                <a:t>机器人到货拣货区、货到机器人拣货区的小件包裹打包、贴标完成后经由输送线输送至自动分拣区；</a:t>
              </a:r>
            </a:p>
            <a:p>
              <a:pPr marL="342900" indent="-342900">
                <a:spcBef>
                  <a:spcPts val="600"/>
                </a:spcBef>
                <a:spcAft>
                  <a:spcPts val="600"/>
                </a:spcAft>
                <a:buFont typeface="+mj-lt"/>
                <a:buAutoNum type="arabicPeriod"/>
                <a:defRPr/>
              </a:pPr>
              <a:r>
                <a:rPr lang="zh-CN" sz="1600" dirty="0">
                  <a:solidFill>
                    <a:schemeClr val="tx1"/>
                  </a:solidFill>
                  <a:latin typeface="+mj-ea"/>
                  <a:ea typeface="+mj-ea"/>
                </a:rPr>
                <a:t>分拣机供件区由人工供件，上件人员从供件滑槽拿取包裹并面单朝上摆放至分拣机托盘上，包裹经读码器读码后，分拣控制系统结合包裹面单的名址信息，将包裹分拣至对应的格口，格口为落袋式格口（兼容编织袋与纸箱）；</a:t>
              </a:r>
            </a:p>
            <a:p>
              <a:pPr marL="342900" indent="-342900">
                <a:spcBef>
                  <a:spcPts val="600"/>
                </a:spcBef>
                <a:spcAft>
                  <a:spcPts val="600"/>
                </a:spcAft>
                <a:buFont typeface="+mj-lt"/>
                <a:buAutoNum type="arabicPeriod"/>
                <a:defRPr/>
              </a:pPr>
              <a:r>
                <a:rPr lang="zh-CN" sz="1600" dirty="0">
                  <a:solidFill>
                    <a:schemeClr val="tx1"/>
                  </a:solidFill>
                  <a:latin typeface="+mj-ea"/>
                  <a:ea typeface="+mj-ea"/>
                </a:rPr>
                <a:t>当格口满袋光电检测到满袋后，会有声光提醒，集包人员将满袋货物封袋（箱）并打印总包标签后，将总包推至分拣机下方的总包输送线输送往出库分拣区；</a:t>
              </a:r>
            </a:p>
            <a:p>
              <a:pPr>
                <a:spcBef>
                  <a:spcPts val="600"/>
                </a:spcBef>
                <a:spcAft>
                  <a:spcPts val="600"/>
                </a:spcAft>
                <a:buFont typeface="+mj-lt"/>
                <a:defRPr/>
              </a:pPr>
              <a:endParaRPr lang="zh-CN" sz="1600" dirty="0">
                <a:solidFill>
                  <a:schemeClr val="tx1"/>
                </a:solidFill>
                <a:latin typeface="+mj-ea"/>
                <a:ea typeface="+mj-ea"/>
              </a:endParaRPr>
            </a:p>
          </p:txBody>
        </p:sp>
        <p:sp>
          <p:nvSpPr>
            <p:cNvPr id="2" name="矩形 1"/>
            <p:cNvSpPr/>
            <p:nvPr/>
          </p:nvSpPr>
          <p:spPr>
            <a:xfrm>
              <a:off x="1021" y="1401"/>
              <a:ext cx="7271" cy="725"/>
            </a:xfrm>
            <a:prstGeom prst="rect">
              <a:avLst/>
            </a:prstGeom>
          </p:spPr>
          <p:txBody>
            <a:bodyPr wrap="square">
              <a:spAutoFit/>
            </a:bodyPr>
            <a:lstStyle/>
            <a:p>
              <a:r>
                <a:rPr lang="zh-CN" altLang="en-US" sz="2400" b="1" dirty="0">
                  <a:solidFill>
                    <a:schemeClr val="tx1"/>
                  </a:solidFill>
                  <a:latin typeface="+mj-ea"/>
                  <a:ea typeface="+mj-ea"/>
                </a:rPr>
                <a:t>小件包裹自动分拣区：</a:t>
              </a:r>
            </a:p>
          </p:txBody>
        </p:sp>
        <p:pic>
          <p:nvPicPr>
            <p:cNvPr id="4" name="图片 3"/>
            <p:cNvPicPr>
              <a:picLocks noChangeAspect="1"/>
            </p:cNvPicPr>
            <p:nvPr/>
          </p:nvPicPr>
          <p:blipFill>
            <a:blip r:embed="rId2"/>
            <a:stretch>
              <a:fillRect/>
            </a:stretch>
          </p:blipFill>
          <p:spPr>
            <a:xfrm>
              <a:off x="1563" y="2277"/>
              <a:ext cx="9040" cy="4213"/>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19974" r="16067"/>
            <a:stretch>
              <a:fillRect/>
            </a:stretch>
          </p:blipFill>
          <p:spPr>
            <a:xfrm>
              <a:off x="11121" y="2023"/>
              <a:ext cx="6191" cy="4467"/>
            </a:xfrm>
            <a:prstGeom prst="rect">
              <a:avLst/>
            </a:prstGeom>
          </p:spPr>
        </p:pic>
        <p:sp>
          <p:nvSpPr>
            <p:cNvPr id="8" name="矩形 7"/>
            <p:cNvSpPr/>
            <p:nvPr/>
          </p:nvSpPr>
          <p:spPr>
            <a:xfrm>
              <a:off x="17312" y="3148"/>
              <a:ext cx="426" cy="2082"/>
            </a:xfrm>
            <a:prstGeom prst="rect">
              <a:avLst/>
            </a:prstGeom>
          </p:spPr>
          <p:txBody>
            <a:bodyPr wrap="square">
              <a:spAutoFit/>
            </a:bodyPr>
            <a:lstStyle/>
            <a:p>
              <a:pPr indent="0">
                <a:spcBef>
                  <a:spcPts val="600"/>
                </a:spcBef>
                <a:spcAft>
                  <a:spcPts val="600"/>
                </a:spcAft>
                <a:buFont typeface="+mj-lt"/>
                <a:buNone/>
                <a:defRPr/>
              </a:pPr>
              <a:r>
                <a:rPr lang="zh-CN" sz="1600" dirty="0">
                  <a:solidFill>
                    <a:schemeClr val="tx1">
                      <a:lumMod val="95000"/>
                      <a:lumOff val="5000"/>
                    </a:schemeClr>
                  </a:solidFill>
                  <a:latin typeface="+mj-ea"/>
                  <a:ea typeface="+mj-ea"/>
                </a:rPr>
                <a:t>翻盘分拣机</a:t>
              </a: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79"/>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a:solidFill>
                  <a:schemeClr val="accent2"/>
                </a:solidFill>
                <a:latin typeface="微软雅黑" panose="020B0503020204020204" pitchFamily="2" charset="-122"/>
                <a:ea typeface="微软雅黑" panose="020B0503020204020204" pitchFamily="2" charset="-122"/>
                <a:sym typeface="+mn-ea"/>
              </a:rPr>
              <a:t>仓储管理系统</a:t>
            </a:r>
            <a:r>
              <a:rPr lang="en-US" altLang="zh-CN" sz="2800" b="1" dirty="0">
                <a:solidFill>
                  <a:schemeClr val="accent2"/>
                </a:solidFill>
                <a:latin typeface="微软雅黑" panose="020B0503020204020204" pitchFamily="2" charset="-122"/>
                <a:ea typeface="微软雅黑" panose="020B0503020204020204" pitchFamily="2" charset="-122"/>
                <a:sym typeface="+mn-ea"/>
              </a:rPr>
              <a:t>WMS</a:t>
            </a:r>
            <a:endParaRPr kumimoji="1" lang="en-US" altLang="zh-CN"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11" name="组合 10"/>
          <p:cNvGrpSpPr/>
          <p:nvPr/>
        </p:nvGrpSpPr>
        <p:grpSpPr>
          <a:xfrm>
            <a:off x="619760" y="729615"/>
            <a:ext cx="10899140" cy="5008880"/>
            <a:chOff x="898" y="1740"/>
            <a:chExt cx="17164" cy="7888"/>
          </a:xfrm>
        </p:grpSpPr>
        <p:sp>
          <p:nvSpPr>
            <p:cNvPr id="3" name="矩形 2"/>
            <p:cNvSpPr/>
            <p:nvPr/>
          </p:nvSpPr>
          <p:spPr>
            <a:xfrm>
              <a:off x="898" y="6819"/>
              <a:ext cx="17164" cy="2809"/>
            </a:xfrm>
            <a:prstGeom prst="rect">
              <a:avLst/>
            </a:prstGeom>
          </p:spPr>
          <p:txBody>
            <a:bodyPr wrap="square">
              <a:spAutoFit/>
            </a:bodyPr>
            <a:lstStyle/>
            <a:p>
              <a:pPr marL="342900" indent="-342900">
                <a:spcBef>
                  <a:spcPts val="600"/>
                </a:spcBef>
                <a:spcAft>
                  <a:spcPts val="600"/>
                </a:spcAft>
                <a:buFont typeface="+mj-lt"/>
                <a:buAutoNum type="arabicPeriod"/>
                <a:defRPr/>
              </a:pPr>
              <a:r>
                <a:rPr lang="zh-CN" sz="1600" dirty="0">
                  <a:solidFill>
                    <a:schemeClr val="tx1"/>
                  </a:solidFill>
                  <a:latin typeface="+mj-ea"/>
                  <a:ea typeface="+mj-ea"/>
                  <a:cs typeface="+mj-ea"/>
                </a:rPr>
                <a:t>出库分拣区采用矩阵分拣方式，中层为窄带分拣机，上层、下层为出货输送线，</a:t>
              </a:r>
              <a:r>
                <a:rPr lang="zh-CN" altLang="en-US" sz="1600" dirty="0">
                  <a:solidFill>
                    <a:schemeClr val="tx1"/>
                  </a:solidFill>
                  <a:latin typeface="+mj-ea"/>
                  <a:ea typeface="+mj-ea"/>
                  <a:cs typeface="+mj-ea"/>
                </a:rPr>
                <a:t>每条线对应多个装车位，装车位的分拣同样采用窄带分拣机</a:t>
              </a:r>
              <a:r>
                <a:rPr lang="zh-CN" sz="1600" dirty="0">
                  <a:solidFill>
                    <a:schemeClr val="tx1"/>
                  </a:solidFill>
                  <a:latin typeface="+mj-ea"/>
                  <a:ea typeface="+mj-ea"/>
                  <a:cs typeface="+mj-ea"/>
                </a:rPr>
                <a:t>；</a:t>
              </a:r>
            </a:p>
            <a:p>
              <a:pPr marL="342900" indent="-342900">
                <a:spcBef>
                  <a:spcPts val="600"/>
                </a:spcBef>
                <a:spcAft>
                  <a:spcPts val="600"/>
                </a:spcAft>
                <a:buFont typeface="+mj-lt"/>
                <a:buAutoNum type="arabicPeriod"/>
                <a:defRPr/>
              </a:pPr>
              <a:r>
                <a:rPr lang="zh-CN" sz="1600" dirty="0">
                  <a:solidFill>
                    <a:schemeClr val="tx1"/>
                  </a:solidFill>
                  <a:latin typeface="+mj-ea"/>
                  <a:ea typeface="+mj-ea"/>
                  <a:cs typeface="+mj-ea"/>
                </a:rPr>
                <a:t>窄带分拣机分别对应越库货物机拒识补码货物出库分拣、小件自动分拣区输出的总包出库分拣及大件包裹出库分拣；</a:t>
              </a:r>
            </a:p>
            <a:p>
              <a:pPr marL="342900" indent="-342900">
                <a:spcBef>
                  <a:spcPts val="600"/>
                </a:spcBef>
                <a:spcAft>
                  <a:spcPts val="600"/>
                </a:spcAft>
                <a:buFont typeface="+mj-lt"/>
                <a:buAutoNum type="arabicPeriod"/>
                <a:defRPr/>
              </a:pPr>
              <a:r>
                <a:rPr lang="zh-CN" sz="1600" dirty="0">
                  <a:solidFill>
                    <a:schemeClr val="tx1"/>
                  </a:solidFill>
                  <a:latin typeface="+mj-ea"/>
                  <a:ea typeface="+mj-ea"/>
                  <a:cs typeface="+mj-ea"/>
                </a:rPr>
                <a:t>总包分至对应装车位后通过伸缩机输送装车；</a:t>
              </a:r>
            </a:p>
            <a:p>
              <a:pPr marL="342900" indent="-342900">
                <a:spcBef>
                  <a:spcPts val="600"/>
                </a:spcBef>
                <a:spcAft>
                  <a:spcPts val="600"/>
                </a:spcAft>
                <a:buFont typeface="+mj-lt"/>
                <a:buAutoNum type="arabicPeriod"/>
                <a:defRPr/>
              </a:pPr>
              <a:r>
                <a:rPr lang="zh-CN" sz="1600" dirty="0">
                  <a:solidFill>
                    <a:schemeClr val="tx1"/>
                  </a:solidFill>
                  <a:latin typeface="+mj-ea"/>
                  <a:ea typeface="+mj-ea"/>
                  <a:cs typeface="+mj-ea"/>
                </a:rPr>
                <a:t>窄带分拣机分拣效率约千</a:t>
              </a:r>
              <a:r>
                <a:rPr lang="en-US" altLang="zh-CN" sz="1600" dirty="0">
                  <a:solidFill>
                    <a:schemeClr val="tx1"/>
                  </a:solidFill>
                  <a:latin typeface="+mj-ea"/>
                  <a:ea typeface="+mj-ea"/>
                  <a:cs typeface="+mj-ea"/>
                </a:rPr>
                <a:t>-</a:t>
              </a:r>
              <a:r>
                <a:rPr lang="zh-CN" altLang="en-US" sz="1600" dirty="0">
                  <a:solidFill>
                    <a:schemeClr val="tx1"/>
                  </a:solidFill>
                  <a:latin typeface="+mj-ea"/>
                  <a:ea typeface="+mj-ea"/>
                  <a:cs typeface="+mj-ea"/>
                </a:rPr>
                <a:t>万件</a:t>
              </a:r>
              <a:r>
                <a:rPr lang="zh-CN" sz="1600" dirty="0">
                  <a:solidFill>
                    <a:schemeClr val="tx1"/>
                  </a:solidFill>
                  <a:latin typeface="+mj-ea"/>
                  <a:ea typeface="+mj-ea"/>
                  <a:cs typeface="+mj-ea"/>
                </a:rPr>
                <a:t>/小时；可分拣货物尺寸：最大1000*800*600mm，</a:t>
              </a:r>
              <a:r>
                <a:rPr lang="en-US" altLang="zh-CN" sz="1600" dirty="0">
                  <a:solidFill>
                    <a:schemeClr val="tx1"/>
                  </a:solidFill>
                  <a:latin typeface="+mj-ea"/>
                  <a:ea typeface="+mj-ea"/>
                  <a:cs typeface="+mj-ea"/>
                </a:rPr>
                <a:t>6</a:t>
              </a:r>
              <a:r>
                <a:rPr lang="zh-CN" sz="1600" dirty="0">
                  <a:solidFill>
                    <a:schemeClr val="tx1"/>
                  </a:solidFill>
                  <a:latin typeface="+mj-ea"/>
                  <a:ea typeface="+mj-ea"/>
                  <a:cs typeface="+mj-ea"/>
                </a:rPr>
                <a:t>0kg；最小160*80*1mm，30g；</a:t>
              </a:r>
            </a:p>
          </p:txBody>
        </p:sp>
        <p:sp>
          <p:nvSpPr>
            <p:cNvPr id="6" name="矩形 5"/>
            <p:cNvSpPr/>
            <p:nvPr/>
          </p:nvSpPr>
          <p:spPr>
            <a:xfrm>
              <a:off x="1021" y="1740"/>
              <a:ext cx="7271" cy="725"/>
            </a:xfrm>
            <a:prstGeom prst="rect">
              <a:avLst/>
            </a:prstGeom>
          </p:spPr>
          <p:txBody>
            <a:bodyPr wrap="square">
              <a:spAutoFit/>
            </a:bodyPr>
            <a:lstStyle/>
            <a:p>
              <a:r>
                <a:rPr lang="zh-CN" altLang="en-US" sz="2400" b="1" dirty="0">
                  <a:solidFill>
                    <a:schemeClr val="tx1"/>
                  </a:solidFill>
                  <a:latin typeface="+mj-ea"/>
                  <a:ea typeface="+mj-ea"/>
                </a:rPr>
                <a:t>出库自动分拣区：</a:t>
              </a:r>
            </a:p>
          </p:txBody>
        </p:sp>
        <p:sp>
          <p:nvSpPr>
            <p:cNvPr id="7" name="矩形 6"/>
            <p:cNvSpPr/>
            <p:nvPr/>
          </p:nvSpPr>
          <p:spPr>
            <a:xfrm>
              <a:off x="17312" y="3487"/>
              <a:ext cx="426" cy="2082"/>
            </a:xfrm>
            <a:prstGeom prst="rect">
              <a:avLst/>
            </a:prstGeom>
          </p:spPr>
          <p:txBody>
            <a:bodyPr wrap="square">
              <a:spAutoFit/>
            </a:bodyPr>
            <a:lstStyle/>
            <a:p>
              <a:pPr indent="0">
                <a:spcBef>
                  <a:spcPts val="600"/>
                </a:spcBef>
                <a:spcAft>
                  <a:spcPts val="600"/>
                </a:spcAft>
                <a:buFont typeface="+mj-lt"/>
                <a:buNone/>
                <a:defRPr/>
              </a:pPr>
              <a:r>
                <a:rPr lang="zh-CN" sz="1600" dirty="0">
                  <a:solidFill>
                    <a:schemeClr val="tx1">
                      <a:lumMod val="95000"/>
                      <a:lumOff val="5000"/>
                    </a:schemeClr>
                  </a:solidFill>
                  <a:latin typeface="+mj-ea"/>
                  <a:ea typeface="+mj-ea"/>
                </a:rPr>
                <a:t>窄带分拣机</a:t>
              </a:r>
            </a:p>
          </p:txBody>
        </p:sp>
        <p:pic>
          <p:nvPicPr>
            <p:cNvPr id="9" name="图片 8"/>
            <p:cNvPicPr>
              <a:picLocks noChangeAspect="1"/>
            </p:cNvPicPr>
            <p:nvPr/>
          </p:nvPicPr>
          <p:blipFill>
            <a:blip r:embed="rId2"/>
            <a:stretch>
              <a:fillRect/>
            </a:stretch>
          </p:blipFill>
          <p:spPr>
            <a:xfrm>
              <a:off x="1021" y="2362"/>
              <a:ext cx="8476" cy="4280"/>
            </a:xfrm>
            <a:prstGeom prst="rect">
              <a:avLst/>
            </a:prstGeom>
          </p:spPr>
        </p:pic>
        <p:pic>
          <p:nvPicPr>
            <p:cNvPr id="10" name="图片 9"/>
            <p:cNvPicPr>
              <a:picLocks noChangeAspect="1"/>
            </p:cNvPicPr>
            <p:nvPr/>
          </p:nvPicPr>
          <p:blipFill>
            <a:blip r:embed="rId3"/>
            <a:stretch>
              <a:fillRect/>
            </a:stretch>
          </p:blipFill>
          <p:spPr>
            <a:xfrm>
              <a:off x="9636" y="2555"/>
              <a:ext cx="7676" cy="4087"/>
            </a:xfrm>
            <a:prstGeom prst="rect">
              <a:avLst/>
            </a:prstGeom>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kumimoji="1" lang="zh-CN" altLang="en-US" sz="2800" b="1" smtClean="0">
                <a:solidFill>
                  <a:schemeClr val="accent2"/>
                </a:solidFill>
                <a:latin typeface="微软雅黑" panose="020B0503020204020204" pitchFamily="2" charset="-122"/>
                <a:ea typeface="微软雅黑" panose="020B0503020204020204" pitchFamily="2" charset="-122"/>
                <a:sym typeface="+mn-ea"/>
              </a:rPr>
              <a:t>业务场景二：智慧</a:t>
            </a:r>
            <a:r>
              <a:rPr kumimoji="1" lang="zh-CN" altLang="en-US" sz="2800" b="1" dirty="0">
                <a:solidFill>
                  <a:schemeClr val="accent2"/>
                </a:solidFill>
                <a:latin typeface="微软雅黑" panose="020B0503020204020204" pitchFamily="2" charset="-122"/>
                <a:ea typeface="微软雅黑" panose="020B0503020204020204" pitchFamily="2" charset="-122"/>
                <a:sym typeface="+mn-ea"/>
              </a:rPr>
              <a:t>物流</a:t>
            </a: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2" name="组合 1"/>
          <p:cNvGrpSpPr/>
          <p:nvPr/>
        </p:nvGrpSpPr>
        <p:grpSpPr>
          <a:xfrm>
            <a:off x="481965" y="1124585"/>
            <a:ext cx="11583670" cy="4794250"/>
            <a:chOff x="812" y="1913"/>
            <a:chExt cx="18242" cy="7550"/>
          </a:xfrm>
        </p:grpSpPr>
        <p:sp>
          <p:nvSpPr>
            <p:cNvPr id="80898" name="圆角矩形 170"/>
            <p:cNvSpPr>
              <a:spLocks noChangeArrowheads="1"/>
            </p:cNvSpPr>
            <p:nvPr/>
          </p:nvSpPr>
          <p:spPr bwMode="auto">
            <a:xfrm>
              <a:off x="11532" y="8028"/>
              <a:ext cx="3040" cy="1317"/>
            </a:xfrm>
            <a:prstGeom prst="roundRect">
              <a:avLst>
                <a:gd name="adj" fmla="val 50000"/>
              </a:avLst>
            </a:prstGeom>
            <a:gradFill rotWithShape="1">
              <a:gsLst>
                <a:gs pos="0">
                  <a:srgbClr val="FFF1DF"/>
                </a:gs>
                <a:gs pos="34999">
                  <a:srgbClr val="FFF3E2"/>
                </a:gs>
                <a:gs pos="100000">
                  <a:srgbClr val="FFEDD3"/>
                </a:gs>
              </a:gsLst>
              <a:lin ang="5400000" scaled="1"/>
            </a:gradFill>
            <a:ln w="9525">
              <a:noFill/>
              <a:round/>
            </a:ln>
          </p:spPr>
          <p:txBody>
            <a:bodyPr lIns="91435" tIns="45717" rIns="91435" bIns="45717" anchor="ctr"/>
            <a:lstStyle/>
            <a:p>
              <a:pPr algn="ctr"/>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899" name="圆角矩形 153"/>
            <p:cNvSpPr>
              <a:spLocks noChangeArrowheads="1"/>
            </p:cNvSpPr>
            <p:nvPr/>
          </p:nvSpPr>
          <p:spPr bwMode="auto">
            <a:xfrm>
              <a:off x="7372" y="8028"/>
              <a:ext cx="3842" cy="1317"/>
            </a:xfrm>
            <a:prstGeom prst="roundRect">
              <a:avLst>
                <a:gd name="adj" fmla="val 50000"/>
              </a:avLst>
            </a:prstGeom>
            <a:gradFill rotWithShape="1">
              <a:gsLst>
                <a:gs pos="0">
                  <a:srgbClr val="FFF1DF"/>
                </a:gs>
                <a:gs pos="34999">
                  <a:srgbClr val="FFF3E2"/>
                </a:gs>
                <a:gs pos="100000">
                  <a:srgbClr val="FFEDD3"/>
                </a:gs>
              </a:gsLst>
              <a:lin ang="5400000" scaled="1"/>
            </a:gradFill>
            <a:ln w="9525">
              <a:noFill/>
              <a:round/>
            </a:ln>
          </p:spPr>
          <p:txBody>
            <a:bodyPr lIns="91435" tIns="45717" rIns="91435" bIns="45717" anchor="ctr"/>
            <a:lstStyle/>
            <a:p>
              <a:pPr algn="ctr"/>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00" name="圆角矩形 61"/>
            <p:cNvSpPr>
              <a:spLocks noChangeArrowheads="1"/>
            </p:cNvSpPr>
            <p:nvPr/>
          </p:nvSpPr>
          <p:spPr bwMode="auto">
            <a:xfrm>
              <a:off x="11804" y="4385"/>
              <a:ext cx="5688" cy="1375"/>
            </a:xfrm>
            <a:prstGeom prst="roundRect">
              <a:avLst>
                <a:gd name="adj" fmla="val 50000"/>
              </a:avLst>
            </a:prstGeom>
            <a:gradFill rotWithShape="1">
              <a:gsLst>
                <a:gs pos="0">
                  <a:srgbClr val="FFF1DF"/>
                </a:gs>
                <a:gs pos="34999">
                  <a:srgbClr val="FFF3E2"/>
                </a:gs>
                <a:gs pos="100000">
                  <a:srgbClr val="FFEDD3"/>
                </a:gs>
              </a:gsLst>
              <a:lin ang="5400000" scaled="1"/>
            </a:gradFill>
            <a:ln w="9525">
              <a:noFill/>
              <a:round/>
            </a:ln>
          </p:spPr>
          <p:txBody>
            <a:bodyPr lIns="91435" tIns="45717" rIns="91435" bIns="45717" anchor="ctr"/>
            <a:lstStyle/>
            <a:p>
              <a:pPr algn="ctr"/>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01" name="圆角矩形 62"/>
            <p:cNvSpPr>
              <a:spLocks noChangeArrowheads="1"/>
            </p:cNvSpPr>
            <p:nvPr/>
          </p:nvSpPr>
          <p:spPr bwMode="auto">
            <a:xfrm>
              <a:off x="2094" y="8008"/>
              <a:ext cx="5113" cy="1372"/>
            </a:xfrm>
            <a:prstGeom prst="roundRect">
              <a:avLst>
                <a:gd name="adj" fmla="val 50000"/>
              </a:avLst>
            </a:prstGeom>
            <a:gradFill rotWithShape="1">
              <a:gsLst>
                <a:gs pos="0">
                  <a:srgbClr val="FFF1DF"/>
                </a:gs>
                <a:gs pos="34999">
                  <a:srgbClr val="FFF3E2"/>
                </a:gs>
                <a:gs pos="100000">
                  <a:srgbClr val="FFEDD3"/>
                </a:gs>
              </a:gsLst>
              <a:lin ang="5400000" scaled="1"/>
            </a:gradFill>
            <a:ln w="9525">
              <a:noFill/>
              <a:round/>
            </a:ln>
          </p:spPr>
          <p:txBody>
            <a:bodyPr lIns="91435" tIns="45717" rIns="91435" bIns="45717" anchor="ctr"/>
            <a:lstStyle/>
            <a:p>
              <a:pPr algn="ctr"/>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pic>
          <p:nvPicPr>
            <p:cNvPr id="80902" name="Picture 7" descr="E:\pic\png素材\jiaotong_155.png"/>
            <p:cNvPicPr>
              <a:picLocks noChangeAspect="1" noChangeArrowheads="1"/>
            </p:cNvPicPr>
            <p:nvPr/>
          </p:nvPicPr>
          <p:blipFill>
            <a:blip r:embed="rId2"/>
            <a:srcRect/>
            <a:stretch>
              <a:fillRect/>
            </a:stretch>
          </p:blipFill>
          <p:spPr bwMode="auto">
            <a:xfrm>
              <a:off x="4082" y="2028"/>
              <a:ext cx="1852" cy="1747"/>
            </a:xfrm>
            <a:prstGeom prst="rect">
              <a:avLst/>
            </a:prstGeom>
            <a:noFill/>
            <a:ln w="9525">
              <a:noFill/>
              <a:miter lim="800000"/>
              <a:headEnd/>
              <a:tailEnd/>
            </a:ln>
          </p:spPr>
        </p:pic>
        <p:pic>
          <p:nvPicPr>
            <p:cNvPr id="80903" name="Picture 8"/>
            <p:cNvPicPr>
              <a:picLocks noChangeAspect="1" noChangeArrowheads="1"/>
            </p:cNvPicPr>
            <p:nvPr/>
          </p:nvPicPr>
          <p:blipFill>
            <a:blip r:embed="rId3"/>
            <a:srcRect/>
            <a:stretch>
              <a:fillRect/>
            </a:stretch>
          </p:blipFill>
          <p:spPr bwMode="auto">
            <a:xfrm>
              <a:off x="8234" y="2508"/>
              <a:ext cx="2643" cy="2412"/>
            </a:xfrm>
            <a:prstGeom prst="rect">
              <a:avLst/>
            </a:prstGeom>
            <a:noFill/>
            <a:ln w="9525">
              <a:noFill/>
              <a:miter lim="800000"/>
              <a:headEnd/>
              <a:tailEnd/>
            </a:ln>
          </p:spPr>
        </p:pic>
        <p:pic>
          <p:nvPicPr>
            <p:cNvPr id="80904" name="Picture 11" descr="E:\pic\png素材\服务器.png"/>
            <p:cNvPicPr>
              <a:picLocks noChangeAspect="1" noChangeArrowheads="1"/>
            </p:cNvPicPr>
            <p:nvPr/>
          </p:nvPicPr>
          <p:blipFill>
            <a:blip r:embed="rId4"/>
            <a:srcRect/>
            <a:stretch>
              <a:fillRect/>
            </a:stretch>
          </p:blipFill>
          <p:spPr bwMode="auto">
            <a:xfrm>
              <a:off x="12732" y="3135"/>
              <a:ext cx="4015" cy="2828"/>
            </a:xfrm>
            <a:prstGeom prst="rect">
              <a:avLst/>
            </a:prstGeom>
            <a:noFill/>
            <a:ln w="9525">
              <a:noFill/>
              <a:miter lim="800000"/>
              <a:headEnd/>
              <a:tailEnd/>
            </a:ln>
          </p:spPr>
        </p:pic>
        <p:sp>
          <p:nvSpPr>
            <p:cNvPr id="80905" name="TextBox 23"/>
            <p:cNvSpPr>
              <a:spLocks noChangeArrowheads="1"/>
            </p:cNvSpPr>
            <p:nvPr/>
          </p:nvSpPr>
          <p:spPr bwMode="auto">
            <a:xfrm>
              <a:off x="3852" y="8885"/>
              <a:ext cx="1366" cy="578"/>
            </a:xfrm>
            <a:prstGeom prst="rect">
              <a:avLst/>
            </a:prstGeom>
            <a:noFill/>
            <a:ln w="9525">
              <a:noFill/>
              <a:miter lim="800000"/>
            </a:ln>
          </p:spPr>
          <p:txBody>
            <a:bodyPr wrap="none" lIns="91435" tIns="45717" rIns="91435" bIns="45717">
              <a:spAutoFit/>
            </a:bodyPr>
            <a:lstStyle/>
            <a:p>
              <a:r>
                <a:rPr lang="zh-CN" altLang="en-US">
                  <a:latin typeface="微软雅黑" panose="020B0503020204020204" pitchFamily="2" charset="-122"/>
                  <a:ea typeface="微软雅黑" panose="020B0503020204020204" pitchFamily="2" charset="-122"/>
                  <a:sym typeface="微软雅黑" panose="020B0503020204020204" pitchFamily="2" charset="-122"/>
                </a:rPr>
                <a:t>物流车</a:t>
              </a:r>
              <a:endParaRPr lang="zh-CN" altLang="en-US"/>
            </a:p>
          </p:txBody>
        </p:sp>
        <p:sp>
          <p:nvSpPr>
            <p:cNvPr id="80906" name="TextBox 25"/>
            <p:cNvSpPr>
              <a:spLocks noChangeArrowheads="1"/>
            </p:cNvSpPr>
            <p:nvPr/>
          </p:nvSpPr>
          <p:spPr bwMode="auto">
            <a:xfrm>
              <a:off x="5774" y="2748"/>
              <a:ext cx="1702" cy="578"/>
            </a:xfrm>
            <a:prstGeom prst="rect">
              <a:avLst/>
            </a:prstGeom>
            <a:noFill/>
            <a:ln w="9525">
              <a:noFill/>
              <a:miter lim="800000"/>
            </a:ln>
          </p:spPr>
          <p:txBody>
            <a:bodyPr wrap="none" lIns="91435" tIns="45717" rIns="91435" bIns="45717">
              <a:spAutoFit/>
            </a:bodyPr>
            <a:lstStyle/>
            <a:p>
              <a:r>
                <a:rPr lang="en-US" altLang="zh-CN">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GPS</a:t>
              </a:r>
              <a:r>
                <a:rPr lang="zh-CN" altLang="en-US">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卫星</a:t>
              </a:r>
              <a:endParaRPr lang="zh-CN" altLang="en-US"/>
            </a:p>
          </p:txBody>
        </p:sp>
        <p:sp>
          <p:nvSpPr>
            <p:cNvPr id="80907" name="TextBox 33"/>
            <p:cNvSpPr>
              <a:spLocks noChangeArrowheads="1"/>
            </p:cNvSpPr>
            <p:nvPr/>
          </p:nvSpPr>
          <p:spPr bwMode="auto">
            <a:xfrm>
              <a:off x="10546" y="4508"/>
              <a:ext cx="1726" cy="578"/>
            </a:xfrm>
            <a:prstGeom prst="rect">
              <a:avLst/>
            </a:prstGeom>
            <a:noFill/>
            <a:ln w="9525">
              <a:noFill/>
              <a:miter lim="800000"/>
            </a:ln>
          </p:spPr>
          <p:txBody>
            <a:bodyPr wrap="none" lIns="91435" tIns="45717" rIns="91435" bIns="45717">
              <a:spAutoFit/>
            </a:bodyPr>
            <a:lstStyle/>
            <a:p>
              <a:r>
                <a:rPr lang="zh-CN" altLang="en-US" dirty="0" smtClean="0">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核心</a:t>
              </a:r>
              <a:r>
                <a:rPr lang="zh-CN" altLang="en-US" dirty="0">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网络</a:t>
              </a:r>
              <a:endParaRPr lang="zh-CN" altLang="en-US" dirty="0"/>
            </a:p>
          </p:txBody>
        </p:sp>
        <p:sp>
          <p:nvSpPr>
            <p:cNvPr id="80908" name="TextBox 34"/>
            <p:cNvSpPr>
              <a:spLocks noChangeArrowheads="1"/>
            </p:cNvSpPr>
            <p:nvPr/>
          </p:nvSpPr>
          <p:spPr bwMode="auto">
            <a:xfrm>
              <a:off x="13857" y="5510"/>
              <a:ext cx="2446" cy="578"/>
            </a:xfrm>
            <a:prstGeom prst="rect">
              <a:avLst/>
            </a:prstGeom>
            <a:noFill/>
            <a:ln w="9525">
              <a:noFill/>
              <a:miter lim="800000"/>
            </a:ln>
          </p:spPr>
          <p:txBody>
            <a:bodyPr wrap="none" lIns="91435" tIns="45717" rIns="91435" bIns="45717">
              <a:spAutoFit/>
            </a:bodyPr>
            <a:lstStyle/>
            <a:p>
              <a:r>
                <a:rPr lang="zh-CN" altLang="en-US">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物流防控系统</a:t>
              </a:r>
              <a:endParaRPr lang="zh-CN" altLang="en-US"/>
            </a:p>
          </p:txBody>
        </p:sp>
        <p:sp>
          <p:nvSpPr>
            <p:cNvPr id="80909" name="圆角矩形 72"/>
            <p:cNvSpPr>
              <a:spLocks noChangeArrowheads="1"/>
            </p:cNvSpPr>
            <p:nvPr/>
          </p:nvSpPr>
          <p:spPr bwMode="auto">
            <a:xfrm>
              <a:off x="14894" y="8008"/>
              <a:ext cx="4160" cy="1372"/>
            </a:xfrm>
            <a:prstGeom prst="roundRect">
              <a:avLst>
                <a:gd name="adj" fmla="val 50000"/>
              </a:avLst>
            </a:prstGeom>
            <a:gradFill rotWithShape="1">
              <a:gsLst>
                <a:gs pos="0">
                  <a:srgbClr val="FFF1DF"/>
                </a:gs>
                <a:gs pos="34999">
                  <a:srgbClr val="FFF3E2"/>
                </a:gs>
                <a:gs pos="100000">
                  <a:srgbClr val="FFEDD3"/>
                </a:gs>
              </a:gsLst>
              <a:lin ang="5400000" scaled="1"/>
            </a:gradFill>
            <a:ln w="9525">
              <a:noFill/>
              <a:round/>
            </a:ln>
          </p:spPr>
          <p:txBody>
            <a:bodyPr lIns="91435" tIns="45717" rIns="91435" bIns="45717" anchor="ctr"/>
            <a:lstStyle/>
            <a:p>
              <a:pPr algn="ctr"/>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pic>
          <p:nvPicPr>
            <p:cNvPr id="80910" name="Picture 12" descr="E:\pic\png素材\笔记本.png"/>
            <p:cNvPicPr>
              <a:picLocks noChangeAspect="1" noChangeArrowheads="1"/>
            </p:cNvPicPr>
            <p:nvPr/>
          </p:nvPicPr>
          <p:blipFill>
            <a:blip r:embed="rId5"/>
            <a:srcRect/>
            <a:stretch>
              <a:fillRect/>
            </a:stretch>
          </p:blipFill>
          <p:spPr bwMode="auto">
            <a:xfrm>
              <a:off x="7694" y="8148"/>
              <a:ext cx="960" cy="755"/>
            </a:xfrm>
            <a:prstGeom prst="rect">
              <a:avLst/>
            </a:prstGeom>
            <a:noFill/>
            <a:ln w="9525">
              <a:noFill/>
              <a:miter lim="800000"/>
              <a:headEnd/>
              <a:tailEnd/>
            </a:ln>
          </p:spPr>
        </p:pic>
        <p:sp>
          <p:nvSpPr>
            <p:cNvPr id="80911" name="TextBox 46"/>
            <p:cNvSpPr>
              <a:spLocks noChangeArrowheads="1"/>
            </p:cNvSpPr>
            <p:nvPr/>
          </p:nvSpPr>
          <p:spPr bwMode="auto">
            <a:xfrm>
              <a:off x="15454" y="8873"/>
              <a:ext cx="2086" cy="578"/>
            </a:xfrm>
            <a:prstGeom prst="rect">
              <a:avLst/>
            </a:prstGeom>
            <a:noFill/>
            <a:ln w="9525">
              <a:noFill/>
              <a:miter lim="800000"/>
            </a:ln>
          </p:spPr>
          <p:txBody>
            <a:bodyPr wrap="none" lIns="91435" tIns="45717" rIns="91435" bIns="45717">
              <a:spAutoFit/>
            </a:bodyPr>
            <a:lstStyle/>
            <a:p>
              <a:r>
                <a:rPr lang="zh-CN" altLang="en-US">
                  <a:latin typeface="微软雅黑" panose="020B0503020204020204" pitchFamily="2" charset="-122"/>
                  <a:ea typeface="微软雅黑" panose="020B0503020204020204" pitchFamily="2" charset="-122"/>
                  <a:sym typeface="微软雅黑" panose="020B0503020204020204" pitchFamily="2" charset="-122"/>
                </a:rPr>
                <a:t>物流客户端</a:t>
              </a:r>
              <a:endParaRPr lang="zh-CN" altLang="en-US"/>
            </a:p>
          </p:txBody>
        </p:sp>
        <p:cxnSp>
          <p:nvCxnSpPr>
            <p:cNvPr id="80912" name="曲线连接符 78"/>
            <p:cNvCxnSpPr>
              <a:cxnSpLocks noChangeShapeType="1"/>
            </p:cNvCxnSpPr>
            <p:nvPr/>
          </p:nvCxnSpPr>
          <p:spPr bwMode="auto">
            <a:xfrm rot="16200000" flipH="1">
              <a:off x="14717" y="6405"/>
              <a:ext cx="1667" cy="913"/>
            </a:xfrm>
            <a:prstGeom prst="curvedConnector3">
              <a:avLst>
                <a:gd name="adj1" fmla="val 50000"/>
              </a:avLst>
            </a:prstGeom>
            <a:noFill/>
            <a:ln w="25400">
              <a:solidFill>
                <a:srgbClr val="000000"/>
              </a:solidFill>
              <a:round/>
              <a:tailEnd type="arrow" w="med" len="med"/>
            </a:ln>
          </p:spPr>
        </p:cxnSp>
        <p:cxnSp>
          <p:nvCxnSpPr>
            <p:cNvPr id="80913" name="形状 79"/>
            <p:cNvCxnSpPr>
              <a:cxnSpLocks noChangeShapeType="1"/>
            </p:cNvCxnSpPr>
            <p:nvPr/>
          </p:nvCxnSpPr>
          <p:spPr bwMode="auto">
            <a:xfrm flipV="1">
              <a:off x="10204" y="3135"/>
              <a:ext cx="4538" cy="2845"/>
            </a:xfrm>
            <a:prstGeom prst="curvedConnector4">
              <a:avLst>
                <a:gd name="adj1" fmla="val 23977"/>
                <a:gd name="adj2" fmla="val 118120"/>
              </a:avLst>
            </a:prstGeom>
            <a:noFill/>
            <a:ln w="25400">
              <a:solidFill>
                <a:srgbClr val="E7B98A"/>
              </a:solidFill>
              <a:round/>
              <a:headEnd type="arrow" w="med" len="med"/>
              <a:tailEnd type="arrow" w="med" len="med"/>
            </a:ln>
          </p:spPr>
        </p:cxnSp>
        <p:grpSp>
          <p:nvGrpSpPr>
            <p:cNvPr id="4" name="Group 32"/>
            <p:cNvGrpSpPr/>
            <p:nvPr/>
          </p:nvGrpSpPr>
          <p:grpSpPr bwMode="auto">
            <a:xfrm>
              <a:off x="3404" y="4530"/>
              <a:ext cx="488" cy="580"/>
              <a:chOff x="0" y="0"/>
              <a:chExt cx="264724" cy="331264"/>
            </a:xfrm>
          </p:grpSpPr>
          <p:sp>
            <p:nvSpPr>
              <p:cNvPr id="80976" name="椭圆 103"/>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lstStyle/>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77" name="TextBox 56"/>
              <p:cNvSpPr>
                <a:spLocks noChangeArrowheads="1"/>
              </p:cNvSpPr>
              <p:nvPr/>
            </p:nvSpPr>
            <p:spPr bwMode="auto">
              <a:xfrm>
                <a:off x="0" y="0"/>
                <a:ext cx="264724" cy="331264"/>
              </a:xfrm>
              <a:prstGeom prst="rect">
                <a:avLst/>
              </a:prstGeom>
              <a:noFill/>
              <a:ln w="9525">
                <a:noFill/>
                <a:miter lim="800000"/>
              </a:ln>
            </p:spPr>
            <p:txBody>
              <a:bodyPr wrap="none">
                <a:spAutoFit/>
              </a:bodyPr>
              <a:lstStyle/>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sp>
          <p:nvSpPr>
            <p:cNvPr id="80915" name="TextBox 58"/>
            <p:cNvSpPr>
              <a:spLocks noChangeArrowheads="1"/>
            </p:cNvSpPr>
            <p:nvPr/>
          </p:nvSpPr>
          <p:spPr bwMode="auto">
            <a:xfrm>
              <a:off x="812" y="4740"/>
              <a:ext cx="3050" cy="1450"/>
            </a:xfrm>
            <a:prstGeom prst="rect">
              <a:avLst/>
            </a:prstGeom>
            <a:noFill/>
            <a:ln w="9525">
              <a:noFill/>
              <a:miter lim="800000"/>
            </a:ln>
          </p:spPr>
          <p:txBody>
            <a:bodyPr lIns="91435" tIns="45717" rIns="91435" bIns="45717">
              <a:spAutoFit/>
            </a:bodyPr>
            <a:lstStyle/>
            <a:p>
              <a:r>
                <a:rPr lang="zh-CN" altLang="en-US">
                  <a:latin typeface="微软雅黑" panose="020B0503020204020204" pitchFamily="2" charset="-122"/>
                  <a:ea typeface="微软雅黑" panose="020B0503020204020204" pitchFamily="2" charset="-122"/>
                  <a:sym typeface="微软雅黑" panose="020B0503020204020204" pitchFamily="2" charset="-122"/>
                </a:rPr>
                <a:t>托运单填写</a:t>
              </a:r>
            </a:p>
            <a:p>
              <a:r>
                <a:rPr lang="zh-CN" altLang="en-US">
                  <a:latin typeface="微软雅黑" panose="020B0503020204020204" pitchFamily="2" charset="-122"/>
                  <a:ea typeface="微软雅黑" panose="020B0503020204020204" pitchFamily="2" charset="-122"/>
                  <a:sym typeface="微软雅黑" panose="020B0503020204020204" pitchFamily="2" charset="-122"/>
                </a:rPr>
                <a:t>托运单录入</a:t>
              </a:r>
            </a:p>
            <a:p>
              <a:r>
                <a:rPr lang="zh-CN" altLang="en-US">
                  <a:latin typeface="微软雅黑" panose="020B0503020204020204" pitchFamily="2" charset="-122"/>
                  <a:ea typeface="微软雅黑" panose="020B0503020204020204" pitchFamily="2" charset="-122"/>
                  <a:sym typeface="微软雅黑" panose="020B0503020204020204" pitchFamily="2" charset="-122"/>
                </a:rPr>
                <a:t>托运手续完成</a:t>
              </a:r>
              <a:endParaRPr lang="zh-CN" altLang="en-US"/>
            </a:p>
          </p:txBody>
        </p:sp>
        <p:sp>
          <p:nvSpPr>
            <p:cNvPr id="80916" name="直接连接符 82"/>
            <p:cNvSpPr>
              <a:spLocks noChangeShapeType="1"/>
            </p:cNvSpPr>
            <p:nvPr/>
          </p:nvSpPr>
          <p:spPr bwMode="auto">
            <a:xfrm>
              <a:off x="812" y="4655"/>
              <a:ext cx="2512" cy="3"/>
            </a:xfrm>
            <a:prstGeom prst="line">
              <a:avLst/>
            </a:prstGeom>
            <a:noFill/>
            <a:ln w="9525">
              <a:solidFill>
                <a:srgbClr val="E7B98A"/>
              </a:solidFill>
              <a:round/>
            </a:ln>
          </p:spPr>
          <p:txBody>
            <a:bodyPr lIns="70070" tIns="35035" rIns="70070" bIns="35035"/>
            <a:lstStyle/>
            <a:p>
              <a:endParaRPr lang="zh-CN" altLang="en-US"/>
            </a:p>
          </p:txBody>
        </p:sp>
        <p:sp>
          <p:nvSpPr>
            <p:cNvPr id="80917" name="直接连接符 87"/>
            <p:cNvSpPr>
              <a:spLocks noChangeShapeType="1"/>
            </p:cNvSpPr>
            <p:nvPr/>
          </p:nvSpPr>
          <p:spPr bwMode="auto">
            <a:xfrm>
              <a:off x="11012" y="2013"/>
              <a:ext cx="2512" cy="2"/>
            </a:xfrm>
            <a:prstGeom prst="line">
              <a:avLst/>
            </a:prstGeom>
            <a:noFill/>
            <a:ln w="9525">
              <a:solidFill>
                <a:srgbClr val="E7B98A"/>
              </a:solidFill>
              <a:round/>
            </a:ln>
          </p:spPr>
          <p:txBody>
            <a:bodyPr lIns="70070" tIns="35035" rIns="70070" bIns="35035"/>
            <a:lstStyle/>
            <a:p>
              <a:endParaRPr lang="zh-CN" altLang="en-US"/>
            </a:p>
          </p:txBody>
        </p:sp>
        <p:sp>
          <p:nvSpPr>
            <p:cNvPr id="80918" name="TextBox 70"/>
            <p:cNvSpPr>
              <a:spLocks noChangeArrowheads="1"/>
            </p:cNvSpPr>
            <p:nvPr/>
          </p:nvSpPr>
          <p:spPr bwMode="auto">
            <a:xfrm>
              <a:off x="11144" y="2013"/>
              <a:ext cx="2643" cy="1014"/>
            </a:xfrm>
            <a:prstGeom prst="rect">
              <a:avLst/>
            </a:prstGeom>
            <a:noFill/>
            <a:ln w="9525">
              <a:noFill/>
              <a:miter lim="800000"/>
            </a:ln>
          </p:spPr>
          <p:txBody>
            <a:bodyPr lIns="91435" tIns="45717" rIns="91435" bIns="45717">
              <a:spAutoFit/>
            </a:bodyPr>
            <a:lstStyle/>
            <a:p>
              <a:r>
                <a:rPr lang="zh-CN" altLang="en-US">
                  <a:latin typeface="微软雅黑" panose="020B0503020204020204" pitchFamily="2" charset="-122"/>
                  <a:ea typeface="微软雅黑" panose="020B0503020204020204" pitchFamily="2" charset="-122"/>
                  <a:sym typeface="微软雅黑" panose="020B0503020204020204" pitchFamily="2" charset="-122"/>
                </a:rPr>
                <a:t>核心网络负责数据双向传输</a:t>
              </a:r>
              <a:endParaRPr lang="zh-CN" altLang="en-US"/>
            </a:p>
          </p:txBody>
        </p:sp>
        <p:sp>
          <p:nvSpPr>
            <p:cNvPr id="80919" name="直接连接符 90"/>
            <p:cNvSpPr>
              <a:spLocks noChangeShapeType="1"/>
            </p:cNvSpPr>
            <p:nvPr/>
          </p:nvSpPr>
          <p:spPr bwMode="auto">
            <a:xfrm>
              <a:off x="15112" y="2638"/>
              <a:ext cx="2510" cy="2"/>
            </a:xfrm>
            <a:prstGeom prst="line">
              <a:avLst/>
            </a:prstGeom>
            <a:noFill/>
            <a:ln w="9525">
              <a:solidFill>
                <a:srgbClr val="E7B98A"/>
              </a:solidFill>
              <a:round/>
            </a:ln>
          </p:spPr>
          <p:txBody>
            <a:bodyPr lIns="70070" tIns="35035" rIns="70070" bIns="35035"/>
            <a:lstStyle/>
            <a:p>
              <a:endParaRPr lang="zh-CN" altLang="en-US"/>
            </a:p>
          </p:txBody>
        </p:sp>
        <p:sp>
          <p:nvSpPr>
            <p:cNvPr id="80920" name="TextBox 75"/>
            <p:cNvSpPr>
              <a:spLocks noChangeArrowheads="1"/>
            </p:cNvSpPr>
            <p:nvPr/>
          </p:nvSpPr>
          <p:spPr bwMode="auto">
            <a:xfrm>
              <a:off x="15242" y="2638"/>
              <a:ext cx="2645" cy="578"/>
            </a:xfrm>
            <a:prstGeom prst="rect">
              <a:avLst/>
            </a:prstGeom>
            <a:noFill/>
            <a:ln w="9525">
              <a:noFill/>
              <a:miter lim="800000"/>
            </a:ln>
          </p:spPr>
          <p:txBody>
            <a:bodyPr lIns="91435" tIns="45717" rIns="91435" bIns="45717">
              <a:spAutoFit/>
            </a:bodyPr>
            <a:lstStyle/>
            <a:p>
              <a:r>
                <a:rPr lang="zh-CN" altLang="en-US">
                  <a:latin typeface="微软雅黑" panose="020B0503020204020204" pitchFamily="2" charset="-122"/>
                  <a:ea typeface="微软雅黑" panose="020B0503020204020204" pitchFamily="2" charset="-122"/>
                  <a:sym typeface="微软雅黑" panose="020B0503020204020204" pitchFamily="2" charset="-122"/>
                </a:rPr>
                <a:t>物流防控平台</a:t>
              </a:r>
              <a:endParaRPr lang="zh-CN" altLang="en-US"/>
            </a:p>
          </p:txBody>
        </p:sp>
        <p:grpSp>
          <p:nvGrpSpPr>
            <p:cNvPr id="5" name="Group 41"/>
            <p:cNvGrpSpPr/>
            <p:nvPr/>
          </p:nvGrpSpPr>
          <p:grpSpPr bwMode="auto">
            <a:xfrm>
              <a:off x="14977" y="6163"/>
              <a:ext cx="488" cy="580"/>
              <a:chOff x="0" y="0"/>
              <a:chExt cx="264725" cy="331553"/>
            </a:xfrm>
          </p:grpSpPr>
          <p:sp>
            <p:nvSpPr>
              <p:cNvPr id="80974" name="椭圆 95"/>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lstStyle/>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75" name="TextBox 78"/>
              <p:cNvSpPr>
                <a:spLocks noChangeArrowheads="1"/>
              </p:cNvSpPr>
              <p:nvPr/>
            </p:nvSpPr>
            <p:spPr bwMode="auto">
              <a:xfrm>
                <a:off x="0" y="0"/>
                <a:ext cx="264725" cy="331553"/>
              </a:xfrm>
              <a:prstGeom prst="rect">
                <a:avLst/>
              </a:prstGeom>
              <a:noFill/>
              <a:ln w="9525">
                <a:noFill/>
                <a:miter lim="800000"/>
              </a:ln>
            </p:spPr>
            <p:txBody>
              <a:bodyPr wrap="none">
                <a:spAutoFit/>
              </a:bodyPr>
              <a:lstStyle/>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sp>
          <p:nvSpPr>
            <p:cNvPr id="80922" name="直接连接符 93"/>
            <p:cNvSpPr>
              <a:spLocks noChangeShapeType="1"/>
            </p:cNvSpPr>
            <p:nvPr/>
          </p:nvSpPr>
          <p:spPr bwMode="auto">
            <a:xfrm>
              <a:off x="15162" y="6290"/>
              <a:ext cx="2512" cy="5"/>
            </a:xfrm>
            <a:prstGeom prst="line">
              <a:avLst/>
            </a:prstGeom>
            <a:noFill/>
            <a:ln w="9525">
              <a:solidFill>
                <a:srgbClr val="E7B98A"/>
              </a:solidFill>
              <a:round/>
            </a:ln>
          </p:spPr>
          <p:txBody>
            <a:bodyPr lIns="70070" tIns="35035" rIns="70070" bIns="35035"/>
            <a:lstStyle/>
            <a:p>
              <a:endParaRPr lang="zh-CN" altLang="en-US"/>
            </a:p>
          </p:txBody>
        </p:sp>
        <p:sp>
          <p:nvSpPr>
            <p:cNvPr id="80923" name="TextBox 80"/>
            <p:cNvSpPr>
              <a:spLocks noChangeArrowheads="1"/>
            </p:cNvSpPr>
            <p:nvPr/>
          </p:nvSpPr>
          <p:spPr bwMode="auto">
            <a:xfrm>
              <a:off x="15294" y="6290"/>
              <a:ext cx="2643" cy="1014"/>
            </a:xfrm>
            <a:prstGeom prst="rect">
              <a:avLst/>
            </a:prstGeom>
            <a:noFill/>
            <a:ln w="9525">
              <a:noFill/>
              <a:miter lim="800000"/>
            </a:ln>
          </p:spPr>
          <p:txBody>
            <a:bodyPr lIns="91435" tIns="45717" rIns="91435" bIns="45717">
              <a:spAutoFit/>
            </a:bodyPr>
            <a:lstStyle/>
            <a:p>
              <a:r>
                <a:rPr lang="zh-CN" altLang="en-US">
                  <a:latin typeface="微软雅黑" panose="020B0503020204020204" pitchFamily="2" charset="-122"/>
                  <a:ea typeface="微软雅黑" panose="020B0503020204020204" pitchFamily="2" charset="-122"/>
                  <a:sym typeface="微软雅黑" panose="020B0503020204020204" pitchFamily="2" charset="-122"/>
                </a:rPr>
                <a:t>管理人员</a:t>
              </a:r>
            </a:p>
            <a:p>
              <a:r>
                <a:rPr lang="zh-CN" altLang="en-US">
                  <a:latin typeface="微软雅黑" panose="020B0503020204020204" pitchFamily="2" charset="-122"/>
                  <a:ea typeface="微软雅黑" panose="020B0503020204020204" pitchFamily="2" charset="-122"/>
                  <a:sym typeface="微软雅黑" panose="020B0503020204020204" pitchFamily="2" charset="-122"/>
                </a:rPr>
                <a:t>调度监控</a:t>
              </a:r>
              <a:endParaRPr lang="zh-CN" altLang="en-US"/>
            </a:p>
          </p:txBody>
        </p:sp>
        <p:pic>
          <p:nvPicPr>
            <p:cNvPr id="80924" name="Picture 7" descr="C:\Users\IBM\Desktop\图片2.pn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574" y="8028"/>
              <a:ext cx="2188" cy="1062"/>
            </a:xfrm>
            <a:prstGeom prst="rect">
              <a:avLst/>
            </a:prstGeom>
            <a:noFill/>
            <a:ln w="9525">
              <a:noFill/>
              <a:miter lim="800000"/>
              <a:headEnd/>
              <a:tailEnd/>
            </a:ln>
          </p:spPr>
        </p:pic>
        <p:pic>
          <p:nvPicPr>
            <p:cNvPr id="80925" name="图片 125" descr="货柜车 2.jpg"/>
            <p:cNvPicPr>
              <a:picLocks noChangeAspect="1" noChangeArrowheads="1"/>
            </p:cNvPicPr>
            <p:nvPr/>
          </p:nvPicPr>
          <p:blipFill>
            <a:blip r:embed="rId7"/>
            <a:srcRect/>
            <a:stretch>
              <a:fillRect/>
            </a:stretch>
          </p:blipFill>
          <p:spPr bwMode="auto">
            <a:xfrm>
              <a:off x="5132" y="8148"/>
              <a:ext cx="1442" cy="860"/>
            </a:xfrm>
            <a:prstGeom prst="rect">
              <a:avLst/>
            </a:prstGeom>
            <a:noFill/>
            <a:ln w="9525">
              <a:noFill/>
              <a:miter lim="800000"/>
              <a:headEnd/>
              <a:tailEnd/>
            </a:ln>
          </p:spPr>
        </p:pic>
        <p:pic>
          <p:nvPicPr>
            <p:cNvPr id="80926" name="Picture 23" descr="Administrator"/>
            <p:cNvPicPr>
              <a:picLocks noChangeAspect="1" noChangeArrowheads="1"/>
            </p:cNvPicPr>
            <p:nvPr/>
          </p:nvPicPr>
          <p:blipFill>
            <a:blip r:embed="rId8"/>
            <a:srcRect/>
            <a:stretch>
              <a:fillRect/>
            </a:stretch>
          </p:blipFill>
          <p:spPr bwMode="auto">
            <a:xfrm>
              <a:off x="1137" y="3465"/>
              <a:ext cx="1515" cy="1133"/>
            </a:xfrm>
            <a:prstGeom prst="rect">
              <a:avLst/>
            </a:prstGeom>
            <a:noFill/>
            <a:ln w="9525">
              <a:noFill/>
              <a:miter lim="800000"/>
              <a:headEnd/>
              <a:tailEnd/>
            </a:ln>
          </p:spPr>
        </p:pic>
        <p:sp>
          <p:nvSpPr>
            <p:cNvPr id="80927" name="TextBox 64"/>
            <p:cNvSpPr>
              <a:spLocks noChangeArrowheads="1"/>
            </p:cNvSpPr>
            <p:nvPr/>
          </p:nvSpPr>
          <p:spPr bwMode="auto">
            <a:xfrm>
              <a:off x="3772" y="6953"/>
              <a:ext cx="2642" cy="1014"/>
            </a:xfrm>
            <a:prstGeom prst="rect">
              <a:avLst/>
            </a:prstGeom>
            <a:noFill/>
            <a:ln w="9525">
              <a:noFill/>
              <a:miter lim="800000"/>
            </a:ln>
          </p:spPr>
          <p:txBody>
            <a:bodyPr lIns="91435" tIns="45717" rIns="91435" bIns="45717">
              <a:spAutoFit/>
            </a:bodyPr>
            <a:lstStyle/>
            <a:p>
              <a:r>
                <a:rPr lang="zh-CN" altLang="en-US">
                  <a:latin typeface="微软雅黑" panose="020B0503020204020204" pitchFamily="2" charset="-122"/>
                  <a:ea typeface="微软雅黑" panose="020B0503020204020204" pitchFamily="2" charset="-122"/>
                  <a:sym typeface="微软雅黑" panose="020B0503020204020204" pitchFamily="2" charset="-122"/>
                </a:rPr>
                <a:t>车辆派遣</a:t>
              </a:r>
            </a:p>
            <a:p>
              <a:r>
                <a:rPr lang="zh-CN" altLang="en-US">
                  <a:latin typeface="微软雅黑" panose="020B0503020204020204" pitchFamily="2" charset="-122"/>
                  <a:ea typeface="微软雅黑" panose="020B0503020204020204" pitchFamily="2" charset="-122"/>
                  <a:sym typeface="微软雅黑" panose="020B0503020204020204" pitchFamily="2" charset="-122"/>
                </a:rPr>
                <a:t>货物签收</a:t>
              </a:r>
              <a:endParaRPr lang="zh-CN" altLang="en-US"/>
            </a:p>
          </p:txBody>
        </p:sp>
        <p:grpSp>
          <p:nvGrpSpPr>
            <p:cNvPr id="8" name="Group 50"/>
            <p:cNvGrpSpPr/>
            <p:nvPr/>
          </p:nvGrpSpPr>
          <p:grpSpPr bwMode="auto">
            <a:xfrm>
              <a:off x="3454" y="6825"/>
              <a:ext cx="488" cy="580"/>
              <a:chOff x="0" y="0"/>
              <a:chExt cx="264724" cy="329844"/>
            </a:xfrm>
          </p:grpSpPr>
          <p:sp>
            <p:nvSpPr>
              <p:cNvPr id="80972" name="椭圆 130"/>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lstStyle/>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73" name="TextBox 67"/>
              <p:cNvSpPr>
                <a:spLocks noChangeArrowheads="1"/>
              </p:cNvSpPr>
              <p:nvPr/>
            </p:nvSpPr>
            <p:spPr bwMode="auto">
              <a:xfrm>
                <a:off x="0" y="0"/>
                <a:ext cx="264724" cy="329844"/>
              </a:xfrm>
              <a:prstGeom prst="rect">
                <a:avLst/>
              </a:prstGeom>
              <a:noFill/>
              <a:ln w="9525">
                <a:noFill/>
                <a:miter lim="800000"/>
              </a:ln>
            </p:spPr>
            <p:txBody>
              <a:bodyPr wrap="none">
                <a:spAutoFit/>
              </a:bodyPr>
              <a:lstStyle/>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sp>
          <p:nvSpPr>
            <p:cNvPr id="80929" name="直接连接符 132"/>
            <p:cNvSpPr>
              <a:spLocks noChangeShapeType="1"/>
            </p:cNvSpPr>
            <p:nvPr/>
          </p:nvSpPr>
          <p:spPr bwMode="auto">
            <a:xfrm>
              <a:off x="3772" y="6953"/>
              <a:ext cx="2512" cy="2"/>
            </a:xfrm>
            <a:prstGeom prst="line">
              <a:avLst/>
            </a:prstGeom>
            <a:noFill/>
            <a:ln w="9525">
              <a:solidFill>
                <a:srgbClr val="E7B98A"/>
              </a:solidFill>
              <a:round/>
            </a:ln>
          </p:spPr>
          <p:txBody>
            <a:bodyPr lIns="70070" tIns="35035" rIns="70070" bIns="35035"/>
            <a:lstStyle/>
            <a:p>
              <a:endParaRPr lang="zh-CN" altLang="en-US"/>
            </a:p>
          </p:txBody>
        </p:sp>
        <p:pic>
          <p:nvPicPr>
            <p:cNvPr id="80930" name="Picture 3"/>
            <p:cNvPicPr>
              <a:picLocks noChangeAspect="1" noChangeArrowheads="1"/>
            </p:cNvPicPr>
            <p:nvPr/>
          </p:nvPicPr>
          <p:blipFill>
            <a:blip r:embed="rId9"/>
            <a:srcRect/>
            <a:stretch>
              <a:fillRect/>
            </a:stretch>
          </p:blipFill>
          <p:spPr bwMode="auto">
            <a:xfrm>
              <a:off x="9934" y="8148"/>
              <a:ext cx="778" cy="837"/>
            </a:xfrm>
            <a:prstGeom prst="rect">
              <a:avLst/>
            </a:prstGeom>
            <a:noFill/>
            <a:ln w="9525">
              <a:noFill/>
              <a:miter lim="800000"/>
              <a:headEnd/>
              <a:tailEnd/>
            </a:ln>
          </p:spPr>
        </p:pic>
        <p:sp>
          <p:nvSpPr>
            <p:cNvPr id="80931" name="TextBox 64"/>
            <p:cNvSpPr>
              <a:spLocks noChangeArrowheads="1"/>
            </p:cNvSpPr>
            <p:nvPr/>
          </p:nvSpPr>
          <p:spPr bwMode="auto">
            <a:xfrm>
              <a:off x="8172" y="6993"/>
              <a:ext cx="2645" cy="1886"/>
            </a:xfrm>
            <a:prstGeom prst="rect">
              <a:avLst/>
            </a:prstGeom>
            <a:noFill/>
            <a:ln w="9525">
              <a:noFill/>
              <a:miter lim="800000"/>
            </a:ln>
          </p:spPr>
          <p:txBody>
            <a:bodyPr lIns="91435" tIns="45717" rIns="91435" bIns="45717">
              <a:spAutoFit/>
            </a:bodyPr>
            <a:lstStyle/>
            <a:p>
              <a:r>
                <a:rPr lang="zh-CN" altLang="en-US">
                  <a:latin typeface="微软雅黑" panose="020B0503020204020204" pitchFamily="2" charset="-122"/>
                  <a:ea typeface="微软雅黑" panose="020B0503020204020204" pitchFamily="2" charset="-122"/>
                  <a:sym typeface="微软雅黑" panose="020B0503020204020204" pitchFamily="2" charset="-122"/>
                </a:rPr>
                <a:t>托运成功短信</a:t>
              </a:r>
            </a:p>
            <a:p>
              <a:r>
                <a:rPr lang="zh-CN" altLang="en-US">
                  <a:latin typeface="微软雅黑" panose="020B0503020204020204" pitchFamily="2" charset="-122"/>
                  <a:ea typeface="微软雅黑" panose="020B0503020204020204" pitchFamily="2" charset="-122"/>
                  <a:sym typeface="微软雅黑" panose="020B0503020204020204" pitchFamily="2" charset="-122"/>
                </a:rPr>
                <a:t>货物进度短信</a:t>
              </a:r>
            </a:p>
            <a:p>
              <a:r>
                <a:rPr lang="zh-CN" altLang="en-US">
                  <a:latin typeface="微软雅黑" panose="020B0503020204020204" pitchFamily="2" charset="-122"/>
                  <a:ea typeface="微软雅黑" panose="020B0503020204020204" pitchFamily="2" charset="-122"/>
                  <a:sym typeface="微软雅黑" panose="020B0503020204020204" pitchFamily="2" charset="-122"/>
                </a:rPr>
                <a:t>托运完成短信</a:t>
              </a:r>
            </a:p>
            <a:p>
              <a:endParaRPr lang="en-US" altLang="zh-CN">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32" name="直接连接符 147"/>
            <p:cNvSpPr>
              <a:spLocks noChangeShapeType="1"/>
            </p:cNvSpPr>
            <p:nvPr/>
          </p:nvSpPr>
          <p:spPr bwMode="auto">
            <a:xfrm>
              <a:off x="8182" y="6993"/>
              <a:ext cx="2512" cy="0"/>
            </a:xfrm>
            <a:prstGeom prst="line">
              <a:avLst/>
            </a:prstGeom>
            <a:noFill/>
            <a:ln w="9525">
              <a:solidFill>
                <a:srgbClr val="E7B98A"/>
              </a:solidFill>
              <a:round/>
            </a:ln>
          </p:spPr>
          <p:txBody>
            <a:bodyPr lIns="70070" tIns="35035" rIns="70070" bIns="35035"/>
            <a:lstStyle/>
            <a:p>
              <a:endParaRPr lang="zh-CN" altLang="en-US"/>
            </a:p>
          </p:txBody>
        </p:sp>
        <p:pic>
          <p:nvPicPr>
            <p:cNvPr id="80933" name="Picture 12" descr="47"/>
            <p:cNvPicPr>
              <a:picLocks noChangeAspect="1" noChangeArrowheads="1"/>
            </p:cNvPicPr>
            <p:nvPr/>
          </p:nvPicPr>
          <p:blipFill>
            <a:blip r:embed="rId10"/>
            <a:srcRect/>
            <a:stretch>
              <a:fillRect/>
            </a:stretch>
          </p:blipFill>
          <p:spPr bwMode="auto">
            <a:xfrm>
              <a:off x="8654" y="8148"/>
              <a:ext cx="1190" cy="837"/>
            </a:xfrm>
            <a:prstGeom prst="rect">
              <a:avLst/>
            </a:prstGeom>
            <a:noFill/>
            <a:ln w="9525">
              <a:noFill/>
              <a:miter lim="800000"/>
              <a:headEnd/>
              <a:tailEnd/>
            </a:ln>
          </p:spPr>
        </p:pic>
        <p:sp>
          <p:nvSpPr>
            <p:cNvPr id="80934" name="TextBox 23"/>
            <p:cNvSpPr>
              <a:spLocks noChangeArrowheads="1"/>
            </p:cNvSpPr>
            <p:nvPr/>
          </p:nvSpPr>
          <p:spPr bwMode="auto">
            <a:xfrm>
              <a:off x="8707" y="8865"/>
              <a:ext cx="1726" cy="578"/>
            </a:xfrm>
            <a:prstGeom prst="rect">
              <a:avLst/>
            </a:prstGeom>
            <a:noFill/>
            <a:ln w="9525">
              <a:noFill/>
              <a:miter lim="800000"/>
            </a:ln>
          </p:spPr>
          <p:txBody>
            <a:bodyPr wrap="none" lIns="91435" tIns="45717" rIns="91435" bIns="45717">
              <a:spAutoFit/>
            </a:bodyPr>
            <a:lstStyle/>
            <a:p>
              <a:r>
                <a:rPr lang="zh-CN" altLang="en-US">
                  <a:latin typeface="微软雅黑" panose="020B0503020204020204" pitchFamily="2" charset="-122"/>
                  <a:ea typeface="微软雅黑" panose="020B0503020204020204" pitchFamily="2" charset="-122"/>
                  <a:sym typeface="微软雅黑" panose="020B0503020204020204" pitchFamily="2" charset="-122"/>
                </a:rPr>
                <a:t>托运客户</a:t>
              </a:r>
              <a:endParaRPr lang="zh-CN" altLang="en-US"/>
            </a:p>
          </p:txBody>
        </p:sp>
        <p:pic>
          <p:nvPicPr>
            <p:cNvPr id="80935" name="Picture 111" descr="Clipboard"/>
            <p:cNvPicPr>
              <a:picLocks noChangeAspect="1" noChangeArrowheads="1"/>
            </p:cNvPicPr>
            <p:nvPr/>
          </p:nvPicPr>
          <p:blipFill>
            <a:blip r:embed="rId11"/>
            <a:srcRect/>
            <a:stretch>
              <a:fillRect/>
            </a:stretch>
          </p:blipFill>
          <p:spPr bwMode="auto">
            <a:xfrm>
              <a:off x="15214" y="8148"/>
              <a:ext cx="1600" cy="837"/>
            </a:xfrm>
            <a:prstGeom prst="rect">
              <a:avLst/>
            </a:prstGeom>
            <a:noFill/>
            <a:ln w="9525">
              <a:noFill/>
              <a:miter lim="800000"/>
              <a:headEnd/>
              <a:tailEnd/>
            </a:ln>
          </p:spPr>
        </p:pic>
        <p:pic>
          <p:nvPicPr>
            <p:cNvPr id="80936" name="Picture 16" descr="http://t2.baidu.com/it/u=2540624920,3848435866&amp;fm=3&amp;gp=0.jpg"/>
            <p:cNvPicPr>
              <a:picLocks noChangeAspect="1" noChangeArrowheads="1"/>
            </p:cNvPicPr>
            <p:nvPr/>
          </p:nvPicPr>
          <p:blipFill>
            <a:blip r:embed="rId12"/>
            <a:srcRect/>
            <a:stretch>
              <a:fillRect/>
            </a:stretch>
          </p:blipFill>
          <p:spPr bwMode="auto">
            <a:xfrm>
              <a:off x="972" y="6348"/>
              <a:ext cx="1920" cy="960"/>
            </a:xfrm>
            <a:prstGeom prst="rect">
              <a:avLst/>
            </a:prstGeom>
            <a:noFill/>
            <a:ln w="9525">
              <a:noFill/>
              <a:miter lim="800000"/>
              <a:headEnd/>
              <a:tailEnd/>
            </a:ln>
          </p:spPr>
        </p:pic>
        <p:pic>
          <p:nvPicPr>
            <p:cNvPr id="80937" name="Picture 8" descr="D:\业务规划\素材&amp;图片\PPT图片\终端设备\服务器\b1.jpg"/>
            <p:cNvPicPr>
              <a:picLocks noChangeAspect="1" noChangeArrowheads="1"/>
            </p:cNvPicPr>
            <p:nvPr/>
          </p:nvPicPr>
          <p:blipFill>
            <a:blip r:embed="rId13"/>
            <a:srcRect/>
            <a:stretch>
              <a:fillRect/>
            </a:stretch>
          </p:blipFill>
          <p:spPr bwMode="auto">
            <a:xfrm>
              <a:off x="16974" y="8148"/>
              <a:ext cx="1133" cy="782"/>
            </a:xfrm>
            <a:prstGeom prst="rect">
              <a:avLst/>
            </a:prstGeom>
            <a:noFill/>
            <a:ln w="9525">
              <a:noFill/>
              <a:miter lim="800000"/>
              <a:headEnd/>
              <a:tailEnd/>
            </a:ln>
          </p:spPr>
        </p:pic>
        <p:sp>
          <p:nvSpPr>
            <p:cNvPr id="80938" name="TextBox 78"/>
            <p:cNvSpPr>
              <a:spLocks noChangeArrowheads="1"/>
            </p:cNvSpPr>
            <p:nvPr/>
          </p:nvSpPr>
          <p:spPr bwMode="auto">
            <a:xfrm>
              <a:off x="10174" y="7050"/>
              <a:ext cx="486" cy="578"/>
            </a:xfrm>
            <a:prstGeom prst="rect">
              <a:avLst/>
            </a:prstGeom>
            <a:noFill/>
            <a:ln w="9525">
              <a:noFill/>
              <a:miter lim="800000"/>
            </a:ln>
          </p:spPr>
          <p:txBody>
            <a:bodyPr wrap="none" lIns="91435" tIns="45717" rIns="91435" bIns="45717">
              <a:spAutoFit/>
            </a:bodyPr>
            <a:lstStyle/>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nvGrpSpPr>
            <p:cNvPr id="12" name="Group 63"/>
            <p:cNvGrpSpPr/>
            <p:nvPr/>
          </p:nvGrpSpPr>
          <p:grpSpPr bwMode="auto">
            <a:xfrm>
              <a:off x="7854" y="6878"/>
              <a:ext cx="488" cy="580"/>
              <a:chOff x="0" y="0"/>
              <a:chExt cx="264724" cy="332981"/>
            </a:xfrm>
          </p:grpSpPr>
          <p:sp>
            <p:nvSpPr>
              <p:cNvPr id="80970" name="椭圆 160"/>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lstStyle/>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71" name="TextBox 78"/>
              <p:cNvSpPr>
                <a:spLocks noChangeArrowheads="1"/>
              </p:cNvSpPr>
              <p:nvPr/>
            </p:nvSpPr>
            <p:spPr bwMode="auto">
              <a:xfrm>
                <a:off x="0" y="0"/>
                <a:ext cx="264724" cy="332981"/>
              </a:xfrm>
              <a:prstGeom prst="rect">
                <a:avLst/>
              </a:prstGeom>
              <a:noFill/>
              <a:ln w="9525">
                <a:noFill/>
                <a:miter lim="800000"/>
              </a:ln>
            </p:spPr>
            <p:txBody>
              <a:bodyPr wrap="none">
                <a:spAutoFit/>
              </a:bodyPr>
              <a:lstStyle/>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grpSp>
          <p:nvGrpSpPr>
            <p:cNvPr id="13" name="Group 66"/>
            <p:cNvGrpSpPr/>
            <p:nvPr/>
          </p:nvGrpSpPr>
          <p:grpSpPr bwMode="auto">
            <a:xfrm>
              <a:off x="14894" y="2508"/>
              <a:ext cx="488" cy="580"/>
              <a:chOff x="0" y="0"/>
              <a:chExt cx="263070" cy="331553"/>
            </a:xfrm>
          </p:grpSpPr>
          <p:sp>
            <p:nvSpPr>
              <p:cNvPr id="80968" name="椭圆 163"/>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lstStyle/>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69" name="TextBox 78"/>
              <p:cNvSpPr>
                <a:spLocks noChangeArrowheads="1"/>
              </p:cNvSpPr>
              <p:nvPr/>
            </p:nvSpPr>
            <p:spPr bwMode="auto">
              <a:xfrm>
                <a:off x="0" y="0"/>
                <a:ext cx="263070" cy="331553"/>
              </a:xfrm>
              <a:prstGeom prst="rect">
                <a:avLst/>
              </a:prstGeom>
              <a:noFill/>
              <a:ln w="9525">
                <a:noFill/>
                <a:miter lim="800000"/>
              </a:ln>
            </p:spPr>
            <p:txBody>
              <a:bodyPr wrap="none">
                <a:spAutoFit/>
              </a:bodyPr>
              <a:lstStyle/>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grpSp>
          <p:nvGrpSpPr>
            <p:cNvPr id="14" name="Group 69"/>
            <p:cNvGrpSpPr/>
            <p:nvPr/>
          </p:nvGrpSpPr>
          <p:grpSpPr bwMode="auto">
            <a:xfrm>
              <a:off x="10574" y="1913"/>
              <a:ext cx="488" cy="580"/>
              <a:chOff x="0" y="0"/>
              <a:chExt cx="263070" cy="332981"/>
            </a:xfrm>
          </p:grpSpPr>
          <p:sp>
            <p:nvSpPr>
              <p:cNvPr id="80966" name="椭圆 166"/>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lstStyle/>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67" name="TextBox 78"/>
              <p:cNvSpPr>
                <a:spLocks noChangeArrowheads="1"/>
              </p:cNvSpPr>
              <p:nvPr/>
            </p:nvSpPr>
            <p:spPr bwMode="auto">
              <a:xfrm>
                <a:off x="0" y="0"/>
                <a:ext cx="263070" cy="332981"/>
              </a:xfrm>
              <a:prstGeom prst="rect">
                <a:avLst/>
              </a:prstGeom>
              <a:noFill/>
              <a:ln w="9525">
                <a:noFill/>
                <a:miter lim="800000"/>
              </a:ln>
            </p:spPr>
            <p:txBody>
              <a:bodyPr wrap="none">
                <a:spAutoFit/>
              </a:bodyPr>
              <a:lstStyle/>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sp>
          <p:nvSpPr>
            <p:cNvPr id="80942" name="TextBox 25"/>
            <p:cNvSpPr>
              <a:spLocks noChangeArrowheads="1"/>
            </p:cNvSpPr>
            <p:nvPr/>
          </p:nvSpPr>
          <p:spPr bwMode="auto">
            <a:xfrm>
              <a:off x="1057" y="2575"/>
              <a:ext cx="2315" cy="578"/>
            </a:xfrm>
            <a:prstGeom prst="rect">
              <a:avLst/>
            </a:prstGeom>
            <a:noFill/>
            <a:ln w="9525">
              <a:noFill/>
              <a:miter lim="800000"/>
            </a:ln>
          </p:spPr>
          <p:txBody>
            <a:bodyPr lIns="91435" tIns="45717" rIns="91435" bIns="45717">
              <a:spAutoFit/>
            </a:bodyPr>
            <a:lstStyle/>
            <a:p>
              <a:r>
                <a:rPr lang="zh-CN" altLang="en-US">
                  <a:solidFill>
                    <a:srgbClr val="FF9933"/>
                  </a:solidFill>
                  <a:latin typeface="微软雅黑" panose="020B0503020204020204" pitchFamily="2" charset="-122"/>
                  <a:ea typeface="微软雅黑" panose="020B0503020204020204" pitchFamily="2" charset="-122"/>
                  <a:sym typeface="微软雅黑" panose="020B0503020204020204" pitchFamily="2" charset="-122"/>
                </a:rPr>
                <a:t>货运方</a:t>
              </a:r>
              <a:endParaRPr lang="zh-CN" altLang="en-US"/>
            </a:p>
          </p:txBody>
        </p:sp>
        <p:pic>
          <p:nvPicPr>
            <p:cNvPr id="80943" name="Picture 92" descr="고객아이콘2"/>
            <p:cNvPicPr>
              <a:picLocks noChangeAspect="1" noChangeArrowheads="1"/>
            </p:cNvPicPr>
            <p:nvPr/>
          </p:nvPicPr>
          <p:blipFill>
            <a:blip r:embed="rId14"/>
            <a:srcRect/>
            <a:stretch>
              <a:fillRect/>
            </a:stretch>
          </p:blipFill>
          <p:spPr bwMode="auto">
            <a:xfrm>
              <a:off x="12514" y="8028"/>
              <a:ext cx="1098" cy="832"/>
            </a:xfrm>
            <a:prstGeom prst="rect">
              <a:avLst/>
            </a:prstGeom>
            <a:noFill/>
            <a:ln w="9525">
              <a:noFill/>
              <a:miter lim="800000"/>
              <a:headEnd/>
              <a:tailEnd/>
            </a:ln>
          </p:spPr>
        </p:pic>
        <p:sp>
          <p:nvSpPr>
            <p:cNvPr id="80944" name="矩形 171"/>
            <p:cNvSpPr>
              <a:spLocks noChangeArrowheads="1"/>
            </p:cNvSpPr>
            <p:nvPr/>
          </p:nvSpPr>
          <p:spPr bwMode="auto">
            <a:xfrm>
              <a:off x="12334" y="8873"/>
              <a:ext cx="1366" cy="578"/>
            </a:xfrm>
            <a:prstGeom prst="rect">
              <a:avLst/>
            </a:prstGeom>
            <a:noFill/>
            <a:ln w="9525">
              <a:noFill/>
              <a:miter lim="800000"/>
            </a:ln>
          </p:spPr>
          <p:txBody>
            <a:bodyPr wrap="none" lIns="91435" tIns="45717" rIns="91435" bIns="45717">
              <a:spAutoFit/>
            </a:bodyPr>
            <a:lstStyle/>
            <a:p>
              <a:r>
                <a:rPr lang="zh-CN" altLang="en-US">
                  <a:latin typeface="微软雅黑" panose="020B0503020204020204" pitchFamily="2" charset="-122"/>
                  <a:ea typeface="微软雅黑" panose="020B0503020204020204" pitchFamily="2" charset="-122"/>
                  <a:sym typeface="微软雅黑" panose="020B0503020204020204" pitchFamily="2" charset="-122"/>
                </a:rPr>
                <a:t>收货方</a:t>
              </a:r>
              <a:endParaRPr lang="zh-CN" altLang="en-US"/>
            </a:p>
          </p:txBody>
        </p:sp>
        <p:sp>
          <p:nvSpPr>
            <p:cNvPr id="80945" name="TextBox 64"/>
            <p:cNvSpPr>
              <a:spLocks noChangeArrowheads="1"/>
            </p:cNvSpPr>
            <p:nvPr/>
          </p:nvSpPr>
          <p:spPr bwMode="auto">
            <a:xfrm>
              <a:off x="11767" y="6993"/>
              <a:ext cx="2647" cy="1014"/>
            </a:xfrm>
            <a:prstGeom prst="rect">
              <a:avLst/>
            </a:prstGeom>
            <a:noFill/>
            <a:ln w="9525">
              <a:noFill/>
              <a:miter lim="800000"/>
            </a:ln>
          </p:spPr>
          <p:txBody>
            <a:bodyPr lIns="91435" tIns="45717" rIns="91435" bIns="45717">
              <a:spAutoFit/>
            </a:bodyPr>
            <a:lstStyle/>
            <a:p>
              <a:r>
                <a:rPr lang="zh-CN" altLang="en-US">
                  <a:latin typeface="微软雅黑" panose="020B0503020204020204" pitchFamily="2" charset="-122"/>
                  <a:ea typeface="微软雅黑" panose="020B0503020204020204" pitchFamily="2" charset="-122"/>
                  <a:sym typeface="微软雅黑" panose="020B0503020204020204" pitchFamily="2" charset="-122"/>
                </a:rPr>
                <a:t>货物签收</a:t>
              </a:r>
            </a:p>
            <a:p>
              <a:r>
                <a:rPr lang="zh-CN" altLang="en-US">
                  <a:latin typeface="微软雅黑" panose="020B0503020204020204" pitchFamily="2" charset="-122"/>
                  <a:ea typeface="微软雅黑" panose="020B0503020204020204" pitchFamily="2" charset="-122"/>
                  <a:sym typeface="微软雅黑" panose="020B0503020204020204" pitchFamily="2" charset="-122"/>
                </a:rPr>
                <a:t>进度查询</a:t>
              </a:r>
              <a:endParaRPr lang="zh-CN" altLang="en-US"/>
            </a:p>
          </p:txBody>
        </p:sp>
        <p:sp>
          <p:nvSpPr>
            <p:cNvPr id="80946" name="直接连接符 173"/>
            <p:cNvSpPr>
              <a:spLocks noChangeShapeType="1"/>
            </p:cNvSpPr>
            <p:nvPr/>
          </p:nvSpPr>
          <p:spPr bwMode="auto">
            <a:xfrm>
              <a:off x="11777" y="6993"/>
              <a:ext cx="2517" cy="0"/>
            </a:xfrm>
            <a:prstGeom prst="line">
              <a:avLst/>
            </a:prstGeom>
            <a:noFill/>
            <a:ln w="9525">
              <a:solidFill>
                <a:srgbClr val="E7B98A"/>
              </a:solidFill>
              <a:round/>
            </a:ln>
          </p:spPr>
          <p:txBody>
            <a:bodyPr lIns="70070" tIns="35035" rIns="70070" bIns="35035"/>
            <a:lstStyle/>
            <a:p>
              <a:endParaRPr lang="zh-CN" altLang="en-US"/>
            </a:p>
          </p:txBody>
        </p:sp>
        <p:sp>
          <p:nvSpPr>
            <p:cNvPr id="80947" name="TextBox 78"/>
            <p:cNvSpPr>
              <a:spLocks noChangeArrowheads="1"/>
            </p:cNvSpPr>
            <p:nvPr/>
          </p:nvSpPr>
          <p:spPr bwMode="auto">
            <a:xfrm>
              <a:off x="13772" y="7050"/>
              <a:ext cx="486" cy="578"/>
            </a:xfrm>
            <a:prstGeom prst="rect">
              <a:avLst/>
            </a:prstGeom>
            <a:noFill/>
            <a:ln w="9525">
              <a:noFill/>
              <a:miter lim="800000"/>
            </a:ln>
          </p:spPr>
          <p:txBody>
            <a:bodyPr wrap="none" lIns="91435" tIns="45717" rIns="91435" bIns="45717">
              <a:spAutoFit/>
            </a:bodyPr>
            <a:lstStyle/>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nvGrpSpPr>
            <p:cNvPr id="15" name="Group 78"/>
            <p:cNvGrpSpPr/>
            <p:nvPr/>
          </p:nvGrpSpPr>
          <p:grpSpPr bwMode="auto">
            <a:xfrm>
              <a:off x="11452" y="6878"/>
              <a:ext cx="488" cy="580"/>
              <a:chOff x="0" y="0"/>
              <a:chExt cx="266400" cy="332981"/>
            </a:xfrm>
          </p:grpSpPr>
          <p:sp>
            <p:nvSpPr>
              <p:cNvPr id="80964" name="椭圆 176"/>
              <p:cNvSpPr>
                <a:spLocks noChangeArrowheads="1"/>
              </p:cNvSpPr>
              <p:nvPr/>
            </p:nvSpPr>
            <p:spPr bwMode="auto">
              <a:xfrm>
                <a:off x="1317" y="57790"/>
                <a:ext cx="214314" cy="214314"/>
              </a:xfrm>
              <a:prstGeom prst="ellipse">
                <a:avLst/>
              </a:prstGeom>
              <a:gradFill rotWithShape="1">
                <a:gsLst>
                  <a:gs pos="0">
                    <a:srgbClr val="B4885A"/>
                  </a:gs>
                  <a:gs pos="79999">
                    <a:srgbClr val="ECB377"/>
                  </a:gs>
                  <a:gs pos="100000">
                    <a:srgbClr val="EFB376"/>
                  </a:gs>
                </a:gsLst>
                <a:lin ang="5400000" scaled="1"/>
              </a:gradFill>
              <a:ln w="9525">
                <a:noFill/>
                <a:round/>
              </a:ln>
            </p:spPr>
            <p:txBody>
              <a:bodyPr anchor="ctr"/>
              <a:lstStyle/>
              <a:p>
                <a:pPr algn="ctr"/>
                <a:endParaRPr lang="zh-CN" altLang="zh-CN">
                  <a:solidFill>
                    <a:srgbClr val="FFFFFF"/>
                  </a:solidFill>
                  <a:latin typeface="微软雅黑" panose="020B0503020204020204" pitchFamily="2" charset="-122"/>
                  <a:ea typeface="微软雅黑" panose="020B0503020204020204" pitchFamily="2" charset="-122"/>
                  <a:sym typeface="微软雅黑" panose="020B0503020204020204" pitchFamily="2" charset="-122"/>
                </a:endParaRPr>
              </a:p>
            </p:txBody>
          </p:sp>
          <p:sp>
            <p:nvSpPr>
              <p:cNvPr id="80965" name="TextBox 78"/>
              <p:cNvSpPr>
                <a:spLocks noChangeArrowheads="1"/>
              </p:cNvSpPr>
              <p:nvPr/>
            </p:nvSpPr>
            <p:spPr bwMode="auto">
              <a:xfrm>
                <a:off x="0" y="0"/>
                <a:ext cx="266400" cy="332981"/>
              </a:xfrm>
              <a:prstGeom prst="rect">
                <a:avLst/>
              </a:prstGeom>
              <a:noFill/>
              <a:ln w="9525">
                <a:noFill/>
                <a:miter lim="800000"/>
              </a:ln>
            </p:spPr>
            <p:txBody>
              <a:bodyPr wrap="none">
                <a:spAutoFit/>
              </a:bodyPr>
              <a:lstStyle/>
              <a:p>
                <a:endParaRPr lang="zh-CN" altLang="zh-CN">
                  <a:latin typeface="微软雅黑" panose="020B0503020204020204" pitchFamily="2" charset="-122"/>
                  <a:ea typeface="微软雅黑" panose="020B0503020204020204" pitchFamily="2" charset="-122"/>
                  <a:sym typeface="微软雅黑" panose="020B0503020204020204" pitchFamily="2" charset="-122"/>
                </a:endParaRPr>
              </a:p>
            </p:txBody>
          </p:sp>
        </p:grpSp>
        <p:grpSp>
          <p:nvGrpSpPr>
            <p:cNvPr id="16" name="组合 21"/>
            <p:cNvGrpSpPr/>
            <p:nvPr/>
          </p:nvGrpSpPr>
          <p:grpSpPr bwMode="auto">
            <a:xfrm>
              <a:off x="3547" y="3745"/>
              <a:ext cx="3285" cy="3080"/>
              <a:chOff x="1084277" y="2123600"/>
              <a:chExt cx="1788814" cy="2318672"/>
            </a:xfrm>
          </p:grpSpPr>
          <p:sp>
            <p:nvSpPr>
              <p:cNvPr id="86" name="弧形 85"/>
              <p:cNvSpPr/>
              <p:nvPr/>
            </p:nvSpPr>
            <p:spPr>
              <a:xfrm rot="5400000">
                <a:off x="1079690" y="2651074"/>
                <a:ext cx="1789820" cy="1788814"/>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lstStyle/>
              <a:p>
                <a:pPr algn="ctr">
                  <a:defRPr/>
                </a:pPr>
                <a:endParaRPr lang="zh-CN" altLang="en-US" dirty="0"/>
              </a:p>
            </p:txBody>
          </p:sp>
          <p:sp>
            <p:nvSpPr>
              <p:cNvPr id="87" name="弧形 86"/>
              <p:cNvSpPr/>
              <p:nvPr/>
            </p:nvSpPr>
            <p:spPr>
              <a:xfrm rot="5400000">
                <a:off x="1352724" y="2424464"/>
                <a:ext cx="1287315" cy="1287837"/>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lstStyle/>
              <a:p>
                <a:pPr algn="ctr">
                  <a:defRPr/>
                </a:pPr>
                <a:endParaRPr lang="zh-CN" altLang="en-US" dirty="0"/>
              </a:p>
            </p:txBody>
          </p:sp>
          <p:sp>
            <p:nvSpPr>
              <p:cNvPr id="88" name="弧形 87"/>
              <p:cNvSpPr/>
              <p:nvPr/>
            </p:nvSpPr>
            <p:spPr>
              <a:xfrm rot="5400000">
                <a:off x="1508635" y="2275067"/>
                <a:ext cx="927845" cy="929803"/>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lstStyle/>
              <a:p>
                <a:pPr algn="ctr">
                  <a:defRPr/>
                </a:pPr>
                <a:endParaRPr lang="zh-CN" altLang="en-US" dirty="0"/>
              </a:p>
            </p:txBody>
          </p:sp>
          <p:sp>
            <p:nvSpPr>
              <p:cNvPr id="89" name="弧形 88"/>
              <p:cNvSpPr/>
              <p:nvPr/>
            </p:nvSpPr>
            <p:spPr>
              <a:xfrm rot="5400000">
                <a:off x="1664603" y="2209783"/>
                <a:ext cx="641776" cy="642557"/>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lstStyle/>
              <a:p>
                <a:pPr algn="ctr">
                  <a:defRPr/>
                </a:pPr>
                <a:endParaRPr lang="zh-CN" altLang="en-US" dirty="0"/>
              </a:p>
            </p:txBody>
          </p:sp>
          <p:sp>
            <p:nvSpPr>
              <p:cNvPr id="90" name="弧形 89"/>
              <p:cNvSpPr/>
              <p:nvPr/>
            </p:nvSpPr>
            <p:spPr>
              <a:xfrm rot="5400000">
                <a:off x="1782410" y="2139737"/>
                <a:ext cx="434750" cy="428826"/>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lstStyle/>
              <a:p>
                <a:pPr algn="ctr">
                  <a:defRPr/>
                </a:pPr>
                <a:endParaRPr lang="zh-CN" altLang="en-US" dirty="0"/>
              </a:p>
            </p:txBody>
          </p:sp>
          <p:sp>
            <p:nvSpPr>
              <p:cNvPr id="91" name="弧形 90"/>
              <p:cNvSpPr/>
              <p:nvPr/>
            </p:nvSpPr>
            <p:spPr>
              <a:xfrm rot="5400000">
                <a:off x="1900256" y="2119305"/>
                <a:ext cx="212671" cy="213732"/>
              </a:xfrm>
              <a:prstGeom prst="arc">
                <a:avLst>
                  <a:gd name="adj1" fmla="val 16200000"/>
                  <a:gd name="adj2" fmla="val 5395342"/>
                </a:avLst>
              </a:prstGeom>
            </p:spPr>
            <p:style>
              <a:lnRef idx="2">
                <a:schemeClr val="accent6"/>
              </a:lnRef>
              <a:fillRef idx="0">
                <a:schemeClr val="accent6"/>
              </a:fillRef>
              <a:effectRef idx="1">
                <a:schemeClr val="accent6"/>
              </a:effectRef>
              <a:fontRef idx="minor">
                <a:schemeClr val="tx1"/>
              </a:fontRef>
            </p:style>
            <p:txBody>
              <a:bodyPr anchor="ctr"/>
              <a:lstStyle/>
              <a:p>
                <a:pPr algn="ctr">
                  <a:defRPr/>
                </a:pPr>
                <a:endParaRPr lang="zh-CN" altLang="en-US" dirty="0"/>
              </a:p>
            </p:txBody>
          </p:sp>
        </p:grpSp>
        <p:grpSp>
          <p:nvGrpSpPr>
            <p:cNvPr id="17" name="组合 26"/>
            <p:cNvGrpSpPr/>
            <p:nvPr/>
          </p:nvGrpSpPr>
          <p:grpSpPr bwMode="auto">
            <a:xfrm rot="551514">
              <a:off x="7044" y="4533"/>
              <a:ext cx="3078" cy="2330"/>
              <a:chOff x="1085145" y="2128281"/>
              <a:chExt cx="1785004" cy="2318761"/>
            </a:xfrm>
          </p:grpSpPr>
          <p:sp>
            <p:nvSpPr>
              <p:cNvPr id="93" name="弧形 92"/>
              <p:cNvSpPr/>
              <p:nvPr/>
            </p:nvSpPr>
            <p:spPr>
              <a:xfrm rot="5400000">
                <a:off x="1058478" y="2635851"/>
                <a:ext cx="1783853" cy="1785004"/>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dirty="0"/>
              </a:p>
            </p:txBody>
          </p:sp>
          <p:sp>
            <p:nvSpPr>
              <p:cNvPr id="94" name="弧形 93"/>
              <p:cNvSpPr/>
              <p:nvPr/>
            </p:nvSpPr>
            <p:spPr>
              <a:xfrm rot="5400000">
                <a:off x="1315972" y="2411202"/>
                <a:ext cx="1286265" cy="1281838"/>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dirty="0"/>
              </a:p>
            </p:txBody>
          </p:sp>
          <p:sp>
            <p:nvSpPr>
              <p:cNvPr id="95" name="弧形 94"/>
              <p:cNvSpPr/>
              <p:nvPr/>
            </p:nvSpPr>
            <p:spPr>
              <a:xfrm rot="5400000">
                <a:off x="1476856" y="2266793"/>
                <a:ext cx="925514" cy="923677"/>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dirty="0"/>
              </a:p>
            </p:txBody>
          </p:sp>
          <p:sp>
            <p:nvSpPr>
              <p:cNvPr id="96" name="弧形 95"/>
              <p:cNvSpPr/>
              <p:nvPr/>
            </p:nvSpPr>
            <p:spPr>
              <a:xfrm rot="5400000">
                <a:off x="1650237" y="2197059"/>
                <a:ext cx="641889" cy="642369"/>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dirty="0"/>
              </a:p>
            </p:txBody>
          </p:sp>
          <p:sp>
            <p:nvSpPr>
              <p:cNvPr id="97" name="弧形 96"/>
              <p:cNvSpPr/>
              <p:nvPr/>
            </p:nvSpPr>
            <p:spPr>
              <a:xfrm rot="5400000">
                <a:off x="1769128" y="2134714"/>
                <a:ext cx="427926" cy="427763"/>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dirty="0"/>
              </a:p>
            </p:txBody>
          </p:sp>
          <p:sp>
            <p:nvSpPr>
              <p:cNvPr id="98" name="弧形 97"/>
              <p:cNvSpPr/>
              <p:nvPr/>
            </p:nvSpPr>
            <p:spPr>
              <a:xfrm rot="5400000">
                <a:off x="1867592" y="2107371"/>
                <a:ext cx="211476" cy="213157"/>
              </a:xfrm>
              <a:prstGeom prst="arc">
                <a:avLst>
                  <a:gd name="adj1" fmla="val 16200000"/>
                  <a:gd name="adj2" fmla="val 5395342"/>
                </a:avLst>
              </a:prstGeom>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dirty="0"/>
              </a:p>
            </p:txBody>
          </p:sp>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59"/>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运输管理系统</a:t>
            </a:r>
            <a:r>
              <a:rPr lang="en-US" altLang="zh-CN" sz="2800" b="1" dirty="0" smtClean="0">
                <a:solidFill>
                  <a:schemeClr val="accent2"/>
                </a:solidFill>
                <a:latin typeface="微软雅黑" panose="020B0503020204020204" pitchFamily="2" charset="-122"/>
                <a:ea typeface="微软雅黑" panose="020B0503020204020204" pitchFamily="2" charset="-122"/>
                <a:sym typeface="+mn-ea"/>
              </a:rPr>
              <a:t>TMS</a:t>
            </a:r>
            <a:endParaRPr kumimoji="1" lang="en-US" altLang="zh-CN"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5" name="组合 34"/>
          <p:cNvGrpSpPr/>
          <p:nvPr/>
        </p:nvGrpSpPr>
        <p:grpSpPr>
          <a:xfrm>
            <a:off x="33020" y="878205"/>
            <a:ext cx="12163425" cy="5655945"/>
            <a:chOff x="52" y="1383"/>
            <a:chExt cx="19155" cy="8907"/>
          </a:xfrm>
        </p:grpSpPr>
        <p:sp>
          <p:nvSpPr>
            <p:cNvPr id="79" name="矩形 78"/>
            <p:cNvSpPr/>
            <p:nvPr/>
          </p:nvSpPr>
          <p:spPr bwMode="auto">
            <a:xfrm>
              <a:off x="11567" y="1920"/>
              <a:ext cx="7640" cy="8370"/>
            </a:xfrm>
            <a:prstGeom prst="rect">
              <a:avLst/>
            </a:prstGeom>
            <a:solidFill>
              <a:schemeClr val="bg1">
                <a:lumMod val="75000"/>
                <a:alpha val="14000"/>
              </a:schemeClr>
            </a:solidFill>
            <a:ln w="9525" cap="flat" cmpd="sng" algn="ctr">
              <a:noFill/>
              <a:prstDash val="solid"/>
              <a:round/>
              <a:headEnd type="none" w="med" len="med"/>
              <a:tailEnd type="none" w="med" len="med"/>
            </a:ln>
            <a:effectLst/>
          </p:spPr>
          <p:txBody>
            <a:bodyPr lIns="90000" tIns="46800" rIns="90000" bIns="46800"/>
            <a:lstStyle/>
            <a:p>
              <a:pPr eaLnBrk="0" hangingPunct="0">
                <a:defRPr/>
              </a:pPr>
              <a:endParaRPr lang="en-US" altLang="zh-CN" sz="32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p:txBody>
        </p:sp>
        <p:grpSp>
          <p:nvGrpSpPr>
            <p:cNvPr id="3" name="Group 109"/>
            <p:cNvGrpSpPr/>
            <p:nvPr/>
          </p:nvGrpSpPr>
          <p:grpSpPr bwMode="auto">
            <a:xfrm>
              <a:off x="7162" y="2490"/>
              <a:ext cx="4312" cy="633"/>
              <a:chOff x="2132" y="672"/>
              <a:chExt cx="1008" cy="348"/>
            </a:xfrm>
          </p:grpSpPr>
          <p:pic>
            <p:nvPicPr>
              <p:cNvPr id="82005" name="Picture 110" descr="003"/>
              <p:cNvPicPr>
                <a:picLocks noChangeAspect="1" noChangeArrowheads="1"/>
              </p:cNvPicPr>
              <p:nvPr/>
            </p:nvPicPr>
            <p:blipFill>
              <a:blip r:embed="rId2">
                <a:clrChange>
                  <a:clrFrom>
                    <a:srgbClr val="FFFFFF"/>
                  </a:clrFrom>
                  <a:clrTo>
                    <a:srgbClr val="FFFFFF">
                      <a:alpha val="0"/>
                    </a:srgbClr>
                  </a:clrTo>
                </a:clrChange>
                <a:lum bright="-12000"/>
              </a:blip>
              <a:srcRect/>
              <a:stretch>
                <a:fillRect/>
              </a:stretch>
            </p:blipFill>
            <p:spPr bwMode="auto">
              <a:xfrm>
                <a:off x="2132" y="768"/>
                <a:ext cx="1008" cy="252"/>
              </a:xfrm>
              <a:prstGeom prst="rect">
                <a:avLst/>
              </a:prstGeom>
              <a:noFill/>
              <a:ln w="9525">
                <a:noFill/>
                <a:miter lim="800000"/>
                <a:headEnd/>
                <a:tailEnd/>
              </a:ln>
            </p:spPr>
          </p:pic>
          <p:sp>
            <p:nvSpPr>
              <p:cNvPr id="64" name="Line 111"/>
              <p:cNvSpPr>
                <a:spLocks noChangeShapeType="1"/>
              </p:cNvSpPr>
              <p:nvPr/>
            </p:nvSpPr>
            <p:spPr bwMode="auto">
              <a:xfrm flipH="1">
                <a:off x="2382" y="827"/>
                <a:ext cx="353" cy="0"/>
              </a:xfrm>
              <a:prstGeom prst="line">
                <a:avLst/>
              </a:prstGeom>
              <a:noFill/>
              <a:ln w="9525">
                <a:solidFill>
                  <a:srgbClr val="000000"/>
                </a:solidFill>
                <a:round/>
              </a:ln>
            </p:spPr>
            <p:txBody>
              <a:bodyPr/>
              <a:lstStyle/>
              <a:p>
                <a:pPr>
                  <a:defRPr/>
                </a:pPr>
                <a:endParaRPr lang="zh-CN" altLang="en-US" kern="0">
                  <a:solidFill>
                    <a:sysClr val="windowText" lastClr="000000"/>
                  </a:solidFill>
                </a:endParaRPr>
              </a:p>
            </p:txBody>
          </p:sp>
          <p:sp>
            <p:nvSpPr>
              <p:cNvPr id="65" name="Line 112"/>
              <p:cNvSpPr>
                <a:spLocks noChangeShapeType="1"/>
              </p:cNvSpPr>
              <p:nvPr/>
            </p:nvSpPr>
            <p:spPr bwMode="auto">
              <a:xfrm flipV="1">
                <a:off x="2465" y="761"/>
                <a:ext cx="0" cy="66"/>
              </a:xfrm>
              <a:prstGeom prst="line">
                <a:avLst/>
              </a:prstGeom>
              <a:noFill/>
              <a:ln w="9525">
                <a:solidFill>
                  <a:srgbClr val="000000"/>
                </a:solidFill>
                <a:round/>
              </a:ln>
            </p:spPr>
            <p:txBody>
              <a:bodyPr/>
              <a:lstStyle/>
              <a:p>
                <a:pPr>
                  <a:defRPr/>
                </a:pPr>
                <a:endParaRPr lang="zh-CN" altLang="en-US" kern="0">
                  <a:solidFill>
                    <a:sysClr val="windowText" lastClr="000000"/>
                  </a:solidFill>
                </a:endParaRPr>
              </a:p>
            </p:txBody>
          </p:sp>
          <p:sp>
            <p:nvSpPr>
              <p:cNvPr id="66" name="Line 113"/>
              <p:cNvSpPr>
                <a:spLocks noChangeShapeType="1"/>
              </p:cNvSpPr>
              <p:nvPr/>
            </p:nvSpPr>
            <p:spPr bwMode="auto">
              <a:xfrm flipV="1">
                <a:off x="2619" y="739"/>
                <a:ext cx="0" cy="88"/>
              </a:xfrm>
              <a:prstGeom prst="line">
                <a:avLst/>
              </a:prstGeom>
              <a:noFill/>
              <a:ln w="9525">
                <a:solidFill>
                  <a:srgbClr val="000000"/>
                </a:solidFill>
                <a:round/>
              </a:ln>
            </p:spPr>
            <p:txBody>
              <a:bodyPr/>
              <a:lstStyle/>
              <a:p>
                <a:pPr>
                  <a:defRPr/>
                </a:pPr>
                <a:endParaRPr lang="zh-CN" altLang="en-US" kern="0">
                  <a:solidFill>
                    <a:sysClr val="windowText" lastClr="000000"/>
                  </a:solidFill>
                </a:endParaRPr>
              </a:p>
            </p:txBody>
          </p:sp>
          <p:sp>
            <p:nvSpPr>
              <p:cNvPr id="67" name="Line 114"/>
              <p:cNvSpPr>
                <a:spLocks noChangeShapeType="1"/>
              </p:cNvSpPr>
              <p:nvPr/>
            </p:nvSpPr>
            <p:spPr bwMode="auto">
              <a:xfrm>
                <a:off x="2530" y="827"/>
                <a:ext cx="0" cy="88"/>
              </a:xfrm>
              <a:prstGeom prst="line">
                <a:avLst/>
              </a:prstGeom>
              <a:noFill/>
              <a:ln w="9525">
                <a:solidFill>
                  <a:srgbClr val="000000"/>
                </a:solidFill>
                <a:round/>
              </a:ln>
            </p:spPr>
            <p:txBody>
              <a:bodyPr/>
              <a:lstStyle/>
              <a:p>
                <a:pPr>
                  <a:defRPr/>
                </a:pPr>
                <a:endParaRPr lang="zh-CN" altLang="en-US" kern="0">
                  <a:solidFill>
                    <a:sysClr val="windowText" lastClr="000000"/>
                  </a:solidFill>
                </a:endParaRPr>
              </a:p>
            </p:txBody>
          </p:sp>
          <p:pic>
            <p:nvPicPr>
              <p:cNvPr id="82010" name="Picture 115" descr="PC Blue"/>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576" y="678"/>
                <a:ext cx="112" cy="111"/>
              </a:xfrm>
              <a:prstGeom prst="rect">
                <a:avLst/>
              </a:prstGeom>
              <a:noFill/>
              <a:ln w="9525">
                <a:noFill/>
                <a:miter lim="800000"/>
                <a:headEnd/>
                <a:tailEnd/>
              </a:ln>
            </p:spPr>
          </p:pic>
          <p:grpSp>
            <p:nvGrpSpPr>
              <p:cNvPr id="6" name="Group 116"/>
              <p:cNvGrpSpPr/>
              <p:nvPr/>
            </p:nvGrpSpPr>
            <p:grpSpPr bwMode="auto">
              <a:xfrm>
                <a:off x="2688" y="672"/>
                <a:ext cx="291" cy="307"/>
                <a:chOff x="2256" y="2419"/>
                <a:chExt cx="336" cy="355"/>
              </a:xfrm>
            </p:grpSpPr>
            <p:pic>
              <p:nvPicPr>
                <p:cNvPr id="82014" name="Picture 117" descr="fuwuqi"/>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352" y="2419"/>
                  <a:ext cx="240" cy="317"/>
                </a:xfrm>
                <a:prstGeom prst="rect">
                  <a:avLst/>
                </a:prstGeom>
                <a:noFill/>
                <a:ln w="9525">
                  <a:noFill/>
                  <a:miter lim="800000"/>
                  <a:headEnd/>
                  <a:tailEnd/>
                </a:ln>
              </p:spPr>
            </p:pic>
            <p:grpSp>
              <p:nvGrpSpPr>
                <p:cNvPr id="7" name="Group 118"/>
                <p:cNvGrpSpPr/>
                <p:nvPr/>
              </p:nvGrpSpPr>
              <p:grpSpPr bwMode="auto">
                <a:xfrm>
                  <a:off x="2256" y="2544"/>
                  <a:ext cx="211" cy="230"/>
                  <a:chOff x="4896" y="1968"/>
                  <a:chExt cx="672" cy="651"/>
                </a:xfrm>
              </p:grpSpPr>
              <p:pic>
                <p:nvPicPr>
                  <p:cNvPr id="82016" name="Picture 119" descr="整套电脑-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896" y="1968"/>
                    <a:ext cx="672" cy="651"/>
                  </a:xfrm>
                  <a:prstGeom prst="rect">
                    <a:avLst/>
                  </a:prstGeom>
                  <a:noFill/>
                  <a:ln w="9525">
                    <a:noFill/>
                    <a:miter lim="800000"/>
                    <a:headEnd/>
                    <a:tailEnd/>
                  </a:ln>
                </p:spPr>
              </p:pic>
              <p:pic>
                <p:nvPicPr>
                  <p:cNvPr id="82017" name="Object 4"/>
                  <p:cNvPicPr>
                    <a:picLocks noChangeAspect="1" noChangeArrowheads="1"/>
                  </p:cNvPicPr>
                  <p:nvPr/>
                </p:nvPicPr>
                <p:blipFill>
                  <a:blip r:embed="rId6"/>
                  <a:srcRect/>
                  <a:stretch>
                    <a:fillRect/>
                  </a:stretch>
                </p:blipFill>
                <p:spPr bwMode="auto">
                  <a:xfrm>
                    <a:off x="5056" y="2076"/>
                    <a:ext cx="328" cy="236"/>
                  </a:xfrm>
                  <a:prstGeom prst="rect">
                    <a:avLst/>
                  </a:prstGeom>
                  <a:solidFill>
                    <a:srgbClr val="FFFFFF"/>
                  </a:solidFill>
                  <a:ln w="12700">
                    <a:noFill/>
                    <a:miter lim="800000"/>
                    <a:headEnd/>
                    <a:tailEnd/>
                  </a:ln>
                </p:spPr>
              </p:pic>
            </p:grpSp>
          </p:grpSp>
          <p:pic>
            <p:nvPicPr>
              <p:cNvPr id="82012" name="Picture 121" descr="PC Blue"/>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416" y="672"/>
                <a:ext cx="112" cy="111"/>
              </a:xfrm>
              <a:prstGeom prst="rect">
                <a:avLst/>
              </a:prstGeom>
              <a:noFill/>
              <a:ln w="9525">
                <a:noFill/>
                <a:miter lim="800000"/>
                <a:headEnd/>
                <a:tailEnd/>
              </a:ln>
            </p:spPr>
          </p:pic>
          <p:pic>
            <p:nvPicPr>
              <p:cNvPr id="82013" name="Picture 122" descr="PC Blue"/>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468" y="864"/>
                <a:ext cx="112" cy="111"/>
              </a:xfrm>
              <a:prstGeom prst="rect">
                <a:avLst/>
              </a:prstGeom>
              <a:noFill/>
              <a:ln w="9525">
                <a:noFill/>
                <a:miter lim="800000"/>
                <a:headEnd/>
                <a:tailEnd/>
              </a:ln>
            </p:spPr>
          </p:pic>
        </p:grpSp>
        <p:grpSp>
          <p:nvGrpSpPr>
            <p:cNvPr id="9" name="组合 104"/>
            <p:cNvGrpSpPr/>
            <p:nvPr/>
          </p:nvGrpSpPr>
          <p:grpSpPr bwMode="auto">
            <a:xfrm>
              <a:off x="4027" y="4993"/>
              <a:ext cx="6045" cy="2307"/>
              <a:chOff x="1916113" y="3170238"/>
              <a:chExt cx="2878137" cy="1465262"/>
            </a:xfrm>
          </p:grpSpPr>
          <p:pic>
            <p:nvPicPr>
              <p:cNvPr id="10" name="Picture 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851159" y="3907564"/>
                <a:ext cx="912473" cy="607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20" descr="C:\Users\Gilgamesh\AppData\Local\Microsoft\Windows\Temporary Internet Files\Content.IE5\2JCC8MFX\MP900400317[1].jpg"/>
              <p:cNvPicPr>
                <a:picLocks noChangeAspect="1" noChangeArrowheads="1"/>
              </p:cNvPicPr>
              <p:nvPr/>
            </p:nvPicPr>
            <p:blipFill>
              <a:blip r:embed="rId8" cstate="print"/>
              <a:srcRect/>
              <a:stretch>
                <a:fillRect/>
              </a:stretch>
            </p:blipFill>
            <p:spPr bwMode="auto">
              <a:xfrm>
                <a:off x="2849259" y="3295531"/>
                <a:ext cx="912249" cy="607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22" descr="C:\Users\Gilgamesh\AppData\Local\Microsoft\Windows\Temporary Internet Files\Content.IE5\OJ6BVQYB\MP900400841[1].jpg"/>
              <p:cNvPicPr>
                <a:picLocks noChangeAspect="1" noChangeArrowheads="1"/>
              </p:cNvPicPr>
              <p:nvPr/>
            </p:nvPicPr>
            <p:blipFill>
              <a:blip r:embed="rId9" cstate="print"/>
              <a:srcRect/>
              <a:stretch>
                <a:fillRect/>
              </a:stretch>
            </p:blipFill>
            <p:spPr bwMode="auto">
              <a:xfrm>
                <a:off x="3777820" y="3295674"/>
                <a:ext cx="912249" cy="607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26" descr="C:\Users\Gilgamesh\AppData\Local\Microsoft\Windows\Temporary Internet Files\Content.IE5\21IC9XSG\MP900444564[1].jpg"/>
              <p:cNvPicPr>
                <a:picLocks noChangeAspect="1" noChangeArrowheads="1"/>
              </p:cNvPicPr>
              <p:nvPr/>
            </p:nvPicPr>
            <p:blipFill>
              <a:blip r:embed="rId10" cstate="print"/>
              <a:srcRect b="110"/>
              <a:stretch>
                <a:fillRect/>
              </a:stretch>
            </p:blipFill>
            <p:spPr bwMode="auto">
              <a:xfrm>
                <a:off x="3773383" y="3901330"/>
                <a:ext cx="912473" cy="607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圆角矩形 19"/>
              <p:cNvSpPr/>
              <p:nvPr/>
            </p:nvSpPr>
            <p:spPr bwMode="auto">
              <a:xfrm>
                <a:off x="2730276" y="3170238"/>
                <a:ext cx="2063974" cy="1465262"/>
              </a:xfrm>
              <a:prstGeom prst="roundRect">
                <a:avLst/>
              </a:prstGeom>
              <a:noFill/>
              <a:ln w="9525" cap="flat" cmpd="sng" algn="ctr">
                <a:solidFill>
                  <a:srgbClr val="0087E2"/>
                </a:solidFill>
                <a:prstDash val="dash"/>
                <a:round/>
                <a:headEnd type="none" w="med" len="med"/>
                <a:tailEnd type="none" w="med" len="med"/>
              </a:ln>
              <a:effectLst/>
            </p:spPr>
            <p:txBody>
              <a:bodyPr wrap="none" lIns="90000" tIns="46800" rIns="90000" bIns="46800" anchor="ctr"/>
              <a:lstStyle/>
              <a:p>
                <a:pPr algn="ctr" eaLnBrk="0" hangingPunct="0">
                  <a:defRPr/>
                </a:pPr>
                <a:endParaRPr kumimoji="1" lang="zh-CN" altLang="en-US" kern="0">
                  <a:solidFill>
                    <a:srgbClr val="FFFFFF"/>
                  </a:solidFill>
                  <a:latin typeface="微软雅黑" panose="020B0503020204020204" pitchFamily="2" charset="-122"/>
                  <a:ea typeface="微软雅黑" panose="020B0503020204020204" pitchFamily="2" charset="-122"/>
                </a:endParaRPr>
              </a:p>
            </p:txBody>
          </p:sp>
          <p:sp>
            <p:nvSpPr>
              <p:cNvPr id="28" name="Text Box 37"/>
              <p:cNvSpPr txBox="1">
                <a:spLocks noChangeArrowheads="1"/>
              </p:cNvSpPr>
              <p:nvPr/>
            </p:nvSpPr>
            <p:spPr bwMode="auto">
              <a:xfrm>
                <a:off x="1916113" y="3597275"/>
                <a:ext cx="946285" cy="554355"/>
              </a:xfrm>
              <a:prstGeom prst="rect">
                <a:avLst/>
              </a:prstGeom>
              <a:noFill/>
              <a:ln w="9525" algn="ctr">
                <a:noFill/>
                <a:miter lim="800000"/>
              </a:ln>
            </p:spPr>
            <p:txBody>
              <a:bodyPr lIns="90000" tIns="46800" rIns="90000" bIns="46800">
                <a:spAutoFit/>
              </a:bodyPr>
              <a:lstStyle/>
              <a:p>
                <a:pPr algn="ctr" eaLnBrk="0" hangingPunct="0">
                  <a:spcBef>
                    <a:spcPct val="50000"/>
                  </a:spcBef>
                  <a:defRPr/>
                </a:pPr>
                <a:r>
                  <a:rPr lang="zh-CN" altLang="en-US" sz="1200" kern="0" dirty="0">
                    <a:solidFill>
                      <a:srgbClr val="000000"/>
                    </a:solidFill>
                    <a:latin typeface="华文细黑" panose="02010600040101010101" pitchFamily="2" charset="-122"/>
                  </a:rPr>
                  <a:t>运输工具</a:t>
                </a:r>
                <a:endParaRPr lang="en-US" altLang="zh-CN" sz="1200" kern="0" dirty="0">
                  <a:solidFill>
                    <a:srgbClr val="000000"/>
                  </a:solidFill>
                  <a:latin typeface="华文细黑" panose="02010600040101010101" pitchFamily="2" charset="-122"/>
                </a:endParaRPr>
              </a:p>
              <a:p>
                <a:pPr algn="ctr" eaLnBrk="0" hangingPunct="0">
                  <a:spcBef>
                    <a:spcPct val="50000"/>
                  </a:spcBef>
                  <a:defRPr/>
                </a:pPr>
                <a:r>
                  <a:rPr lang="zh-CN" altLang="en-US" sz="1200" kern="0" dirty="0">
                    <a:solidFill>
                      <a:srgbClr val="000000"/>
                    </a:solidFill>
                    <a:latin typeface="华文细黑" panose="02010600040101010101" pitchFamily="2" charset="-122"/>
                  </a:rPr>
                  <a:t>监控调度</a:t>
                </a:r>
              </a:p>
            </p:txBody>
          </p:sp>
        </p:grpSp>
        <p:grpSp>
          <p:nvGrpSpPr>
            <p:cNvPr id="21" name="组合 87"/>
            <p:cNvGrpSpPr/>
            <p:nvPr/>
          </p:nvGrpSpPr>
          <p:grpSpPr bwMode="auto">
            <a:xfrm>
              <a:off x="8834" y="3103"/>
              <a:ext cx="2960" cy="1731"/>
              <a:chOff x="4393193" y="1997824"/>
              <a:chExt cx="1408627" cy="1098419"/>
            </a:xfrm>
          </p:grpSpPr>
          <p:grpSp>
            <p:nvGrpSpPr>
              <p:cNvPr id="22" name="Group 242"/>
              <p:cNvGrpSpPr/>
              <p:nvPr/>
            </p:nvGrpSpPr>
            <p:grpSpPr bwMode="auto">
              <a:xfrm>
                <a:off x="5329388" y="2093096"/>
                <a:ext cx="408753" cy="420375"/>
                <a:chOff x="860934" y="2283819"/>
                <a:chExt cx="513848" cy="681972"/>
              </a:xfrm>
            </p:grpSpPr>
            <p:sp>
              <p:nvSpPr>
                <p:cNvPr id="55" name="Freeform 124"/>
                <p:cNvSpPr/>
                <p:nvPr/>
              </p:nvSpPr>
              <p:spPr bwMode="auto">
                <a:xfrm>
                  <a:off x="1030081" y="2283676"/>
                  <a:ext cx="343990" cy="682003"/>
                </a:xfrm>
                <a:custGeom>
                  <a:avLst/>
                  <a:gdLst>
                    <a:gd name="T0" fmla="*/ 2147483647 w 108"/>
                    <a:gd name="T1" fmla="*/ 2147483647 h 213"/>
                    <a:gd name="T2" fmla="*/ 2147483647 w 108"/>
                    <a:gd name="T3" fmla="*/ 2147483647 h 213"/>
                    <a:gd name="T4" fmla="*/ 2147483647 w 108"/>
                    <a:gd name="T5" fmla="*/ 2147483647 h 213"/>
                    <a:gd name="T6" fmla="*/ 2147483647 w 108"/>
                    <a:gd name="T7" fmla="*/ 2147483647 h 213"/>
                    <a:gd name="T8" fmla="*/ 2147483647 w 108"/>
                    <a:gd name="T9" fmla="*/ 2147483647 h 213"/>
                    <a:gd name="T10" fmla="*/ 2147483647 w 108"/>
                    <a:gd name="T11" fmla="*/ 2147483647 h 213"/>
                    <a:gd name="T12" fmla="*/ 2147483647 w 108"/>
                    <a:gd name="T13" fmla="*/ 2147483647 h 213"/>
                    <a:gd name="T14" fmla="*/ 2147483647 w 108"/>
                    <a:gd name="T15" fmla="*/ 2147483647 h 213"/>
                    <a:gd name="T16" fmla="*/ 2147483647 w 108"/>
                    <a:gd name="T17" fmla="*/ 2147483647 h 213"/>
                    <a:gd name="T18" fmla="*/ 2147483647 w 108"/>
                    <a:gd name="T19" fmla="*/ 2147483647 h 213"/>
                    <a:gd name="T20" fmla="*/ 2147483647 w 108"/>
                    <a:gd name="T21" fmla="*/ 2147483647 h 213"/>
                    <a:gd name="T22" fmla="*/ 2147483647 w 108"/>
                    <a:gd name="T23" fmla="*/ 2147483647 h 2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8"/>
                    <a:gd name="T37" fmla="*/ 0 h 213"/>
                    <a:gd name="T38" fmla="*/ 108 w 108"/>
                    <a:gd name="T39" fmla="*/ 213 h 2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8" h="213">
                      <a:moveTo>
                        <a:pt x="2" y="21"/>
                      </a:moveTo>
                      <a:cubicBezTo>
                        <a:pt x="2" y="101"/>
                        <a:pt x="2" y="101"/>
                        <a:pt x="2" y="101"/>
                      </a:cubicBezTo>
                      <a:cubicBezTo>
                        <a:pt x="2" y="171"/>
                        <a:pt x="2" y="171"/>
                        <a:pt x="2" y="171"/>
                      </a:cubicBezTo>
                      <a:cubicBezTo>
                        <a:pt x="2" y="186"/>
                        <a:pt x="6" y="187"/>
                        <a:pt x="17" y="191"/>
                      </a:cubicBezTo>
                      <a:cubicBezTo>
                        <a:pt x="28" y="195"/>
                        <a:pt x="63" y="206"/>
                        <a:pt x="71" y="208"/>
                      </a:cubicBezTo>
                      <a:cubicBezTo>
                        <a:pt x="79" y="210"/>
                        <a:pt x="86" y="213"/>
                        <a:pt x="99" y="208"/>
                      </a:cubicBezTo>
                      <a:cubicBezTo>
                        <a:pt x="108" y="205"/>
                        <a:pt x="106" y="197"/>
                        <a:pt x="106" y="185"/>
                      </a:cubicBezTo>
                      <a:cubicBezTo>
                        <a:pt x="106" y="38"/>
                        <a:pt x="106" y="38"/>
                        <a:pt x="106" y="38"/>
                      </a:cubicBezTo>
                      <a:cubicBezTo>
                        <a:pt x="106" y="28"/>
                        <a:pt x="106" y="26"/>
                        <a:pt x="94" y="21"/>
                      </a:cubicBezTo>
                      <a:cubicBezTo>
                        <a:pt x="82" y="17"/>
                        <a:pt x="37" y="5"/>
                        <a:pt x="30" y="2"/>
                      </a:cubicBezTo>
                      <a:cubicBezTo>
                        <a:pt x="23" y="0"/>
                        <a:pt x="21" y="0"/>
                        <a:pt x="11" y="3"/>
                      </a:cubicBezTo>
                      <a:cubicBezTo>
                        <a:pt x="0" y="6"/>
                        <a:pt x="2" y="13"/>
                        <a:pt x="2" y="21"/>
                      </a:cubicBezTo>
                    </a:path>
                  </a:pathLst>
                </a:custGeom>
                <a:solidFill>
                  <a:srgbClr val="3D61A4"/>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56" name="Freeform 125"/>
                <p:cNvSpPr/>
                <p:nvPr/>
              </p:nvSpPr>
              <p:spPr bwMode="auto">
                <a:xfrm>
                  <a:off x="1073454" y="2345443"/>
                  <a:ext cx="186951" cy="455526"/>
                </a:xfrm>
                <a:custGeom>
                  <a:avLst/>
                  <a:gdLst>
                    <a:gd name="T0" fmla="*/ 2147483647 w 59"/>
                    <a:gd name="T1" fmla="*/ 2147483647 h 142"/>
                    <a:gd name="T2" fmla="*/ 2147483647 w 59"/>
                    <a:gd name="T3" fmla="*/ 2147483647 h 142"/>
                    <a:gd name="T4" fmla="*/ 2147483647 w 59"/>
                    <a:gd name="T5" fmla="*/ 2147483647 h 142"/>
                    <a:gd name="T6" fmla="*/ 0 w 59"/>
                    <a:gd name="T7" fmla="*/ 2147483647 h 142"/>
                    <a:gd name="T8" fmla="*/ 0 w 59"/>
                    <a:gd name="T9" fmla="*/ 2147483647 h 142"/>
                    <a:gd name="T10" fmla="*/ 2147483647 w 59"/>
                    <a:gd name="T11" fmla="*/ 2147483647 h 142"/>
                    <a:gd name="T12" fmla="*/ 2147483647 w 59"/>
                    <a:gd name="T13" fmla="*/ 2147483647 h 142"/>
                    <a:gd name="T14" fmla="*/ 2147483647 w 59"/>
                    <a:gd name="T15" fmla="*/ 2147483647 h 142"/>
                    <a:gd name="T16" fmla="*/ 2147483647 w 59"/>
                    <a:gd name="T17" fmla="*/ 2147483647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142"/>
                    <a:gd name="T29" fmla="*/ 59 w 59"/>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142">
                      <a:moveTo>
                        <a:pt x="59" y="133"/>
                      </a:moveTo>
                      <a:cubicBezTo>
                        <a:pt x="59" y="139"/>
                        <a:pt x="54" y="142"/>
                        <a:pt x="49" y="141"/>
                      </a:cubicBezTo>
                      <a:cubicBezTo>
                        <a:pt x="10" y="128"/>
                        <a:pt x="10" y="128"/>
                        <a:pt x="10" y="128"/>
                      </a:cubicBezTo>
                      <a:cubicBezTo>
                        <a:pt x="4" y="127"/>
                        <a:pt x="0" y="121"/>
                        <a:pt x="0" y="115"/>
                      </a:cubicBezTo>
                      <a:cubicBezTo>
                        <a:pt x="0" y="9"/>
                        <a:pt x="0" y="9"/>
                        <a:pt x="0" y="9"/>
                      </a:cubicBezTo>
                      <a:cubicBezTo>
                        <a:pt x="0" y="3"/>
                        <a:pt x="4" y="0"/>
                        <a:pt x="10" y="1"/>
                      </a:cubicBezTo>
                      <a:cubicBezTo>
                        <a:pt x="49" y="14"/>
                        <a:pt x="49" y="14"/>
                        <a:pt x="49" y="14"/>
                      </a:cubicBezTo>
                      <a:cubicBezTo>
                        <a:pt x="54" y="15"/>
                        <a:pt x="59" y="21"/>
                        <a:pt x="59" y="27"/>
                      </a:cubicBezTo>
                      <a:lnTo>
                        <a:pt x="59" y="133"/>
                      </a:lnTo>
                      <a:close/>
                    </a:path>
                  </a:pathLst>
                </a:custGeom>
                <a:solidFill>
                  <a:srgbClr val="FFFFFF"/>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57" name="Freeform 126"/>
                <p:cNvSpPr/>
                <p:nvPr/>
              </p:nvSpPr>
              <p:spPr bwMode="auto">
                <a:xfrm>
                  <a:off x="1215536" y="2849868"/>
                  <a:ext cx="47859" cy="64339"/>
                </a:xfrm>
                <a:custGeom>
                  <a:avLst/>
                  <a:gdLst>
                    <a:gd name="T0" fmla="*/ 2147483647 w 15"/>
                    <a:gd name="T1" fmla="*/ 2147483647 h 20"/>
                    <a:gd name="T2" fmla="*/ 2147483647 w 15"/>
                    <a:gd name="T3" fmla="*/ 0 h 20"/>
                    <a:gd name="T4" fmla="*/ 2147483647 w 15"/>
                    <a:gd name="T5" fmla="*/ 0 h 20"/>
                    <a:gd name="T6" fmla="*/ 2147483647 w 15"/>
                    <a:gd name="T7" fmla="*/ 2147483647 h 20"/>
                    <a:gd name="T8" fmla="*/ 0 w 15"/>
                    <a:gd name="T9" fmla="*/ 2147483647 h 20"/>
                    <a:gd name="T10" fmla="*/ 2147483647 w 15"/>
                    <a:gd name="T11" fmla="*/ 2147483647 h 20"/>
                    <a:gd name="T12" fmla="*/ 2147483647 w 15"/>
                    <a:gd name="T13" fmla="*/ 2147483647 h 20"/>
                    <a:gd name="T14" fmla="*/ 0 60000 65536"/>
                    <a:gd name="T15" fmla="*/ 0 60000 65536"/>
                    <a:gd name="T16" fmla="*/ 0 60000 65536"/>
                    <a:gd name="T17" fmla="*/ 0 60000 65536"/>
                    <a:gd name="T18" fmla="*/ 0 60000 65536"/>
                    <a:gd name="T19" fmla="*/ 0 60000 65536"/>
                    <a:gd name="T20" fmla="*/ 0 60000 65536"/>
                    <a:gd name="T21" fmla="*/ 0 w 15"/>
                    <a:gd name="T22" fmla="*/ 0 h 20"/>
                    <a:gd name="T23" fmla="*/ 15 w 1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0">
                      <a:moveTo>
                        <a:pt x="9" y="1"/>
                      </a:moveTo>
                      <a:cubicBezTo>
                        <a:pt x="8" y="0"/>
                        <a:pt x="7" y="0"/>
                        <a:pt x="5" y="0"/>
                      </a:cubicBezTo>
                      <a:cubicBezTo>
                        <a:pt x="6" y="0"/>
                        <a:pt x="6" y="0"/>
                        <a:pt x="6" y="0"/>
                      </a:cubicBezTo>
                      <a:cubicBezTo>
                        <a:pt x="11" y="3"/>
                        <a:pt x="12" y="9"/>
                        <a:pt x="10" y="13"/>
                      </a:cubicBezTo>
                      <a:cubicBezTo>
                        <a:pt x="8" y="17"/>
                        <a:pt x="4" y="18"/>
                        <a:pt x="0" y="18"/>
                      </a:cubicBezTo>
                      <a:cubicBezTo>
                        <a:pt x="5" y="20"/>
                        <a:pt x="10" y="19"/>
                        <a:pt x="13" y="14"/>
                      </a:cubicBezTo>
                      <a:cubicBezTo>
                        <a:pt x="15" y="10"/>
                        <a:pt x="14" y="4"/>
                        <a:pt x="9" y="1"/>
                      </a:cubicBezTo>
                    </a:path>
                  </a:pathLst>
                </a:custGeom>
                <a:solidFill>
                  <a:srgbClr val="FFFFFF"/>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58" name="Oval 127"/>
                <p:cNvSpPr>
                  <a:spLocks noChangeArrowheads="1"/>
                </p:cNvSpPr>
                <p:nvPr/>
              </p:nvSpPr>
              <p:spPr bwMode="auto">
                <a:xfrm>
                  <a:off x="1203571" y="2860162"/>
                  <a:ext cx="35895" cy="36030"/>
                </a:xfrm>
                <a:prstGeom prst="ellipse">
                  <a:avLst/>
                </a:prstGeom>
                <a:solidFill>
                  <a:srgbClr val="FFFFFF"/>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59" name="Freeform 128"/>
                <p:cNvSpPr/>
                <p:nvPr/>
              </p:nvSpPr>
              <p:spPr bwMode="auto">
                <a:xfrm>
                  <a:off x="1091401" y="2358310"/>
                  <a:ext cx="83754" cy="383467"/>
                </a:xfrm>
                <a:custGeom>
                  <a:avLst/>
                  <a:gdLst>
                    <a:gd name="T0" fmla="*/ 0 w 26"/>
                    <a:gd name="T1" fmla="*/ 2147483647 h 120"/>
                    <a:gd name="T2" fmla="*/ 0 w 26"/>
                    <a:gd name="T3" fmla="*/ 2147483647 h 120"/>
                    <a:gd name="T4" fmla="*/ 2147483647 w 26"/>
                    <a:gd name="T5" fmla="*/ 2147483647 h 120"/>
                    <a:gd name="T6" fmla="*/ 2147483647 w 26"/>
                    <a:gd name="T7" fmla="*/ 2147483647 h 120"/>
                    <a:gd name="T8" fmla="*/ 2147483647 w 26"/>
                    <a:gd name="T9" fmla="*/ 2147483647 h 120"/>
                    <a:gd name="T10" fmla="*/ 2147483647 w 26"/>
                    <a:gd name="T11" fmla="*/ 2147483647 h 120"/>
                    <a:gd name="T12" fmla="*/ 2147483647 w 26"/>
                    <a:gd name="T13" fmla="*/ 2147483647 h 120"/>
                    <a:gd name="T14" fmla="*/ 2147483647 w 26"/>
                    <a:gd name="T15" fmla="*/ 2147483647 h 120"/>
                    <a:gd name="T16" fmla="*/ 2147483647 w 26"/>
                    <a:gd name="T17" fmla="*/ 2147483647 h 120"/>
                    <a:gd name="T18" fmla="*/ 2147483647 w 26"/>
                    <a:gd name="T19" fmla="*/ 0 h 120"/>
                    <a:gd name="T20" fmla="*/ 0 w 26"/>
                    <a:gd name="T21" fmla="*/ 2147483647 h 1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0"/>
                    <a:gd name="T35" fmla="*/ 26 w 26"/>
                    <a:gd name="T36" fmla="*/ 120 h 1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0">
                      <a:moveTo>
                        <a:pt x="0" y="2"/>
                      </a:moveTo>
                      <a:cubicBezTo>
                        <a:pt x="0" y="101"/>
                        <a:pt x="0" y="101"/>
                        <a:pt x="0" y="101"/>
                      </a:cubicBezTo>
                      <a:cubicBezTo>
                        <a:pt x="0" y="108"/>
                        <a:pt x="5" y="114"/>
                        <a:pt x="11" y="116"/>
                      </a:cubicBezTo>
                      <a:cubicBezTo>
                        <a:pt x="23" y="120"/>
                        <a:pt x="23" y="120"/>
                        <a:pt x="23" y="120"/>
                      </a:cubicBezTo>
                      <a:cubicBezTo>
                        <a:pt x="24" y="120"/>
                        <a:pt x="25" y="119"/>
                        <a:pt x="25" y="118"/>
                      </a:cubicBezTo>
                      <a:cubicBezTo>
                        <a:pt x="26" y="118"/>
                        <a:pt x="25" y="116"/>
                        <a:pt x="24" y="116"/>
                      </a:cubicBezTo>
                      <a:cubicBezTo>
                        <a:pt x="12" y="112"/>
                        <a:pt x="12" y="112"/>
                        <a:pt x="12" y="112"/>
                      </a:cubicBezTo>
                      <a:cubicBezTo>
                        <a:pt x="7" y="111"/>
                        <a:pt x="4" y="106"/>
                        <a:pt x="4" y="101"/>
                      </a:cubicBezTo>
                      <a:cubicBezTo>
                        <a:pt x="4" y="2"/>
                        <a:pt x="4" y="2"/>
                        <a:pt x="4" y="2"/>
                      </a:cubicBezTo>
                      <a:cubicBezTo>
                        <a:pt x="4" y="1"/>
                        <a:pt x="3" y="0"/>
                        <a:pt x="2" y="0"/>
                      </a:cubicBezTo>
                      <a:cubicBezTo>
                        <a:pt x="1" y="0"/>
                        <a:pt x="0" y="1"/>
                        <a:pt x="0" y="2"/>
                      </a:cubicBezTo>
                      <a:close/>
                    </a:path>
                  </a:pathLst>
                </a:custGeom>
                <a:solidFill>
                  <a:srgbClr val="3D61A4"/>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60" name="Freeform 129"/>
                <p:cNvSpPr/>
                <p:nvPr/>
              </p:nvSpPr>
              <p:spPr bwMode="auto">
                <a:xfrm>
                  <a:off x="861077" y="2559051"/>
                  <a:ext cx="309591" cy="198168"/>
                </a:xfrm>
                <a:custGeom>
                  <a:avLst/>
                  <a:gdLst>
                    <a:gd name="T0" fmla="*/ 2147483647 w 98"/>
                    <a:gd name="T1" fmla="*/ 2147483647 h 62"/>
                    <a:gd name="T2" fmla="*/ 2147483647 w 98"/>
                    <a:gd name="T3" fmla="*/ 2147483647 h 62"/>
                    <a:gd name="T4" fmla="*/ 2147483647 w 98"/>
                    <a:gd name="T5" fmla="*/ 0 h 62"/>
                    <a:gd name="T6" fmla="*/ 2147483647 w 98"/>
                    <a:gd name="T7" fmla="*/ 2147483647 h 62"/>
                    <a:gd name="T8" fmla="*/ 2147483647 w 98"/>
                    <a:gd name="T9" fmla="*/ 2147483647 h 62"/>
                    <a:gd name="T10" fmla="*/ 2147483647 w 98"/>
                    <a:gd name="T11" fmla="*/ 2147483647 h 62"/>
                    <a:gd name="T12" fmla="*/ 2147483647 w 98"/>
                    <a:gd name="T13" fmla="*/ 2147483647 h 62"/>
                    <a:gd name="T14" fmla="*/ 0 60000 65536"/>
                    <a:gd name="T15" fmla="*/ 0 60000 65536"/>
                    <a:gd name="T16" fmla="*/ 0 60000 65536"/>
                    <a:gd name="T17" fmla="*/ 0 60000 65536"/>
                    <a:gd name="T18" fmla="*/ 0 60000 65536"/>
                    <a:gd name="T19" fmla="*/ 0 60000 65536"/>
                    <a:gd name="T20" fmla="*/ 0 60000 65536"/>
                    <a:gd name="T21" fmla="*/ 0 w 98"/>
                    <a:gd name="T22" fmla="*/ 0 h 62"/>
                    <a:gd name="T23" fmla="*/ 98 w 98"/>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 h="62">
                      <a:moveTo>
                        <a:pt x="11" y="62"/>
                      </a:moveTo>
                      <a:cubicBezTo>
                        <a:pt x="84" y="19"/>
                        <a:pt x="84" y="19"/>
                        <a:pt x="84" y="19"/>
                      </a:cubicBezTo>
                      <a:cubicBezTo>
                        <a:pt x="98" y="0"/>
                        <a:pt x="98" y="0"/>
                        <a:pt x="98" y="0"/>
                      </a:cubicBezTo>
                      <a:cubicBezTo>
                        <a:pt x="75" y="2"/>
                        <a:pt x="75" y="2"/>
                        <a:pt x="75" y="2"/>
                      </a:cubicBezTo>
                      <a:cubicBezTo>
                        <a:pt x="2" y="46"/>
                        <a:pt x="2" y="46"/>
                        <a:pt x="2" y="46"/>
                      </a:cubicBezTo>
                      <a:cubicBezTo>
                        <a:pt x="2" y="46"/>
                        <a:pt x="0" y="50"/>
                        <a:pt x="3" y="56"/>
                      </a:cubicBezTo>
                      <a:cubicBezTo>
                        <a:pt x="7" y="62"/>
                        <a:pt x="11" y="62"/>
                        <a:pt x="11" y="62"/>
                      </a:cubicBezTo>
                    </a:path>
                  </a:pathLst>
                </a:custGeom>
                <a:solidFill>
                  <a:srgbClr val="3D61A4"/>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61" name="Freeform 130"/>
                <p:cNvSpPr/>
                <p:nvPr/>
              </p:nvSpPr>
              <p:spPr bwMode="auto">
                <a:xfrm>
                  <a:off x="893981" y="2548756"/>
                  <a:ext cx="258740" cy="164710"/>
                </a:xfrm>
                <a:custGeom>
                  <a:avLst/>
                  <a:gdLst>
                    <a:gd name="T0" fmla="*/ 2147483647 w 81"/>
                    <a:gd name="T1" fmla="*/ 2147483647 h 52"/>
                    <a:gd name="T2" fmla="*/ 2147483647 w 81"/>
                    <a:gd name="T3" fmla="*/ 2147483647 h 52"/>
                    <a:gd name="T4" fmla="*/ 2147483647 w 81"/>
                    <a:gd name="T5" fmla="*/ 2147483647 h 52"/>
                    <a:gd name="T6" fmla="*/ 2147483647 w 81"/>
                    <a:gd name="T7" fmla="*/ 0 h 52"/>
                    <a:gd name="T8" fmla="*/ 2147483647 w 81"/>
                    <a:gd name="T9" fmla="*/ 2147483647 h 52"/>
                    <a:gd name="T10" fmla="*/ 2147483647 w 81"/>
                    <a:gd name="T11" fmla="*/ 2147483647 h 52"/>
                    <a:gd name="T12" fmla="*/ 0 60000 65536"/>
                    <a:gd name="T13" fmla="*/ 0 60000 65536"/>
                    <a:gd name="T14" fmla="*/ 0 60000 65536"/>
                    <a:gd name="T15" fmla="*/ 0 60000 65536"/>
                    <a:gd name="T16" fmla="*/ 0 60000 65536"/>
                    <a:gd name="T17" fmla="*/ 0 60000 65536"/>
                    <a:gd name="T18" fmla="*/ 0 w 81"/>
                    <a:gd name="T19" fmla="*/ 0 h 52"/>
                    <a:gd name="T20" fmla="*/ 81 w 81"/>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81" h="52">
                      <a:moveTo>
                        <a:pt x="1" y="49"/>
                      </a:moveTo>
                      <a:cubicBezTo>
                        <a:pt x="1" y="49"/>
                        <a:pt x="0" y="51"/>
                        <a:pt x="2" y="52"/>
                      </a:cubicBezTo>
                      <a:cubicBezTo>
                        <a:pt x="72" y="10"/>
                        <a:pt x="72" y="10"/>
                        <a:pt x="72" y="10"/>
                      </a:cubicBezTo>
                      <a:cubicBezTo>
                        <a:pt x="81" y="0"/>
                        <a:pt x="81" y="0"/>
                        <a:pt x="81" y="0"/>
                      </a:cubicBezTo>
                      <a:cubicBezTo>
                        <a:pt x="71" y="7"/>
                        <a:pt x="71" y="7"/>
                        <a:pt x="71" y="7"/>
                      </a:cubicBezTo>
                      <a:lnTo>
                        <a:pt x="1" y="49"/>
                      </a:lnTo>
                      <a:close/>
                    </a:path>
                  </a:pathLst>
                </a:custGeom>
                <a:solidFill>
                  <a:srgbClr val="FFFFFF"/>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62" name="Freeform 131"/>
                <p:cNvSpPr/>
                <p:nvPr/>
              </p:nvSpPr>
              <p:spPr bwMode="auto">
                <a:xfrm>
                  <a:off x="1037559" y="2286249"/>
                  <a:ext cx="324547" cy="656268"/>
                </a:xfrm>
                <a:custGeom>
                  <a:avLst/>
                  <a:gdLst>
                    <a:gd name="T0" fmla="*/ 2147483647 w 102"/>
                    <a:gd name="T1" fmla="*/ 2147483647 h 205"/>
                    <a:gd name="T2" fmla="*/ 2147483647 w 102"/>
                    <a:gd name="T3" fmla="*/ 2147483647 h 205"/>
                    <a:gd name="T4" fmla="*/ 2147483647 w 102"/>
                    <a:gd name="T5" fmla="*/ 2147483647 h 205"/>
                    <a:gd name="T6" fmla="*/ 2147483647 w 102"/>
                    <a:gd name="T7" fmla="*/ 2147483647 h 205"/>
                    <a:gd name="T8" fmla="*/ 2147483647 w 102"/>
                    <a:gd name="T9" fmla="*/ 2147483647 h 205"/>
                    <a:gd name="T10" fmla="*/ 2147483647 w 102"/>
                    <a:gd name="T11" fmla="*/ 2147483647 h 205"/>
                    <a:gd name="T12" fmla="*/ 2147483647 w 102"/>
                    <a:gd name="T13" fmla="*/ 0 h 205"/>
                    <a:gd name="T14" fmla="*/ 0 w 102"/>
                    <a:gd name="T15" fmla="*/ 2147483647 h 205"/>
                    <a:gd name="T16" fmla="*/ 2147483647 w 102"/>
                    <a:gd name="T17" fmla="*/ 2147483647 h 205"/>
                    <a:gd name="T18" fmla="*/ 2147483647 w 102"/>
                    <a:gd name="T19" fmla="*/ 2147483647 h 205"/>
                    <a:gd name="T20" fmla="*/ 2147483647 w 102"/>
                    <a:gd name="T21" fmla="*/ 2147483647 h 205"/>
                    <a:gd name="T22" fmla="*/ 2147483647 w 102"/>
                    <a:gd name="T23" fmla="*/ 2147483647 h 205"/>
                    <a:gd name="T24" fmla="*/ 2147483647 w 102"/>
                    <a:gd name="T25" fmla="*/ 2147483647 h 205"/>
                    <a:gd name="T26" fmla="*/ 2147483647 w 102"/>
                    <a:gd name="T27" fmla="*/ 2147483647 h 205"/>
                    <a:gd name="T28" fmla="*/ 2147483647 w 102"/>
                    <a:gd name="T29" fmla="*/ 2147483647 h 205"/>
                    <a:gd name="T30" fmla="*/ 2147483647 w 102"/>
                    <a:gd name="T31" fmla="*/ 2147483647 h 205"/>
                    <a:gd name="T32" fmla="*/ 2147483647 w 102"/>
                    <a:gd name="T33" fmla="*/ 2147483647 h 205"/>
                    <a:gd name="T34" fmla="*/ 2147483647 w 102"/>
                    <a:gd name="T35" fmla="*/ 2147483647 h 205"/>
                    <a:gd name="T36" fmla="*/ 2147483647 w 102"/>
                    <a:gd name="T37" fmla="*/ 2147483647 h 205"/>
                    <a:gd name="T38" fmla="*/ 2147483647 w 102"/>
                    <a:gd name="T39" fmla="*/ 2147483647 h 205"/>
                    <a:gd name="T40" fmla="*/ 2147483647 w 102"/>
                    <a:gd name="T41" fmla="*/ 2147483647 h 205"/>
                    <a:gd name="T42" fmla="*/ 2147483647 w 102"/>
                    <a:gd name="T43" fmla="*/ 2147483647 h 205"/>
                    <a:gd name="T44" fmla="*/ 2147483647 w 102"/>
                    <a:gd name="T45" fmla="*/ 2147483647 h 2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205"/>
                    <a:gd name="T71" fmla="*/ 102 w 102"/>
                    <a:gd name="T72" fmla="*/ 205 h 2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205">
                      <a:moveTo>
                        <a:pt x="100" y="21"/>
                      </a:moveTo>
                      <a:cubicBezTo>
                        <a:pt x="98" y="21"/>
                        <a:pt x="95" y="23"/>
                        <a:pt x="91" y="24"/>
                      </a:cubicBezTo>
                      <a:cubicBezTo>
                        <a:pt x="89" y="25"/>
                        <a:pt x="87" y="25"/>
                        <a:pt x="85" y="25"/>
                      </a:cubicBezTo>
                      <a:cubicBezTo>
                        <a:pt x="83" y="25"/>
                        <a:pt x="81" y="25"/>
                        <a:pt x="80" y="24"/>
                      </a:cubicBezTo>
                      <a:cubicBezTo>
                        <a:pt x="79" y="24"/>
                        <a:pt x="78" y="24"/>
                        <a:pt x="78" y="24"/>
                      </a:cubicBezTo>
                      <a:cubicBezTo>
                        <a:pt x="77" y="24"/>
                        <a:pt x="77" y="23"/>
                        <a:pt x="76" y="23"/>
                      </a:cubicBezTo>
                      <a:cubicBezTo>
                        <a:pt x="72" y="22"/>
                        <a:pt x="15" y="4"/>
                        <a:pt x="2" y="0"/>
                      </a:cubicBezTo>
                      <a:cubicBezTo>
                        <a:pt x="1" y="1"/>
                        <a:pt x="0" y="2"/>
                        <a:pt x="0" y="3"/>
                      </a:cubicBezTo>
                      <a:cubicBezTo>
                        <a:pt x="11" y="7"/>
                        <a:pt x="72" y="25"/>
                        <a:pt x="75" y="26"/>
                      </a:cubicBezTo>
                      <a:cubicBezTo>
                        <a:pt x="76" y="27"/>
                        <a:pt x="76" y="27"/>
                        <a:pt x="77" y="27"/>
                      </a:cubicBezTo>
                      <a:cubicBezTo>
                        <a:pt x="77" y="27"/>
                        <a:pt x="77" y="27"/>
                        <a:pt x="77" y="27"/>
                      </a:cubicBezTo>
                      <a:cubicBezTo>
                        <a:pt x="77" y="27"/>
                        <a:pt x="77" y="27"/>
                        <a:pt x="77" y="27"/>
                      </a:cubicBezTo>
                      <a:cubicBezTo>
                        <a:pt x="78" y="28"/>
                        <a:pt x="79" y="28"/>
                        <a:pt x="79" y="30"/>
                      </a:cubicBezTo>
                      <a:cubicBezTo>
                        <a:pt x="80" y="32"/>
                        <a:pt x="81" y="35"/>
                        <a:pt x="81" y="41"/>
                      </a:cubicBezTo>
                      <a:cubicBezTo>
                        <a:pt x="81" y="205"/>
                        <a:pt x="81" y="205"/>
                        <a:pt x="81" y="205"/>
                      </a:cubicBezTo>
                      <a:cubicBezTo>
                        <a:pt x="82" y="205"/>
                        <a:pt x="83" y="205"/>
                        <a:pt x="84" y="205"/>
                      </a:cubicBezTo>
                      <a:cubicBezTo>
                        <a:pt x="84" y="41"/>
                        <a:pt x="84" y="41"/>
                        <a:pt x="84" y="41"/>
                      </a:cubicBezTo>
                      <a:cubicBezTo>
                        <a:pt x="84" y="40"/>
                        <a:pt x="84" y="39"/>
                        <a:pt x="84" y="38"/>
                      </a:cubicBezTo>
                      <a:cubicBezTo>
                        <a:pt x="84" y="36"/>
                        <a:pt x="84" y="33"/>
                        <a:pt x="85" y="31"/>
                      </a:cubicBezTo>
                      <a:cubicBezTo>
                        <a:pt x="86" y="29"/>
                        <a:pt x="88" y="28"/>
                        <a:pt x="90" y="28"/>
                      </a:cubicBezTo>
                      <a:cubicBezTo>
                        <a:pt x="91" y="28"/>
                        <a:pt x="91" y="27"/>
                        <a:pt x="92" y="27"/>
                      </a:cubicBezTo>
                      <a:cubicBezTo>
                        <a:pt x="96" y="26"/>
                        <a:pt x="100" y="24"/>
                        <a:pt x="102" y="23"/>
                      </a:cubicBezTo>
                      <a:cubicBezTo>
                        <a:pt x="102" y="22"/>
                        <a:pt x="101" y="21"/>
                        <a:pt x="100" y="21"/>
                      </a:cubicBezTo>
                    </a:path>
                  </a:pathLst>
                </a:custGeom>
                <a:solidFill>
                  <a:srgbClr val="FFFFFF"/>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grpSp>
          <p:grpSp>
            <p:nvGrpSpPr>
              <p:cNvPr id="23" name="Group 231"/>
              <p:cNvGrpSpPr/>
              <p:nvPr/>
            </p:nvGrpSpPr>
            <p:grpSpPr bwMode="auto">
              <a:xfrm>
                <a:off x="4929439" y="1997824"/>
                <a:ext cx="399949" cy="713065"/>
                <a:chOff x="4482943" y="3740899"/>
                <a:chExt cx="180997" cy="603391"/>
              </a:xfrm>
            </p:grpSpPr>
            <p:sp>
              <p:nvSpPr>
                <p:cNvPr id="52" name="Oval 171"/>
                <p:cNvSpPr>
                  <a:spLocks noChangeArrowheads="1"/>
                </p:cNvSpPr>
                <p:nvPr/>
              </p:nvSpPr>
              <p:spPr bwMode="auto">
                <a:xfrm>
                  <a:off x="4515391" y="3740899"/>
                  <a:ext cx="110912" cy="112761"/>
                </a:xfrm>
                <a:prstGeom prst="ellipse">
                  <a:avLst/>
                </a:prstGeom>
                <a:solidFill>
                  <a:srgbClr val="FFCC99"/>
                </a:solidFill>
                <a:ln w="9525">
                  <a:noFill/>
                  <a:round/>
                </a:ln>
              </p:spPr>
              <p:txBody>
                <a:bodyPr/>
                <a:lstStyle/>
                <a:p>
                  <a:pPr algn="ctr" eaLnBrk="0" hangingPunct="0">
                    <a:defRPr/>
                  </a:pPr>
                  <a:r>
                    <a:rPr lang="zh-CN" altLang="en-US" sz="1000" kern="0" dirty="0">
                      <a:solidFill>
                        <a:srgbClr val="000000"/>
                      </a:solidFill>
                      <a:latin typeface="华文细黑" panose="02010600040101010101" pitchFamily="2" charset="-122"/>
                    </a:rPr>
                    <a:t>、</a:t>
                  </a:r>
                  <a:endParaRPr lang="en-US" altLang="zh-CN" sz="1000" kern="0" dirty="0">
                    <a:solidFill>
                      <a:srgbClr val="000000"/>
                    </a:solidFill>
                    <a:latin typeface="华文细黑" panose="02010600040101010101" pitchFamily="2" charset="-122"/>
                  </a:endParaRPr>
                </a:p>
              </p:txBody>
            </p:sp>
            <p:sp>
              <p:nvSpPr>
                <p:cNvPr id="53" name="Freeform 172"/>
                <p:cNvSpPr/>
                <p:nvPr/>
              </p:nvSpPr>
              <p:spPr bwMode="auto">
                <a:xfrm>
                  <a:off x="4483087" y="3850976"/>
                  <a:ext cx="180905" cy="272506"/>
                </a:xfrm>
                <a:custGeom>
                  <a:avLst/>
                  <a:gdLst>
                    <a:gd name="T0" fmla="*/ 0 w 57"/>
                    <a:gd name="T1" fmla="*/ 2147483647 h 86"/>
                    <a:gd name="T2" fmla="*/ 2147483647 w 57"/>
                    <a:gd name="T3" fmla="*/ 2147483647 h 86"/>
                    <a:gd name="T4" fmla="*/ 2147483647 w 57"/>
                    <a:gd name="T5" fmla="*/ 2147483647 h 86"/>
                    <a:gd name="T6" fmla="*/ 0 w 57"/>
                    <a:gd name="T7" fmla="*/ 2147483647 h 86"/>
                    <a:gd name="T8" fmla="*/ 0 60000 65536"/>
                    <a:gd name="T9" fmla="*/ 0 60000 65536"/>
                    <a:gd name="T10" fmla="*/ 0 60000 65536"/>
                    <a:gd name="T11" fmla="*/ 0 60000 65536"/>
                    <a:gd name="T12" fmla="*/ 0 w 57"/>
                    <a:gd name="T13" fmla="*/ 0 h 86"/>
                    <a:gd name="T14" fmla="*/ 57 w 57"/>
                    <a:gd name="T15" fmla="*/ 86 h 86"/>
                  </a:gdLst>
                  <a:ahLst/>
                  <a:cxnLst>
                    <a:cxn ang="T8">
                      <a:pos x="T0" y="T1"/>
                    </a:cxn>
                    <a:cxn ang="T9">
                      <a:pos x="T2" y="T3"/>
                    </a:cxn>
                    <a:cxn ang="T10">
                      <a:pos x="T4" y="T5"/>
                    </a:cxn>
                    <a:cxn ang="T11">
                      <a:pos x="T6" y="T7"/>
                    </a:cxn>
                  </a:cxnLst>
                  <a:rect l="T12" t="T13" r="T14" b="T15"/>
                  <a:pathLst>
                    <a:path w="57" h="86">
                      <a:moveTo>
                        <a:pt x="0" y="29"/>
                      </a:moveTo>
                      <a:cubicBezTo>
                        <a:pt x="0" y="0"/>
                        <a:pt x="57" y="0"/>
                        <a:pt x="57" y="29"/>
                      </a:cubicBezTo>
                      <a:cubicBezTo>
                        <a:pt x="57" y="59"/>
                        <a:pt x="44" y="86"/>
                        <a:pt x="29" y="86"/>
                      </a:cubicBezTo>
                      <a:cubicBezTo>
                        <a:pt x="13" y="86"/>
                        <a:pt x="0" y="59"/>
                        <a:pt x="0" y="29"/>
                      </a:cubicBezTo>
                    </a:path>
                  </a:pathLst>
                </a:custGeom>
                <a:solidFill>
                  <a:srgbClr val="FFCC99"/>
                </a:solidFill>
                <a:ln w="9525">
                  <a:noFill/>
                  <a:round/>
                </a:ln>
              </p:spPr>
              <p:txBody>
                <a:bodyPr/>
                <a:lstStyle/>
                <a:p>
                  <a:pPr algn="ctr" eaLnBrk="0" hangingPunct="0">
                    <a:defRPr/>
                  </a:pPr>
                  <a:endParaRPr lang="en-US" altLang="zh-CN" sz="1000" kern="0" dirty="0">
                    <a:solidFill>
                      <a:srgbClr val="000000"/>
                    </a:solidFill>
                    <a:latin typeface="华文细黑" panose="02010600040101010101" pitchFamily="2" charset="-122"/>
                  </a:endParaRPr>
                </a:p>
              </p:txBody>
            </p:sp>
            <p:sp>
              <p:nvSpPr>
                <p:cNvPr id="54" name="Freeform 173"/>
                <p:cNvSpPr/>
                <p:nvPr/>
              </p:nvSpPr>
              <p:spPr bwMode="auto">
                <a:xfrm>
                  <a:off x="4530467" y="4065759"/>
                  <a:ext cx="85068" cy="277876"/>
                </a:xfrm>
                <a:custGeom>
                  <a:avLst/>
                  <a:gdLst>
                    <a:gd name="T0" fmla="*/ 2147483647 w 27"/>
                    <a:gd name="T1" fmla="*/ 2147483647 h 87"/>
                    <a:gd name="T2" fmla="*/ 2147483647 w 27"/>
                    <a:gd name="T3" fmla="*/ 2147483647 h 87"/>
                    <a:gd name="T4" fmla="*/ 0 w 27"/>
                    <a:gd name="T5" fmla="*/ 2147483647 h 87"/>
                    <a:gd name="T6" fmla="*/ 0 w 27"/>
                    <a:gd name="T7" fmla="*/ 2147483647 h 87"/>
                    <a:gd name="T8" fmla="*/ 2147483647 w 27"/>
                    <a:gd name="T9" fmla="*/ 0 h 87"/>
                    <a:gd name="T10" fmla="*/ 2147483647 w 27"/>
                    <a:gd name="T11" fmla="*/ 2147483647 h 87"/>
                    <a:gd name="T12" fmla="*/ 2147483647 w 27"/>
                    <a:gd name="T13" fmla="*/ 2147483647 h 87"/>
                    <a:gd name="T14" fmla="*/ 0 60000 65536"/>
                    <a:gd name="T15" fmla="*/ 0 60000 65536"/>
                    <a:gd name="T16" fmla="*/ 0 60000 65536"/>
                    <a:gd name="T17" fmla="*/ 0 60000 65536"/>
                    <a:gd name="T18" fmla="*/ 0 60000 65536"/>
                    <a:gd name="T19" fmla="*/ 0 60000 65536"/>
                    <a:gd name="T20" fmla="*/ 0 60000 65536"/>
                    <a:gd name="T21" fmla="*/ 0 w 27"/>
                    <a:gd name="T22" fmla="*/ 0 h 87"/>
                    <a:gd name="T23" fmla="*/ 27 w 27"/>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87">
                      <a:moveTo>
                        <a:pt x="27" y="78"/>
                      </a:moveTo>
                      <a:cubicBezTo>
                        <a:pt x="27" y="83"/>
                        <a:pt x="21" y="87"/>
                        <a:pt x="14" y="87"/>
                      </a:cubicBezTo>
                      <a:cubicBezTo>
                        <a:pt x="6" y="87"/>
                        <a:pt x="0" y="83"/>
                        <a:pt x="0" y="78"/>
                      </a:cubicBezTo>
                      <a:cubicBezTo>
                        <a:pt x="0" y="9"/>
                        <a:pt x="0" y="9"/>
                        <a:pt x="0" y="9"/>
                      </a:cubicBezTo>
                      <a:cubicBezTo>
                        <a:pt x="0" y="4"/>
                        <a:pt x="6" y="0"/>
                        <a:pt x="14" y="0"/>
                      </a:cubicBezTo>
                      <a:cubicBezTo>
                        <a:pt x="21" y="0"/>
                        <a:pt x="27" y="4"/>
                        <a:pt x="27" y="9"/>
                      </a:cubicBezTo>
                      <a:lnTo>
                        <a:pt x="27" y="78"/>
                      </a:lnTo>
                      <a:close/>
                    </a:path>
                  </a:pathLst>
                </a:custGeom>
                <a:solidFill>
                  <a:srgbClr val="FFCC99"/>
                </a:solidFill>
                <a:ln w="9525">
                  <a:noFill/>
                  <a:round/>
                </a:ln>
              </p:spPr>
              <p:txBody>
                <a:bodyPr/>
                <a:lstStyle/>
                <a:p>
                  <a:pPr algn="ctr" eaLnBrk="0" hangingPunct="0">
                    <a:defRPr/>
                  </a:pPr>
                  <a:endParaRPr lang="en-US" altLang="zh-CN" sz="1000" kern="0" dirty="0">
                    <a:solidFill>
                      <a:srgbClr val="000000"/>
                    </a:solidFill>
                    <a:latin typeface="华文细黑" panose="02010600040101010101" pitchFamily="2" charset="-122"/>
                  </a:endParaRPr>
                </a:p>
              </p:txBody>
            </p:sp>
          </p:grpSp>
          <p:sp>
            <p:nvSpPr>
              <p:cNvPr id="29" name="Text Box 38"/>
              <p:cNvSpPr txBox="1">
                <a:spLocks noChangeArrowheads="1"/>
              </p:cNvSpPr>
              <p:nvPr/>
            </p:nvSpPr>
            <p:spPr bwMode="auto">
              <a:xfrm>
                <a:off x="4393193" y="2819576"/>
                <a:ext cx="1408627" cy="276667"/>
              </a:xfrm>
              <a:prstGeom prst="rect">
                <a:avLst/>
              </a:prstGeom>
              <a:noFill/>
              <a:ln w="9525" algn="ctr">
                <a:noFill/>
                <a:miter lim="800000"/>
              </a:ln>
            </p:spPr>
            <p:txBody>
              <a:bodyPr lIns="90000" tIns="46800" rIns="90000" bIns="46800">
                <a:spAutoFit/>
              </a:bodyPr>
              <a:lstStyle/>
              <a:p>
                <a:pPr algn="ctr" eaLnBrk="0" hangingPunct="0">
                  <a:spcBef>
                    <a:spcPct val="50000"/>
                  </a:spcBef>
                  <a:defRPr/>
                </a:pPr>
                <a:r>
                  <a:rPr lang="zh-CN" altLang="en-US" sz="1200" kern="0" dirty="0">
                    <a:solidFill>
                      <a:srgbClr val="000000"/>
                    </a:solidFill>
                    <a:latin typeface="华文细黑" panose="02010600040101010101" pitchFamily="2" charset="-122"/>
                  </a:rPr>
                  <a:t>运输单据处理</a:t>
                </a:r>
              </a:p>
            </p:txBody>
          </p:sp>
        </p:grpSp>
        <p:sp>
          <p:nvSpPr>
            <p:cNvPr id="31" name="Freeform 107"/>
            <p:cNvSpPr/>
            <p:nvPr/>
          </p:nvSpPr>
          <p:spPr bwMode="auto">
            <a:xfrm rot="6792003" flipH="1">
              <a:off x="7593" y="4609"/>
              <a:ext cx="633" cy="305"/>
            </a:xfrm>
            <a:custGeom>
              <a:avLst/>
              <a:gdLst>
                <a:gd name="T0" fmla="*/ 2147483647 w 138"/>
                <a:gd name="T1" fmla="*/ 0 h 405"/>
                <a:gd name="T2" fmla="*/ 0 w 138"/>
                <a:gd name="T3" fmla="*/ 1 h 405"/>
                <a:gd name="T4" fmla="*/ 2147483647 w 138"/>
                <a:gd name="T5" fmla="*/ 1 h 405"/>
                <a:gd name="T6" fmla="*/ 2147483647 w 138"/>
                <a:gd name="T7" fmla="*/ 1 h 405"/>
                <a:gd name="T8" fmla="*/ 2147483647 w 138"/>
                <a:gd name="T9" fmla="*/ 1 h 405"/>
                <a:gd name="T10" fmla="*/ 2147483647 w 138"/>
                <a:gd name="T11" fmla="*/ 1 h 405"/>
                <a:gd name="T12" fmla="*/ 2147483647 w 138"/>
                <a:gd name="T13" fmla="*/ 0 h 405"/>
                <a:gd name="T14" fmla="*/ 0 60000 65536"/>
                <a:gd name="T15" fmla="*/ 0 60000 65536"/>
                <a:gd name="T16" fmla="*/ 0 60000 65536"/>
                <a:gd name="T17" fmla="*/ 0 60000 65536"/>
                <a:gd name="T18" fmla="*/ 0 60000 65536"/>
                <a:gd name="T19" fmla="*/ 0 60000 65536"/>
                <a:gd name="T20" fmla="*/ 0 60000 65536"/>
                <a:gd name="T21" fmla="*/ 0 w 138"/>
                <a:gd name="T22" fmla="*/ 0 h 405"/>
                <a:gd name="T23" fmla="*/ 138 w 138"/>
                <a:gd name="T24" fmla="*/ 405 h 4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405">
                  <a:moveTo>
                    <a:pt x="98" y="0"/>
                  </a:moveTo>
                  <a:lnTo>
                    <a:pt x="0" y="229"/>
                  </a:lnTo>
                  <a:lnTo>
                    <a:pt x="70" y="229"/>
                  </a:lnTo>
                  <a:lnTo>
                    <a:pt x="50" y="405"/>
                  </a:lnTo>
                  <a:lnTo>
                    <a:pt x="138" y="180"/>
                  </a:lnTo>
                  <a:lnTo>
                    <a:pt x="68" y="180"/>
                  </a:lnTo>
                  <a:lnTo>
                    <a:pt x="98" y="0"/>
                  </a:lnTo>
                  <a:close/>
                </a:path>
              </a:pathLst>
            </a:custGeom>
            <a:solidFill>
              <a:srgbClr val="3D61A4"/>
            </a:solidFill>
            <a:ln w="9525">
              <a:noFill/>
              <a:round/>
            </a:ln>
          </p:spPr>
          <p:txBody>
            <a:bodyPr rot="10800000" vert="eaVert"/>
            <a:lstStyle/>
            <a:p>
              <a:pPr algn="ctr" eaLnBrk="0" hangingPunct="0">
                <a:defRPr/>
              </a:pPr>
              <a:endParaRPr lang="en-US" altLang="zh-CN" sz="1000" kern="0">
                <a:solidFill>
                  <a:srgbClr val="000000"/>
                </a:solidFill>
                <a:latin typeface="华文细黑" panose="02010600040101010101" pitchFamily="2" charset="-122"/>
              </a:endParaRPr>
            </a:p>
          </p:txBody>
        </p:sp>
        <p:pic>
          <p:nvPicPr>
            <p:cNvPr id="168975" name="Picture 7"/>
            <p:cNvPicPr>
              <a:picLocks noChangeAspect="1" noChangeArrowheads="1"/>
            </p:cNvPicPr>
            <p:nvPr/>
          </p:nvPicPr>
          <p:blipFill>
            <a:blip r:embed="rId11"/>
            <a:srcRect/>
            <a:stretch>
              <a:fillRect/>
            </a:stretch>
          </p:blipFill>
          <p:spPr bwMode="auto">
            <a:xfrm>
              <a:off x="4917" y="3700"/>
              <a:ext cx="5400" cy="983"/>
            </a:xfrm>
            <a:prstGeom prst="rect">
              <a:avLst/>
            </a:prstGeom>
            <a:noFill/>
            <a:ln w="9525">
              <a:noFill/>
              <a:miter lim="800000"/>
              <a:headEnd/>
              <a:tailEnd/>
            </a:ln>
          </p:spPr>
        </p:pic>
        <p:sp>
          <p:nvSpPr>
            <p:cNvPr id="24" name="Text Box 8"/>
            <p:cNvSpPr txBox="1">
              <a:spLocks noChangeArrowheads="1"/>
            </p:cNvSpPr>
            <p:nvPr/>
          </p:nvSpPr>
          <p:spPr bwMode="auto">
            <a:xfrm>
              <a:off x="4804" y="4040"/>
              <a:ext cx="5550" cy="386"/>
            </a:xfrm>
            <a:prstGeom prst="rect">
              <a:avLst/>
            </a:prstGeom>
            <a:solidFill>
              <a:srgbClr val="FFFFFF">
                <a:alpha val="50195"/>
              </a:srgbClr>
            </a:solidFill>
            <a:ln w="9525" algn="ctr">
              <a:noFill/>
              <a:miter lim="800000"/>
            </a:ln>
          </p:spPr>
          <p:txBody>
            <a:bodyPr>
              <a:spAutoFit/>
            </a:bodyPr>
            <a:lstStyle/>
            <a:p>
              <a:pPr algn="ctr" eaLnBrk="0" hangingPunct="0">
                <a:defRPr/>
              </a:pPr>
              <a:r>
                <a:rPr lang="en-GB" altLang="zh-CN" sz="1000" kern="0" dirty="0">
                  <a:solidFill>
                    <a:srgbClr val="000000"/>
                  </a:solidFill>
                  <a:latin typeface="华文细黑" panose="02010600040101010101" pitchFamily="2" charset="-122"/>
                  <a:cs typeface="Arial" panose="020B0604020202020204" pitchFamily="34" charset="0"/>
                </a:rPr>
                <a:t>GSM\3G</a:t>
              </a:r>
              <a:r>
                <a:rPr lang="en-US" altLang="zh-CN" sz="1000" kern="0" dirty="0">
                  <a:solidFill>
                    <a:srgbClr val="000000"/>
                  </a:solidFill>
                  <a:latin typeface="华文细黑" panose="02010600040101010101" pitchFamily="2" charset="-122"/>
                  <a:cs typeface="Arial" panose="020B0604020202020204" pitchFamily="34" charset="0"/>
                </a:rPr>
                <a:t>\4G</a:t>
              </a:r>
              <a:endParaRPr lang="en-GB" altLang="zh-CN" sz="1000" kern="0" dirty="0">
                <a:solidFill>
                  <a:srgbClr val="000000"/>
                </a:solidFill>
                <a:latin typeface="华文细黑" panose="02010600040101010101" pitchFamily="2" charset="-122"/>
                <a:cs typeface="Arial" panose="020B0604020202020204" pitchFamily="34" charset="0"/>
              </a:endParaRPr>
            </a:p>
          </p:txBody>
        </p:sp>
        <p:sp>
          <p:nvSpPr>
            <p:cNvPr id="32" name="Line 41"/>
            <p:cNvSpPr>
              <a:spLocks noChangeShapeType="1"/>
            </p:cNvSpPr>
            <p:nvPr/>
          </p:nvSpPr>
          <p:spPr bwMode="auto">
            <a:xfrm>
              <a:off x="8104" y="3103"/>
              <a:ext cx="0" cy="632"/>
            </a:xfrm>
            <a:prstGeom prst="line">
              <a:avLst/>
            </a:prstGeom>
            <a:noFill/>
            <a:ln w="9525">
              <a:solidFill>
                <a:srgbClr val="000000"/>
              </a:solidFill>
              <a:round/>
            </a:ln>
          </p:spPr>
          <p:txBody>
            <a:bodyPr wrap="none" lIns="90000" tIns="46800" rIns="90000" bIns="46800" anchor="ctr"/>
            <a:lstStyle/>
            <a:p>
              <a:pPr>
                <a:defRPr/>
              </a:pPr>
              <a:endParaRPr lang="zh-CN" altLang="en-US" kern="0">
                <a:solidFill>
                  <a:sysClr val="windowText" lastClr="000000"/>
                </a:solidFill>
              </a:endParaRPr>
            </a:p>
          </p:txBody>
        </p:sp>
        <p:sp>
          <p:nvSpPr>
            <p:cNvPr id="34" name="Text Box 44"/>
            <p:cNvSpPr txBox="1">
              <a:spLocks noChangeArrowheads="1"/>
            </p:cNvSpPr>
            <p:nvPr/>
          </p:nvSpPr>
          <p:spPr bwMode="auto">
            <a:xfrm>
              <a:off x="7882" y="2070"/>
              <a:ext cx="3230" cy="436"/>
            </a:xfrm>
            <a:prstGeom prst="rect">
              <a:avLst/>
            </a:prstGeom>
            <a:noFill/>
            <a:ln w="9525" algn="ctr">
              <a:noFill/>
              <a:miter lim="800000"/>
            </a:ln>
          </p:spPr>
          <p:txBody>
            <a:bodyPr lIns="90000" tIns="46800" rIns="90000" bIns="46800">
              <a:spAutoFit/>
            </a:bodyPr>
            <a:lstStyle/>
            <a:p>
              <a:pPr algn="ctr" eaLnBrk="0" hangingPunct="0">
                <a:spcBef>
                  <a:spcPct val="50000"/>
                </a:spcBef>
                <a:defRPr/>
              </a:pPr>
              <a:r>
                <a:rPr lang="zh-CN" altLang="en-US" sz="1200" kern="0" dirty="0">
                  <a:solidFill>
                    <a:srgbClr val="000000"/>
                  </a:solidFill>
                  <a:latin typeface="华文细黑" panose="02010600040101010101" pitchFamily="2" charset="-122"/>
                </a:rPr>
                <a:t>运输管理系统</a:t>
              </a:r>
            </a:p>
          </p:txBody>
        </p:sp>
        <p:grpSp>
          <p:nvGrpSpPr>
            <p:cNvPr id="25" name="Group 222"/>
            <p:cNvGrpSpPr/>
            <p:nvPr/>
          </p:nvGrpSpPr>
          <p:grpSpPr bwMode="auto">
            <a:xfrm>
              <a:off x="4234" y="2563"/>
              <a:ext cx="1130" cy="555"/>
              <a:chOff x="5868988" y="1196975"/>
              <a:chExt cx="679450" cy="569913"/>
            </a:xfrm>
          </p:grpSpPr>
          <p:sp>
            <p:nvSpPr>
              <p:cNvPr id="43" name="Freeform 67"/>
              <p:cNvSpPr/>
              <p:nvPr/>
            </p:nvSpPr>
            <p:spPr bwMode="auto">
              <a:xfrm>
                <a:off x="5868988" y="1633395"/>
                <a:ext cx="679450" cy="133493"/>
              </a:xfrm>
              <a:custGeom>
                <a:avLst/>
                <a:gdLst>
                  <a:gd name="T0" fmla="*/ 2147483647 w 213"/>
                  <a:gd name="T1" fmla="*/ 0 h 42"/>
                  <a:gd name="T2" fmla="*/ 2147483647 w 213"/>
                  <a:gd name="T3" fmla="*/ 2147483647 h 42"/>
                  <a:gd name="T4" fmla="*/ 2147483647 w 213"/>
                  <a:gd name="T5" fmla="*/ 2147483647 h 42"/>
                  <a:gd name="T6" fmla="*/ 2147483647 w 213"/>
                  <a:gd name="T7" fmla="*/ 2147483647 h 42"/>
                  <a:gd name="T8" fmla="*/ 0 w 213"/>
                  <a:gd name="T9" fmla="*/ 2147483647 h 42"/>
                  <a:gd name="T10" fmla="*/ 0 w 213"/>
                  <a:gd name="T11" fmla="*/ 0 h 42"/>
                  <a:gd name="T12" fmla="*/ 0 60000 65536"/>
                  <a:gd name="T13" fmla="*/ 0 60000 65536"/>
                  <a:gd name="T14" fmla="*/ 0 60000 65536"/>
                  <a:gd name="T15" fmla="*/ 0 60000 65536"/>
                  <a:gd name="T16" fmla="*/ 0 60000 65536"/>
                  <a:gd name="T17" fmla="*/ 0 60000 65536"/>
                  <a:gd name="T18" fmla="*/ 0 w 213"/>
                  <a:gd name="T19" fmla="*/ 0 h 42"/>
                  <a:gd name="T20" fmla="*/ 213 w 213"/>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213" h="42">
                    <a:moveTo>
                      <a:pt x="213" y="0"/>
                    </a:moveTo>
                    <a:cubicBezTo>
                      <a:pt x="213" y="33"/>
                      <a:pt x="213" y="33"/>
                      <a:pt x="213" y="33"/>
                    </a:cubicBezTo>
                    <a:cubicBezTo>
                      <a:pt x="213" y="38"/>
                      <a:pt x="209" y="42"/>
                      <a:pt x="203" y="42"/>
                    </a:cubicBezTo>
                    <a:cubicBezTo>
                      <a:pt x="9" y="42"/>
                      <a:pt x="9" y="42"/>
                      <a:pt x="9" y="42"/>
                    </a:cubicBezTo>
                    <a:cubicBezTo>
                      <a:pt x="4" y="42"/>
                      <a:pt x="0" y="38"/>
                      <a:pt x="0" y="33"/>
                    </a:cubicBezTo>
                    <a:cubicBezTo>
                      <a:pt x="0" y="0"/>
                      <a:pt x="0" y="0"/>
                      <a:pt x="0" y="0"/>
                    </a:cubicBezTo>
                  </a:path>
                </a:pathLst>
              </a:custGeom>
              <a:solidFill>
                <a:srgbClr val="3D61A4"/>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44" name="Freeform 68"/>
              <p:cNvSpPr/>
              <p:nvPr/>
            </p:nvSpPr>
            <p:spPr bwMode="auto">
              <a:xfrm>
                <a:off x="6079437" y="1333035"/>
                <a:ext cx="178882" cy="302927"/>
              </a:xfrm>
              <a:custGeom>
                <a:avLst/>
                <a:gdLst>
                  <a:gd name="T0" fmla="*/ 0 w 56"/>
                  <a:gd name="T1" fmla="*/ 2147483647 h 95"/>
                  <a:gd name="T2" fmla="*/ 2147483647 w 56"/>
                  <a:gd name="T3" fmla="*/ 2147483647 h 95"/>
                  <a:gd name="T4" fmla="*/ 2147483647 w 56"/>
                  <a:gd name="T5" fmla="*/ 2147483647 h 95"/>
                  <a:gd name="T6" fmla="*/ 2147483647 w 56"/>
                  <a:gd name="T7" fmla="*/ 2147483647 h 95"/>
                  <a:gd name="T8" fmla="*/ 2147483647 w 56"/>
                  <a:gd name="T9" fmla="*/ 2147483647 h 95"/>
                  <a:gd name="T10" fmla="*/ 2147483647 w 56"/>
                  <a:gd name="T11" fmla="*/ 2147483647 h 95"/>
                  <a:gd name="T12" fmla="*/ 2147483647 w 56"/>
                  <a:gd name="T13" fmla="*/ 2147483647 h 95"/>
                  <a:gd name="T14" fmla="*/ 2147483647 w 56"/>
                  <a:gd name="T15" fmla="*/ 2147483647 h 95"/>
                  <a:gd name="T16" fmla="*/ 2147483647 w 56"/>
                  <a:gd name="T17" fmla="*/ 2147483647 h 95"/>
                  <a:gd name="T18" fmla="*/ 2147483647 w 56"/>
                  <a:gd name="T19" fmla="*/ 0 h 95"/>
                  <a:gd name="T20" fmla="*/ 0 w 56"/>
                  <a:gd name="T21" fmla="*/ 2147483647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
                  <a:gd name="T34" fmla="*/ 0 h 95"/>
                  <a:gd name="T35" fmla="*/ 56 w 56"/>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 h="95">
                    <a:moveTo>
                      <a:pt x="0" y="2"/>
                    </a:moveTo>
                    <a:cubicBezTo>
                      <a:pt x="8" y="54"/>
                      <a:pt x="8" y="54"/>
                      <a:pt x="8" y="54"/>
                    </a:cubicBezTo>
                    <a:cubicBezTo>
                      <a:pt x="8" y="54"/>
                      <a:pt x="36" y="54"/>
                      <a:pt x="45" y="54"/>
                    </a:cubicBezTo>
                    <a:cubicBezTo>
                      <a:pt x="42" y="61"/>
                      <a:pt x="36" y="82"/>
                      <a:pt x="35" y="87"/>
                    </a:cubicBezTo>
                    <a:cubicBezTo>
                      <a:pt x="30" y="87"/>
                      <a:pt x="5" y="87"/>
                      <a:pt x="5" y="87"/>
                    </a:cubicBezTo>
                    <a:cubicBezTo>
                      <a:pt x="5" y="95"/>
                      <a:pt x="5" y="95"/>
                      <a:pt x="5" y="95"/>
                    </a:cubicBezTo>
                    <a:cubicBezTo>
                      <a:pt x="41" y="95"/>
                      <a:pt x="41" y="95"/>
                      <a:pt x="41" y="95"/>
                    </a:cubicBezTo>
                    <a:cubicBezTo>
                      <a:pt x="56" y="45"/>
                      <a:pt x="56" y="45"/>
                      <a:pt x="56" y="45"/>
                    </a:cubicBezTo>
                    <a:cubicBezTo>
                      <a:pt x="56" y="45"/>
                      <a:pt x="22" y="45"/>
                      <a:pt x="16" y="45"/>
                    </a:cubicBezTo>
                    <a:cubicBezTo>
                      <a:pt x="15" y="39"/>
                      <a:pt x="8" y="0"/>
                      <a:pt x="8" y="0"/>
                    </a:cubicBezTo>
                    <a:lnTo>
                      <a:pt x="0" y="2"/>
                    </a:lnTo>
                    <a:close/>
                  </a:path>
                </a:pathLst>
              </a:custGeom>
              <a:solidFill>
                <a:srgbClr val="3D61A4"/>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45" name="Oval 69"/>
              <p:cNvSpPr>
                <a:spLocks noChangeArrowheads="1"/>
              </p:cNvSpPr>
              <p:nvPr/>
            </p:nvSpPr>
            <p:spPr bwMode="auto">
              <a:xfrm>
                <a:off x="6147082" y="1209810"/>
                <a:ext cx="66141" cy="66747"/>
              </a:xfrm>
              <a:prstGeom prst="ellipse">
                <a:avLst/>
              </a:prstGeom>
              <a:solidFill>
                <a:srgbClr val="3D61A4"/>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46" name="Freeform 70"/>
              <p:cNvSpPr/>
              <p:nvPr/>
            </p:nvSpPr>
            <p:spPr bwMode="auto">
              <a:xfrm>
                <a:off x="6126037" y="1273990"/>
                <a:ext cx="105225" cy="166866"/>
              </a:xfrm>
              <a:custGeom>
                <a:avLst/>
                <a:gdLst>
                  <a:gd name="T0" fmla="*/ 0 w 34"/>
                  <a:gd name="T1" fmla="*/ 2147483647 h 53"/>
                  <a:gd name="T2" fmla="*/ 2147483647 w 34"/>
                  <a:gd name="T3" fmla="*/ 2147483647 h 53"/>
                  <a:gd name="T4" fmla="*/ 2147483647 w 34"/>
                  <a:gd name="T5" fmla="*/ 2147483647 h 53"/>
                  <a:gd name="T6" fmla="*/ 0 w 34"/>
                  <a:gd name="T7" fmla="*/ 2147483647 h 53"/>
                  <a:gd name="T8" fmla="*/ 0 60000 65536"/>
                  <a:gd name="T9" fmla="*/ 0 60000 65536"/>
                  <a:gd name="T10" fmla="*/ 0 60000 65536"/>
                  <a:gd name="T11" fmla="*/ 0 60000 65536"/>
                  <a:gd name="T12" fmla="*/ 0 w 34"/>
                  <a:gd name="T13" fmla="*/ 0 h 53"/>
                  <a:gd name="T14" fmla="*/ 34 w 34"/>
                  <a:gd name="T15" fmla="*/ 53 h 53"/>
                </a:gdLst>
                <a:ahLst/>
                <a:cxnLst>
                  <a:cxn ang="T8">
                    <a:pos x="T0" y="T1"/>
                  </a:cxn>
                  <a:cxn ang="T9">
                    <a:pos x="T2" y="T3"/>
                  </a:cxn>
                  <a:cxn ang="T10">
                    <a:pos x="T4" y="T5"/>
                  </a:cxn>
                  <a:cxn ang="T11">
                    <a:pos x="T6" y="T7"/>
                  </a:cxn>
                </a:cxnLst>
                <a:rect l="T12" t="T13" r="T14" b="T15"/>
                <a:pathLst>
                  <a:path w="34" h="53">
                    <a:moveTo>
                      <a:pt x="0" y="18"/>
                    </a:moveTo>
                    <a:cubicBezTo>
                      <a:pt x="0" y="0"/>
                      <a:pt x="34" y="0"/>
                      <a:pt x="34" y="18"/>
                    </a:cubicBezTo>
                    <a:cubicBezTo>
                      <a:pt x="34" y="36"/>
                      <a:pt x="27" y="53"/>
                      <a:pt x="17" y="53"/>
                    </a:cubicBezTo>
                    <a:cubicBezTo>
                      <a:pt x="8" y="53"/>
                      <a:pt x="0" y="36"/>
                      <a:pt x="0" y="18"/>
                    </a:cubicBezTo>
                  </a:path>
                </a:pathLst>
              </a:custGeom>
              <a:solidFill>
                <a:srgbClr val="3D61A4"/>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47" name="Freeform 71"/>
              <p:cNvSpPr/>
              <p:nvPr/>
            </p:nvSpPr>
            <p:spPr bwMode="auto">
              <a:xfrm>
                <a:off x="6133553" y="1410050"/>
                <a:ext cx="196921" cy="53911"/>
              </a:xfrm>
              <a:custGeom>
                <a:avLst/>
                <a:gdLst>
                  <a:gd name="T0" fmla="*/ 2147483647 w 62"/>
                  <a:gd name="T1" fmla="*/ 0 h 17"/>
                  <a:gd name="T2" fmla="*/ 2147483647 w 62"/>
                  <a:gd name="T3" fmla="*/ 2147483647 h 17"/>
                  <a:gd name="T4" fmla="*/ 2147483647 w 62"/>
                  <a:gd name="T5" fmla="*/ 2147483647 h 17"/>
                  <a:gd name="T6" fmla="*/ 2147483647 w 62"/>
                  <a:gd name="T7" fmla="*/ 2147483647 h 17"/>
                  <a:gd name="T8" fmla="*/ 0 w 62"/>
                  <a:gd name="T9" fmla="*/ 2147483647 h 17"/>
                  <a:gd name="T10" fmla="*/ 2147483647 w 62"/>
                  <a:gd name="T11" fmla="*/ 0 h 17"/>
                  <a:gd name="T12" fmla="*/ 2147483647 w 62"/>
                  <a:gd name="T13" fmla="*/ 0 h 17"/>
                  <a:gd name="T14" fmla="*/ 0 60000 65536"/>
                  <a:gd name="T15" fmla="*/ 0 60000 65536"/>
                  <a:gd name="T16" fmla="*/ 0 60000 65536"/>
                  <a:gd name="T17" fmla="*/ 0 60000 65536"/>
                  <a:gd name="T18" fmla="*/ 0 60000 65536"/>
                  <a:gd name="T19" fmla="*/ 0 60000 65536"/>
                  <a:gd name="T20" fmla="*/ 0 60000 65536"/>
                  <a:gd name="T21" fmla="*/ 0 w 62"/>
                  <a:gd name="T22" fmla="*/ 0 h 17"/>
                  <a:gd name="T23" fmla="*/ 62 w 6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17">
                    <a:moveTo>
                      <a:pt x="56" y="0"/>
                    </a:moveTo>
                    <a:cubicBezTo>
                      <a:pt x="59" y="0"/>
                      <a:pt x="62" y="4"/>
                      <a:pt x="62" y="8"/>
                    </a:cubicBezTo>
                    <a:cubicBezTo>
                      <a:pt x="62" y="13"/>
                      <a:pt x="59" y="17"/>
                      <a:pt x="56" y="17"/>
                    </a:cubicBezTo>
                    <a:cubicBezTo>
                      <a:pt x="7" y="17"/>
                      <a:pt x="7" y="17"/>
                      <a:pt x="7" y="17"/>
                    </a:cubicBezTo>
                    <a:cubicBezTo>
                      <a:pt x="3" y="17"/>
                      <a:pt x="0" y="13"/>
                      <a:pt x="0" y="8"/>
                    </a:cubicBezTo>
                    <a:cubicBezTo>
                      <a:pt x="0" y="4"/>
                      <a:pt x="3" y="0"/>
                      <a:pt x="7" y="0"/>
                    </a:cubicBezTo>
                    <a:lnTo>
                      <a:pt x="56" y="0"/>
                    </a:lnTo>
                    <a:close/>
                  </a:path>
                </a:pathLst>
              </a:custGeom>
              <a:solidFill>
                <a:srgbClr val="3D61A4"/>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48" name="Freeform 72"/>
              <p:cNvSpPr/>
              <p:nvPr/>
            </p:nvSpPr>
            <p:spPr bwMode="auto">
              <a:xfrm>
                <a:off x="6279364" y="1422886"/>
                <a:ext cx="51109" cy="197672"/>
              </a:xfrm>
              <a:custGeom>
                <a:avLst/>
                <a:gdLst>
                  <a:gd name="T0" fmla="*/ 2147483647 w 16"/>
                  <a:gd name="T1" fmla="*/ 2147483647 h 62"/>
                  <a:gd name="T2" fmla="*/ 2147483647 w 16"/>
                  <a:gd name="T3" fmla="*/ 2147483647 h 62"/>
                  <a:gd name="T4" fmla="*/ 0 w 16"/>
                  <a:gd name="T5" fmla="*/ 2147483647 h 62"/>
                  <a:gd name="T6" fmla="*/ 0 w 16"/>
                  <a:gd name="T7" fmla="*/ 2147483647 h 62"/>
                  <a:gd name="T8" fmla="*/ 2147483647 w 16"/>
                  <a:gd name="T9" fmla="*/ 0 h 62"/>
                  <a:gd name="T10" fmla="*/ 2147483647 w 16"/>
                  <a:gd name="T11" fmla="*/ 2147483647 h 62"/>
                  <a:gd name="T12" fmla="*/ 2147483647 w 16"/>
                  <a:gd name="T13" fmla="*/ 2147483647 h 62"/>
                  <a:gd name="T14" fmla="*/ 0 60000 65536"/>
                  <a:gd name="T15" fmla="*/ 0 60000 65536"/>
                  <a:gd name="T16" fmla="*/ 0 60000 65536"/>
                  <a:gd name="T17" fmla="*/ 0 60000 65536"/>
                  <a:gd name="T18" fmla="*/ 0 60000 65536"/>
                  <a:gd name="T19" fmla="*/ 0 60000 65536"/>
                  <a:gd name="T20" fmla="*/ 0 60000 65536"/>
                  <a:gd name="T21" fmla="*/ 0 w 16"/>
                  <a:gd name="T22" fmla="*/ 0 h 62"/>
                  <a:gd name="T23" fmla="*/ 16 w 16"/>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2">
                    <a:moveTo>
                      <a:pt x="16" y="55"/>
                    </a:moveTo>
                    <a:cubicBezTo>
                      <a:pt x="16" y="59"/>
                      <a:pt x="13" y="62"/>
                      <a:pt x="8" y="62"/>
                    </a:cubicBezTo>
                    <a:cubicBezTo>
                      <a:pt x="3" y="62"/>
                      <a:pt x="0" y="59"/>
                      <a:pt x="0" y="55"/>
                    </a:cubicBezTo>
                    <a:cubicBezTo>
                      <a:pt x="0" y="7"/>
                      <a:pt x="0" y="7"/>
                      <a:pt x="0" y="7"/>
                    </a:cubicBezTo>
                    <a:cubicBezTo>
                      <a:pt x="0" y="3"/>
                      <a:pt x="3" y="0"/>
                      <a:pt x="8" y="0"/>
                    </a:cubicBezTo>
                    <a:cubicBezTo>
                      <a:pt x="13" y="0"/>
                      <a:pt x="16" y="3"/>
                      <a:pt x="16" y="7"/>
                    </a:cubicBezTo>
                    <a:lnTo>
                      <a:pt x="16" y="55"/>
                    </a:lnTo>
                    <a:close/>
                  </a:path>
                </a:pathLst>
              </a:custGeom>
              <a:solidFill>
                <a:srgbClr val="3D61A4"/>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49" name="Freeform 73"/>
              <p:cNvSpPr/>
              <p:nvPr/>
            </p:nvSpPr>
            <p:spPr bwMode="auto">
              <a:xfrm>
                <a:off x="6283873" y="1245751"/>
                <a:ext cx="138295" cy="107821"/>
              </a:xfrm>
              <a:custGeom>
                <a:avLst/>
                <a:gdLst>
                  <a:gd name="T0" fmla="*/ 2147483647 w 44"/>
                  <a:gd name="T1" fmla="*/ 2147483647 h 34"/>
                  <a:gd name="T2" fmla="*/ 0 w 44"/>
                  <a:gd name="T3" fmla="*/ 2147483647 h 34"/>
                  <a:gd name="T4" fmla="*/ 0 w 44"/>
                  <a:gd name="T5" fmla="*/ 2147483647 h 34"/>
                  <a:gd name="T6" fmla="*/ 2147483647 w 44"/>
                  <a:gd name="T7" fmla="*/ 2147483647 h 34"/>
                  <a:gd name="T8" fmla="*/ 2147483647 w 44"/>
                  <a:gd name="T9" fmla="*/ 2147483647 h 34"/>
                  <a:gd name="T10" fmla="*/ 2147483647 w 44"/>
                  <a:gd name="T11" fmla="*/ 0 h 34"/>
                  <a:gd name="T12" fmla="*/ 2147483647 w 44"/>
                  <a:gd name="T13" fmla="*/ 2147483647 h 34"/>
                  <a:gd name="T14" fmla="*/ 0 60000 65536"/>
                  <a:gd name="T15" fmla="*/ 0 60000 65536"/>
                  <a:gd name="T16" fmla="*/ 0 60000 65536"/>
                  <a:gd name="T17" fmla="*/ 0 60000 65536"/>
                  <a:gd name="T18" fmla="*/ 0 60000 65536"/>
                  <a:gd name="T19" fmla="*/ 0 60000 65536"/>
                  <a:gd name="T20" fmla="*/ 0 60000 65536"/>
                  <a:gd name="T21" fmla="*/ 0 w 44"/>
                  <a:gd name="T22" fmla="*/ 0 h 34"/>
                  <a:gd name="T23" fmla="*/ 44 w 44"/>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34">
                    <a:moveTo>
                      <a:pt x="26" y="25"/>
                    </a:moveTo>
                    <a:cubicBezTo>
                      <a:pt x="22" y="25"/>
                      <a:pt x="0" y="25"/>
                      <a:pt x="0" y="25"/>
                    </a:cubicBezTo>
                    <a:cubicBezTo>
                      <a:pt x="0" y="34"/>
                      <a:pt x="0" y="34"/>
                      <a:pt x="0" y="34"/>
                    </a:cubicBezTo>
                    <a:cubicBezTo>
                      <a:pt x="32" y="34"/>
                      <a:pt x="32" y="34"/>
                      <a:pt x="32" y="34"/>
                    </a:cubicBezTo>
                    <a:cubicBezTo>
                      <a:pt x="44" y="3"/>
                      <a:pt x="44" y="3"/>
                      <a:pt x="44" y="3"/>
                    </a:cubicBezTo>
                    <a:cubicBezTo>
                      <a:pt x="36" y="0"/>
                      <a:pt x="36" y="0"/>
                      <a:pt x="36" y="0"/>
                    </a:cubicBezTo>
                    <a:cubicBezTo>
                      <a:pt x="36" y="0"/>
                      <a:pt x="28" y="21"/>
                      <a:pt x="26" y="25"/>
                    </a:cubicBezTo>
                    <a:close/>
                  </a:path>
                </a:pathLst>
              </a:custGeom>
              <a:solidFill>
                <a:srgbClr val="3D61A4"/>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50" name="Rectangle 74"/>
              <p:cNvSpPr>
                <a:spLocks noChangeArrowheads="1"/>
              </p:cNvSpPr>
              <p:nvPr/>
            </p:nvSpPr>
            <p:spPr bwMode="auto">
              <a:xfrm>
                <a:off x="6267339" y="1366409"/>
                <a:ext cx="261558" cy="28238"/>
              </a:xfrm>
              <a:prstGeom prst="rect">
                <a:avLst/>
              </a:prstGeom>
              <a:solidFill>
                <a:srgbClr val="3D61A4"/>
              </a:solidFill>
              <a:ln w="9525">
                <a:noFill/>
                <a:miter lim="800000"/>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51" name="Rectangle 75"/>
              <p:cNvSpPr>
                <a:spLocks noChangeArrowheads="1"/>
              </p:cNvSpPr>
              <p:nvPr/>
            </p:nvSpPr>
            <p:spPr bwMode="auto">
              <a:xfrm>
                <a:off x="6519878" y="1196975"/>
                <a:ext cx="28560" cy="436420"/>
              </a:xfrm>
              <a:prstGeom prst="rect">
                <a:avLst/>
              </a:prstGeom>
              <a:solidFill>
                <a:srgbClr val="3D61A4"/>
              </a:solidFill>
              <a:ln w="9525">
                <a:noFill/>
                <a:miter lim="800000"/>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grpSp>
        <p:grpSp>
          <p:nvGrpSpPr>
            <p:cNvPr id="26" name="Group 147"/>
            <p:cNvGrpSpPr/>
            <p:nvPr/>
          </p:nvGrpSpPr>
          <p:grpSpPr bwMode="auto">
            <a:xfrm>
              <a:off x="5844" y="2490"/>
              <a:ext cx="1468" cy="565"/>
              <a:chOff x="5818188" y="5407025"/>
              <a:chExt cx="882650" cy="579438"/>
            </a:xfrm>
          </p:grpSpPr>
          <p:sp>
            <p:nvSpPr>
              <p:cNvPr id="41" name="Freeform 136"/>
              <p:cNvSpPr/>
              <p:nvPr/>
            </p:nvSpPr>
            <p:spPr bwMode="auto">
              <a:xfrm>
                <a:off x="5818188" y="5407025"/>
                <a:ext cx="882650" cy="579438"/>
              </a:xfrm>
              <a:custGeom>
                <a:avLst/>
                <a:gdLst>
                  <a:gd name="T0" fmla="*/ 2147483647 w 277"/>
                  <a:gd name="T1" fmla="*/ 2147483647 h 182"/>
                  <a:gd name="T2" fmla="*/ 2147483647 w 277"/>
                  <a:gd name="T3" fmla="*/ 2147483647 h 182"/>
                  <a:gd name="T4" fmla="*/ 2147483647 w 277"/>
                  <a:gd name="T5" fmla="*/ 2147483647 h 182"/>
                  <a:gd name="T6" fmla="*/ 2147483647 w 277"/>
                  <a:gd name="T7" fmla="*/ 2147483647 h 182"/>
                  <a:gd name="T8" fmla="*/ 2147483647 w 277"/>
                  <a:gd name="T9" fmla="*/ 2147483647 h 182"/>
                  <a:gd name="T10" fmla="*/ 2147483647 w 277"/>
                  <a:gd name="T11" fmla="*/ 2147483647 h 182"/>
                  <a:gd name="T12" fmla="*/ 2147483647 w 277"/>
                  <a:gd name="T13" fmla="*/ 2147483647 h 182"/>
                  <a:gd name="T14" fmla="*/ 2147483647 w 277"/>
                  <a:gd name="T15" fmla="*/ 2147483647 h 182"/>
                  <a:gd name="T16" fmla="*/ 2147483647 w 277"/>
                  <a:gd name="T17" fmla="*/ 2147483647 h 182"/>
                  <a:gd name="T18" fmla="*/ 2147483647 w 277"/>
                  <a:gd name="T19" fmla="*/ 2147483647 h 182"/>
                  <a:gd name="T20" fmla="*/ 2147483647 w 277"/>
                  <a:gd name="T21" fmla="*/ 2147483647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7"/>
                  <a:gd name="T34" fmla="*/ 0 h 182"/>
                  <a:gd name="T35" fmla="*/ 277 w 277"/>
                  <a:gd name="T36" fmla="*/ 182 h 18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7" h="182">
                    <a:moveTo>
                      <a:pt x="89" y="36"/>
                    </a:moveTo>
                    <a:cubicBezTo>
                      <a:pt x="89" y="36"/>
                      <a:pt x="99" y="0"/>
                      <a:pt x="150" y="3"/>
                    </a:cubicBezTo>
                    <a:cubicBezTo>
                      <a:pt x="194" y="7"/>
                      <a:pt x="206" y="45"/>
                      <a:pt x="206" y="45"/>
                    </a:cubicBezTo>
                    <a:cubicBezTo>
                      <a:pt x="206" y="45"/>
                      <a:pt x="255" y="32"/>
                      <a:pt x="266" y="73"/>
                    </a:cubicBezTo>
                    <a:cubicBezTo>
                      <a:pt x="277" y="113"/>
                      <a:pt x="234" y="125"/>
                      <a:pt x="234" y="125"/>
                    </a:cubicBezTo>
                    <a:cubicBezTo>
                      <a:pt x="234" y="125"/>
                      <a:pt x="234" y="152"/>
                      <a:pt x="209" y="160"/>
                    </a:cubicBezTo>
                    <a:cubicBezTo>
                      <a:pt x="180" y="168"/>
                      <a:pt x="162" y="147"/>
                      <a:pt x="162" y="147"/>
                    </a:cubicBezTo>
                    <a:cubicBezTo>
                      <a:pt x="162" y="147"/>
                      <a:pt x="138" y="182"/>
                      <a:pt x="96" y="173"/>
                    </a:cubicBezTo>
                    <a:cubicBezTo>
                      <a:pt x="56" y="165"/>
                      <a:pt x="57" y="131"/>
                      <a:pt x="57" y="131"/>
                    </a:cubicBezTo>
                    <a:cubicBezTo>
                      <a:pt x="57" y="131"/>
                      <a:pt x="0" y="114"/>
                      <a:pt x="10" y="69"/>
                    </a:cubicBezTo>
                    <a:cubicBezTo>
                      <a:pt x="22" y="15"/>
                      <a:pt x="89" y="36"/>
                      <a:pt x="89" y="36"/>
                    </a:cubicBezTo>
                    <a:close/>
                  </a:path>
                </a:pathLst>
              </a:custGeom>
              <a:solidFill>
                <a:srgbClr val="33CCCC"/>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sp>
            <p:nvSpPr>
              <p:cNvPr id="42" name="Freeform 137"/>
              <p:cNvSpPr/>
              <p:nvPr/>
            </p:nvSpPr>
            <p:spPr bwMode="auto">
              <a:xfrm>
                <a:off x="5873824" y="5448047"/>
                <a:ext cx="574399" cy="353816"/>
              </a:xfrm>
              <a:custGeom>
                <a:avLst/>
                <a:gdLst>
                  <a:gd name="T0" fmla="*/ 2147483647 w 180"/>
                  <a:gd name="T1" fmla="*/ 2147483647 h 111"/>
                  <a:gd name="T2" fmla="*/ 2147483647 w 180"/>
                  <a:gd name="T3" fmla="*/ 2147483647 h 111"/>
                  <a:gd name="T4" fmla="*/ 2147483647 w 180"/>
                  <a:gd name="T5" fmla="*/ 2147483647 h 111"/>
                  <a:gd name="T6" fmla="*/ 2147483647 w 180"/>
                  <a:gd name="T7" fmla="*/ 2147483647 h 111"/>
                  <a:gd name="T8" fmla="*/ 2147483647 w 180"/>
                  <a:gd name="T9" fmla="*/ 2147483647 h 111"/>
                  <a:gd name="T10" fmla="*/ 2147483647 w 180"/>
                  <a:gd name="T11" fmla="*/ 2147483647 h 111"/>
                  <a:gd name="T12" fmla="*/ 2147483647 w 180"/>
                  <a:gd name="T13" fmla="*/ 2147483647 h 111"/>
                  <a:gd name="T14" fmla="*/ 2147483647 w 180"/>
                  <a:gd name="T15" fmla="*/ 2147483647 h 111"/>
                  <a:gd name="T16" fmla="*/ 2147483647 w 180"/>
                  <a:gd name="T17" fmla="*/ 2147483647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
                  <a:gd name="T28" fmla="*/ 0 h 111"/>
                  <a:gd name="T29" fmla="*/ 180 w 180"/>
                  <a:gd name="T30" fmla="*/ 111 h 1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 h="111">
                    <a:moveTo>
                      <a:pt x="40" y="111"/>
                    </a:moveTo>
                    <a:cubicBezTo>
                      <a:pt x="40" y="111"/>
                      <a:pt x="0" y="93"/>
                      <a:pt x="4" y="64"/>
                    </a:cubicBezTo>
                    <a:cubicBezTo>
                      <a:pt x="7" y="35"/>
                      <a:pt x="34" y="24"/>
                      <a:pt x="77" y="36"/>
                    </a:cubicBezTo>
                    <a:cubicBezTo>
                      <a:pt x="77" y="36"/>
                      <a:pt x="95" y="0"/>
                      <a:pt x="131" y="1"/>
                    </a:cubicBezTo>
                    <a:cubicBezTo>
                      <a:pt x="162" y="3"/>
                      <a:pt x="175" y="22"/>
                      <a:pt x="180" y="34"/>
                    </a:cubicBezTo>
                    <a:cubicBezTo>
                      <a:pt x="180" y="34"/>
                      <a:pt x="161" y="8"/>
                      <a:pt x="129" y="8"/>
                    </a:cubicBezTo>
                    <a:cubicBezTo>
                      <a:pt x="92" y="9"/>
                      <a:pt x="79" y="41"/>
                      <a:pt x="79" y="41"/>
                    </a:cubicBezTo>
                    <a:cubicBezTo>
                      <a:pt x="79" y="41"/>
                      <a:pt x="35" y="24"/>
                      <a:pt x="14" y="57"/>
                    </a:cubicBezTo>
                    <a:cubicBezTo>
                      <a:pt x="7" y="78"/>
                      <a:pt x="11" y="93"/>
                      <a:pt x="40" y="111"/>
                    </a:cubicBezTo>
                  </a:path>
                </a:pathLst>
              </a:custGeom>
              <a:solidFill>
                <a:srgbClr val="FFFFFF"/>
              </a:solidFill>
              <a:ln w="9525">
                <a:noFill/>
                <a:round/>
              </a:ln>
            </p:spPr>
            <p:txBody>
              <a:bodyPr/>
              <a:lstStyle/>
              <a:p>
                <a:pPr algn="ctr" eaLnBrk="0" hangingPunct="0">
                  <a:defRPr/>
                </a:pPr>
                <a:endParaRPr lang="en-US" altLang="zh-CN" sz="1000" kern="0">
                  <a:solidFill>
                    <a:srgbClr val="000000"/>
                  </a:solidFill>
                  <a:latin typeface="华文细黑" panose="02010600040101010101" pitchFamily="2" charset="-122"/>
                </a:endParaRPr>
              </a:p>
            </p:txBody>
          </p:sp>
        </p:grpSp>
        <p:sp>
          <p:nvSpPr>
            <p:cNvPr id="38" name="Line 76"/>
            <p:cNvSpPr>
              <a:spLocks noChangeShapeType="1"/>
            </p:cNvSpPr>
            <p:nvPr/>
          </p:nvSpPr>
          <p:spPr bwMode="auto">
            <a:xfrm flipV="1">
              <a:off x="7282" y="2773"/>
              <a:ext cx="960" cy="0"/>
            </a:xfrm>
            <a:prstGeom prst="line">
              <a:avLst/>
            </a:prstGeom>
            <a:noFill/>
            <a:ln w="9525">
              <a:solidFill>
                <a:srgbClr val="000000"/>
              </a:solidFill>
              <a:round/>
            </a:ln>
          </p:spPr>
          <p:txBody>
            <a:bodyPr wrap="none" lIns="90000" tIns="46800" rIns="90000" bIns="46800" anchor="ctr"/>
            <a:lstStyle/>
            <a:p>
              <a:pPr>
                <a:defRPr/>
              </a:pPr>
              <a:endParaRPr lang="zh-CN" altLang="en-US" kern="0">
                <a:solidFill>
                  <a:sysClr val="windowText" lastClr="000000"/>
                </a:solidFill>
              </a:endParaRPr>
            </a:p>
          </p:txBody>
        </p:sp>
        <p:sp>
          <p:nvSpPr>
            <p:cNvPr id="39" name="Line 77"/>
            <p:cNvSpPr>
              <a:spLocks noChangeShapeType="1"/>
            </p:cNvSpPr>
            <p:nvPr/>
          </p:nvSpPr>
          <p:spPr bwMode="auto">
            <a:xfrm flipV="1">
              <a:off x="5367" y="2773"/>
              <a:ext cx="597" cy="0"/>
            </a:xfrm>
            <a:prstGeom prst="line">
              <a:avLst/>
            </a:prstGeom>
            <a:noFill/>
            <a:ln w="9525">
              <a:solidFill>
                <a:srgbClr val="000000"/>
              </a:solidFill>
              <a:round/>
            </a:ln>
          </p:spPr>
          <p:txBody>
            <a:bodyPr wrap="none" lIns="90000" tIns="46800" rIns="90000" bIns="46800" anchor="ctr"/>
            <a:lstStyle/>
            <a:p>
              <a:pPr>
                <a:defRPr/>
              </a:pPr>
              <a:endParaRPr lang="zh-CN" altLang="en-US" kern="0">
                <a:solidFill>
                  <a:sysClr val="windowText" lastClr="000000"/>
                </a:solidFill>
              </a:endParaRPr>
            </a:p>
          </p:txBody>
        </p:sp>
        <p:grpSp>
          <p:nvGrpSpPr>
            <p:cNvPr id="27" name="组合 98"/>
            <p:cNvGrpSpPr/>
            <p:nvPr/>
          </p:nvGrpSpPr>
          <p:grpSpPr bwMode="auto">
            <a:xfrm>
              <a:off x="367" y="1735"/>
              <a:ext cx="3355" cy="1749"/>
              <a:chOff x="173038" y="1101725"/>
              <a:chExt cx="1597025" cy="1110298"/>
            </a:xfrm>
          </p:grpSpPr>
          <p:sp>
            <p:nvSpPr>
              <p:cNvPr id="30" name="AutoShape 4"/>
              <p:cNvSpPr>
                <a:spLocks noChangeArrowheads="1"/>
              </p:cNvSpPr>
              <p:nvPr/>
            </p:nvSpPr>
            <p:spPr bwMode="auto">
              <a:xfrm>
                <a:off x="173038" y="1101725"/>
                <a:ext cx="1597025" cy="846138"/>
              </a:xfrm>
              <a:prstGeom prst="wedgeRoundRectCallout">
                <a:avLst>
                  <a:gd name="adj1" fmla="val 76065"/>
                  <a:gd name="adj2" fmla="val 25060"/>
                  <a:gd name="adj3" fmla="val 16667"/>
                </a:avLst>
              </a:prstGeom>
              <a:noFill/>
              <a:ln w="9525" algn="ctr">
                <a:solidFill>
                  <a:schemeClr val="accent1"/>
                </a:solidFill>
                <a:prstDash val="dash"/>
                <a:miter lim="800000"/>
              </a:ln>
            </p:spPr>
            <p:txBody>
              <a:bodyPr lIns="90000" tIns="46800" rIns="90000" bIns="46800" anchor="ctr"/>
              <a:lstStyle/>
              <a:p>
                <a:pPr algn="ctr" eaLnBrk="0" hangingPunct="0">
                  <a:defRPr/>
                </a:pPr>
                <a:endParaRPr lang="zh-CN" altLang="en-US" sz="1000" kern="0">
                  <a:solidFill>
                    <a:sysClr val="windowText" lastClr="000000"/>
                  </a:solidFill>
                  <a:latin typeface="华文细黑" panose="02010600040101010101" pitchFamily="2" charset="-122"/>
                </a:endParaRPr>
              </a:p>
            </p:txBody>
          </p:sp>
          <p:sp>
            <p:nvSpPr>
              <p:cNvPr id="33" name="Rectangle 35"/>
              <p:cNvSpPr>
                <a:spLocks noChangeArrowheads="1"/>
              </p:cNvSpPr>
              <p:nvPr/>
            </p:nvSpPr>
            <p:spPr bwMode="auto">
              <a:xfrm>
                <a:off x="287281" y="1190625"/>
                <a:ext cx="1368539" cy="668338"/>
              </a:xfrm>
              <a:prstGeom prst="rect">
                <a:avLst/>
              </a:prstGeom>
              <a:solidFill>
                <a:srgbClr val="808080"/>
              </a:solidFill>
              <a:ln w="9525">
                <a:noFill/>
                <a:miter lim="800000"/>
              </a:ln>
              <a:effectLst>
                <a:prstShdw prst="shdw17" dist="17961" dir="2700000">
                  <a:srgbClr val="4D4D4D"/>
                </a:prstShdw>
              </a:effectLst>
            </p:spPr>
            <p:txBody>
              <a:bodyPr wrap="none" anchor="ctr"/>
              <a:lstStyle/>
              <a:p>
                <a:pPr algn="ctr" eaLnBrk="0" hangingPunct="0">
                  <a:defRPr/>
                </a:pPr>
                <a:endParaRPr lang="zh-CN" altLang="en-US" kern="0">
                  <a:solidFill>
                    <a:sysClr val="windowText" lastClr="000000"/>
                  </a:solidFill>
                  <a:latin typeface="华文细黑" panose="02010600040101010101" pitchFamily="2" charset="-122"/>
                </a:endParaRPr>
              </a:p>
            </p:txBody>
          </p:sp>
          <p:sp>
            <p:nvSpPr>
              <p:cNvPr id="36" name="Text Box 43"/>
              <p:cNvSpPr txBox="1">
                <a:spLocks noChangeArrowheads="1"/>
              </p:cNvSpPr>
              <p:nvPr/>
            </p:nvSpPr>
            <p:spPr bwMode="auto">
              <a:xfrm>
                <a:off x="286091" y="1935163"/>
                <a:ext cx="1312607" cy="276860"/>
              </a:xfrm>
              <a:prstGeom prst="rect">
                <a:avLst/>
              </a:prstGeom>
              <a:noFill/>
              <a:ln w="9525" algn="ctr">
                <a:noFill/>
                <a:miter lim="800000"/>
              </a:ln>
            </p:spPr>
            <p:txBody>
              <a:bodyPr lIns="90000" tIns="46800" rIns="90000" bIns="46800">
                <a:spAutoFit/>
              </a:bodyPr>
              <a:lstStyle/>
              <a:p>
                <a:pPr algn="ctr" eaLnBrk="0" hangingPunct="0">
                  <a:spcBef>
                    <a:spcPct val="50000"/>
                  </a:spcBef>
                  <a:defRPr/>
                </a:pPr>
                <a:r>
                  <a:rPr lang="zh-CN" altLang="en-US" sz="1200" kern="0" dirty="0">
                    <a:solidFill>
                      <a:srgbClr val="000000"/>
                    </a:solidFill>
                    <a:latin typeface="华文细黑" panose="02010600040101010101" pitchFamily="2" charset="-122"/>
                  </a:rPr>
                  <a:t>物流监控</a:t>
                </a:r>
              </a:p>
            </p:txBody>
          </p:sp>
          <p:pic>
            <p:nvPicPr>
              <p:cNvPr id="81973" name="Picture 2"/>
              <p:cNvPicPr>
                <a:picLocks noChangeAspect="1" noChangeArrowheads="1"/>
              </p:cNvPicPr>
              <p:nvPr/>
            </p:nvPicPr>
            <p:blipFill>
              <a:blip r:embed="rId12"/>
              <a:srcRect/>
              <a:stretch>
                <a:fillRect/>
              </a:stretch>
            </p:blipFill>
            <p:spPr bwMode="auto">
              <a:xfrm>
                <a:off x="309563" y="1201738"/>
                <a:ext cx="1323975" cy="638175"/>
              </a:xfrm>
              <a:prstGeom prst="rect">
                <a:avLst/>
              </a:prstGeom>
              <a:noFill/>
              <a:ln w="9525">
                <a:noFill/>
                <a:miter lim="800000"/>
                <a:headEnd/>
                <a:tailEnd/>
              </a:ln>
            </p:spPr>
          </p:pic>
        </p:grpSp>
        <p:grpSp>
          <p:nvGrpSpPr>
            <p:cNvPr id="37" name="组合 102"/>
            <p:cNvGrpSpPr/>
            <p:nvPr/>
          </p:nvGrpSpPr>
          <p:grpSpPr bwMode="auto">
            <a:xfrm>
              <a:off x="52" y="3480"/>
              <a:ext cx="3352" cy="1974"/>
              <a:chOff x="22225" y="2209800"/>
              <a:chExt cx="1597025" cy="1253173"/>
            </a:xfrm>
          </p:grpSpPr>
          <p:sp>
            <p:nvSpPr>
              <p:cNvPr id="40" name="AutoShape 79"/>
              <p:cNvSpPr>
                <a:spLocks noChangeArrowheads="1"/>
              </p:cNvSpPr>
              <p:nvPr/>
            </p:nvSpPr>
            <p:spPr bwMode="auto">
              <a:xfrm>
                <a:off x="22225" y="2209800"/>
                <a:ext cx="1597025" cy="989013"/>
              </a:xfrm>
              <a:prstGeom prst="wedgeRoundRectCallout">
                <a:avLst>
                  <a:gd name="adj1" fmla="val 81315"/>
                  <a:gd name="adj2" fmla="val -74363"/>
                  <a:gd name="adj3" fmla="val 16667"/>
                </a:avLst>
              </a:prstGeom>
              <a:noFill/>
              <a:ln w="9525" algn="ctr">
                <a:solidFill>
                  <a:schemeClr val="accent1"/>
                </a:solidFill>
                <a:prstDash val="dash"/>
                <a:miter lim="800000"/>
              </a:ln>
            </p:spPr>
            <p:txBody>
              <a:bodyPr lIns="90000" tIns="46800" rIns="90000" bIns="46800" anchor="ctr"/>
              <a:lstStyle/>
              <a:p>
                <a:pPr algn="ctr" eaLnBrk="0" hangingPunct="0">
                  <a:defRPr/>
                </a:pPr>
                <a:endParaRPr lang="zh-CN" altLang="en-US" sz="1000" kern="0">
                  <a:solidFill>
                    <a:sysClr val="windowText" lastClr="000000"/>
                  </a:solidFill>
                  <a:latin typeface="华文细黑" panose="02010600040101010101" pitchFamily="2" charset="-122"/>
                </a:endParaRPr>
              </a:p>
            </p:txBody>
          </p:sp>
          <p:sp>
            <p:nvSpPr>
              <p:cNvPr id="63" name="Text Box 80"/>
              <p:cNvSpPr txBox="1">
                <a:spLocks noChangeArrowheads="1"/>
              </p:cNvSpPr>
              <p:nvPr/>
            </p:nvSpPr>
            <p:spPr bwMode="auto">
              <a:xfrm>
                <a:off x="144890" y="3186113"/>
                <a:ext cx="1368369" cy="276860"/>
              </a:xfrm>
              <a:prstGeom prst="rect">
                <a:avLst/>
              </a:prstGeom>
              <a:noFill/>
              <a:ln w="9525" algn="ctr">
                <a:noFill/>
                <a:miter lim="800000"/>
              </a:ln>
            </p:spPr>
            <p:txBody>
              <a:bodyPr lIns="90000" tIns="46800" rIns="90000" bIns="46800">
                <a:spAutoFit/>
              </a:bodyPr>
              <a:lstStyle/>
              <a:p>
                <a:pPr algn="ctr" eaLnBrk="0" hangingPunct="0">
                  <a:spcBef>
                    <a:spcPct val="50000"/>
                  </a:spcBef>
                  <a:defRPr/>
                </a:pPr>
                <a:r>
                  <a:rPr lang="zh-CN" altLang="en-US" sz="1200" kern="0" dirty="0">
                    <a:solidFill>
                      <a:srgbClr val="000000"/>
                    </a:solidFill>
                    <a:latin typeface="华文细黑" panose="02010600040101010101" pitchFamily="2" charset="-122"/>
                  </a:rPr>
                  <a:t>订单管理</a:t>
                </a:r>
              </a:p>
            </p:txBody>
          </p:sp>
          <p:pic>
            <p:nvPicPr>
              <p:cNvPr id="81969" name="Picture 3"/>
              <p:cNvPicPr>
                <a:picLocks noChangeAspect="1" noChangeArrowheads="1"/>
              </p:cNvPicPr>
              <p:nvPr/>
            </p:nvPicPr>
            <p:blipFill>
              <a:blip r:embed="rId13"/>
              <a:srcRect/>
              <a:stretch>
                <a:fillRect/>
              </a:stretch>
            </p:blipFill>
            <p:spPr bwMode="auto">
              <a:xfrm>
                <a:off x="173038" y="2303463"/>
                <a:ext cx="1333500" cy="809625"/>
              </a:xfrm>
              <a:prstGeom prst="rect">
                <a:avLst/>
              </a:prstGeom>
              <a:noFill/>
              <a:ln w="9525">
                <a:noFill/>
                <a:miter lim="800000"/>
                <a:headEnd/>
                <a:tailEnd/>
              </a:ln>
            </p:spPr>
          </p:pic>
        </p:grpSp>
        <p:grpSp>
          <p:nvGrpSpPr>
            <p:cNvPr id="68" name="组合 103"/>
            <p:cNvGrpSpPr/>
            <p:nvPr/>
          </p:nvGrpSpPr>
          <p:grpSpPr bwMode="auto">
            <a:xfrm>
              <a:off x="1227" y="5575"/>
              <a:ext cx="2877" cy="1591"/>
              <a:chOff x="582613" y="3540125"/>
              <a:chExt cx="1370012" cy="1010285"/>
            </a:xfrm>
          </p:grpSpPr>
          <p:sp>
            <p:nvSpPr>
              <p:cNvPr id="69" name="AutoShape 79"/>
              <p:cNvSpPr>
                <a:spLocks noChangeArrowheads="1"/>
              </p:cNvSpPr>
              <p:nvPr/>
            </p:nvSpPr>
            <p:spPr bwMode="auto">
              <a:xfrm>
                <a:off x="593325" y="3540125"/>
                <a:ext cx="1359300" cy="731838"/>
              </a:xfrm>
              <a:prstGeom prst="wedgeRoundRectCallout">
                <a:avLst>
                  <a:gd name="adj1" fmla="val 74985"/>
                  <a:gd name="adj2" fmla="val -254374"/>
                  <a:gd name="adj3" fmla="val 16667"/>
                </a:avLst>
              </a:prstGeom>
              <a:noFill/>
              <a:ln w="9525" algn="ctr">
                <a:solidFill>
                  <a:schemeClr val="accent1"/>
                </a:solidFill>
                <a:prstDash val="dash"/>
                <a:miter lim="800000"/>
              </a:ln>
            </p:spPr>
            <p:txBody>
              <a:bodyPr lIns="90000" tIns="46800" rIns="90000" bIns="46800" anchor="ctr"/>
              <a:lstStyle/>
              <a:p>
                <a:pPr algn="ctr" eaLnBrk="0" hangingPunct="0">
                  <a:defRPr/>
                </a:pPr>
                <a:endParaRPr lang="zh-CN" altLang="en-US" sz="1000" kern="0">
                  <a:solidFill>
                    <a:sysClr val="windowText" lastClr="000000"/>
                  </a:solidFill>
                  <a:latin typeface="华文细黑" panose="02010600040101010101" pitchFamily="2" charset="-122"/>
                </a:endParaRPr>
              </a:p>
            </p:txBody>
          </p:sp>
          <p:sp>
            <p:nvSpPr>
              <p:cNvPr id="70" name="Text Box 80"/>
              <p:cNvSpPr txBox="1">
                <a:spLocks noChangeArrowheads="1"/>
              </p:cNvSpPr>
              <p:nvPr/>
            </p:nvSpPr>
            <p:spPr bwMode="auto">
              <a:xfrm>
                <a:off x="582613" y="4273550"/>
                <a:ext cx="1366442" cy="276860"/>
              </a:xfrm>
              <a:prstGeom prst="rect">
                <a:avLst/>
              </a:prstGeom>
              <a:noFill/>
              <a:ln w="9525" algn="ctr">
                <a:noFill/>
                <a:miter lim="800000"/>
              </a:ln>
            </p:spPr>
            <p:txBody>
              <a:bodyPr lIns="90000" tIns="46800" rIns="90000" bIns="46800">
                <a:spAutoFit/>
              </a:bodyPr>
              <a:lstStyle/>
              <a:p>
                <a:pPr algn="ctr" eaLnBrk="0" hangingPunct="0">
                  <a:spcBef>
                    <a:spcPct val="50000"/>
                  </a:spcBef>
                  <a:defRPr/>
                </a:pPr>
                <a:r>
                  <a:rPr lang="zh-CN" altLang="en-US" sz="1200" kern="0" dirty="0">
                    <a:solidFill>
                      <a:srgbClr val="000000"/>
                    </a:solidFill>
                    <a:latin typeface="华文细黑" panose="02010600040101010101" pitchFamily="2" charset="-122"/>
                  </a:rPr>
                  <a:t>运输计划</a:t>
                </a:r>
              </a:p>
            </p:txBody>
          </p:sp>
          <p:pic>
            <p:nvPicPr>
              <p:cNvPr id="81966" name="Picture 4"/>
              <p:cNvPicPr>
                <a:picLocks noChangeAspect="1" noChangeArrowheads="1"/>
              </p:cNvPicPr>
              <p:nvPr/>
            </p:nvPicPr>
            <p:blipFill>
              <a:blip r:embed="rId14"/>
              <a:srcRect/>
              <a:stretch>
                <a:fillRect/>
              </a:stretch>
            </p:blipFill>
            <p:spPr bwMode="auto">
              <a:xfrm>
                <a:off x="706438" y="3635375"/>
                <a:ext cx="1123950" cy="571500"/>
              </a:xfrm>
              <a:prstGeom prst="rect">
                <a:avLst/>
              </a:prstGeom>
              <a:noFill/>
              <a:ln w="9525">
                <a:noFill/>
                <a:miter lim="800000"/>
                <a:headEnd/>
                <a:tailEnd/>
              </a:ln>
            </p:spPr>
          </p:pic>
        </p:grpSp>
        <p:grpSp>
          <p:nvGrpSpPr>
            <p:cNvPr id="71" name="组合 5"/>
            <p:cNvGrpSpPr/>
            <p:nvPr/>
          </p:nvGrpSpPr>
          <p:grpSpPr bwMode="auto">
            <a:xfrm>
              <a:off x="11344" y="1383"/>
              <a:ext cx="7863" cy="907"/>
              <a:chOff x="6084152" y="3429000"/>
              <a:chExt cx="5076906" cy="576048"/>
            </a:xfrm>
          </p:grpSpPr>
          <p:sp>
            <p:nvSpPr>
              <p:cNvPr id="81" name="矩形 80"/>
              <p:cNvSpPr/>
              <p:nvPr/>
            </p:nvSpPr>
            <p:spPr bwMode="auto">
              <a:xfrm>
                <a:off x="6084152" y="3429000"/>
                <a:ext cx="5076906" cy="431640"/>
              </a:xfrm>
              <a:prstGeom prst="rect">
                <a:avLst/>
              </a:prstGeom>
              <a:solidFill>
                <a:srgbClr val="0087E2"/>
              </a:soli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r>
                  <a:rPr lang="en-US" altLang="zh-CN"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TMS</a:t>
                </a:r>
                <a:r>
                  <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功能描述</a:t>
                </a:r>
              </a:p>
            </p:txBody>
          </p:sp>
          <p:sp>
            <p:nvSpPr>
              <p:cNvPr id="82" name="直角三角形 81"/>
              <p:cNvSpPr/>
              <p:nvPr/>
            </p:nvSpPr>
            <p:spPr bwMode="auto">
              <a:xfrm rot="10800000">
                <a:off x="6084152" y="3860640"/>
                <a:ext cx="143671" cy="144408"/>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grpSp>
          <p:nvGrpSpPr>
            <p:cNvPr id="81984" name="组合 5"/>
            <p:cNvGrpSpPr/>
            <p:nvPr/>
          </p:nvGrpSpPr>
          <p:grpSpPr bwMode="auto">
            <a:xfrm>
              <a:off x="11344" y="4300"/>
              <a:ext cx="7863" cy="908"/>
              <a:chOff x="6084152" y="3429000"/>
              <a:chExt cx="5076906" cy="576048"/>
            </a:xfrm>
          </p:grpSpPr>
          <p:sp>
            <p:nvSpPr>
              <p:cNvPr id="84" name="矩形 83"/>
              <p:cNvSpPr/>
              <p:nvPr/>
            </p:nvSpPr>
            <p:spPr bwMode="auto">
              <a:xfrm>
                <a:off x="6084152" y="3429000"/>
                <a:ext cx="5076906" cy="431639"/>
              </a:xfrm>
              <a:prstGeom prst="rect">
                <a:avLst/>
              </a:prstGeom>
              <a:solidFill>
                <a:srgbClr val="0087E2"/>
              </a:soli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r>
                  <a:rPr lang="en-US" altLang="zh-CN" i="1"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TMS</a:t>
                </a:r>
                <a:r>
                  <a:rPr lang="zh-CN" altLang="en-US" i="1"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亮点描述</a:t>
                </a:r>
              </a:p>
            </p:txBody>
          </p:sp>
          <p:sp>
            <p:nvSpPr>
              <p:cNvPr id="85" name="直角三角形 84"/>
              <p:cNvSpPr/>
              <p:nvPr/>
            </p:nvSpPr>
            <p:spPr bwMode="auto">
              <a:xfrm rot="10800000">
                <a:off x="6084152" y="3860639"/>
                <a:ext cx="143671" cy="144409"/>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sp>
          <p:nvSpPr>
            <p:cNvPr id="72" name="矩形 71"/>
            <p:cNvSpPr/>
            <p:nvPr/>
          </p:nvSpPr>
          <p:spPr bwMode="auto">
            <a:xfrm>
              <a:off x="11755" y="2084"/>
              <a:ext cx="7140" cy="2236"/>
            </a:xfrm>
            <a:prstGeom prst="rect">
              <a:avLst/>
            </a:prstGeom>
            <a:solidFill>
              <a:srgbClr val="FFFFFF"/>
            </a:solidFill>
            <a:ln w="9525" cap="flat" cmpd="sng" algn="ctr">
              <a:solidFill>
                <a:srgbClr val="FFFFFF">
                  <a:lumMod val="75000"/>
                </a:srgbClr>
              </a:solidFill>
              <a:prstDash val="solid"/>
              <a:round/>
              <a:headEnd type="none" w="med" len="med"/>
              <a:tailEnd type="none" w="med" len="med"/>
            </a:ln>
            <a:effectLst/>
          </p:spPr>
          <p:txBody>
            <a:bodyPr lIns="90000" tIns="46800" rIns="90000" bIns="46800" numCol="2"/>
            <a:lstStyle/>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订单管理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运输计划</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运输执行</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物流监控</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计费管理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运输优化</a:t>
              </a:r>
              <a:endParaRPr lang="en-US" altLang="zh-CN" sz="1400" b="1" kern="0" dirty="0">
                <a:solidFill>
                  <a:srgbClr val="000000"/>
                </a:solidFill>
                <a:latin typeface="微软雅黑" panose="020B0503020204020204" pitchFamily="2" charset="-122"/>
                <a:ea typeface="微软雅黑" panose="020B0503020204020204" pitchFamily="2" charset="-122"/>
              </a:endParaRPr>
            </a:p>
          </p:txBody>
        </p:sp>
        <p:sp>
          <p:nvSpPr>
            <p:cNvPr id="73" name="矩形 72"/>
            <p:cNvSpPr/>
            <p:nvPr/>
          </p:nvSpPr>
          <p:spPr bwMode="auto">
            <a:xfrm>
              <a:off x="11767" y="5185"/>
              <a:ext cx="7140" cy="4800"/>
            </a:xfrm>
            <a:prstGeom prst="rect">
              <a:avLst/>
            </a:prstGeom>
            <a:solidFill>
              <a:srgbClr val="FFFFFF"/>
            </a:solidFill>
            <a:ln w="9525" cap="flat" cmpd="sng" algn="ctr">
              <a:solidFill>
                <a:srgbClr val="FFFFFF">
                  <a:lumMod val="75000"/>
                </a:srgbClr>
              </a:solidFill>
              <a:prstDash val="solid"/>
              <a:round/>
              <a:headEnd type="none" w="med" len="med"/>
              <a:tailEnd type="none" w="med" len="med"/>
            </a:ln>
            <a:effectLst/>
          </p:spPr>
          <p:txBody>
            <a:bodyPr lIns="90000" tIns="46800" rIns="90000" bIns="46800"/>
            <a:lstStyle/>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合理运输管理功能，实现运输资源利用率的体大提升，降低整体运输成本</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优化路线规划系统</a:t>
              </a:r>
              <a:r>
                <a:rPr lang="en-US" altLang="zh-CN" sz="1400" b="1" kern="0" dirty="0">
                  <a:solidFill>
                    <a:srgbClr val="000000"/>
                  </a:solidFill>
                  <a:latin typeface="微软雅黑" panose="020B0503020204020204" pitchFamily="2" charset="-122"/>
                  <a:ea typeface="微软雅黑" panose="020B0503020204020204" pitchFamily="2" charset="-122"/>
                </a:rPr>
                <a:t>:</a:t>
              </a:r>
              <a:r>
                <a:rPr lang="zh-CN" altLang="en-US" sz="1400" b="1" kern="0" dirty="0">
                  <a:solidFill>
                    <a:srgbClr val="000000"/>
                  </a:solidFill>
                  <a:latin typeface="微软雅黑" panose="020B0503020204020204" pitchFamily="2" charset="-122"/>
                  <a:ea typeface="微软雅黑" panose="020B0503020204020204" pitchFamily="2" charset="-122"/>
                </a:rPr>
                <a:t>帮助降低运输成本和运输时间</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内置的规划和计费引擎，提高运输管理效率和准确性</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内置报表工具，满足用户个性需求</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marL="342900" indent="-342900">
                <a:lnSpc>
                  <a:spcPct val="150000"/>
                </a:lnSpc>
                <a:spcBef>
                  <a:spcPct val="20000"/>
                </a:spcBef>
                <a:buClr>
                  <a:srgbClr val="0087E2"/>
                </a:buClr>
                <a:buSzPct val="80000"/>
                <a:buFont typeface="Wingdings" panose="05000000000000000000" pitchFamily="2" charset="2"/>
                <a:buChar char="n"/>
                <a:defRPr/>
              </a:pPr>
              <a:r>
                <a:rPr lang="zh-CN" altLang="en-US" sz="1400" b="1" kern="0" dirty="0">
                  <a:solidFill>
                    <a:srgbClr val="000000"/>
                  </a:solidFill>
                  <a:latin typeface="微软雅黑" panose="020B0503020204020204" pitchFamily="2" charset="-122"/>
                  <a:ea typeface="微软雅黑" panose="020B0503020204020204" pitchFamily="2" charset="-122"/>
                </a:rPr>
                <a:t>可视可追溯，保证货物安全，提高客户满意度</a:t>
              </a:r>
              <a:endParaRPr lang="en-US" altLang="zh-CN" sz="1400" b="1" kern="0" dirty="0">
                <a:solidFill>
                  <a:srgbClr val="000000"/>
                </a:solidFill>
                <a:latin typeface="微软雅黑" panose="020B0503020204020204" pitchFamily="2" charset="-122"/>
                <a:ea typeface="微软雅黑" panose="020B0503020204020204" pitchFamily="2" charset="-122"/>
              </a:endParaRPr>
            </a:p>
          </p:txBody>
        </p:sp>
        <p:sp>
          <p:nvSpPr>
            <p:cNvPr id="74" name="云形标注 73"/>
            <p:cNvSpPr/>
            <p:nvPr/>
          </p:nvSpPr>
          <p:spPr>
            <a:xfrm>
              <a:off x="5314" y="7603"/>
              <a:ext cx="5133" cy="2382"/>
            </a:xfrm>
            <a:prstGeom prst="cloudCallout">
              <a:avLst>
                <a:gd name="adj1" fmla="val 33211"/>
                <a:gd name="adj2" fmla="val -231279"/>
              </a:avLst>
            </a:prstGeom>
          </p:spPr>
          <p:style>
            <a:lnRef idx="1">
              <a:schemeClr val="accent1"/>
            </a:lnRef>
            <a:fillRef idx="3">
              <a:schemeClr val="accent1"/>
            </a:fillRef>
            <a:effectRef idx="2">
              <a:schemeClr val="accent1"/>
            </a:effectRef>
            <a:fontRef idx="minor">
              <a:schemeClr val="lt1"/>
            </a:fontRef>
          </p:style>
          <p:txBody>
            <a:bodyPr lIns="43200" rIns="43200" anchor="ctr"/>
            <a:lstStyle/>
            <a:p>
              <a:pPr algn="ctr">
                <a:defRPr/>
              </a:pPr>
              <a:r>
                <a:rPr lang="zh-CN" altLang="en-US" sz="1600" dirty="0">
                  <a:solidFill>
                    <a:prstClr val="white"/>
                  </a:solidFill>
                  <a:latin typeface="微软雅黑" panose="020B0503020204020204" pitchFamily="2" charset="-122"/>
                  <a:ea typeface="微软雅黑" panose="020B0503020204020204" pitchFamily="2" charset="-122"/>
                </a:rPr>
                <a:t>结合物联网和</a:t>
              </a:r>
              <a:r>
                <a:rPr lang="en-US" altLang="zh-CN" sz="1600" dirty="0">
                  <a:solidFill>
                    <a:prstClr val="white"/>
                  </a:solidFill>
                  <a:latin typeface="微软雅黑" panose="020B0503020204020204" pitchFamily="2" charset="-122"/>
                  <a:ea typeface="微软雅黑" panose="020B0503020204020204" pitchFamily="2" charset="-122"/>
                </a:rPr>
                <a:t>GPS</a:t>
              </a:r>
              <a:r>
                <a:rPr lang="zh-CN" altLang="en-US" sz="1600" dirty="0">
                  <a:solidFill>
                    <a:prstClr val="white"/>
                  </a:solidFill>
                  <a:latin typeface="微软雅黑" panose="020B0503020204020204" pitchFamily="2" charset="-122"/>
                  <a:ea typeface="微软雅黑" panose="020B0503020204020204" pitchFamily="2" charset="-122"/>
                </a:rPr>
                <a:t>技术，实时管理运输作业和运输工具</a:t>
              </a:r>
            </a:p>
          </p:txBody>
        </p:sp>
        <p:grpSp>
          <p:nvGrpSpPr>
            <p:cNvPr id="81985" name="组合 103"/>
            <p:cNvGrpSpPr/>
            <p:nvPr/>
          </p:nvGrpSpPr>
          <p:grpSpPr bwMode="auto">
            <a:xfrm>
              <a:off x="11722" y="5400"/>
              <a:ext cx="4592" cy="2328"/>
              <a:chOff x="5424246" y="2245741"/>
              <a:chExt cx="1579278" cy="1188070"/>
            </a:xfrm>
          </p:grpSpPr>
          <p:pic>
            <p:nvPicPr>
              <p:cNvPr id="101" name="图片 100" descr="20110823084541313.jpg"/>
              <p:cNvPicPr>
                <a:picLocks noChangeAspect="1"/>
              </p:cNvPicPr>
              <p:nvPr/>
            </p:nvPicPr>
            <p:blipFill>
              <a:blip r:embed="rId15"/>
              <a:srcRect t="17067" b="17615"/>
              <a:stretch>
                <a:fillRect/>
              </a:stretch>
            </p:blipFill>
            <p:spPr>
              <a:xfrm>
                <a:off x="5424246" y="2245741"/>
                <a:ext cx="1579278" cy="1188070"/>
              </a:xfrm>
              <a:prstGeom prst="rect">
                <a:avLst/>
              </a:prstGeom>
              <a:ln>
                <a:noFill/>
              </a:ln>
              <a:effectLst>
                <a:outerShdw blurRad="292100" dist="139700" dir="2700000" algn="tl" rotWithShape="0">
                  <a:srgbClr val="333333">
                    <a:alpha val="65000"/>
                  </a:srgbClr>
                </a:outerShdw>
              </a:effectLst>
            </p:spPr>
          </p:pic>
          <p:sp>
            <p:nvSpPr>
              <p:cNvPr id="81959" name="Text Box 15"/>
              <p:cNvSpPr txBox="1">
                <a:spLocks noChangeArrowheads="1"/>
              </p:cNvSpPr>
              <p:nvPr/>
            </p:nvSpPr>
            <p:spPr bwMode="auto">
              <a:xfrm>
                <a:off x="5580112" y="2248945"/>
                <a:ext cx="1247723" cy="284830"/>
              </a:xfrm>
              <a:prstGeom prst="rect">
                <a:avLst/>
              </a:prstGeom>
              <a:noFill/>
              <a:ln w="3175" algn="ctr">
                <a:noFill/>
                <a:miter lim="800000"/>
              </a:ln>
            </p:spPr>
            <p:txBody>
              <a:bodyPr lIns="0" tIns="39141" rIns="0" bIns="39141">
                <a:spAutoFit/>
              </a:bodyPr>
              <a:lstStyle/>
              <a:p>
                <a:pPr marL="636905" indent="-246380" defTabSz="784225">
                  <a:spcBef>
                    <a:spcPct val="50000"/>
                  </a:spcBef>
                </a:pPr>
                <a:r>
                  <a:rPr lang="zh-CN" altLang="en-US" b="1">
                    <a:solidFill>
                      <a:srgbClr val="FF0000"/>
                    </a:solidFill>
                    <a:latin typeface="微软雅黑" panose="020B0503020204020204" pitchFamily="2" charset="-122"/>
                    <a:ea typeface="微软雅黑" panose="020B0503020204020204" pitchFamily="2" charset="-122"/>
                  </a:rPr>
                  <a:t>车载监管系统</a:t>
                </a:r>
              </a:p>
            </p:txBody>
          </p:sp>
        </p:grpSp>
        <p:grpSp>
          <p:nvGrpSpPr>
            <p:cNvPr id="81986" name="组合 105"/>
            <p:cNvGrpSpPr/>
            <p:nvPr/>
          </p:nvGrpSpPr>
          <p:grpSpPr bwMode="auto">
            <a:xfrm>
              <a:off x="11872" y="8008"/>
              <a:ext cx="5520" cy="2212"/>
              <a:chOff x="6994830" y="1628800"/>
              <a:chExt cx="1916995" cy="1113019"/>
            </a:xfrm>
          </p:grpSpPr>
          <p:pic>
            <p:nvPicPr>
              <p:cNvPr id="102" name="Picture 13" descr="SL375461"/>
              <p:cNvPicPr>
                <a:picLocks noChangeAspect="1" noChangeArrowheads="1"/>
              </p:cNvPicPr>
              <p:nvPr/>
            </p:nvPicPr>
            <p:blipFill>
              <a:blip r:embed="rId16"/>
              <a:srcRect/>
              <a:stretch>
                <a:fillRect/>
              </a:stretch>
            </p:blipFill>
            <p:spPr bwMode="auto">
              <a:xfrm>
                <a:off x="6994830" y="1628800"/>
                <a:ext cx="1646983" cy="1113019"/>
              </a:xfrm>
              <a:prstGeom prst="rect">
                <a:avLst/>
              </a:prstGeom>
              <a:ln>
                <a:noFill/>
              </a:ln>
              <a:effectLst>
                <a:outerShdw blurRad="292100" dist="139700" dir="2700000" algn="tl" rotWithShape="0">
                  <a:srgbClr val="333333">
                    <a:alpha val="65000"/>
                  </a:srgbClr>
                </a:outerShdw>
              </a:effectLst>
            </p:spPr>
          </p:pic>
          <p:sp>
            <p:nvSpPr>
              <p:cNvPr id="81957" name="Text Box 15"/>
              <p:cNvSpPr txBox="1">
                <a:spLocks noChangeArrowheads="1"/>
              </p:cNvSpPr>
              <p:nvPr/>
            </p:nvSpPr>
            <p:spPr bwMode="auto">
              <a:xfrm>
                <a:off x="7197313" y="1856984"/>
                <a:ext cx="1714512" cy="280707"/>
              </a:xfrm>
              <a:prstGeom prst="rect">
                <a:avLst/>
              </a:prstGeom>
              <a:noFill/>
              <a:ln w="3175" algn="ctr">
                <a:noFill/>
                <a:miter lim="800000"/>
              </a:ln>
            </p:spPr>
            <p:txBody>
              <a:bodyPr lIns="0" tIns="39141" rIns="0" bIns="39141">
                <a:spAutoFit/>
              </a:bodyPr>
              <a:lstStyle/>
              <a:p>
                <a:pPr marL="636905" indent="-246380" defTabSz="784225">
                  <a:spcBef>
                    <a:spcPct val="50000"/>
                  </a:spcBef>
                </a:pPr>
                <a:r>
                  <a:rPr lang="zh-CN" altLang="en-US" b="1">
                    <a:solidFill>
                      <a:srgbClr val="FF0000"/>
                    </a:solidFill>
                    <a:latin typeface="微软雅黑" panose="020B0503020204020204" pitchFamily="2" charset="-122"/>
                    <a:ea typeface="微软雅黑" panose="020B0503020204020204" pitchFamily="2" charset="-122"/>
                  </a:rPr>
                  <a:t>电子锁</a:t>
                </a:r>
              </a:p>
            </p:txBody>
          </p:sp>
        </p:grpSp>
        <p:grpSp>
          <p:nvGrpSpPr>
            <p:cNvPr id="81987" name="组合 107"/>
            <p:cNvGrpSpPr/>
            <p:nvPr/>
          </p:nvGrpSpPr>
          <p:grpSpPr bwMode="auto">
            <a:xfrm>
              <a:off x="10664" y="1885"/>
              <a:ext cx="7103" cy="3403"/>
              <a:chOff x="4860032" y="1268760"/>
              <a:chExt cx="3384376" cy="2160240"/>
            </a:xfrm>
          </p:grpSpPr>
          <p:grpSp>
            <p:nvGrpSpPr>
              <p:cNvPr id="81988" name="组合 97"/>
              <p:cNvGrpSpPr/>
              <p:nvPr/>
            </p:nvGrpSpPr>
            <p:grpSpPr bwMode="auto">
              <a:xfrm>
                <a:off x="4860032" y="1268760"/>
                <a:ext cx="3384376" cy="2160240"/>
                <a:chOff x="453467" y="2563856"/>
                <a:chExt cx="3384247" cy="2272863"/>
              </a:xfrm>
            </p:grpSpPr>
            <p:sp>
              <p:nvSpPr>
                <p:cNvPr id="81954" name="Text Box 15"/>
                <p:cNvSpPr txBox="1">
                  <a:spLocks noChangeArrowheads="1"/>
                </p:cNvSpPr>
                <p:nvPr/>
              </p:nvSpPr>
              <p:spPr bwMode="auto">
                <a:xfrm>
                  <a:off x="612881" y="4346802"/>
                  <a:ext cx="1714512" cy="372743"/>
                </a:xfrm>
                <a:prstGeom prst="rect">
                  <a:avLst/>
                </a:prstGeom>
                <a:noFill/>
                <a:ln w="3175" algn="ctr">
                  <a:noFill/>
                  <a:miter lim="800000"/>
                </a:ln>
              </p:spPr>
              <p:txBody>
                <a:bodyPr lIns="0" tIns="39141" rIns="0" bIns="39141">
                  <a:spAutoFit/>
                </a:bodyPr>
                <a:lstStyle/>
                <a:p>
                  <a:pPr marL="636905" indent="-246380" defTabSz="784225">
                    <a:spcBef>
                      <a:spcPct val="50000"/>
                    </a:spcBef>
                  </a:pPr>
                  <a:r>
                    <a:rPr lang="zh-CN" altLang="en-US">
                      <a:solidFill>
                        <a:srgbClr val="FF0000"/>
                      </a:solidFill>
                      <a:latin typeface="微软雅黑" panose="020B0503020204020204" pitchFamily="2" charset="-122"/>
                      <a:ea typeface="微软雅黑" panose="020B0503020204020204" pitchFamily="2" charset="-122"/>
                    </a:rPr>
                    <a:t>可视运输过程</a:t>
                  </a:r>
                </a:p>
              </p:txBody>
            </p:sp>
            <p:pic>
              <p:nvPicPr>
                <p:cNvPr id="100" name="Picture 2"/>
                <p:cNvPicPr>
                  <a:picLocks noChangeAspect="1" noChangeArrowheads="1"/>
                </p:cNvPicPr>
                <p:nvPr/>
              </p:nvPicPr>
              <p:blipFill>
                <a:blip r:embed="rId17"/>
                <a:srcRect/>
                <a:stretch>
                  <a:fillRect/>
                </a:stretch>
              </p:blipFill>
              <p:spPr bwMode="auto">
                <a:xfrm>
                  <a:off x="453467" y="2563856"/>
                  <a:ext cx="3384247" cy="2272863"/>
                </a:xfrm>
                <a:prstGeom prst="rect">
                  <a:avLst/>
                </a:prstGeom>
                <a:ln>
                  <a:noFill/>
                </a:ln>
                <a:effectLst>
                  <a:outerShdw blurRad="292100" dist="139700" dir="2700000" algn="tl" rotWithShape="0">
                    <a:srgbClr val="333333">
                      <a:alpha val="65000"/>
                    </a:srgbClr>
                  </a:outerShdw>
                </a:effectLst>
              </p:spPr>
            </p:pic>
          </p:grpSp>
          <p:sp>
            <p:nvSpPr>
              <p:cNvPr id="81953" name="TextBox 106"/>
              <p:cNvSpPr txBox="1">
                <a:spLocks noChangeArrowheads="1"/>
              </p:cNvSpPr>
              <p:nvPr/>
            </p:nvSpPr>
            <p:spPr bwMode="auto">
              <a:xfrm>
                <a:off x="5580112" y="2348880"/>
                <a:ext cx="1152128" cy="368241"/>
              </a:xfrm>
              <a:prstGeom prst="rect">
                <a:avLst/>
              </a:prstGeom>
              <a:noFill/>
              <a:ln w="9525">
                <a:noFill/>
                <a:miter lim="800000"/>
              </a:ln>
            </p:spPr>
            <p:txBody>
              <a:bodyPr>
                <a:spAutoFit/>
              </a:bodyPr>
              <a:lstStyle/>
              <a:p>
                <a:r>
                  <a:rPr lang="zh-CN" altLang="en-US" b="1">
                    <a:solidFill>
                      <a:srgbClr val="FF0000"/>
                    </a:solidFill>
                  </a:rPr>
                  <a:t>可视监控</a:t>
                </a:r>
              </a:p>
            </p:txBody>
          </p:sp>
        </p:grpSp>
        <p:grpSp>
          <p:nvGrpSpPr>
            <p:cNvPr id="81989" name="组合 110"/>
            <p:cNvGrpSpPr/>
            <p:nvPr/>
          </p:nvGrpSpPr>
          <p:grpSpPr bwMode="auto">
            <a:xfrm>
              <a:off x="1227" y="7340"/>
              <a:ext cx="10185" cy="2435"/>
              <a:chOff x="582613" y="4660900"/>
              <a:chExt cx="4850596" cy="1546634"/>
            </a:xfrm>
          </p:grpSpPr>
          <p:pic>
            <p:nvPicPr>
              <p:cNvPr id="81948" name="Picture 3"/>
              <p:cNvPicPr>
                <a:picLocks noChangeAspect="1" noChangeArrowheads="1"/>
              </p:cNvPicPr>
              <p:nvPr/>
            </p:nvPicPr>
            <p:blipFill>
              <a:blip r:embed="rId18"/>
              <a:srcRect/>
              <a:stretch>
                <a:fillRect/>
              </a:stretch>
            </p:blipFill>
            <p:spPr bwMode="auto">
              <a:xfrm>
                <a:off x="582613" y="4660900"/>
                <a:ext cx="474662" cy="1169988"/>
              </a:xfrm>
              <a:prstGeom prst="rect">
                <a:avLst/>
              </a:prstGeom>
              <a:noFill/>
              <a:ln w="9525">
                <a:noFill/>
                <a:miter lim="800000"/>
                <a:headEnd/>
                <a:tailEnd/>
              </a:ln>
            </p:spPr>
          </p:pic>
          <p:grpSp>
            <p:nvGrpSpPr>
              <p:cNvPr id="81990" name="组合 109"/>
              <p:cNvGrpSpPr/>
              <p:nvPr/>
            </p:nvGrpSpPr>
            <p:grpSpPr bwMode="auto">
              <a:xfrm>
                <a:off x="1096710" y="4827739"/>
                <a:ext cx="4336499" cy="1379795"/>
                <a:chOff x="1096710" y="4827739"/>
                <a:chExt cx="4336499" cy="1379795"/>
              </a:xfrm>
            </p:grpSpPr>
            <p:pic>
              <p:nvPicPr>
                <p:cNvPr id="75" name="Picture 82"/>
                <p:cNvPicPr>
                  <a:picLocks noChangeAspect="1" noChangeArrowheads="1"/>
                </p:cNvPicPr>
                <p:nvPr/>
              </p:nvPicPr>
              <p:blipFill>
                <a:blip r:embed="rId19" cstate="print"/>
                <a:srcRect/>
                <a:stretch>
                  <a:fillRect/>
                </a:stretch>
              </p:blipFill>
              <p:spPr bwMode="auto">
                <a:xfrm>
                  <a:off x="1096710" y="4827739"/>
                  <a:ext cx="4336499" cy="13797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1951" name="TextBox 108"/>
                <p:cNvSpPr txBox="1">
                  <a:spLocks noChangeArrowheads="1"/>
                </p:cNvSpPr>
                <p:nvPr/>
              </p:nvSpPr>
              <p:spPr bwMode="auto">
                <a:xfrm>
                  <a:off x="2627784" y="5157192"/>
                  <a:ext cx="1728192" cy="368397"/>
                </a:xfrm>
                <a:prstGeom prst="rect">
                  <a:avLst/>
                </a:prstGeom>
                <a:noFill/>
                <a:ln w="9525">
                  <a:noFill/>
                  <a:miter lim="800000"/>
                </a:ln>
              </p:spPr>
              <p:txBody>
                <a:bodyPr>
                  <a:spAutoFit/>
                </a:bodyPr>
                <a:lstStyle/>
                <a:p>
                  <a:r>
                    <a:rPr lang="zh-CN" altLang="en-US" b="1">
                      <a:solidFill>
                        <a:srgbClr val="FF0000"/>
                      </a:solidFill>
                    </a:rPr>
                    <a:t>智慧化运输车辆</a:t>
                  </a:r>
                </a:p>
              </p:txBody>
            </p:sp>
          </p:grpSp>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 presetClass="entr" presetSubtype="4"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防伪与追溯系统</a:t>
            </a:r>
            <a:endParaRPr kumimoji="1"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95" name="组合 94"/>
          <p:cNvGrpSpPr/>
          <p:nvPr/>
        </p:nvGrpSpPr>
        <p:grpSpPr>
          <a:xfrm>
            <a:off x="8209915" y="492125"/>
            <a:ext cx="3985260" cy="6009640"/>
            <a:chOff x="12929" y="775"/>
            <a:chExt cx="6276" cy="9464"/>
          </a:xfrm>
        </p:grpSpPr>
        <p:sp>
          <p:nvSpPr>
            <p:cNvPr id="2" name="矩形 1"/>
            <p:cNvSpPr/>
            <p:nvPr/>
          </p:nvSpPr>
          <p:spPr bwMode="auto">
            <a:xfrm>
              <a:off x="13119" y="1431"/>
              <a:ext cx="6087" cy="8808"/>
            </a:xfrm>
            <a:prstGeom prst="rect">
              <a:avLst/>
            </a:prstGeom>
            <a:solidFill>
              <a:schemeClr val="bg1">
                <a:lumMod val="75000"/>
                <a:alpha val="14000"/>
              </a:schemeClr>
            </a:solidFill>
            <a:ln w="9525" cap="flat" cmpd="sng" algn="ctr">
              <a:noFill/>
              <a:prstDash val="solid"/>
              <a:round/>
              <a:headEnd type="none" w="med" len="med"/>
              <a:tailEnd type="none" w="med" len="med"/>
            </a:ln>
            <a:effectLst/>
          </p:spPr>
          <p:txBody>
            <a:bodyPr lIns="90000" tIns="46800" rIns="90000" bIns="46800"/>
            <a:lstStyle/>
            <a:p>
              <a:pPr eaLnBrk="0" hangingPunct="0">
                <a:defRPr/>
              </a:pPr>
              <a:endParaRPr lang="en-US" altLang="zh-CN" sz="32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a:p>
              <a:pPr marL="88900" eaLnBrk="0" hangingPunct="0">
                <a:defRPr/>
              </a:pPr>
              <a:endParaRPr lang="en-US" altLang="zh-CN" sz="2800" i="1" kern="0" dirty="0">
                <a:solidFill>
                  <a:srgbClr val="0070C0"/>
                </a:solidFill>
                <a:cs typeface="Calibri" panose="020F0502020204030204" pitchFamily="2" charset="0"/>
              </a:endParaRPr>
            </a:p>
          </p:txBody>
        </p:sp>
        <p:grpSp>
          <p:nvGrpSpPr>
            <p:cNvPr id="4" name="组合 5"/>
            <p:cNvGrpSpPr/>
            <p:nvPr/>
          </p:nvGrpSpPr>
          <p:grpSpPr bwMode="auto">
            <a:xfrm>
              <a:off x="12942" y="775"/>
              <a:ext cx="6262" cy="903"/>
              <a:chOff x="6084152" y="3429000"/>
              <a:chExt cx="5076906" cy="576048"/>
            </a:xfrm>
          </p:grpSpPr>
          <p:sp>
            <p:nvSpPr>
              <p:cNvPr id="5" name="矩形 4"/>
              <p:cNvSpPr/>
              <p:nvPr/>
            </p:nvSpPr>
            <p:spPr bwMode="auto">
              <a:xfrm>
                <a:off x="6084152" y="3429000"/>
                <a:ext cx="5076906" cy="432435"/>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r>
                  <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功能描述</a:t>
                </a:r>
              </a:p>
            </p:txBody>
          </p:sp>
          <p:sp>
            <p:nvSpPr>
              <p:cNvPr id="8" name="直角三角形 7"/>
              <p:cNvSpPr/>
              <p:nvPr/>
            </p:nvSpPr>
            <p:spPr bwMode="auto">
              <a:xfrm rot="10800000">
                <a:off x="6084152" y="3861435"/>
                <a:ext cx="143896" cy="143613"/>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grpSp>
          <p:nvGrpSpPr>
            <p:cNvPr id="12" name="组合 5"/>
            <p:cNvGrpSpPr/>
            <p:nvPr/>
          </p:nvGrpSpPr>
          <p:grpSpPr bwMode="auto">
            <a:xfrm>
              <a:off x="12929" y="5507"/>
              <a:ext cx="6265" cy="902"/>
              <a:chOff x="6084152" y="3429000"/>
              <a:chExt cx="5076906" cy="576048"/>
            </a:xfrm>
          </p:grpSpPr>
          <p:sp>
            <p:nvSpPr>
              <p:cNvPr id="13" name="矩形 12"/>
              <p:cNvSpPr/>
              <p:nvPr/>
            </p:nvSpPr>
            <p:spPr bwMode="auto">
              <a:xfrm>
                <a:off x="6084152" y="3429000"/>
                <a:ext cx="5076906" cy="432435"/>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r>
                  <a:rPr lang="zh-CN" altLang="en-US" kern="0" dirty="0">
                    <a:solidFill>
                      <a:srgbClr val="FFFFFF"/>
                    </a:solidFill>
                    <a:effectLst>
                      <a:outerShdw blurRad="50800" dist="38100" dir="2700000" algn="tl" rotWithShape="0">
                        <a:prstClr val="black">
                          <a:alpha val="40000"/>
                        </a:prstClr>
                      </a:outerShdw>
                    </a:effectLst>
                    <a:latin typeface="微软雅黑" panose="020B0503020204020204" pitchFamily="2" charset="-122"/>
                    <a:ea typeface="微软雅黑" panose="020B0503020204020204" pitchFamily="2" charset="-122"/>
                    <a:cs typeface="Calibri" panose="020F0502020204030204" pitchFamily="2" charset="0"/>
                  </a:rPr>
                  <a:t>亮点描述</a:t>
                </a:r>
              </a:p>
            </p:txBody>
          </p:sp>
          <p:sp>
            <p:nvSpPr>
              <p:cNvPr id="14" name="直角三角形 13"/>
              <p:cNvSpPr/>
              <p:nvPr/>
            </p:nvSpPr>
            <p:spPr bwMode="auto">
              <a:xfrm rot="10800000">
                <a:off x="6084152" y="3861435"/>
                <a:ext cx="143838" cy="143613"/>
              </a:xfrm>
              <a:prstGeom prst="rtTriangle">
                <a:avLst/>
              </a:prstGeom>
              <a:gradFill flip="none" rotWithShape="1">
                <a:gsLst>
                  <a:gs pos="0">
                    <a:srgbClr val="0087E2">
                      <a:lumMod val="50000"/>
                      <a:shade val="30000"/>
                      <a:satMod val="115000"/>
                    </a:srgbClr>
                  </a:gs>
                  <a:gs pos="50000">
                    <a:srgbClr val="0087E2">
                      <a:lumMod val="50000"/>
                      <a:shade val="67500"/>
                      <a:satMod val="115000"/>
                    </a:srgbClr>
                  </a:gs>
                  <a:gs pos="100000">
                    <a:srgbClr val="0087E2">
                      <a:lumMod val="50000"/>
                      <a:shade val="100000"/>
                      <a:satMod val="115000"/>
                    </a:srgbClr>
                  </a:gs>
                </a:gsLst>
                <a:lin ang="16200000" scaled="1"/>
                <a:tileRect/>
              </a:gradFill>
              <a:ln w="9525" cap="flat" cmpd="sng" algn="ctr">
                <a:noFill/>
                <a:prstDash val="solid"/>
                <a:round/>
                <a:headEnd type="none" w="med" len="med"/>
                <a:tailEnd type="none" w="med" len="med"/>
              </a:ln>
              <a:effectLst/>
            </p:spPr>
            <p:txBody>
              <a:bodyPr wrap="none" lIns="90000" tIns="46800" rIns="90000" bIns="46800" anchor="ctr"/>
              <a:lstStyle/>
              <a:p>
                <a:pPr algn="ctr" eaLnBrk="0" hangingPunct="0">
                  <a:defRPr/>
                </a:pPr>
                <a:endParaRPr lang="zh-CN" altLang="en-US" kern="0">
                  <a:solidFill>
                    <a:srgbClr val="FFFFFF"/>
                  </a:solidFill>
                  <a:latin typeface="微软雅黑" panose="020B0503020204020204" pitchFamily="2" charset="-122"/>
                  <a:ea typeface="微软雅黑" panose="020B0503020204020204" pitchFamily="2" charset="-122"/>
                </a:endParaRPr>
              </a:p>
            </p:txBody>
          </p:sp>
        </p:grpSp>
        <p:sp>
          <p:nvSpPr>
            <p:cNvPr id="15" name="矩形 14"/>
            <p:cNvSpPr/>
            <p:nvPr/>
          </p:nvSpPr>
          <p:spPr bwMode="auto">
            <a:xfrm>
              <a:off x="13206" y="1678"/>
              <a:ext cx="5686" cy="3626"/>
            </a:xfrm>
            <a:prstGeom prst="rect">
              <a:avLst/>
            </a:prstGeom>
            <a:solidFill>
              <a:srgbClr val="FFFFFF"/>
            </a:solidFill>
            <a:ln w="9525" cap="flat" cmpd="sng" algn="ctr">
              <a:solidFill>
                <a:srgbClr val="FFFFFF">
                  <a:lumMod val="75000"/>
                </a:srgbClr>
              </a:solidFill>
              <a:prstDash val="solid"/>
              <a:round/>
              <a:headEnd type="none" w="med" len="med"/>
              <a:tailEnd type="none" w="med" len="med"/>
            </a:ln>
            <a:effectLst/>
          </p:spPr>
          <p:txBody>
            <a:bodyPr lIns="90000" tIns="46800" rIns="90000" bIns="46800" numCol="2"/>
            <a:lstStyle/>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采购管理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原材料管理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包装赋码</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库存管理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分销管理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防伪管理</a:t>
              </a:r>
              <a:endParaRPr lang="en-US" altLang="zh-CN" sz="1400" b="1" kern="0" dirty="0">
                <a:solidFill>
                  <a:srgbClr val="000000"/>
                </a:solidFill>
                <a:latin typeface="微软雅黑" panose="020B0503020204020204" pitchFamily="2" charset="-122"/>
                <a:ea typeface="微软雅黑" panose="020B0503020204020204" pitchFamily="2" charset="-122"/>
              </a:endParaRPr>
            </a:p>
            <a:p>
              <a:pPr algn="ctr" defTabSz="330200">
                <a:lnSpc>
                  <a:spcPct val="150000"/>
                </a:lnSpc>
                <a:buFont typeface="Arial" panose="020B0604020202020204" pitchFamily="34" charset="0"/>
                <a:buChar char="•"/>
                <a:tabLst>
                  <a:tab pos="8521700" algn="r"/>
                </a:tabLst>
                <a:defRPr/>
              </a:pPr>
              <a:r>
                <a:rPr lang="zh-CN" altLang="en-US" sz="1400" b="1" kern="0" dirty="0">
                  <a:solidFill>
                    <a:srgbClr val="000000"/>
                  </a:solidFill>
                  <a:latin typeface="微软雅黑" panose="020B0503020204020204" pitchFamily="2" charset="-122"/>
                  <a:ea typeface="微软雅黑" panose="020B0503020204020204" pitchFamily="2" charset="-122"/>
                </a:rPr>
                <a:t>用户管理</a:t>
              </a:r>
              <a:endParaRPr lang="en-US" altLang="zh-CN" sz="1400" b="1" kern="0" dirty="0">
                <a:solidFill>
                  <a:srgbClr val="000000"/>
                </a:solidFill>
                <a:latin typeface="微软雅黑" panose="020B0503020204020204" pitchFamily="2" charset="-122"/>
                <a:ea typeface="微软雅黑" panose="020B0503020204020204" pitchFamily="2" charset="-122"/>
              </a:endParaRPr>
            </a:p>
          </p:txBody>
        </p:sp>
        <p:sp>
          <p:nvSpPr>
            <p:cNvPr id="169992" name="矩形 68"/>
            <p:cNvSpPr>
              <a:spLocks noChangeArrowheads="1"/>
            </p:cNvSpPr>
            <p:nvPr/>
          </p:nvSpPr>
          <p:spPr bwMode="auto">
            <a:xfrm>
              <a:off x="13206" y="6409"/>
              <a:ext cx="5688" cy="3380"/>
            </a:xfrm>
            <a:prstGeom prst="rect">
              <a:avLst/>
            </a:prstGeom>
            <a:solidFill>
              <a:srgbClr val="FFFFFF"/>
            </a:solidFill>
            <a:ln w="9525" algn="ctr">
              <a:solidFill>
                <a:srgbClr val="BFBFBF"/>
              </a:solidFill>
              <a:round/>
            </a:ln>
          </p:spPr>
          <p:txBody>
            <a:bodyPr lIns="90000" tIns="46800" rIns="90000" bIns="46800"/>
            <a:lstStyle/>
            <a:p>
              <a:pPr marL="211455" indent="-211455" defTabSz="815975">
                <a:lnSpc>
                  <a:spcPct val="150000"/>
                </a:lnSpc>
                <a:spcAft>
                  <a:spcPts val="300"/>
                </a:spcAft>
                <a:buClr>
                  <a:srgbClr val="005BAC"/>
                </a:buClr>
                <a:buSzPct val="80000"/>
                <a:buFont typeface="Wingdings" panose="05000000000000000000" pitchFamily="2" charset="2"/>
                <a:buChar char="u"/>
              </a:pPr>
              <a:r>
                <a:rPr lang="zh-CN" altLang="en-US" sz="1400" b="1">
                  <a:solidFill>
                    <a:srgbClr val="000000"/>
                  </a:solidFill>
                  <a:latin typeface="微软雅黑" panose="020B0503020204020204" pitchFamily="2" charset="-122"/>
                  <a:ea typeface="微软雅黑" panose="020B0503020204020204" pitchFamily="2" charset="-122"/>
                  <a:cs typeface="Calibri" panose="020F0502020204030204" pitchFamily="2" charset="0"/>
                </a:rPr>
                <a:t>可追溯可追踪系统，保障货品质量；</a:t>
              </a:r>
              <a:endParaRPr lang="en-US" altLang="zh-CN" sz="1400" b="1">
                <a:solidFill>
                  <a:srgbClr val="000000"/>
                </a:solidFill>
                <a:latin typeface="微软雅黑" panose="020B0503020204020204" pitchFamily="2" charset="-122"/>
                <a:ea typeface="微软雅黑" panose="020B0503020204020204" pitchFamily="2" charset="-122"/>
                <a:cs typeface="Calibri" panose="020F0502020204030204" pitchFamily="2" charset="0"/>
              </a:endParaRPr>
            </a:p>
            <a:p>
              <a:pPr marL="211455" indent="-211455" defTabSz="815975">
                <a:lnSpc>
                  <a:spcPct val="150000"/>
                </a:lnSpc>
                <a:spcAft>
                  <a:spcPts val="300"/>
                </a:spcAft>
                <a:buClr>
                  <a:srgbClr val="005BAC"/>
                </a:buClr>
                <a:buSzPct val="80000"/>
                <a:buFont typeface="Wingdings" panose="05000000000000000000" pitchFamily="2" charset="2"/>
                <a:buChar char="u"/>
              </a:pPr>
              <a:r>
                <a:rPr lang="zh-CN" altLang="en-US" sz="1400" b="1">
                  <a:solidFill>
                    <a:srgbClr val="000000"/>
                  </a:solidFill>
                  <a:latin typeface="微软雅黑" panose="020B0503020204020204" pitchFamily="2" charset="-122"/>
                  <a:ea typeface="微软雅黑" panose="020B0503020204020204" pitchFamily="2" charset="-122"/>
                  <a:cs typeface="Calibri" panose="020F0502020204030204" pitchFamily="2" charset="0"/>
                </a:rPr>
                <a:t>实施缺陷召回功能，可迅速实现缺陷货物召回，将损害与损失降至最低</a:t>
              </a:r>
              <a:endParaRPr lang="en-US" altLang="zh-CN" sz="1400" b="1">
                <a:solidFill>
                  <a:srgbClr val="000000"/>
                </a:solidFill>
                <a:latin typeface="微软雅黑" panose="020B0503020204020204" pitchFamily="2" charset="-122"/>
                <a:ea typeface="微软雅黑" panose="020B0503020204020204" pitchFamily="2" charset="-122"/>
                <a:cs typeface="Calibri" panose="020F0502020204030204" pitchFamily="2" charset="0"/>
              </a:endParaRPr>
            </a:p>
            <a:p>
              <a:pPr marL="211455" indent="-211455" defTabSz="815975">
                <a:lnSpc>
                  <a:spcPct val="150000"/>
                </a:lnSpc>
                <a:spcAft>
                  <a:spcPts val="300"/>
                </a:spcAft>
                <a:buClr>
                  <a:srgbClr val="005BAC"/>
                </a:buClr>
                <a:buSzPct val="80000"/>
                <a:buFont typeface="Wingdings" panose="05000000000000000000" pitchFamily="2" charset="2"/>
                <a:buChar char="u"/>
              </a:pPr>
              <a:r>
                <a:rPr lang="zh-CN" altLang="en-US" sz="1400" b="1">
                  <a:solidFill>
                    <a:srgbClr val="000000"/>
                  </a:solidFill>
                  <a:latin typeface="微软雅黑" panose="020B0503020204020204" pitchFamily="2" charset="-122"/>
                  <a:ea typeface="微软雅黑" panose="020B0503020204020204" pitchFamily="2" charset="-122"/>
                  <a:cs typeface="Calibri" panose="020F0502020204030204" pitchFamily="2" charset="0"/>
                </a:rPr>
                <a:t>保护消费者权益，提升行业品牌品质</a:t>
              </a:r>
              <a:endParaRPr lang="en-US" altLang="zh-CN" sz="1400" b="1">
                <a:solidFill>
                  <a:srgbClr val="000000"/>
                </a:solidFill>
                <a:latin typeface="微软雅黑" panose="020B0503020204020204" pitchFamily="2" charset="-122"/>
                <a:ea typeface="微软雅黑" panose="020B0503020204020204" pitchFamily="2" charset="-122"/>
                <a:cs typeface="Calibri" panose="020F0502020204030204" pitchFamily="2" charset="0"/>
              </a:endParaRPr>
            </a:p>
            <a:p>
              <a:pPr marL="211455" indent="-211455" defTabSz="815975">
                <a:lnSpc>
                  <a:spcPct val="150000"/>
                </a:lnSpc>
                <a:spcAft>
                  <a:spcPts val="300"/>
                </a:spcAft>
                <a:buClr>
                  <a:srgbClr val="005BAC"/>
                </a:buClr>
                <a:buSzPct val="80000"/>
                <a:buFont typeface="Wingdings" panose="05000000000000000000" pitchFamily="2" charset="2"/>
                <a:buChar char="u"/>
              </a:pPr>
              <a:r>
                <a:rPr lang="zh-CN" altLang="en-US" sz="1400" b="1">
                  <a:solidFill>
                    <a:srgbClr val="000000"/>
                  </a:solidFill>
                  <a:latin typeface="微软雅黑" panose="020B0503020204020204" pitchFamily="2" charset="-122"/>
                  <a:ea typeface="微软雅黑" panose="020B0503020204020204" pitchFamily="2" charset="-122"/>
                  <a:cs typeface="Calibri" panose="020F0502020204030204" pitchFamily="2" charset="0"/>
                </a:rPr>
                <a:t>物联网技术的应用，可加快信息速度，有效提高供应链效率</a:t>
              </a:r>
              <a:endParaRPr lang="en-US" altLang="zh-CN" sz="1400" b="1">
                <a:solidFill>
                  <a:srgbClr val="000000"/>
                </a:solidFill>
                <a:latin typeface="微软雅黑" panose="020B0503020204020204" pitchFamily="2" charset="-122"/>
                <a:ea typeface="微软雅黑" panose="020B0503020204020204" pitchFamily="2" charset="-122"/>
                <a:cs typeface="Calibri" panose="020F0502020204030204" pitchFamily="2" charset="0"/>
              </a:endParaRPr>
            </a:p>
          </p:txBody>
        </p:sp>
      </p:grpSp>
      <p:graphicFrame>
        <p:nvGraphicFramePr>
          <p:cNvPr id="16" name="图示 15"/>
          <p:cNvGraphicFramePr/>
          <p:nvPr/>
        </p:nvGraphicFramePr>
        <p:xfrm>
          <a:off x="1911525" y="5070859"/>
          <a:ext cx="4396303" cy="1192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6" name="组合 95"/>
          <p:cNvGrpSpPr/>
          <p:nvPr/>
        </p:nvGrpSpPr>
        <p:grpSpPr>
          <a:xfrm>
            <a:off x="324485" y="1179830"/>
            <a:ext cx="7705090" cy="3606800"/>
            <a:chOff x="532" y="1885"/>
            <a:chExt cx="12134" cy="5680"/>
          </a:xfrm>
        </p:grpSpPr>
        <p:pic>
          <p:nvPicPr>
            <p:cNvPr id="169997" name="Picture 2"/>
            <p:cNvPicPr>
              <a:picLocks noChangeAspect="1" noChangeArrowheads="1"/>
            </p:cNvPicPr>
            <p:nvPr/>
          </p:nvPicPr>
          <p:blipFill>
            <a:blip r:embed="rId7"/>
            <a:srcRect/>
            <a:stretch>
              <a:fillRect/>
            </a:stretch>
          </p:blipFill>
          <p:spPr bwMode="auto">
            <a:xfrm>
              <a:off x="532" y="4178"/>
              <a:ext cx="1162" cy="1287"/>
            </a:xfrm>
            <a:prstGeom prst="rect">
              <a:avLst/>
            </a:prstGeom>
            <a:noFill/>
            <a:ln w="9525">
              <a:noFill/>
              <a:miter lim="800000"/>
              <a:headEnd/>
              <a:tailEnd/>
            </a:ln>
          </p:spPr>
        </p:pic>
        <p:pic>
          <p:nvPicPr>
            <p:cNvPr id="169998" name="Picture 3"/>
            <p:cNvPicPr>
              <a:picLocks noChangeAspect="1" noChangeArrowheads="1"/>
            </p:cNvPicPr>
            <p:nvPr/>
          </p:nvPicPr>
          <p:blipFill>
            <a:blip r:embed="rId8"/>
            <a:srcRect/>
            <a:stretch>
              <a:fillRect/>
            </a:stretch>
          </p:blipFill>
          <p:spPr bwMode="auto">
            <a:xfrm>
              <a:off x="742" y="2040"/>
              <a:ext cx="882" cy="1288"/>
            </a:xfrm>
            <a:prstGeom prst="rect">
              <a:avLst/>
            </a:prstGeom>
            <a:noFill/>
            <a:ln w="9525">
              <a:noFill/>
              <a:miter lim="800000"/>
              <a:headEnd/>
              <a:tailEnd/>
            </a:ln>
          </p:spPr>
        </p:pic>
        <p:grpSp>
          <p:nvGrpSpPr>
            <p:cNvPr id="17" name="Group 6"/>
            <p:cNvGrpSpPr/>
            <p:nvPr/>
          </p:nvGrpSpPr>
          <p:grpSpPr bwMode="auto">
            <a:xfrm>
              <a:off x="1882" y="2040"/>
              <a:ext cx="2355" cy="1130"/>
              <a:chOff x="0" y="0"/>
              <a:chExt cx="1624019" cy="1038225"/>
            </a:xfrm>
          </p:grpSpPr>
          <p:pic>
            <p:nvPicPr>
              <p:cNvPr id="82996" name="Picture 4"/>
              <p:cNvPicPr>
                <a:picLocks noChangeAspect="1" noChangeArrowheads="1"/>
              </p:cNvPicPr>
              <p:nvPr/>
            </p:nvPicPr>
            <p:blipFill>
              <a:blip r:embed="rId9"/>
              <a:srcRect/>
              <a:stretch>
                <a:fillRect/>
              </a:stretch>
            </p:blipFill>
            <p:spPr bwMode="auto">
              <a:xfrm>
                <a:off x="928694" y="0"/>
                <a:ext cx="695325" cy="1038225"/>
              </a:xfrm>
              <a:prstGeom prst="rect">
                <a:avLst/>
              </a:prstGeom>
              <a:noFill/>
              <a:ln w="9525">
                <a:noFill/>
                <a:miter lim="800000"/>
                <a:headEnd/>
                <a:tailEnd/>
              </a:ln>
            </p:spPr>
          </p:pic>
          <p:cxnSp>
            <p:nvCxnSpPr>
              <p:cNvPr id="19464" name="直接箭头连接符 7"/>
              <p:cNvCxnSpPr>
                <a:cxnSpLocks noChangeShapeType="1"/>
              </p:cNvCxnSpPr>
              <p:nvPr/>
            </p:nvCxnSpPr>
            <p:spPr bwMode="auto">
              <a:xfrm>
                <a:off x="0" y="429532"/>
                <a:ext cx="786149" cy="2296"/>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76" name="Group 9"/>
            <p:cNvGrpSpPr/>
            <p:nvPr/>
          </p:nvGrpSpPr>
          <p:grpSpPr bwMode="auto">
            <a:xfrm>
              <a:off x="4577" y="1885"/>
              <a:ext cx="2420" cy="1380"/>
              <a:chOff x="0" y="0"/>
              <a:chExt cx="1666881" cy="1266825"/>
            </a:xfrm>
          </p:grpSpPr>
          <p:pic>
            <p:nvPicPr>
              <p:cNvPr id="82994" name="Picture 5"/>
              <p:cNvPicPr>
                <a:picLocks noChangeAspect="1" noChangeArrowheads="1"/>
              </p:cNvPicPr>
              <p:nvPr/>
            </p:nvPicPr>
            <p:blipFill>
              <a:blip r:embed="rId10"/>
              <a:srcRect/>
              <a:stretch>
                <a:fillRect/>
              </a:stretch>
            </p:blipFill>
            <p:spPr bwMode="auto">
              <a:xfrm>
                <a:off x="857256" y="0"/>
                <a:ext cx="809625" cy="1266825"/>
              </a:xfrm>
              <a:prstGeom prst="rect">
                <a:avLst/>
              </a:prstGeom>
              <a:noFill/>
              <a:ln w="9525">
                <a:noFill/>
                <a:miter lim="800000"/>
                <a:headEnd/>
                <a:tailEnd/>
              </a:ln>
            </p:spPr>
          </p:pic>
          <p:cxnSp>
            <p:nvCxnSpPr>
              <p:cNvPr id="19467" name="直接箭头连接符 10"/>
              <p:cNvCxnSpPr>
                <a:cxnSpLocks noChangeShapeType="1"/>
              </p:cNvCxnSpPr>
              <p:nvPr/>
            </p:nvCxnSpPr>
            <p:spPr bwMode="auto">
              <a:xfrm>
                <a:off x="0" y="571449"/>
                <a:ext cx="785225" cy="2294"/>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77" name="Group 12"/>
            <p:cNvGrpSpPr/>
            <p:nvPr/>
          </p:nvGrpSpPr>
          <p:grpSpPr bwMode="auto">
            <a:xfrm>
              <a:off x="7377" y="2040"/>
              <a:ext cx="2587" cy="1288"/>
              <a:chOff x="0" y="0"/>
              <a:chExt cx="1781182" cy="1181100"/>
            </a:xfrm>
          </p:grpSpPr>
          <p:pic>
            <p:nvPicPr>
              <p:cNvPr id="82992" name="Picture 6"/>
              <p:cNvPicPr>
                <a:picLocks noChangeAspect="1" noChangeArrowheads="1"/>
              </p:cNvPicPr>
              <p:nvPr/>
            </p:nvPicPr>
            <p:blipFill>
              <a:blip r:embed="rId11"/>
              <a:srcRect/>
              <a:stretch>
                <a:fillRect/>
              </a:stretch>
            </p:blipFill>
            <p:spPr bwMode="auto">
              <a:xfrm>
                <a:off x="1000132" y="0"/>
                <a:ext cx="781050" cy="1181100"/>
              </a:xfrm>
              <a:prstGeom prst="rect">
                <a:avLst/>
              </a:prstGeom>
              <a:noFill/>
              <a:ln w="9525">
                <a:noFill/>
                <a:miter lim="800000"/>
                <a:headEnd/>
                <a:tailEnd/>
              </a:ln>
            </p:spPr>
          </p:pic>
          <p:cxnSp>
            <p:nvCxnSpPr>
              <p:cNvPr id="19470" name="直接箭头连接符 12"/>
              <p:cNvCxnSpPr>
                <a:cxnSpLocks noChangeShapeType="1"/>
              </p:cNvCxnSpPr>
              <p:nvPr/>
            </p:nvCxnSpPr>
            <p:spPr bwMode="auto">
              <a:xfrm>
                <a:off x="0" y="428866"/>
                <a:ext cx="784753" cy="2293"/>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78" name="Group 15"/>
            <p:cNvGrpSpPr/>
            <p:nvPr/>
          </p:nvGrpSpPr>
          <p:grpSpPr bwMode="auto">
            <a:xfrm>
              <a:off x="11452" y="3363"/>
              <a:ext cx="1215" cy="1987"/>
              <a:chOff x="0" y="0"/>
              <a:chExt cx="838200" cy="1824042"/>
            </a:xfrm>
          </p:grpSpPr>
          <p:pic>
            <p:nvPicPr>
              <p:cNvPr id="82990" name="Picture 8"/>
              <p:cNvPicPr>
                <a:picLocks noChangeAspect="1" noChangeArrowheads="1"/>
              </p:cNvPicPr>
              <p:nvPr/>
            </p:nvPicPr>
            <p:blipFill>
              <a:blip r:embed="rId12"/>
              <a:srcRect/>
              <a:stretch>
                <a:fillRect/>
              </a:stretch>
            </p:blipFill>
            <p:spPr bwMode="auto">
              <a:xfrm>
                <a:off x="0" y="642942"/>
                <a:ext cx="838200" cy="1181100"/>
              </a:xfrm>
              <a:prstGeom prst="rect">
                <a:avLst/>
              </a:prstGeom>
              <a:noFill/>
              <a:ln w="9525">
                <a:noFill/>
                <a:miter lim="800000"/>
                <a:headEnd/>
                <a:tailEnd/>
              </a:ln>
            </p:spPr>
          </p:pic>
          <p:cxnSp>
            <p:nvCxnSpPr>
              <p:cNvPr id="19473" name="直接箭头连接符 16"/>
              <p:cNvCxnSpPr>
                <a:cxnSpLocks noChangeShapeType="1"/>
              </p:cNvCxnSpPr>
              <p:nvPr/>
            </p:nvCxnSpPr>
            <p:spPr bwMode="auto">
              <a:xfrm rot="5400000">
                <a:off x="139160" y="269591"/>
                <a:ext cx="539182" cy="0"/>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80" name="Group 18"/>
            <p:cNvGrpSpPr/>
            <p:nvPr/>
          </p:nvGrpSpPr>
          <p:grpSpPr bwMode="auto">
            <a:xfrm>
              <a:off x="8934" y="6165"/>
              <a:ext cx="2388" cy="1318"/>
              <a:chOff x="0" y="0"/>
              <a:chExt cx="1643074" cy="1209675"/>
            </a:xfrm>
          </p:grpSpPr>
          <p:pic>
            <p:nvPicPr>
              <p:cNvPr id="82988" name="Picture 10"/>
              <p:cNvPicPr>
                <a:picLocks noChangeAspect="1" noChangeArrowheads="1"/>
              </p:cNvPicPr>
              <p:nvPr/>
            </p:nvPicPr>
            <p:blipFill>
              <a:blip r:embed="rId13"/>
              <a:srcRect/>
              <a:stretch>
                <a:fillRect/>
              </a:stretch>
            </p:blipFill>
            <p:spPr bwMode="auto">
              <a:xfrm>
                <a:off x="0" y="0"/>
                <a:ext cx="752475" cy="1209675"/>
              </a:xfrm>
              <a:prstGeom prst="rect">
                <a:avLst/>
              </a:prstGeom>
              <a:noFill/>
              <a:ln w="9525">
                <a:noFill/>
                <a:miter lim="800000"/>
                <a:headEnd/>
                <a:tailEnd/>
              </a:ln>
            </p:spPr>
          </p:pic>
          <p:cxnSp>
            <p:nvCxnSpPr>
              <p:cNvPr id="19476" name="直接箭头连接符 21"/>
              <p:cNvCxnSpPr>
                <a:cxnSpLocks noChangeShapeType="1"/>
              </p:cNvCxnSpPr>
              <p:nvPr/>
            </p:nvCxnSpPr>
            <p:spPr bwMode="auto">
              <a:xfrm rot="10800000">
                <a:off x="856807" y="571555"/>
                <a:ext cx="786267" cy="2295"/>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83" name="Group 21"/>
            <p:cNvGrpSpPr/>
            <p:nvPr/>
          </p:nvGrpSpPr>
          <p:grpSpPr bwMode="auto">
            <a:xfrm>
              <a:off x="10284" y="1963"/>
              <a:ext cx="2338" cy="1327"/>
              <a:chOff x="0" y="0"/>
              <a:chExt cx="1609731" cy="1219200"/>
            </a:xfrm>
          </p:grpSpPr>
          <p:cxnSp>
            <p:nvCxnSpPr>
              <p:cNvPr id="19478" name="直接箭头连接符 14"/>
              <p:cNvCxnSpPr>
                <a:cxnSpLocks noChangeShapeType="1"/>
              </p:cNvCxnSpPr>
              <p:nvPr/>
            </p:nvCxnSpPr>
            <p:spPr bwMode="auto">
              <a:xfrm>
                <a:off x="0" y="500538"/>
                <a:ext cx="785066" cy="0"/>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pic>
            <p:nvPicPr>
              <p:cNvPr id="82987" name="Picture 15"/>
              <p:cNvPicPr>
                <a:picLocks noChangeAspect="1" noChangeArrowheads="1"/>
              </p:cNvPicPr>
              <p:nvPr/>
            </p:nvPicPr>
            <p:blipFill>
              <a:blip r:embed="rId14"/>
              <a:srcRect/>
              <a:stretch>
                <a:fillRect/>
              </a:stretch>
            </p:blipFill>
            <p:spPr bwMode="auto">
              <a:xfrm>
                <a:off x="857256" y="0"/>
                <a:ext cx="752475" cy="1219200"/>
              </a:xfrm>
              <a:prstGeom prst="rect">
                <a:avLst/>
              </a:prstGeom>
              <a:noFill/>
              <a:ln w="9525">
                <a:noFill/>
                <a:miter lim="800000"/>
                <a:headEnd/>
                <a:tailEnd/>
              </a:ln>
            </p:spPr>
          </p:pic>
        </p:grpSp>
        <p:grpSp>
          <p:nvGrpSpPr>
            <p:cNvPr id="86" name="Group 24"/>
            <p:cNvGrpSpPr/>
            <p:nvPr/>
          </p:nvGrpSpPr>
          <p:grpSpPr bwMode="auto">
            <a:xfrm>
              <a:off x="6134" y="6165"/>
              <a:ext cx="2593" cy="1328"/>
              <a:chOff x="0" y="0"/>
              <a:chExt cx="1785950" cy="1219200"/>
            </a:xfrm>
          </p:grpSpPr>
          <p:cxnSp>
            <p:nvCxnSpPr>
              <p:cNvPr id="87" name="直接箭头连接符 24"/>
              <p:cNvCxnSpPr>
                <a:cxnSpLocks noChangeShapeType="1"/>
              </p:cNvCxnSpPr>
              <p:nvPr/>
            </p:nvCxnSpPr>
            <p:spPr bwMode="auto">
              <a:xfrm rot="10800000">
                <a:off x="1000614" y="571716"/>
                <a:ext cx="785336" cy="2295"/>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pic>
            <p:nvPicPr>
              <p:cNvPr id="82985" name="Picture 16"/>
              <p:cNvPicPr>
                <a:picLocks noChangeAspect="1" noChangeArrowheads="1"/>
              </p:cNvPicPr>
              <p:nvPr/>
            </p:nvPicPr>
            <p:blipFill>
              <a:blip r:embed="rId15"/>
              <a:srcRect/>
              <a:stretch>
                <a:fillRect/>
              </a:stretch>
            </p:blipFill>
            <p:spPr bwMode="auto">
              <a:xfrm>
                <a:off x="0" y="0"/>
                <a:ext cx="752475" cy="1219200"/>
              </a:xfrm>
              <a:prstGeom prst="rect">
                <a:avLst/>
              </a:prstGeom>
              <a:noFill/>
              <a:ln w="9525">
                <a:noFill/>
                <a:miter lim="800000"/>
                <a:headEnd/>
                <a:tailEnd/>
              </a:ln>
            </p:spPr>
          </p:pic>
        </p:grpSp>
        <p:grpSp>
          <p:nvGrpSpPr>
            <p:cNvPr id="88" name="Group 27"/>
            <p:cNvGrpSpPr/>
            <p:nvPr/>
          </p:nvGrpSpPr>
          <p:grpSpPr bwMode="auto">
            <a:xfrm>
              <a:off x="11424" y="5465"/>
              <a:ext cx="1093" cy="2080"/>
              <a:chOff x="0" y="0"/>
              <a:chExt cx="752475" cy="1909766"/>
            </a:xfrm>
          </p:grpSpPr>
          <p:pic>
            <p:nvPicPr>
              <p:cNvPr id="82982" name="Picture 9"/>
              <p:cNvPicPr>
                <a:picLocks noChangeAspect="1" noChangeArrowheads="1"/>
              </p:cNvPicPr>
              <p:nvPr/>
            </p:nvPicPr>
            <p:blipFill>
              <a:blip r:embed="rId16"/>
              <a:srcRect/>
              <a:stretch>
                <a:fillRect/>
              </a:stretch>
            </p:blipFill>
            <p:spPr bwMode="auto">
              <a:xfrm>
                <a:off x="0" y="500066"/>
                <a:ext cx="752475" cy="1409700"/>
              </a:xfrm>
              <a:prstGeom prst="rect">
                <a:avLst/>
              </a:prstGeom>
              <a:noFill/>
              <a:ln w="9525">
                <a:noFill/>
                <a:miter lim="800000"/>
                <a:headEnd/>
                <a:tailEnd/>
              </a:ln>
            </p:spPr>
          </p:pic>
          <p:cxnSp>
            <p:nvCxnSpPr>
              <p:cNvPr id="89" name="直接箭头连接符 32"/>
              <p:cNvCxnSpPr>
                <a:cxnSpLocks noChangeShapeType="1"/>
              </p:cNvCxnSpPr>
              <p:nvPr/>
            </p:nvCxnSpPr>
            <p:spPr bwMode="auto">
              <a:xfrm rot="5400000">
                <a:off x="159908" y="268848"/>
                <a:ext cx="539418" cy="1721"/>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grpSp>
          <p:nvGrpSpPr>
            <p:cNvPr id="90" name="Group 30"/>
            <p:cNvGrpSpPr/>
            <p:nvPr/>
          </p:nvGrpSpPr>
          <p:grpSpPr bwMode="auto">
            <a:xfrm>
              <a:off x="3437" y="6160"/>
              <a:ext cx="2490" cy="1328"/>
              <a:chOff x="0" y="0"/>
              <a:chExt cx="1714512" cy="1219200"/>
            </a:xfrm>
          </p:grpSpPr>
          <p:cxnSp>
            <p:nvCxnSpPr>
              <p:cNvPr id="91" name="直接箭头连接符 26"/>
              <p:cNvCxnSpPr>
                <a:cxnSpLocks noChangeShapeType="1"/>
              </p:cNvCxnSpPr>
              <p:nvPr/>
            </p:nvCxnSpPr>
            <p:spPr bwMode="auto">
              <a:xfrm rot="10800000">
                <a:off x="929555" y="574011"/>
                <a:ext cx="784957" cy="2297"/>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pic>
            <p:nvPicPr>
              <p:cNvPr id="82981" name="Picture 17"/>
              <p:cNvPicPr>
                <a:picLocks noChangeAspect="1" noChangeArrowheads="1"/>
              </p:cNvPicPr>
              <p:nvPr/>
            </p:nvPicPr>
            <p:blipFill>
              <a:blip r:embed="rId17"/>
              <a:srcRect/>
              <a:stretch>
                <a:fillRect/>
              </a:stretch>
            </p:blipFill>
            <p:spPr bwMode="auto">
              <a:xfrm>
                <a:off x="0" y="0"/>
                <a:ext cx="790575" cy="1219200"/>
              </a:xfrm>
              <a:prstGeom prst="rect">
                <a:avLst/>
              </a:prstGeom>
              <a:noFill/>
              <a:ln w="9525">
                <a:noFill/>
                <a:miter lim="800000"/>
                <a:headEnd/>
                <a:tailEnd/>
              </a:ln>
            </p:spPr>
          </p:pic>
        </p:grpSp>
        <p:grpSp>
          <p:nvGrpSpPr>
            <p:cNvPr id="92" name="Group 33"/>
            <p:cNvGrpSpPr/>
            <p:nvPr/>
          </p:nvGrpSpPr>
          <p:grpSpPr bwMode="auto">
            <a:xfrm>
              <a:off x="532" y="6165"/>
              <a:ext cx="2522" cy="1400"/>
              <a:chOff x="0" y="0"/>
              <a:chExt cx="2052219" cy="1609661"/>
            </a:xfrm>
          </p:grpSpPr>
          <p:pic>
            <p:nvPicPr>
              <p:cNvPr id="82978" name="Picture 12"/>
              <p:cNvPicPr>
                <a:picLocks noChangeAspect="1" noChangeArrowheads="1"/>
              </p:cNvPicPr>
              <p:nvPr/>
            </p:nvPicPr>
            <p:blipFill>
              <a:blip r:embed="rId18"/>
              <a:srcRect/>
              <a:stretch>
                <a:fillRect/>
              </a:stretch>
            </p:blipFill>
            <p:spPr bwMode="auto">
              <a:xfrm>
                <a:off x="0" y="0"/>
                <a:ext cx="1119764" cy="1609661"/>
              </a:xfrm>
              <a:prstGeom prst="rect">
                <a:avLst/>
              </a:prstGeom>
              <a:noFill/>
              <a:ln w="9525">
                <a:noFill/>
                <a:miter lim="800000"/>
                <a:headEnd/>
                <a:tailEnd/>
              </a:ln>
            </p:spPr>
          </p:pic>
          <p:cxnSp>
            <p:nvCxnSpPr>
              <p:cNvPr id="19491" name="直接箭头连接符 34"/>
              <p:cNvCxnSpPr>
                <a:cxnSpLocks noChangeShapeType="1"/>
              </p:cNvCxnSpPr>
              <p:nvPr/>
            </p:nvCxnSpPr>
            <p:spPr bwMode="auto">
              <a:xfrm rot="10800000">
                <a:off x="1265095" y="793333"/>
                <a:ext cx="787124" cy="0"/>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cxnSp>
          <p:nvCxnSpPr>
            <p:cNvPr id="19492" name="直接箭头连接符 35"/>
            <p:cNvCxnSpPr>
              <a:cxnSpLocks noChangeShapeType="1"/>
            </p:cNvCxnSpPr>
            <p:nvPr/>
          </p:nvCxnSpPr>
          <p:spPr bwMode="auto">
            <a:xfrm rot="5400000" flipH="1" flipV="1">
              <a:off x="843" y="5776"/>
              <a:ext cx="623" cy="0"/>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cxnSp>
          <p:nvCxnSpPr>
            <p:cNvPr id="19493" name="直接箭头连接符 39"/>
            <p:cNvCxnSpPr>
              <a:cxnSpLocks noChangeShapeType="1"/>
            </p:cNvCxnSpPr>
            <p:nvPr/>
          </p:nvCxnSpPr>
          <p:spPr bwMode="auto">
            <a:xfrm rot="5400000">
              <a:off x="860" y="3656"/>
              <a:ext cx="587" cy="0"/>
            </a:xfrm>
            <a:prstGeom prst="straightConnector1">
              <a:avLst/>
            </a:prstGeom>
            <a:noFill/>
            <a:ln w="25400" cmpd="sng">
              <a:solidFill>
                <a:schemeClr val="accent2"/>
              </a:solidFill>
              <a:round/>
              <a:tailEnd type="arrow" w="med" len="med"/>
            </a:ln>
            <a:effectLst>
              <a:outerShdw dist="20000" dir="5400000" algn="ctr" rotWithShape="0">
                <a:srgbClr val="000000">
                  <a:alpha val="37999"/>
                </a:srgbClr>
              </a:outerShdw>
            </a:effectLst>
          </p:spPr>
        </p:cxnSp>
        <p:grpSp>
          <p:nvGrpSpPr>
            <p:cNvPr id="93" name="组合 61"/>
            <p:cNvGrpSpPr/>
            <p:nvPr/>
          </p:nvGrpSpPr>
          <p:grpSpPr bwMode="auto">
            <a:xfrm>
              <a:off x="3064" y="3348"/>
              <a:ext cx="6918" cy="2732"/>
              <a:chOff x="1458020" y="2089395"/>
              <a:chExt cx="3294062" cy="1771045"/>
            </a:xfrm>
          </p:grpSpPr>
          <p:sp>
            <p:nvSpPr>
              <p:cNvPr id="82969" name="Oval 3"/>
              <p:cNvSpPr>
                <a:spLocks noChangeArrowheads="1"/>
              </p:cNvSpPr>
              <p:nvPr/>
            </p:nvSpPr>
            <p:spPr bwMode="auto">
              <a:xfrm>
                <a:off x="1458020" y="2092102"/>
                <a:ext cx="3294062" cy="1744663"/>
              </a:xfrm>
              <a:prstGeom prst="ellipse">
                <a:avLst/>
              </a:prstGeom>
              <a:noFill/>
              <a:ln w="6350">
                <a:solidFill>
                  <a:schemeClr val="accent1"/>
                </a:solidFill>
                <a:round/>
              </a:ln>
            </p:spPr>
            <p:txBody>
              <a:bodyPr wrap="none" anchor="ctr"/>
              <a:lstStyle/>
              <a:p>
                <a:endParaRPr lang="zh-CN" altLang="en-US"/>
              </a:p>
            </p:txBody>
          </p:sp>
          <p:sp>
            <p:nvSpPr>
              <p:cNvPr id="82970" name="Line 6"/>
              <p:cNvSpPr>
                <a:spLocks noChangeShapeType="1"/>
              </p:cNvSpPr>
              <p:nvPr/>
            </p:nvSpPr>
            <p:spPr bwMode="auto">
              <a:xfrm>
                <a:off x="3105888" y="2106926"/>
                <a:ext cx="0" cy="1753514"/>
              </a:xfrm>
              <a:prstGeom prst="line">
                <a:avLst/>
              </a:prstGeom>
              <a:noFill/>
              <a:ln w="6350">
                <a:solidFill>
                  <a:schemeClr val="accent1"/>
                </a:solidFill>
                <a:round/>
              </a:ln>
            </p:spPr>
            <p:txBody>
              <a:bodyPr wrap="none" anchor="ctr"/>
              <a:lstStyle/>
              <a:p>
                <a:endParaRPr lang="zh-CN" altLang="en-US"/>
              </a:p>
            </p:txBody>
          </p:sp>
          <p:sp>
            <p:nvSpPr>
              <p:cNvPr id="82971" name="Line 7"/>
              <p:cNvSpPr>
                <a:spLocks noChangeShapeType="1"/>
              </p:cNvSpPr>
              <p:nvPr/>
            </p:nvSpPr>
            <p:spPr bwMode="auto">
              <a:xfrm>
                <a:off x="1969798" y="2231957"/>
                <a:ext cx="2319672" cy="1421648"/>
              </a:xfrm>
              <a:prstGeom prst="line">
                <a:avLst/>
              </a:prstGeom>
              <a:noFill/>
              <a:ln w="6350">
                <a:solidFill>
                  <a:schemeClr val="accent1"/>
                </a:solidFill>
                <a:round/>
              </a:ln>
            </p:spPr>
            <p:txBody>
              <a:bodyPr wrap="none" anchor="ctr"/>
              <a:lstStyle/>
              <a:p>
                <a:endParaRPr lang="zh-CN" altLang="en-US"/>
              </a:p>
            </p:txBody>
          </p:sp>
          <p:sp>
            <p:nvSpPr>
              <p:cNvPr id="82972" name="Line 8"/>
              <p:cNvSpPr>
                <a:spLocks noChangeShapeType="1"/>
              </p:cNvSpPr>
              <p:nvPr/>
            </p:nvSpPr>
            <p:spPr bwMode="auto">
              <a:xfrm flipV="1">
                <a:off x="1783058" y="2346287"/>
                <a:ext cx="2752160" cy="1251229"/>
              </a:xfrm>
              <a:prstGeom prst="line">
                <a:avLst/>
              </a:prstGeom>
              <a:noFill/>
              <a:ln w="6350">
                <a:solidFill>
                  <a:schemeClr val="accent1"/>
                </a:solidFill>
                <a:round/>
              </a:ln>
            </p:spPr>
            <p:txBody>
              <a:bodyPr wrap="none" anchor="ctr"/>
              <a:lstStyle/>
              <a:p>
                <a:endParaRPr lang="zh-CN" altLang="en-US"/>
              </a:p>
            </p:txBody>
          </p:sp>
          <p:sp>
            <p:nvSpPr>
              <p:cNvPr id="82973" name="Line 9"/>
              <p:cNvSpPr>
                <a:spLocks noChangeShapeType="1"/>
              </p:cNvSpPr>
              <p:nvPr/>
            </p:nvSpPr>
            <p:spPr bwMode="auto">
              <a:xfrm>
                <a:off x="1563762" y="2565893"/>
                <a:ext cx="3055673" cy="791546"/>
              </a:xfrm>
              <a:prstGeom prst="line">
                <a:avLst/>
              </a:prstGeom>
              <a:noFill/>
              <a:ln w="6350">
                <a:solidFill>
                  <a:schemeClr val="accent1"/>
                </a:solidFill>
                <a:round/>
                <a:headEnd type="triangle" w="med" len="med"/>
                <a:tailEnd type="triangle" w="med" len="med"/>
              </a:ln>
            </p:spPr>
            <p:txBody>
              <a:bodyPr wrap="none" anchor="ctr"/>
              <a:lstStyle/>
              <a:p>
                <a:endParaRPr lang="zh-CN" altLang="en-US"/>
              </a:p>
            </p:txBody>
          </p:sp>
          <p:sp>
            <p:nvSpPr>
              <p:cNvPr id="82974" name="Line 10"/>
              <p:cNvSpPr>
                <a:spLocks noChangeShapeType="1"/>
              </p:cNvSpPr>
              <p:nvPr/>
            </p:nvSpPr>
            <p:spPr bwMode="auto">
              <a:xfrm flipH="1">
                <a:off x="2258381" y="2089395"/>
                <a:ext cx="1637843" cy="1724654"/>
              </a:xfrm>
              <a:prstGeom prst="line">
                <a:avLst/>
              </a:prstGeom>
              <a:noFill/>
              <a:ln w="6350">
                <a:solidFill>
                  <a:schemeClr val="accent1"/>
                </a:solidFill>
                <a:round/>
                <a:headEnd type="triangle" w="med" len="med"/>
                <a:tailEnd type="triangle" w="med" len="med"/>
              </a:ln>
            </p:spPr>
            <p:txBody>
              <a:bodyPr wrap="none" anchor="ctr"/>
              <a:lstStyle/>
              <a:p>
                <a:endParaRPr lang="zh-CN" altLang="en-US"/>
              </a:p>
            </p:txBody>
          </p:sp>
          <p:sp>
            <p:nvSpPr>
              <p:cNvPr id="82975" name="Line 11"/>
              <p:cNvSpPr>
                <a:spLocks noChangeShapeType="1"/>
              </p:cNvSpPr>
              <p:nvPr/>
            </p:nvSpPr>
            <p:spPr bwMode="auto">
              <a:xfrm>
                <a:off x="2592450" y="2135507"/>
                <a:ext cx="1031359" cy="1632428"/>
              </a:xfrm>
              <a:prstGeom prst="line">
                <a:avLst/>
              </a:prstGeom>
              <a:noFill/>
              <a:ln w="6350">
                <a:solidFill>
                  <a:schemeClr val="accent1"/>
                </a:solidFill>
                <a:round/>
                <a:headEnd type="triangle" w="med" len="med"/>
                <a:tailEnd type="triangle" w="med" len="med"/>
              </a:ln>
            </p:spPr>
            <p:txBody>
              <a:bodyPr wrap="none" anchor="ctr"/>
              <a:lstStyle/>
              <a:p>
                <a:endParaRPr lang="zh-CN" altLang="en-US"/>
              </a:p>
            </p:txBody>
          </p:sp>
          <p:sp>
            <p:nvSpPr>
              <p:cNvPr id="82976" name="Oval 21"/>
              <p:cNvSpPr>
                <a:spLocks noChangeArrowheads="1"/>
              </p:cNvSpPr>
              <p:nvPr/>
            </p:nvSpPr>
            <p:spPr bwMode="auto">
              <a:xfrm>
                <a:off x="2063319" y="2469617"/>
                <a:ext cx="2085139" cy="968694"/>
              </a:xfrm>
              <a:prstGeom prst="ellipse">
                <a:avLst/>
              </a:prstGeom>
              <a:gradFill rotWithShape="1">
                <a:gsLst>
                  <a:gs pos="0">
                    <a:srgbClr val="B2B2B2"/>
                  </a:gs>
                  <a:gs pos="50000">
                    <a:srgbClr val="FFFFFF"/>
                  </a:gs>
                  <a:gs pos="100000">
                    <a:srgbClr val="B2B2B2"/>
                  </a:gs>
                </a:gsLst>
                <a:lin ang="0" scaled="1"/>
              </a:gradFill>
              <a:ln w="9525" algn="ctr">
                <a:noFill/>
                <a:round/>
              </a:ln>
            </p:spPr>
            <p:txBody>
              <a:bodyPr wrap="none" anchor="ctr"/>
              <a:lstStyle/>
              <a:p>
                <a:endParaRPr lang="zh-CN" altLang="en-US">
                  <a:solidFill>
                    <a:srgbClr val="000000"/>
                  </a:solidFill>
                  <a:latin typeface="微软雅黑" panose="020B0503020204020204" pitchFamily="2" charset="-122"/>
                  <a:ea typeface="微软雅黑" panose="020B0503020204020204" pitchFamily="2" charset="-122"/>
                </a:endParaRPr>
              </a:p>
            </p:txBody>
          </p:sp>
          <p:sp>
            <p:nvSpPr>
              <p:cNvPr id="94" name="Oval 22"/>
              <p:cNvSpPr>
                <a:spLocks noChangeArrowheads="1"/>
              </p:cNvSpPr>
              <p:nvPr/>
            </p:nvSpPr>
            <p:spPr bwMode="auto">
              <a:xfrm>
                <a:off x="2313976" y="2628961"/>
                <a:ext cx="1582149" cy="809349"/>
              </a:xfrm>
              <a:prstGeom prst="ellipse">
                <a:avLst/>
              </a:prstGeom>
              <a:gradFill>
                <a:gsLst>
                  <a:gs pos="0">
                    <a:schemeClr val="accent1">
                      <a:satMod val="103000"/>
                      <a:lumMod val="102000"/>
                      <a:tint val="94000"/>
                    </a:schemeClr>
                  </a:gs>
                  <a:gs pos="50000">
                    <a:schemeClr val="tx2">
                      <a:lumMod val="75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wrap="none" anchor="ctr"/>
              <a:lstStyle/>
              <a:p>
                <a:pPr algn="ctr" latinLnBrk="1">
                  <a:lnSpc>
                    <a:spcPct val="90000"/>
                  </a:lnSpc>
                  <a:defRPr/>
                </a:pPr>
                <a:r>
                  <a:rPr lang="zh-CN" altLang="en-US" sz="2000" dirty="0">
                    <a:solidFill>
                      <a:srgbClr val="FFFFFF"/>
                    </a:solidFill>
                    <a:latin typeface="微软雅黑" panose="020B0503020204020204" pitchFamily="2" charset="-122"/>
                    <a:ea typeface="微软雅黑" panose="020B0503020204020204" pitchFamily="2" charset="-122"/>
                  </a:rPr>
                  <a:t>云追溯平台</a:t>
                </a:r>
                <a:endParaRPr lang="en-US" altLang="ko-KR" sz="2000" dirty="0">
                  <a:solidFill>
                    <a:srgbClr val="FFFFFF"/>
                  </a:solidFill>
                  <a:latin typeface="微软雅黑" panose="020B0503020204020204" pitchFamily="2" charset="-122"/>
                  <a:ea typeface="微软雅黑" panose="020B0503020204020204" pitchFamily="2" charset="-122"/>
                </a:endParaRPr>
              </a:p>
            </p:txBody>
          </p:sp>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39"/>
                            </p:stCondLst>
                            <p:childTnLst>
                              <p:par>
                                <p:cTn id="13" presetID="2" presetClass="entr" presetSubtype="4" fill="hold" nodeType="after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500" fill="hold"/>
                                        <p:tgtEl>
                                          <p:spTgt spid="96"/>
                                        </p:tgtEl>
                                        <p:attrNameLst>
                                          <p:attrName>ppt_x</p:attrName>
                                        </p:attrNameLst>
                                      </p:cBhvr>
                                      <p:tavLst>
                                        <p:tav tm="0">
                                          <p:val>
                                            <p:strVal val="#ppt_x"/>
                                          </p:val>
                                        </p:tav>
                                        <p:tav tm="100000">
                                          <p:val>
                                            <p:strVal val="#ppt_x"/>
                                          </p:val>
                                        </p:tav>
                                      </p:tavLst>
                                    </p:anim>
                                    <p:anim calcmode="lin" valueType="num">
                                      <p:cBhvr additive="base">
                                        <p:cTn id="16" dur="500" fill="hold"/>
                                        <p:tgtEl>
                                          <p:spTgt spid="96"/>
                                        </p:tgtEl>
                                        <p:attrNameLst>
                                          <p:attrName>ppt_y</p:attrName>
                                        </p:attrNameLst>
                                      </p:cBhvr>
                                      <p:tavLst>
                                        <p:tav tm="0">
                                          <p:val>
                                            <p:strVal val="1+#ppt_h/2"/>
                                          </p:val>
                                        </p:tav>
                                        <p:tav tm="100000">
                                          <p:val>
                                            <p:strVal val="#ppt_y"/>
                                          </p:val>
                                        </p:tav>
                                      </p:tavLst>
                                    </p:anim>
                                  </p:childTnLst>
                                </p:cTn>
                              </p:par>
                            </p:childTnLst>
                          </p:cTn>
                        </p:par>
                        <p:par>
                          <p:cTn id="17" fill="hold">
                            <p:stCondLst>
                              <p:cond delay="1139"/>
                            </p:stCondLst>
                            <p:childTnLst>
                              <p:par>
                                <p:cTn id="18" presetID="2" presetClass="entr" presetSubtype="2" fill="hold" nodeType="afterEffect">
                                  <p:stCondLst>
                                    <p:cond delay="0"/>
                                  </p:stCondLst>
                                  <p:childTnLst>
                                    <p:set>
                                      <p:cBhvr>
                                        <p:cTn id="19" dur="1" fill="hold">
                                          <p:stCondLst>
                                            <p:cond delay="0"/>
                                          </p:stCondLst>
                                        </p:cTn>
                                        <p:tgtEl>
                                          <p:spTgt spid="95"/>
                                        </p:tgtEl>
                                        <p:attrNameLst>
                                          <p:attrName>style.visibility</p:attrName>
                                        </p:attrNameLst>
                                      </p:cBhvr>
                                      <p:to>
                                        <p:strVal val="visible"/>
                                      </p:to>
                                    </p:set>
                                    <p:anim calcmode="lin" valueType="num">
                                      <p:cBhvr additive="base">
                                        <p:cTn id="20" dur="500" fill="hold"/>
                                        <p:tgtEl>
                                          <p:spTgt spid="95"/>
                                        </p:tgtEl>
                                        <p:attrNameLst>
                                          <p:attrName>ppt_x</p:attrName>
                                        </p:attrNameLst>
                                      </p:cBhvr>
                                      <p:tavLst>
                                        <p:tav tm="0">
                                          <p:val>
                                            <p:strVal val="1+#ppt_w/2"/>
                                          </p:val>
                                        </p:tav>
                                        <p:tav tm="100000">
                                          <p:val>
                                            <p:strVal val="#ppt_x"/>
                                          </p:val>
                                        </p:tav>
                                      </p:tavLst>
                                    </p:anim>
                                    <p:anim calcmode="lin" valueType="num">
                                      <p:cBhvr additive="base">
                                        <p:cTn id="21" dur="500" fill="hold"/>
                                        <p:tgtEl>
                                          <p:spTgt spid="95"/>
                                        </p:tgtEl>
                                        <p:attrNameLst>
                                          <p:attrName>ppt_y</p:attrName>
                                        </p:attrNameLst>
                                      </p:cBhvr>
                                      <p:tavLst>
                                        <p:tav tm="0">
                                          <p:val>
                                            <p:strVal val="#ppt_y"/>
                                          </p:val>
                                        </p:tav>
                                        <p:tav tm="100000">
                                          <p:val>
                                            <p:strVal val="#ppt_y"/>
                                          </p:val>
                                        </p:tav>
                                      </p:tavLst>
                                    </p:anim>
                                  </p:childTnLst>
                                </p:cTn>
                              </p:par>
                            </p:childTnLst>
                          </p:cTn>
                        </p:par>
                        <p:par>
                          <p:cTn id="22" fill="hold">
                            <p:stCondLst>
                              <p:cond delay="1639"/>
                            </p:stCondLst>
                            <p:childTnLst>
                              <p:par>
                                <p:cTn id="23" presetID="2" presetClass="entr" presetSubtype="4"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Graphic spid="1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kumimoji="1" lang="zh-CN" altLang="en-US" sz="2800" b="1">
                <a:solidFill>
                  <a:schemeClr val="accent2"/>
                </a:solidFill>
                <a:latin typeface="微软雅黑" panose="020B0503020204020204" pitchFamily="2" charset="-122"/>
                <a:ea typeface="微软雅黑" panose="020B0503020204020204" pitchFamily="2" charset="-122"/>
                <a:sym typeface="+mn-ea"/>
              </a:rPr>
              <a:t>业务场景三：智慧车辆管理</a:t>
            </a:r>
            <a:endParaRPr kumimoji="1"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 name="组合 2"/>
          <p:cNvGrpSpPr/>
          <p:nvPr/>
        </p:nvGrpSpPr>
        <p:grpSpPr>
          <a:xfrm>
            <a:off x="256540" y="1500505"/>
            <a:ext cx="11701780" cy="4398645"/>
            <a:chOff x="404" y="2363"/>
            <a:chExt cx="18428" cy="6927"/>
          </a:xfrm>
        </p:grpSpPr>
        <p:pic>
          <p:nvPicPr>
            <p:cNvPr id="83970" name="Picture 2"/>
            <p:cNvPicPr>
              <a:picLocks noChangeAspect="1" noChangeArrowheads="1"/>
            </p:cNvPicPr>
            <p:nvPr/>
          </p:nvPicPr>
          <p:blipFill>
            <a:blip r:embed="rId2"/>
            <a:srcRect/>
            <a:stretch>
              <a:fillRect/>
            </a:stretch>
          </p:blipFill>
          <p:spPr bwMode="auto">
            <a:xfrm>
              <a:off x="4834" y="5008"/>
              <a:ext cx="9220" cy="4282"/>
            </a:xfrm>
            <a:prstGeom prst="rect">
              <a:avLst/>
            </a:prstGeom>
            <a:noFill/>
            <a:ln w="9525">
              <a:noFill/>
              <a:miter lim="800000"/>
              <a:headEnd/>
              <a:tailEnd/>
            </a:ln>
          </p:spPr>
        </p:pic>
        <p:sp>
          <p:nvSpPr>
            <p:cNvPr id="83971" name="矩形 8"/>
            <p:cNvSpPr>
              <a:spLocks noChangeArrowheads="1"/>
            </p:cNvSpPr>
            <p:nvPr/>
          </p:nvSpPr>
          <p:spPr bwMode="auto">
            <a:xfrm>
              <a:off x="2162" y="4640"/>
              <a:ext cx="1568" cy="531"/>
            </a:xfrm>
            <a:prstGeom prst="rect">
              <a:avLst/>
            </a:prstGeom>
            <a:noFill/>
            <a:ln w="9525">
              <a:noFill/>
              <a:miter lim="800000"/>
            </a:ln>
          </p:spPr>
          <p:txBody>
            <a:bodyPr wrap="none">
              <a:spAutoFit/>
            </a:bodyPr>
            <a:lstStyle/>
            <a:p>
              <a:r>
                <a:rPr lang="zh-CN" altLang="en-US" sz="1600">
                  <a:solidFill>
                    <a:srgbClr val="FF3300"/>
                  </a:solidFill>
                  <a:latin typeface="微软雅黑" panose="020B0503020204020204" pitchFamily="2" charset="-122"/>
                  <a:ea typeface="微软雅黑" panose="020B0503020204020204" pitchFamily="2" charset="-122"/>
                </a:rPr>
                <a:t>车辆定位</a:t>
              </a:r>
              <a:endParaRPr lang="en-US" altLang="zh-CN" sz="1600">
                <a:solidFill>
                  <a:srgbClr val="FF3300"/>
                </a:solidFill>
                <a:latin typeface="微软雅黑" panose="020B0503020204020204" pitchFamily="2" charset="-122"/>
                <a:ea typeface="微软雅黑" panose="020B0503020204020204" pitchFamily="2" charset="-122"/>
              </a:endParaRPr>
            </a:p>
          </p:txBody>
        </p:sp>
        <p:pic>
          <p:nvPicPr>
            <p:cNvPr id="83972" name="对象 2"/>
            <p:cNvPicPr>
              <a:picLocks noChangeArrowheads="1"/>
            </p:cNvPicPr>
            <p:nvPr/>
          </p:nvPicPr>
          <p:blipFill>
            <a:blip r:embed="rId3"/>
            <a:srcRect b="-316"/>
            <a:stretch>
              <a:fillRect/>
            </a:stretch>
          </p:blipFill>
          <p:spPr bwMode="auto">
            <a:xfrm>
              <a:off x="1064" y="2363"/>
              <a:ext cx="4303" cy="2110"/>
            </a:xfrm>
            <a:prstGeom prst="rect">
              <a:avLst/>
            </a:prstGeom>
            <a:noFill/>
            <a:ln w="9525">
              <a:noFill/>
              <a:miter lim="800000"/>
              <a:headEnd/>
              <a:tailEnd/>
            </a:ln>
          </p:spPr>
        </p:pic>
        <p:pic>
          <p:nvPicPr>
            <p:cNvPr id="83973" name="Picture 9"/>
            <p:cNvPicPr>
              <a:picLocks noChangeAspect="1" noChangeArrowheads="1"/>
            </p:cNvPicPr>
            <p:nvPr/>
          </p:nvPicPr>
          <p:blipFill>
            <a:blip r:embed="rId4"/>
            <a:srcRect/>
            <a:stretch>
              <a:fillRect/>
            </a:stretch>
          </p:blipFill>
          <p:spPr bwMode="auto">
            <a:xfrm>
              <a:off x="7562" y="2390"/>
              <a:ext cx="4532" cy="2083"/>
            </a:xfrm>
            <a:prstGeom prst="rect">
              <a:avLst/>
            </a:prstGeom>
            <a:noFill/>
            <a:ln w="9525">
              <a:noFill/>
              <a:miter lim="800000"/>
              <a:headEnd/>
              <a:tailEnd/>
            </a:ln>
          </p:spPr>
        </p:pic>
        <p:sp>
          <p:nvSpPr>
            <p:cNvPr id="83974" name="矩形 11"/>
            <p:cNvSpPr>
              <a:spLocks noChangeArrowheads="1"/>
            </p:cNvSpPr>
            <p:nvPr/>
          </p:nvSpPr>
          <p:spPr bwMode="auto">
            <a:xfrm>
              <a:off x="8867" y="4640"/>
              <a:ext cx="1568" cy="531"/>
            </a:xfrm>
            <a:prstGeom prst="rect">
              <a:avLst/>
            </a:prstGeom>
            <a:noFill/>
            <a:ln w="9525">
              <a:noFill/>
              <a:miter lim="800000"/>
            </a:ln>
          </p:spPr>
          <p:txBody>
            <a:bodyPr wrap="none">
              <a:spAutoFit/>
            </a:bodyPr>
            <a:lstStyle/>
            <a:p>
              <a:r>
                <a:rPr lang="zh-CN" altLang="en-US" sz="1600">
                  <a:solidFill>
                    <a:srgbClr val="FF3300"/>
                  </a:solidFill>
                  <a:latin typeface="微软雅黑" panose="020B0503020204020204" pitchFamily="2" charset="-122"/>
                  <a:ea typeface="微软雅黑" panose="020B0503020204020204" pitchFamily="2" charset="-122"/>
                </a:rPr>
                <a:t>轨迹回放</a:t>
              </a:r>
              <a:endParaRPr lang="en-US" altLang="zh-CN" sz="1600">
                <a:solidFill>
                  <a:srgbClr val="FF3300"/>
                </a:solidFill>
                <a:latin typeface="微软雅黑" panose="020B0503020204020204" pitchFamily="2" charset="-122"/>
                <a:ea typeface="微软雅黑" panose="020B0503020204020204" pitchFamily="2" charset="-122"/>
              </a:endParaRPr>
            </a:p>
          </p:txBody>
        </p:sp>
        <p:pic>
          <p:nvPicPr>
            <p:cNvPr id="83975" name="对象 5"/>
            <p:cNvPicPr>
              <a:picLocks noChangeArrowheads="1"/>
            </p:cNvPicPr>
            <p:nvPr/>
          </p:nvPicPr>
          <p:blipFill>
            <a:blip r:embed="rId5"/>
            <a:srcRect r="-441" b="-343"/>
            <a:stretch>
              <a:fillRect/>
            </a:stretch>
          </p:blipFill>
          <p:spPr bwMode="auto">
            <a:xfrm>
              <a:off x="13534" y="2550"/>
              <a:ext cx="4430" cy="1893"/>
            </a:xfrm>
            <a:prstGeom prst="rect">
              <a:avLst/>
            </a:prstGeom>
            <a:noFill/>
            <a:ln w="9525">
              <a:noFill/>
              <a:miter lim="800000"/>
              <a:headEnd/>
              <a:tailEnd/>
            </a:ln>
          </p:spPr>
        </p:pic>
        <p:sp>
          <p:nvSpPr>
            <p:cNvPr id="83976" name="矩形 13"/>
            <p:cNvSpPr>
              <a:spLocks noChangeArrowheads="1"/>
            </p:cNvSpPr>
            <p:nvPr/>
          </p:nvSpPr>
          <p:spPr bwMode="auto">
            <a:xfrm>
              <a:off x="14442" y="4610"/>
              <a:ext cx="1568" cy="531"/>
            </a:xfrm>
            <a:prstGeom prst="rect">
              <a:avLst/>
            </a:prstGeom>
            <a:noFill/>
            <a:ln w="9525">
              <a:noFill/>
              <a:miter lim="800000"/>
            </a:ln>
          </p:spPr>
          <p:txBody>
            <a:bodyPr wrap="none">
              <a:spAutoFit/>
            </a:bodyPr>
            <a:lstStyle/>
            <a:p>
              <a:r>
                <a:rPr lang="zh-CN" altLang="en-US" sz="1600">
                  <a:solidFill>
                    <a:srgbClr val="FF3300"/>
                  </a:solidFill>
                  <a:latin typeface="微软雅黑" panose="020B0503020204020204" pitchFamily="2" charset="-122"/>
                  <a:ea typeface="微软雅黑" panose="020B0503020204020204" pitchFamily="2" charset="-122"/>
                </a:rPr>
                <a:t>车辆调度</a:t>
              </a:r>
              <a:endParaRPr lang="en-US" altLang="zh-CN" sz="1600">
                <a:solidFill>
                  <a:srgbClr val="FF3300"/>
                </a:solidFill>
                <a:latin typeface="微软雅黑" panose="020B0503020204020204" pitchFamily="2" charset="-122"/>
                <a:ea typeface="微软雅黑" panose="020B0503020204020204" pitchFamily="2" charset="-122"/>
              </a:endParaRPr>
            </a:p>
          </p:txBody>
        </p:sp>
        <p:pic>
          <p:nvPicPr>
            <p:cNvPr id="83977" name="Picture 2"/>
            <p:cNvPicPr>
              <a:picLocks noChangeAspect="1" noChangeArrowheads="1"/>
            </p:cNvPicPr>
            <p:nvPr/>
          </p:nvPicPr>
          <p:blipFill>
            <a:blip r:embed="rId6"/>
            <a:srcRect/>
            <a:stretch>
              <a:fillRect/>
            </a:stretch>
          </p:blipFill>
          <p:spPr bwMode="auto">
            <a:xfrm>
              <a:off x="404" y="6040"/>
              <a:ext cx="4238" cy="2215"/>
            </a:xfrm>
            <a:prstGeom prst="rect">
              <a:avLst/>
            </a:prstGeom>
            <a:noFill/>
            <a:ln w="9525">
              <a:noFill/>
              <a:miter lim="800000"/>
              <a:headEnd/>
              <a:tailEnd/>
            </a:ln>
          </p:spPr>
        </p:pic>
        <p:sp>
          <p:nvSpPr>
            <p:cNvPr id="83978" name="矩形 15"/>
            <p:cNvSpPr>
              <a:spLocks noChangeArrowheads="1"/>
            </p:cNvSpPr>
            <p:nvPr/>
          </p:nvSpPr>
          <p:spPr bwMode="auto">
            <a:xfrm>
              <a:off x="1292" y="8673"/>
              <a:ext cx="1568" cy="531"/>
            </a:xfrm>
            <a:prstGeom prst="rect">
              <a:avLst/>
            </a:prstGeom>
            <a:noFill/>
            <a:ln w="9525">
              <a:noFill/>
              <a:miter lim="800000"/>
            </a:ln>
          </p:spPr>
          <p:txBody>
            <a:bodyPr wrap="none">
              <a:spAutoFit/>
            </a:bodyPr>
            <a:lstStyle/>
            <a:p>
              <a:r>
                <a:rPr lang="zh-CN" altLang="en-US" sz="1600">
                  <a:solidFill>
                    <a:srgbClr val="FF3300"/>
                  </a:solidFill>
                  <a:latin typeface="微软雅黑" panose="020B0503020204020204" pitchFamily="2" charset="-122"/>
                  <a:ea typeface="微软雅黑" panose="020B0503020204020204" pitchFamily="2" charset="-122"/>
                </a:rPr>
                <a:t>驾车监控</a:t>
              </a:r>
              <a:endParaRPr lang="en-US" altLang="zh-CN" sz="1600">
                <a:solidFill>
                  <a:srgbClr val="FF3300"/>
                </a:solidFill>
                <a:latin typeface="微软雅黑" panose="020B0503020204020204" pitchFamily="2" charset="-122"/>
                <a:ea typeface="微软雅黑" panose="020B0503020204020204" pitchFamily="2" charset="-122"/>
              </a:endParaRPr>
            </a:p>
          </p:txBody>
        </p:sp>
        <p:pic>
          <p:nvPicPr>
            <p:cNvPr id="83979" name="Picture 3"/>
            <p:cNvPicPr>
              <a:picLocks noChangeAspect="1" noChangeArrowheads="1"/>
            </p:cNvPicPr>
            <p:nvPr/>
          </p:nvPicPr>
          <p:blipFill>
            <a:blip r:embed="rId7"/>
            <a:srcRect/>
            <a:stretch>
              <a:fillRect/>
            </a:stretch>
          </p:blipFill>
          <p:spPr bwMode="auto">
            <a:xfrm>
              <a:off x="14304" y="5370"/>
              <a:ext cx="4528" cy="2443"/>
            </a:xfrm>
            <a:prstGeom prst="rect">
              <a:avLst/>
            </a:prstGeom>
            <a:noFill/>
            <a:ln w="9525">
              <a:noFill/>
              <a:miter lim="800000"/>
              <a:headEnd/>
              <a:tailEnd/>
            </a:ln>
          </p:spPr>
        </p:pic>
        <p:sp>
          <p:nvSpPr>
            <p:cNvPr id="83980" name="矩形 17"/>
            <p:cNvSpPr>
              <a:spLocks noChangeArrowheads="1"/>
            </p:cNvSpPr>
            <p:nvPr/>
          </p:nvSpPr>
          <p:spPr bwMode="auto">
            <a:xfrm>
              <a:off x="15842" y="8408"/>
              <a:ext cx="1568" cy="531"/>
            </a:xfrm>
            <a:prstGeom prst="rect">
              <a:avLst/>
            </a:prstGeom>
            <a:noFill/>
            <a:ln w="9525">
              <a:noFill/>
              <a:miter lim="800000"/>
            </a:ln>
          </p:spPr>
          <p:txBody>
            <a:bodyPr wrap="none">
              <a:spAutoFit/>
            </a:bodyPr>
            <a:lstStyle/>
            <a:p>
              <a:r>
                <a:rPr lang="zh-CN" altLang="en-US" sz="1600">
                  <a:solidFill>
                    <a:srgbClr val="FF3300"/>
                  </a:solidFill>
                  <a:latin typeface="微软雅黑" panose="020B0503020204020204" pitchFamily="2" charset="-122"/>
                  <a:ea typeface="微软雅黑" panose="020B0503020204020204" pitchFamily="2" charset="-122"/>
                </a:rPr>
                <a:t>信息沟通</a:t>
              </a: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40"/>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smtClean="0">
                <a:solidFill>
                  <a:schemeClr val="accent2"/>
                </a:solidFill>
                <a:latin typeface="微软雅黑" panose="020B0503020204020204" pitchFamily="2" charset="-122"/>
                <a:ea typeface="微软雅黑" panose="020B0503020204020204" pitchFamily="2" charset="-122"/>
                <a:sym typeface="+mn-ea"/>
              </a:rPr>
              <a:t>智慧的车辆调度</a:t>
            </a:r>
            <a:endParaRPr kumimoji="1"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pic>
        <p:nvPicPr>
          <p:cNvPr id="84996" name="Picture 3"/>
          <p:cNvPicPr>
            <a:picLocks noChangeAspect="1" noChangeArrowheads="1"/>
          </p:cNvPicPr>
          <p:nvPr/>
        </p:nvPicPr>
        <p:blipFill>
          <a:blip r:embed="rId2"/>
          <a:srcRect/>
          <a:stretch>
            <a:fillRect/>
          </a:stretch>
        </p:blipFill>
        <p:spPr bwMode="auto">
          <a:xfrm>
            <a:off x="6689090" y="3241675"/>
            <a:ext cx="5003800" cy="2838450"/>
          </a:xfrm>
          <a:prstGeom prst="rect">
            <a:avLst/>
          </a:prstGeom>
          <a:noFill/>
          <a:ln w="9525">
            <a:noFill/>
            <a:miter lim="800000"/>
            <a:headEnd/>
            <a:tailEnd/>
          </a:ln>
        </p:spPr>
      </p:pic>
      <p:grpSp>
        <p:nvGrpSpPr>
          <p:cNvPr id="2" name="组合 1"/>
          <p:cNvGrpSpPr/>
          <p:nvPr/>
        </p:nvGrpSpPr>
        <p:grpSpPr>
          <a:xfrm>
            <a:off x="626745" y="1268730"/>
            <a:ext cx="5664200" cy="5081270"/>
            <a:chOff x="987" y="1998"/>
            <a:chExt cx="8920" cy="8002"/>
          </a:xfrm>
        </p:grpSpPr>
        <p:pic>
          <p:nvPicPr>
            <p:cNvPr id="84995" name="Picture 2"/>
            <p:cNvPicPr>
              <a:picLocks noChangeAspect="1" noChangeArrowheads="1"/>
            </p:cNvPicPr>
            <p:nvPr/>
          </p:nvPicPr>
          <p:blipFill>
            <a:blip r:embed="rId3"/>
            <a:srcRect/>
            <a:stretch>
              <a:fillRect/>
            </a:stretch>
          </p:blipFill>
          <p:spPr bwMode="auto">
            <a:xfrm>
              <a:off x="987" y="1998"/>
              <a:ext cx="8920" cy="4082"/>
            </a:xfrm>
            <a:prstGeom prst="rect">
              <a:avLst/>
            </a:prstGeom>
            <a:noFill/>
            <a:ln w="9525">
              <a:noFill/>
              <a:miter lim="800000"/>
              <a:headEnd/>
              <a:tailEnd/>
            </a:ln>
          </p:spPr>
        </p:pic>
        <p:sp>
          <p:nvSpPr>
            <p:cNvPr id="23" name="TextBox 22"/>
            <p:cNvSpPr txBox="1"/>
            <p:nvPr/>
          </p:nvSpPr>
          <p:spPr>
            <a:xfrm>
              <a:off x="987" y="6270"/>
              <a:ext cx="8467" cy="3730"/>
            </a:xfrm>
            <a:prstGeom prst="rect">
              <a:avLst/>
            </a:prstGeom>
            <a:noFill/>
          </p:spPr>
          <p:txBody>
            <a:bodyPr>
              <a:spAutoFit/>
            </a:bodyPr>
            <a:lstStyle/>
            <a:p>
              <a:pPr>
                <a:spcAft>
                  <a:spcPts val="600"/>
                </a:spcAft>
                <a:defRPr/>
              </a:pPr>
              <a:r>
                <a:rPr lang="zh-CN" altLang="en-US" sz="1600" b="1" dirty="0">
                  <a:solidFill>
                    <a:srgbClr val="0070C0"/>
                  </a:solidFill>
                  <a:latin typeface="微软雅黑" panose="020B0503020204020204" pitchFamily="2" charset="-122"/>
                  <a:ea typeface="微软雅黑" panose="020B0503020204020204" pitchFamily="2" charset="-122"/>
                </a:rPr>
                <a:t>方案简述</a:t>
              </a:r>
              <a:endParaRPr lang="en-US" altLang="zh-CN" sz="1600" b="1" dirty="0">
                <a:solidFill>
                  <a:srgbClr val="0070C0"/>
                </a:solidFill>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sz="1600" dirty="0">
                  <a:latin typeface="微软雅黑" panose="020B0503020204020204" pitchFamily="2" charset="-122"/>
                  <a:ea typeface="微软雅黑" panose="020B0503020204020204" pitchFamily="2" charset="-122"/>
                </a:rPr>
                <a:t>模拟现实限制条件，包括车型、车队、车辆数、服务时间，司机工作时间、要求送货时间、货品类型、数量，运输特性</a:t>
              </a:r>
              <a:endParaRPr lang="en-US" altLang="zh-CN" sz="1600" dirty="0">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sz="1600" dirty="0">
                  <a:latin typeface="微软雅黑" panose="020B0503020204020204" pitchFamily="2" charset="-122"/>
                  <a:ea typeface="微软雅黑" panose="020B0503020204020204" pitchFamily="2" charset="-122"/>
                </a:rPr>
                <a:t>针对各种运输配送模式，包括多层配送中心运输、多级联运、输入和输出物流</a:t>
              </a:r>
              <a:endParaRPr lang="en-US" altLang="zh-CN" sz="1600" dirty="0">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sz="1600" dirty="0">
                  <a:latin typeface="微软雅黑" panose="020B0503020204020204" pitchFamily="2" charset="-122"/>
                  <a:ea typeface="微软雅黑" panose="020B0503020204020204" pitchFamily="2" charset="-122"/>
                </a:rPr>
                <a:t>制定完整、连续的运输计划，优化线路、数序、装卸量</a:t>
              </a:r>
              <a:endParaRPr lang="en-US" altLang="zh-CN" sz="1600" dirty="0">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sz="1600" dirty="0">
                  <a:latin typeface="微软雅黑" panose="020B0503020204020204" pitchFamily="2" charset="-122"/>
                  <a:ea typeface="微软雅黑" panose="020B0503020204020204" pitchFamily="2" charset="-122"/>
                </a:rPr>
                <a:t>随业务需求，灵活配置、改进运输计划</a:t>
              </a:r>
            </a:p>
          </p:txBody>
        </p:sp>
      </p:grpSp>
      <p:sp>
        <p:nvSpPr>
          <p:cNvPr id="24" name="TextBox 23"/>
          <p:cNvSpPr txBox="1"/>
          <p:nvPr/>
        </p:nvSpPr>
        <p:spPr>
          <a:xfrm>
            <a:off x="7154228" y="1484313"/>
            <a:ext cx="4464050" cy="1706880"/>
          </a:xfrm>
          <a:prstGeom prst="rect">
            <a:avLst/>
          </a:prstGeom>
          <a:noFill/>
        </p:spPr>
        <p:txBody>
          <a:bodyPr>
            <a:spAutoFit/>
          </a:bodyPr>
          <a:lstStyle/>
          <a:p>
            <a:pPr>
              <a:spcAft>
                <a:spcPts val="600"/>
              </a:spcAft>
              <a:defRPr/>
            </a:pPr>
            <a:r>
              <a:rPr lang="zh-CN" altLang="en-US" b="1" dirty="0">
                <a:solidFill>
                  <a:srgbClr val="0070C0"/>
                </a:solidFill>
                <a:latin typeface="微软雅黑" panose="020B0503020204020204" pitchFamily="2" charset="-122"/>
                <a:ea typeface="微软雅黑" panose="020B0503020204020204" pitchFamily="2" charset="-122"/>
              </a:rPr>
              <a:t>业务价值</a:t>
            </a:r>
            <a:endParaRPr lang="en-US" altLang="zh-CN" b="1" dirty="0">
              <a:solidFill>
                <a:srgbClr val="0070C0"/>
              </a:solidFill>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优化车辆调度和运输路线，提高按时送货率</a:t>
            </a:r>
            <a:endParaRPr lang="en-US" altLang="zh-CN" dirty="0">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降低运输成本，易于科学管理</a:t>
            </a:r>
            <a:endParaRPr lang="en-US" altLang="zh-CN" dirty="0">
              <a:latin typeface="微软雅黑" panose="020B0503020204020204" pitchFamily="2" charset="-122"/>
              <a:ea typeface="微软雅黑" panose="020B0503020204020204" pitchFamily="2" charset="-122"/>
            </a:endParaRPr>
          </a:p>
          <a:p>
            <a:pPr marL="180975" indent="-180975">
              <a:spcAft>
                <a:spcPts val="600"/>
              </a:spcAft>
              <a:buClr>
                <a:srgbClr val="0070C0"/>
              </a:buClr>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提高车辆利用率</a:t>
            </a:r>
            <a:endParaRPr lang="en-US" altLang="zh-CN" dirty="0">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39"/>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139"/>
                            </p:stCondLst>
                            <p:childTnLst>
                              <p:par>
                                <p:cTn id="18" presetID="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childTnLst>
                          </p:cTn>
                        </p:par>
                        <p:par>
                          <p:cTn id="22" fill="hold">
                            <p:stCondLst>
                              <p:cond delay="1639"/>
                            </p:stCondLst>
                            <p:childTnLst>
                              <p:par>
                                <p:cTn id="23" presetID="2" presetClass="entr" presetSubtype="4" fill="hold" nodeType="afterEffect">
                                  <p:stCondLst>
                                    <p:cond delay="0"/>
                                  </p:stCondLst>
                                  <p:childTnLst>
                                    <p:set>
                                      <p:cBhvr>
                                        <p:cTn id="24" dur="1" fill="hold">
                                          <p:stCondLst>
                                            <p:cond delay="0"/>
                                          </p:stCondLst>
                                        </p:cTn>
                                        <p:tgtEl>
                                          <p:spTgt spid="84996"/>
                                        </p:tgtEl>
                                        <p:attrNameLst>
                                          <p:attrName>style.visibility</p:attrName>
                                        </p:attrNameLst>
                                      </p:cBhvr>
                                      <p:to>
                                        <p:strVal val="visible"/>
                                      </p:to>
                                    </p:set>
                                    <p:anim calcmode="lin" valueType="num">
                                      <p:cBhvr additive="base">
                                        <p:cTn id="25" dur="500" fill="hold"/>
                                        <p:tgtEl>
                                          <p:spTgt spid="84996"/>
                                        </p:tgtEl>
                                        <p:attrNameLst>
                                          <p:attrName>ppt_x</p:attrName>
                                        </p:attrNameLst>
                                      </p:cBhvr>
                                      <p:tavLst>
                                        <p:tav tm="0">
                                          <p:val>
                                            <p:strVal val="#ppt_x"/>
                                          </p:val>
                                        </p:tav>
                                        <p:tav tm="100000">
                                          <p:val>
                                            <p:strVal val="#ppt_x"/>
                                          </p:val>
                                        </p:tav>
                                      </p:tavLst>
                                    </p:anim>
                                    <p:anim calcmode="lin" valueType="num">
                                      <p:cBhvr additive="base">
                                        <p:cTn id="26" dur="500" fill="hold"/>
                                        <p:tgtEl>
                                          <p:spTgt spid="849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可视化的车辆跟踪追溯</a:t>
            </a:r>
            <a:endParaRPr kumimoji="1"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 name="组合 2"/>
          <p:cNvGrpSpPr/>
          <p:nvPr/>
        </p:nvGrpSpPr>
        <p:grpSpPr>
          <a:xfrm>
            <a:off x="535940" y="993775"/>
            <a:ext cx="11548745" cy="5393690"/>
            <a:chOff x="844" y="1565"/>
            <a:chExt cx="18187" cy="8494"/>
          </a:xfrm>
        </p:grpSpPr>
        <p:pic>
          <p:nvPicPr>
            <p:cNvPr id="86019" name="Picture 3"/>
            <p:cNvPicPr>
              <a:picLocks noChangeAspect="1" noChangeArrowheads="1"/>
            </p:cNvPicPr>
            <p:nvPr/>
          </p:nvPicPr>
          <p:blipFill>
            <a:blip r:embed="rId2"/>
            <a:srcRect/>
            <a:stretch>
              <a:fillRect/>
            </a:stretch>
          </p:blipFill>
          <p:spPr bwMode="auto">
            <a:xfrm>
              <a:off x="899" y="1565"/>
              <a:ext cx="18133" cy="8060"/>
            </a:xfrm>
            <a:prstGeom prst="rect">
              <a:avLst/>
            </a:prstGeom>
            <a:noFill/>
            <a:ln w="9525">
              <a:noFill/>
              <a:miter lim="800000"/>
              <a:headEnd/>
              <a:tailEnd/>
            </a:ln>
          </p:spPr>
        </p:pic>
        <p:sp>
          <p:nvSpPr>
            <p:cNvPr id="7" name="TextBox 1"/>
            <p:cNvSpPr txBox="1"/>
            <p:nvPr/>
          </p:nvSpPr>
          <p:spPr>
            <a:xfrm>
              <a:off x="8124" y="6885"/>
              <a:ext cx="2880" cy="374"/>
            </a:xfrm>
            <a:prstGeom prst="rect">
              <a:avLst/>
            </a:prstGeom>
            <a:noFill/>
          </p:spPr>
          <p:txBody>
            <a:bodyPr wrap="none" lIns="0" tIns="0" rIns="0">
              <a:spAutoFit/>
            </a:bodyPr>
            <a:lstStyle/>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智慧物流可视化应用</a:t>
              </a:r>
            </a:p>
          </p:txBody>
        </p:sp>
        <p:sp>
          <p:nvSpPr>
            <p:cNvPr id="86021" name="TextBox 1"/>
            <p:cNvSpPr txBox="1">
              <a:spLocks noChangeArrowheads="1"/>
            </p:cNvSpPr>
            <p:nvPr/>
          </p:nvSpPr>
          <p:spPr bwMode="auto">
            <a:xfrm>
              <a:off x="844" y="4165"/>
              <a:ext cx="3920" cy="879"/>
            </a:xfrm>
            <a:prstGeom prst="rect">
              <a:avLst/>
            </a:prstGeom>
            <a:noFill/>
            <a:ln w="9525">
              <a:noFill/>
              <a:miter lim="800000"/>
            </a:ln>
          </p:spPr>
          <p:txBody>
            <a:bodyPr wrap="none" lIns="0" tIns="0" rIns="0">
              <a:spAutoFit/>
            </a:bodyPr>
            <a:lstStyle/>
            <a:p>
              <a:pPr>
                <a:lnSpc>
                  <a:spcPts val="1200"/>
                </a:lnSpc>
              </a:pPr>
              <a:r>
                <a:rPr lang="en-US" altLang="zh-CN" sz="120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人，车，货实时监控(地点、轨迹、速</a:t>
              </a:r>
            </a:p>
            <a:p>
              <a:pPr>
                <a:lnSpc>
                  <a:spcPts val="1400"/>
                </a:lnSpc>
              </a:pPr>
              <a:r>
                <a:rPr lang="en-US" altLang="zh-CN" sz="120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度、温度，湿度，重量，RFID，电子</a:t>
              </a:r>
            </a:p>
            <a:p>
              <a:pPr>
                <a:lnSpc>
                  <a:spcPts val="1400"/>
                </a:lnSpc>
              </a:pPr>
              <a:r>
                <a:rPr lang="en-US" altLang="zh-CN" sz="120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锁等)</a:t>
              </a:r>
            </a:p>
          </p:txBody>
        </p:sp>
        <p:sp>
          <p:nvSpPr>
            <p:cNvPr id="9" name="TextBox 1"/>
            <p:cNvSpPr txBox="1"/>
            <p:nvPr/>
          </p:nvSpPr>
          <p:spPr>
            <a:xfrm>
              <a:off x="8899" y="4145"/>
              <a:ext cx="1470" cy="374"/>
            </a:xfrm>
            <a:prstGeom prst="rect">
              <a:avLst/>
            </a:prstGeom>
            <a:noFill/>
          </p:spPr>
          <p:txBody>
            <a:bodyPr wrap="none" lIns="0" tIns="0" rIns="0">
              <a:spAutoFit/>
            </a:bodyPr>
            <a:lstStyle/>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车辆</a:t>
              </a:r>
              <a:r>
                <a:rPr lang="en-US" altLang="zh-CN" sz="1595" dirty="0">
                  <a:latin typeface="微软雅黑" panose="020B0503020204020204" pitchFamily="2" charset="-122"/>
                  <a:ea typeface="微软雅黑" panose="020B0503020204020204" pitchFamily="2" charset="-122"/>
                  <a:cs typeface="Times New Roman" panose="02020603050405020304" pitchFamily="18" charset="0"/>
                </a:rPr>
                <a:t>  </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管理</a:t>
              </a:r>
            </a:p>
          </p:txBody>
        </p:sp>
        <p:sp>
          <p:nvSpPr>
            <p:cNvPr id="10" name="TextBox 1"/>
            <p:cNvSpPr txBox="1"/>
            <p:nvPr/>
          </p:nvSpPr>
          <p:spPr>
            <a:xfrm>
              <a:off x="14764" y="4005"/>
              <a:ext cx="1280" cy="374"/>
            </a:xfrm>
            <a:prstGeom prst="rect">
              <a:avLst/>
            </a:prstGeom>
            <a:noFill/>
          </p:spPr>
          <p:txBody>
            <a:bodyPr wrap="none" lIns="0" tIns="0" rIns="0">
              <a:spAutoFit/>
            </a:bodyPr>
            <a:lstStyle/>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历史轨迹</a:t>
              </a:r>
            </a:p>
          </p:txBody>
        </p:sp>
        <p:sp>
          <p:nvSpPr>
            <p:cNvPr id="11" name="TextBox 1"/>
            <p:cNvSpPr txBox="1"/>
            <p:nvPr/>
          </p:nvSpPr>
          <p:spPr>
            <a:xfrm>
              <a:off x="1812" y="7685"/>
              <a:ext cx="1280" cy="374"/>
            </a:xfrm>
            <a:prstGeom prst="rect">
              <a:avLst/>
            </a:prstGeom>
            <a:noFill/>
          </p:spPr>
          <p:txBody>
            <a:bodyPr wrap="none" lIns="0" tIns="0" rIns="0">
              <a:spAutoFit/>
            </a:bodyPr>
            <a:lstStyle/>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统计报表</a:t>
              </a:r>
            </a:p>
          </p:txBody>
        </p:sp>
        <p:sp>
          <p:nvSpPr>
            <p:cNvPr id="12" name="TextBox 1"/>
            <p:cNvSpPr txBox="1"/>
            <p:nvPr/>
          </p:nvSpPr>
          <p:spPr>
            <a:xfrm>
              <a:off x="5619" y="9685"/>
              <a:ext cx="1280" cy="374"/>
            </a:xfrm>
            <a:prstGeom prst="rect">
              <a:avLst/>
            </a:prstGeom>
            <a:noFill/>
          </p:spPr>
          <p:txBody>
            <a:bodyPr wrap="none" lIns="0" tIns="0" rIns="0">
              <a:spAutoFit/>
            </a:bodyPr>
            <a:lstStyle/>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预警告警</a:t>
              </a:r>
            </a:p>
          </p:txBody>
        </p:sp>
        <p:sp>
          <p:nvSpPr>
            <p:cNvPr id="13" name="TextBox 1"/>
            <p:cNvSpPr txBox="1"/>
            <p:nvPr/>
          </p:nvSpPr>
          <p:spPr>
            <a:xfrm>
              <a:off x="16238" y="8108"/>
              <a:ext cx="1280" cy="374"/>
            </a:xfrm>
            <a:prstGeom prst="rect">
              <a:avLst/>
            </a:prstGeom>
            <a:noFill/>
          </p:spPr>
          <p:txBody>
            <a:bodyPr wrap="none" lIns="0" tIns="0" rIns="0">
              <a:spAutoFit/>
            </a:bodyPr>
            <a:lstStyle/>
            <a:p>
              <a:pPr algn="ct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移动终端</a:t>
              </a:r>
            </a:p>
          </p:txBody>
        </p:sp>
        <p:sp>
          <p:nvSpPr>
            <p:cNvPr id="14" name="TextBox 1"/>
            <p:cNvSpPr txBox="1"/>
            <p:nvPr/>
          </p:nvSpPr>
          <p:spPr>
            <a:xfrm>
              <a:off x="12179" y="9545"/>
              <a:ext cx="1280" cy="374"/>
            </a:xfrm>
            <a:prstGeom prst="rect">
              <a:avLst/>
            </a:prstGeom>
            <a:noFill/>
          </p:spPr>
          <p:txBody>
            <a:bodyPr wrap="none" lIns="0" tIns="0" rIns="0">
              <a:spAutoFit/>
            </a:bodyPr>
            <a:lstStyle/>
            <a:p>
              <a:pPr fontAlgn="auto">
                <a:lnSpc>
                  <a:spcPts val="15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短信通知</a:t>
              </a: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59"/>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54"/>
          <p:cNvSpPr txBox="1"/>
          <p:nvPr/>
        </p:nvSpPr>
        <p:spPr>
          <a:xfrm>
            <a:off x="1330325" y="44450"/>
            <a:ext cx="5041900" cy="521970"/>
          </a:xfrm>
          <a:prstGeom prst="rect">
            <a:avLst/>
          </a:prstGeom>
          <a:noFill/>
          <a:ln w="9525">
            <a:noFill/>
          </a:ln>
        </p:spPr>
        <p:txBody>
          <a:bodyPr>
            <a:spAutoFit/>
          </a:bodyPr>
          <a:lstStyle/>
          <a:p>
            <a:r>
              <a:rPr kumimoji="1" lang="zh-CN" altLang="en-US" sz="2800" b="1">
                <a:solidFill>
                  <a:schemeClr val="accent2"/>
                </a:solidFill>
                <a:latin typeface="微软雅黑" panose="020B0503020204020204" pitchFamily="2" charset="-122"/>
                <a:ea typeface="微软雅黑" panose="020B0503020204020204" pitchFamily="2" charset="-122"/>
                <a:sym typeface="+mn-ea"/>
              </a:rPr>
              <a:t>智能仓储管理系统业务示意</a:t>
            </a:r>
            <a:endParaRPr kumimoji="1" lang="en-US" altLang="zh-CN" sz="2800" b="1" dirty="0">
              <a:solidFill>
                <a:schemeClr val="accent2"/>
              </a:solidFill>
              <a:latin typeface="微软雅黑" panose="020B0503020204020204" pitchFamily="2" charset="-122"/>
              <a:ea typeface="微软雅黑" panose="020B0503020204020204" pitchFamily="2" charset="-122"/>
            </a:endParaRPr>
          </a:p>
        </p:txBody>
      </p:sp>
      <p:sp>
        <p:nvSpPr>
          <p:cNvPr id="44035"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1</a:t>
            </a:r>
            <a:endParaRPr lang="zh-CN" altLang="en-US" dirty="0">
              <a:solidFill>
                <a:srgbClr val="FFFFFF"/>
              </a:solidFill>
              <a:latin typeface="Arial" panose="020B0604020202020204" pitchFamily="34" charset="0"/>
              <a:ea typeface="宋体" panose="02010600030101010101" pitchFamily="2" charset="-122"/>
            </a:endParaRPr>
          </a:p>
        </p:txBody>
      </p:sp>
      <p:sp>
        <p:nvSpPr>
          <p:cNvPr id="29721" name="TextBox 24"/>
          <p:cNvSpPr txBox="1"/>
          <p:nvPr/>
        </p:nvSpPr>
        <p:spPr>
          <a:xfrm>
            <a:off x="553720" y="692785"/>
            <a:ext cx="11368405" cy="583565"/>
          </a:xfrm>
          <a:prstGeom prst="rect">
            <a:avLst/>
          </a:prstGeom>
          <a:noFill/>
          <a:ln w="9525">
            <a:noFill/>
          </a:ln>
        </p:spPr>
        <p:txBody>
          <a:bodyPr wrap="square">
            <a:spAutoFit/>
          </a:bodyPr>
          <a:lstStyle/>
          <a:p>
            <a:r>
              <a:rPr lang="zh-CN" altLang="en-US" sz="1600" b="1" dirty="0" smtClean="0">
                <a:latin typeface="微软雅黑" panose="020B0503020204020204" pitchFamily="2" charset="-122"/>
                <a:ea typeface="微软雅黑" panose="020B0503020204020204" pitchFamily="2" charset="-122"/>
                <a:sym typeface="+mn-ea"/>
              </a:rPr>
              <a:t>供应链主管报告（</a:t>
            </a:r>
            <a:r>
              <a:rPr lang="en-US" altLang="zh-CN" sz="1600" b="1" dirty="0" smtClean="0">
                <a:latin typeface="微软雅黑" panose="020B0503020204020204" pitchFamily="2" charset="-122"/>
                <a:ea typeface="微软雅黑" panose="020B0503020204020204" pitchFamily="2" charset="-122"/>
                <a:sym typeface="+mn-ea"/>
              </a:rPr>
              <a:t>CSCO agenda</a:t>
            </a:r>
            <a:r>
              <a:rPr lang="zh-CN" altLang="en-US" sz="1600" b="1" dirty="0" smtClean="0">
                <a:latin typeface="微软雅黑" panose="020B0503020204020204" pitchFamily="2" charset="-122"/>
                <a:ea typeface="微软雅黑" panose="020B0503020204020204" pitchFamily="2" charset="-122"/>
                <a:sym typeface="+mn-ea"/>
              </a:rPr>
              <a:t>）：基于对</a:t>
            </a:r>
            <a:r>
              <a:rPr lang="en-US" altLang="zh-CN" sz="1600" b="1" dirty="0" smtClean="0">
                <a:latin typeface="微软雅黑" panose="020B0503020204020204" pitchFamily="2" charset="-122"/>
                <a:ea typeface="微软雅黑" panose="020B0503020204020204" pitchFamily="2" charset="-122"/>
                <a:sym typeface="+mn-ea"/>
              </a:rPr>
              <a:t>400</a:t>
            </a:r>
            <a:r>
              <a:rPr lang="zh-CN" altLang="en-US" sz="1600" b="1" dirty="0" smtClean="0">
                <a:latin typeface="微软雅黑" panose="020B0503020204020204" pitchFamily="2" charset="-122"/>
                <a:ea typeface="微软雅黑" panose="020B0503020204020204" pitchFamily="2" charset="-122"/>
                <a:sym typeface="+mn-ea"/>
              </a:rPr>
              <a:t>个顶级供应链管理的行政高管访谈，总结出供应链管理五大挑战。</a:t>
            </a:r>
            <a:endParaRPr lang="zh-CN" altLang="en-US" sz="1600" b="1" dirty="0" smtClean="0">
              <a:latin typeface="微软雅黑" panose="020B0503020204020204" pitchFamily="2" charset="-122"/>
              <a:ea typeface="微软雅黑" panose="020B0503020204020204" pitchFamily="2" charset="-122"/>
              <a:cs typeface="+mn-cs"/>
            </a:endParaRPr>
          </a:p>
          <a:p>
            <a:endParaRPr lang="zh-CN" altLang="en-US" sz="1600" b="1" dirty="0">
              <a:solidFill>
                <a:schemeClr val="accent1"/>
              </a:solidFill>
              <a:latin typeface="微软雅黑" panose="020B0503020204020204" pitchFamily="2" charset="-122"/>
              <a:ea typeface="微软雅黑" panose="020B0503020204020204" pitchFamily="2" charset="-122"/>
            </a:endParaRPr>
          </a:p>
        </p:txBody>
      </p:sp>
      <p:grpSp>
        <p:nvGrpSpPr>
          <p:cNvPr id="2" name="组合 1"/>
          <p:cNvGrpSpPr/>
          <p:nvPr/>
        </p:nvGrpSpPr>
        <p:grpSpPr>
          <a:xfrm>
            <a:off x="836930" y="1412875"/>
            <a:ext cx="9453880" cy="5467985"/>
            <a:chOff x="1318" y="2225"/>
            <a:chExt cx="14888" cy="8611"/>
          </a:xfrm>
        </p:grpSpPr>
        <p:sp>
          <p:nvSpPr>
            <p:cNvPr id="44036" name="Freeform 5"/>
            <p:cNvSpPr/>
            <p:nvPr/>
          </p:nvSpPr>
          <p:spPr>
            <a:xfrm>
              <a:off x="1339" y="2225"/>
              <a:ext cx="5667" cy="1491"/>
            </a:xfrm>
            <a:custGeom>
              <a:avLst/>
              <a:gdLst/>
              <a:ahLst/>
              <a:cxnLst>
                <a:cxn ang="0">
                  <a:pos x="0" y="0"/>
                </a:cxn>
                <a:cxn ang="0">
                  <a:pos x="2857557" y="0"/>
                </a:cxn>
                <a:cxn ang="0">
                  <a:pos x="2857557" y="474962"/>
                </a:cxn>
                <a:cxn ang="0">
                  <a:pos x="3207777" y="474962"/>
                </a:cxn>
                <a:cxn ang="0">
                  <a:pos x="3207777" y="242692"/>
                </a:cxn>
                <a:cxn ang="0">
                  <a:pos x="3752850" y="707232"/>
                </a:cxn>
                <a:cxn ang="0">
                  <a:pos x="3207777" y="1171771"/>
                </a:cxn>
                <a:cxn ang="0">
                  <a:pos x="3207777" y="939501"/>
                </a:cxn>
                <a:cxn ang="0">
                  <a:pos x="2857557" y="939501"/>
                </a:cxn>
                <a:cxn ang="0">
                  <a:pos x="2857557" y="1414463"/>
                </a:cxn>
                <a:cxn ang="0">
                  <a:pos x="0" y="1414463"/>
                </a:cxn>
                <a:cxn ang="0">
                  <a:pos x="0" y="0"/>
                </a:cxn>
              </a:cxnLst>
              <a:rect l="0" t="0" r="0" b="0"/>
              <a:pathLst>
                <a:path w="4372" h="1900">
                  <a:moveTo>
                    <a:pt x="0" y="0"/>
                  </a:moveTo>
                  <a:lnTo>
                    <a:pt x="3329" y="0"/>
                  </a:lnTo>
                  <a:lnTo>
                    <a:pt x="3329" y="638"/>
                  </a:lnTo>
                  <a:lnTo>
                    <a:pt x="3737" y="638"/>
                  </a:lnTo>
                  <a:lnTo>
                    <a:pt x="3737" y="326"/>
                  </a:lnTo>
                  <a:lnTo>
                    <a:pt x="4372" y="950"/>
                  </a:lnTo>
                  <a:lnTo>
                    <a:pt x="3737" y="1574"/>
                  </a:lnTo>
                  <a:lnTo>
                    <a:pt x="3737" y="1262"/>
                  </a:lnTo>
                  <a:lnTo>
                    <a:pt x="3329" y="1262"/>
                  </a:lnTo>
                  <a:lnTo>
                    <a:pt x="3329" y="1900"/>
                  </a:lnTo>
                  <a:lnTo>
                    <a:pt x="0" y="1900"/>
                  </a:lnTo>
                  <a:lnTo>
                    <a:pt x="0" y="0"/>
                  </a:lnTo>
                  <a:close/>
                </a:path>
              </a:pathLst>
            </a:custGeom>
            <a:solidFill>
              <a:srgbClr val="00AAA2">
                <a:alpha val="100000"/>
              </a:srgbClr>
            </a:solidFill>
            <a:ln w="9525">
              <a:noFill/>
            </a:ln>
          </p:spPr>
          <p:txBody>
            <a:bodyPr/>
            <a:lstStyle/>
            <a:p>
              <a:endParaRPr lang="zh-CN" altLang="en-US"/>
            </a:p>
          </p:txBody>
        </p:sp>
        <p:sp>
          <p:nvSpPr>
            <p:cNvPr id="44037" name="Freeform 6"/>
            <p:cNvSpPr/>
            <p:nvPr/>
          </p:nvSpPr>
          <p:spPr>
            <a:xfrm>
              <a:off x="6045" y="2225"/>
              <a:ext cx="4967" cy="1491"/>
            </a:xfrm>
            <a:custGeom>
              <a:avLst/>
              <a:gdLst/>
              <a:ahLst/>
              <a:cxnLst>
                <a:cxn ang="0">
                  <a:pos x="0" y="0"/>
                </a:cxn>
                <a:cxn ang="0">
                  <a:pos x="3905250" y="0"/>
                </a:cxn>
                <a:cxn ang="0">
                  <a:pos x="3905250" y="1414463"/>
                </a:cxn>
                <a:cxn ang="0">
                  <a:pos x="0" y="1414463"/>
                </a:cxn>
                <a:cxn ang="0">
                  <a:pos x="0" y="988635"/>
                </a:cxn>
                <a:cxn ang="0">
                  <a:pos x="150202" y="988635"/>
                </a:cxn>
                <a:cxn ang="0">
                  <a:pos x="150202" y="1293861"/>
                </a:cxn>
                <a:cxn ang="0">
                  <a:pos x="838556" y="707232"/>
                </a:cxn>
                <a:cxn ang="0">
                  <a:pos x="150202" y="120602"/>
                </a:cxn>
                <a:cxn ang="0">
                  <a:pos x="150202" y="425828"/>
                </a:cxn>
                <a:cxn ang="0">
                  <a:pos x="0" y="425828"/>
                </a:cxn>
                <a:cxn ang="0">
                  <a:pos x="0" y="0"/>
                </a:cxn>
              </a:cxnLst>
              <a:rect l="0" t="0" r="0" b="0"/>
              <a:pathLst>
                <a:path w="4550" h="1900">
                  <a:moveTo>
                    <a:pt x="0" y="0"/>
                  </a:moveTo>
                  <a:lnTo>
                    <a:pt x="4550" y="0"/>
                  </a:lnTo>
                  <a:lnTo>
                    <a:pt x="4550" y="1900"/>
                  </a:lnTo>
                  <a:lnTo>
                    <a:pt x="0" y="1900"/>
                  </a:lnTo>
                  <a:lnTo>
                    <a:pt x="0" y="1328"/>
                  </a:lnTo>
                  <a:lnTo>
                    <a:pt x="175" y="1328"/>
                  </a:lnTo>
                  <a:lnTo>
                    <a:pt x="175" y="1738"/>
                  </a:lnTo>
                  <a:lnTo>
                    <a:pt x="977" y="950"/>
                  </a:lnTo>
                  <a:lnTo>
                    <a:pt x="175" y="162"/>
                  </a:lnTo>
                  <a:lnTo>
                    <a:pt x="175" y="572"/>
                  </a:lnTo>
                  <a:lnTo>
                    <a:pt x="0" y="572"/>
                  </a:lnTo>
                  <a:lnTo>
                    <a:pt x="0" y="0"/>
                  </a:lnTo>
                  <a:close/>
                </a:path>
              </a:pathLst>
            </a:custGeom>
            <a:solidFill>
              <a:srgbClr val="DFDFE1">
                <a:alpha val="100000"/>
              </a:srgbClr>
            </a:solidFill>
            <a:ln w="9525">
              <a:noFill/>
            </a:ln>
          </p:spPr>
          <p:txBody>
            <a:bodyPr/>
            <a:lstStyle/>
            <a:p>
              <a:endParaRPr lang="zh-CN" altLang="en-US"/>
            </a:p>
          </p:txBody>
        </p:sp>
        <p:sp>
          <p:nvSpPr>
            <p:cNvPr id="44038" name="Freeform 7"/>
            <p:cNvSpPr/>
            <p:nvPr/>
          </p:nvSpPr>
          <p:spPr>
            <a:xfrm>
              <a:off x="1339" y="3897"/>
              <a:ext cx="5667" cy="1491"/>
            </a:xfrm>
            <a:custGeom>
              <a:avLst/>
              <a:gdLst/>
              <a:ahLst/>
              <a:cxnLst>
                <a:cxn ang="0">
                  <a:pos x="0" y="0"/>
                </a:cxn>
                <a:cxn ang="0">
                  <a:pos x="2857557" y="0"/>
                </a:cxn>
                <a:cxn ang="0">
                  <a:pos x="2857557" y="474962"/>
                </a:cxn>
                <a:cxn ang="0">
                  <a:pos x="3207777" y="474962"/>
                </a:cxn>
                <a:cxn ang="0">
                  <a:pos x="3207777" y="242692"/>
                </a:cxn>
                <a:cxn ang="0">
                  <a:pos x="3752850" y="707232"/>
                </a:cxn>
                <a:cxn ang="0">
                  <a:pos x="3207777" y="1171771"/>
                </a:cxn>
                <a:cxn ang="0">
                  <a:pos x="3207777" y="939501"/>
                </a:cxn>
                <a:cxn ang="0">
                  <a:pos x="2857557" y="939501"/>
                </a:cxn>
                <a:cxn ang="0">
                  <a:pos x="2857557" y="1414463"/>
                </a:cxn>
                <a:cxn ang="0">
                  <a:pos x="0" y="1414463"/>
                </a:cxn>
                <a:cxn ang="0">
                  <a:pos x="0" y="0"/>
                </a:cxn>
              </a:cxnLst>
              <a:rect l="0" t="0" r="0" b="0"/>
              <a:pathLst>
                <a:path w="4372" h="1900">
                  <a:moveTo>
                    <a:pt x="0" y="0"/>
                  </a:moveTo>
                  <a:lnTo>
                    <a:pt x="3329" y="0"/>
                  </a:lnTo>
                  <a:lnTo>
                    <a:pt x="3329" y="638"/>
                  </a:lnTo>
                  <a:lnTo>
                    <a:pt x="3737" y="638"/>
                  </a:lnTo>
                  <a:lnTo>
                    <a:pt x="3737" y="326"/>
                  </a:lnTo>
                  <a:lnTo>
                    <a:pt x="4372" y="950"/>
                  </a:lnTo>
                  <a:lnTo>
                    <a:pt x="3737" y="1574"/>
                  </a:lnTo>
                  <a:lnTo>
                    <a:pt x="3737" y="1262"/>
                  </a:lnTo>
                  <a:lnTo>
                    <a:pt x="3329" y="1262"/>
                  </a:lnTo>
                  <a:lnTo>
                    <a:pt x="3329" y="1900"/>
                  </a:lnTo>
                  <a:lnTo>
                    <a:pt x="0" y="1900"/>
                  </a:lnTo>
                  <a:lnTo>
                    <a:pt x="0" y="0"/>
                  </a:lnTo>
                  <a:close/>
                </a:path>
              </a:pathLst>
            </a:custGeom>
            <a:solidFill>
              <a:srgbClr val="99CC39">
                <a:alpha val="100000"/>
              </a:srgbClr>
            </a:solidFill>
            <a:ln w="9525">
              <a:noFill/>
            </a:ln>
          </p:spPr>
          <p:txBody>
            <a:bodyPr/>
            <a:lstStyle/>
            <a:p>
              <a:endParaRPr lang="zh-CN" altLang="en-US"/>
            </a:p>
          </p:txBody>
        </p:sp>
        <p:sp>
          <p:nvSpPr>
            <p:cNvPr id="44039" name="Freeform 8"/>
            <p:cNvSpPr/>
            <p:nvPr/>
          </p:nvSpPr>
          <p:spPr>
            <a:xfrm>
              <a:off x="6045" y="3897"/>
              <a:ext cx="4967" cy="1491"/>
            </a:xfrm>
            <a:custGeom>
              <a:avLst/>
              <a:gdLst/>
              <a:ahLst/>
              <a:cxnLst>
                <a:cxn ang="0">
                  <a:pos x="0" y="0"/>
                </a:cxn>
                <a:cxn ang="0">
                  <a:pos x="3905250" y="0"/>
                </a:cxn>
                <a:cxn ang="0">
                  <a:pos x="3905250" y="1414463"/>
                </a:cxn>
                <a:cxn ang="0">
                  <a:pos x="0" y="1414463"/>
                </a:cxn>
                <a:cxn ang="0">
                  <a:pos x="0" y="988635"/>
                </a:cxn>
                <a:cxn ang="0">
                  <a:pos x="150202" y="988635"/>
                </a:cxn>
                <a:cxn ang="0">
                  <a:pos x="150202" y="1293861"/>
                </a:cxn>
                <a:cxn ang="0">
                  <a:pos x="838556" y="707232"/>
                </a:cxn>
                <a:cxn ang="0">
                  <a:pos x="150202" y="120602"/>
                </a:cxn>
                <a:cxn ang="0">
                  <a:pos x="150202" y="425828"/>
                </a:cxn>
                <a:cxn ang="0">
                  <a:pos x="0" y="425828"/>
                </a:cxn>
                <a:cxn ang="0">
                  <a:pos x="0" y="0"/>
                </a:cxn>
              </a:cxnLst>
              <a:rect l="0" t="0" r="0" b="0"/>
              <a:pathLst>
                <a:path w="4550" h="1900">
                  <a:moveTo>
                    <a:pt x="0" y="0"/>
                  </a:moveTo>
                  <a:lnTo>
                    <a:pt x="4550" y="0"/>
                  </a:lnTo>
                  <a:lnTo>
                    <a:pt x="4550" y="1900"/>
                  </a:lnTo>
                  <a:lnTo>
                    <a:pt x="0" y="1900"/>
                  </a:lnTo>
                  <a:lnTo>
                    <a:pt x="0" y="1328"/>
                  </a:lnTo>
                  <a:lnTo>
                    <a:pt x="175" y="1328"/>
                  </a:lnTo>
                  <a:lnTo>
                    <a:pt x="175" y="1738"/>
                  </a:lnTo>
                  <a:lnTo>
                    <a:pt x="977" y="950"/>
                  </a:lnTo>
                  <a:lnTo>
                    <a:pt x="175" y="162"/>
                  </a:lnTo>
                  <a:lnTo>
                    <a:pt x="175" y="572"/>
                  </a:lnTo>
                  <a:lnTo>
                    <a:pt x="0" y="572"/>
                  </a:lnTo>
                  <a:lnTo>
                    <a:pt x="0" y="0"/>
                  </a:lnTo>
                  <a:close/>
                </a:path>
              </a:pathLst>
            </a:custGeom>
            <a:solidFill>
              <a:srgbClr val="DFDFE1">
                <a:alpha val="100000"/>
              </a:srgbClr>
            </a:solidFill>
            <a:ln w="9525">
              <a:noFill/>
            </a:ln>
          </p:spPr>
          <p:txBody>
            <a:bodyPr/>
            <a:lstStyle/>
            <a:p>
              <a:endParaRPr lang="zh-CN" altLang="en-US"/>
            </a:p>
          </p:txBody>
        </p:sp>
        <p:sp>
          <p:nvSpPr>
            <p:cNvPr id="44040" name="Freeform 9"/>
            <p:cNvSpPr/>
            <p:nvPr/>
          </p:nvSpPr>
          <p:spPr>
            <a:xfrm>
              <a:off x="1338" y="5584"/>
              <a:ext cx="5668" cy="1491"/>
            </a:xfrm>
            <a:custGeom>
              <a:avLst/>
              <a:gdLst/>
              <a:ahLst/>
              <a:cxnLst>
                <a:cxn ang="0">
                  <a:pos x="0" y="0"/>
                </a:cxn>
                <a:cxn ang="0">
                  <a:pos x="2857557" y="0"/>
                </a:cxn>
                <a:cxn ang="0">
                  <a:pos x="2857557" y="474962"/>
                </a:cxn>
                <a:cxn ang="0">
                  <a:pos x="3207777" y="474962"/>
                </a:cxn>
                <a:cxn ang="0">
                  <a:pos x="3207777" y="243437"/>
                </a:cxn>
                <a:cxn ang="0">
                  <a:pos x="3752850" y="707232"/>
                </a:cxn>
                <a:cxn ang="0">
                  <a:pos x="3207777" y="1171771"/>
                </a:cxn>
                <a:cxn ang="0">
                  <a:pos x="3207777" y="939501"/>
                </a:cxn>
                <a:cxn ang="0">
                  <a:pos x="2857557" y="939501"/>
                </a:cxn>
                <a:cxn ang="0">
                  <a:pos x="2857557" y="1414463"/>
                </a:cxn>
                <a:cxn ang="0">
                  <a:pos x="0" y="1414463"/>
                </a:cxn>
                <a:cxn ang="0">
                  <a:pos x="0" y="0"/>
                </a:cxn>
              </a:cxnLst>
              <a:rect l="0" t="0" r="0" b="0"/>
              <a:pathLst>
                <a:path w="4372" h="1900">
                  <a:moveTo>
                    <a:pt x="0" y="0"/>
                  </a:moveTo>
                  <a:lnTo>
                    <a:pt x="3329" y="0"/>
                  </a:lnTo>
                  <a:lnTo>
                    <a:pt x="3329" y="638"/>
                  </a:lnTo>
                  <a:lnTo>
                    <a:pt x="3737" y="638"/>
                  </a:lnTo>
                  <a:lnTo>
                    <a:pt x="3737" y="327"/>
                  </a:lnTo>
                  <a:lnTo>
                    <a:pt x="4372" y="950"/>
                  </a:lnTo>
                  <a:lnTo>
                    <a:pt x="3737" y="1574"/>
                  </a:lnTo>
                  <a:lnTo>
                    <a:pt x="3737" y="1262"/>
                  </a:lnTo>
                  <a:lnTo>
                    <a:pt x="3329" y="1262"/>
                  </a:lnTo>
                  <a:lnTo>
                    <a:pt x="3329" y="1900"/>
                  </a:lnTo>
                  <a:lnTo>
                    <a:pt x="0" y="1900"/>
                  </a:lnTo>
                  <a:lnTo>
                    <a:pt x="0" y="0"/>
                  </a:lnTo>
                  <a:close/>
                </a:path>
              </a:pathLst>
            </a:custGeom>
            <a:solidFill>
              <a:schemeClr val="bg2">
                <a:alpha val="100000"/>
              </a:schemeClr>
            </a:solidFill>
            <a:ln w="9525">
              <a:noFill/>
            </a:ln>
          </p:spPr>
          <p:txBody>
            <a:bodyPr/>
            <a:lstStyle/>
            <a:p>
              <a:endParaRPr lang="zh-CN" altLang="en-US"/>
            </a:p>
          </p:txBody>
        </p:sp>
        <p:sp>
          <p:nvSpPr>
            <p:cNvPr id="44041" name="Freeform 10"/>
            <p:cNvSpPr/>
            <p:nvPr/>
          </p:nvSpPr>
          <p:spPr>
            <a:xfrm>
              <a:off x="6045" y="5584"/>
              <a:ext cx="4967" cy="1491"/>
            </a:xfrm>
            <a:custGeom>
              <a:avLst/>
              <a:gdLst/>
              <a:ahLst/>
              <a:cxnLst>
                <a:cxn ang="0">
                  <a:pos x="0" y="0"/>
                </a:cxn>
                <a:cxn ang="0">
                  <a:pos x="3905250" y="0"/>
                </a:cxn>
                <a:cxn ang="0">
                  <a:pos x="3905250" y="1414463"/>
                </a:cxn>
                <a:cxn ang="0">
                  <a:pos x="0" y="1414463"/>
                </a:cxn>
                <a:cxn ang="0">
                  <a:pos x="0" y="988635"/>
                </a:cxn>
                <a:cxn ang="0">
                  <a:pos x="150202" y="988635"/>
                </a:cxn>
                <a:cxn ang="0">
                  <a:pos x="150202" y="1293861"/>
                </a:cxn>
                <a:cxn ang="0">
                  <a:pos x="838556" y="707232"/>
                </a:cxn>
                <a:cxn ang="0">
                  <a:pos x="150202" y="121346"/>
                </a:cxn>
                <a:cxn ang="0">
                  <a:pos x="150202" y="426572"/>
                </a:cxn>
                <a:cxn ang="0">
                  <a:pos x="0" y="426572"/>
                </a:cxn>
                <a:cxn ang="0">
                  <a:pos x="0" y="0"/>
                </a:cxn>
              </a:cxnLst>
              <a:rect l="0" t="0" r="0" b="0"/>
              <a:pathLst>
                <a:path w="4550" h="1900">
                  <a:moveTo>
                    <a:pt x="0" y="0"/>
                  </a:moveTo>
                  <a:lnTo>
                    <a:pt x="4550" y="0"/>
                  </a:lnTo>
                  <a:lnTo>
                    <a:pt x="4550" y="1900"/>
                  </a:lnTo>
                  <a:lnTo>
                    <a:pt x="0" y="1900"/>
                  </a:lnTo>
                  <a:lnTo>
                    <a:pt x="0" y="1328"/>
                  </a:lnTo>
                  <a:lnTo>
                    <a:pt x="175" y="1328"/>
                  </a:lnTo>
                  <a:lnTo>
                    <a:pt x="175" y="1738"/>
                  </a:lnTo>
                  <a:lnTo>
                    <a:pt x="977" y="950"/>
                  </a:lnTo>
                  <a:lnTo>
                    <a:pt x="175" y="163"/>
                  </a:lnTo>
                  <a:lnTo>
                    <a:pt x="175" y="573"/>
                  </a:lnTo>
                  <a:lnTo>
                    <a:pt x="0" y="573"/>
                  </a:lnTo>
                  <a:lnTo>
                    <a:pt x="0" y="0"/>
                  </a:lnTo>
                  <a:close/>
                </a:path>
              </a:pathLst>
            </a:custGeom>
            <a:solidFill>
              <a:srgbClr val="DFDFE1">
                <a:alpha val="100000"/>
              </a:srgbClr>
            </a:solidFill>
            <a:ln w="9525">
              <a:noFill/>
            </a:ln>
          </p:spPr>
          <p:txBody>
            <a:bodyPr/>
            <a:lstStyle/>
            <a:p>
              <a:endParaRPr lang="zh-CN" altLang="en-US"/>
            </a:p>
          </p:txBody>
        </p:sp>
        <p:sp>
          <p:nvSpPr>
            <p:cNvPr id="44042" name="Freeform 11"/>
            <p:cNvSpPr/>
            <p:nvPr/>
          </p:nvSpPr>
          <p:spPr>
            <a:xfrm>
              <a:off x="11872" y="2792"/>
              <a:ext cx="1189" cy="7455"/>
            </a:xfrm>
            <a:custGeom>
              <a:avLst/>
              <a:gdLst/>
              <a:ahLst/>
              <a:cxnLst>
                <a:cxn ang="0">
                  <a:pos x="935038" y="1710749"/>
                </a:cxn>
                <a:cxn ang="0">
                  <a:pos x="638228" y="1835816"/>
                </a:cxn>
                <a:cxn ang="0">
                  <a:pos x="561023" y="2123174"/>
                </a:cxn>
                <a:cxn ang="0">
                  <a:pos x="561023" y="2757447"/>
                </a:cxn>
                <a:cxn ang="0">
                  <a:pos x="424627" y="3207095"/>
                </a:cxn>
                <a:cxn ang="0">
                  <a:pos x="0" y="3332163"/>
                </a:cxn>
                <a:cxn ang="0">
                  <a:pos x="0" y="3228684"/>
                </a:cxn>
                <a:cxn ang="0">
                  <a:pos x="323403" y="3118506"/>
                </a:cxn>
                <a:cxn ang="0">
                  <a:pos x="408329" y="2816258"/>
                </a:cxn>
                <a:cxn ang="0">
                  <a:pos x="408329" y="2093396"/>
                </a:cxn>
                <a:cxn ang="0">
                  <a:pos x="518131" y="1783705"/>
                </a:cxn>
                <a:cxn ang="0">
                  <a:pos x="782344" y="1680971"/>
                </a:cxn>
                <a:cxn ang="0">
                  <a:pos x="782344" y="1651192"/>
                </a:cxn>
                <a:cxn ang="0">
                  <a:pos x="527567" y="1562603"/>
                </a:cxn>
                <a:cxn ang="0">
                  <a:pos x="408329" y="1238767"/>
                </a:cxn>
                <a:cxn ang="0">
                  <a:pos x="408329" y="515905"/>
                </a:cxn>
                <a:cxn ang="0">
                  <a:pos x="323403" y="206213"/>
                </a:cxn>
                <a:cxn ang="0">
                  <a:pos x="0" y="103479"/>
                </a:cxn>
                <a:cxn ang="0">
                  <a:pos x="0" y="0"/>
                </a:cxn>
                <a:cxn ang="0">
                  <a:pos x="424627" y="125068"/>
                </a:cxn>
                <a:cxn ang="0">
                  <a:pos x="561023" y="575461"/>
                </a:cxn>
                <a:cxn ang="0">
                  <a:pos x="561023" y="1208989"/>
                </a:cxn>
                <a:cxn ang="0">
                  <a:pos x="645948" y="1504536"/>
                </a:cxn>
                <a:cxn ang="0">
                  <a:pos x="935038" y="1622159"/>
                </a:cxn>
                <a:cxn ang="0">
                  <a:pos x="935038" y="1710749"/>
                </a:cxn>
              </a:cxnLst>
              <a:rect l="0" t="0" r="0" b="0"/>
              <a:pathLst>
                <a:path w="1090" h="4476">
                  <a:moveTo>
                    <a:pt x="1090" y="2298"/>
                  </a:moveTo>
                  <a:cubicBezTo>
                    <a:pt x="919" y="2311"/>
                    <a:pt x="803" y="2367"/>
                    <a:pt x="744" y="2466"/>
                  </a:cubicBezTo>
                  <a:cubicBezTo>
                    <a:pt x="684" y="2565"/>
                    <a:pt x="654" y="2694"/>
                    <a:pt x="654" y="2852"/>
                  </a:cubicBezTo>
                  <a:lnTo>
                    <a:pt x="654" y="3704"/>
                  </a:lnTo>
                  <a:cubicBezTo>
                    <a:pt x="654" y="3994"/>
                    <a:pt x="601" y="4195"/>
                    <a:pt x="495" y="4308"/>
                  </a:cubicBezTo>
                  <a:cubicBezTo>
                    <a:pt x="390" y="4420"/>
                    <a:pt x="225" y="4476"/>
                    <a:pt x="0" y="4476"/>
                  </a:cubicBezTo>
                  <a:lnTo>
                    <a:pt x="0" y="4337"/>
                  </a:lnTo>
                  <a:cubicBezTo>
                    <a:pt x="185" y="4337"/>
                    <a:pt x="311" y="4287"/>
                    <a:pt x="377" y="4189"/>
                  </a:cubicBezTo>
                  <a:cubicBezTo>
                    <a:pt x="443" y="4090"/>
                    <a:pt x="476" y="3955"/>
                    <a:pt x="476" y="3783"/>
                  </a:cubicBezTo>
                  <a:lnTo>
                    <a:pt x="476" y="2812"/>
                  </a:lnTo>
                  <a:cubicBezTo>
                    <a:pt x="476" y="2628"/>
                    <a:pt x="519" y="2489"/>
                    <a:pt x="604" y="2396"/>
                  </a:cubicBezTo>
                  <a:cubicBezTo>
                    <a:pt x="691" y="2304"/>
                    <a:pt x="793" y="2258"/>
                    <a:pt x="912" y="2258"/>
                  </a:cubicBezTo>
                  <a:lnTo>
                    <a:pt x="912" y="2218"/>
                  </a:lnTo>
                  <a:cubicBezTo>
                    <a:pt x="806" y="2218"/>
                    <a:pt x="707" y="2179"/>
                    <a:pt x="615" y="2099"/>
                  </a:cubicBezTo>
                  <a:cubicBezTo>
                    <a:pt x="522" y="2021"/>
                    <a:pt x="476" y="1875"/>
                    <a:pt x="476" y="1664"/>
                  </a:cubicBezTo>
                  <a:lnTo>
                    <a:pt x="476" y="693"/>
                  </a:lnTo>
                  <a:cubicBezTo>
                    <a:pt x="476" y="509"/>
                    <a:pt x="443" y="370"/>
                    <a:pt x="377" y="277"/>
                  </a:cubicBezTo>
                  <a:cubicBezTo>
                    <a:pt x="311" y="185"/>
                    <a:pt x="185" y="139"/>
                    <a:pt x="0" y="139"/>
                  </a:cubicBezTo>
                  <a:lnTo>
                    <a:pt x="0" y="0"/>
                  </a:lnTo>
                  <a:cubicBezTo>
                    <a:pt x="225" y="0"/>
                    <a:pt x="390" y="56"/>
                    <a:pt x="495" y="168"/>
                  </a:cubicBezTo>
                  <a:cubicBezTo>
                    <a:pt x="601" y="281"/>
                    <a:pt x="654" y="482"/>
                    <a:pt x="654" y="773"/>
                  </a:cubicBezTo>
                  <a:lnTo>
                    <a:pt x="654" y="1624"/>
                  </a:lnTo>
                  <a:cubicBezTo>
                    <a:pt x="654" y="1809"/>
                    <a:pt x="687" y="1941"/>
                    <a:pt x="753" y="2021"/>
                  </a:cubicBezTo>
                  <a:cubicBezTo>
                    <a:pt x="819" y="2099"/>
                    <a:pt x="931" y="2152"/>
                    <a:pt x="1090" y="2179"/>
                  </a:cubicBezTo>
                  <a:lnTo>
                    <a:pt x="1090" y="2298"/>
                  </a:lnTo>
                  <a:close/>
                </a:path>
              </a:pathLst>
            </a:custGeom>
            <a:solidFill>
              <a:schemeClr val="accent1">
                <a:alpha val="100000"/>
              </a:schemeClr>
            </a:solidFill>
            <a:ln w="9525">
              <a:noFill/>
            </a:ln>
          </p:spPr>
          <p:txBody>
            <a:bodyPr/>
            <a:lstStyle/>
            <a:p>
              <a:endParaRPr lang="zh-CN" altLang="en-US"/>
            </a:p>
          </p:txBody>
        </p:sp>
        <p:sp>
          <p:nvSpPr>
            <p:cNvPr id="44043" name="TextBox 10"/>
            <p:cNvSpPr txBox="1"/>
            <p:nvPr/>
          </p:nvSpPr>
          <p:spPr>
            <a:xfrm>
              <a:off x="2800" y="2419"/>
              <a:ext cx="2748" cy="531"/>
            </a:xfrm>
            <a:prstGeom prst="rect">
              <a:avLst/>
            </a:prstGeom>
            <a:noFill/>
            <a:ln w="9525">
              <a:noFill/>
            </a:ln>
          </p:spPr>
          <p:txBody>
            <a:bodyPr>
              <a:spAutoFit/>
            </a:bodyPr>
            <a:lstStyle/>
            <a:p>
              <a:pPr algn="ctr"/>
              <a:r>
                <a:rPr lang="zh-CN" altLang="en-US" sz="1600" b="1">
                  <a:latin typeface="微软雅黑" panose="020B0503020204020204" pitchFamily="2" charset="-122"/>
                  <a:ea typeface="微软雅黑" panose="020B0503020204020204" pitchFamily="2" charset="-122"/>
                  <a:sym typeface="+mn-ea"/>
                </a:rPr>
                <a:t>成本控制</a:t>
              </a:r>
              <a:endParaRPr lang="en-US" altLang="zh-CN" sz="1600" dirty="0">
                <a:solidFill>
                  <a:srgbClr val="F8F8F8"/>
                </a:solidFill>
                <a:latin typeface="微软雅黑" panose="020B0503020204020204" pitchFamily="2" charset="-122"/>
                <a:ea typeface="微软雅黑" panose="020B0503020204020204" pitchFamily="2" charset="-122"/>
              </a:endParaRPr>
            </a:p>
          </p:txBody>
        </p:sp>
        <p:sp>
          <p:nvSpPr>
            <p:cNvPr id="44044" name="TextBox 11"/>
            <p:cNvSpPr txBox="1"/>
            <p:nvPr/>
          </p:nvSpPr>
          <p:spPr>
            <a:xfrm>
              <a:off x="2103" y="3946"/>
              <a:ext cx="3336" cy="919"/>
            </a:xfrm>
            <a:prstGeom prst="rect">
              <a:avLst/>
            </a:prstGeom>
            <a:noFill/>
            <a:ln w="9525">
              <a:noFill/>
            </a:ln>
          </p:spPr>
          <p:txBody>
            <a:bodyPr wrap="square">
              <a:spAutoFit/>
            </a:bodyPr>
            <a:lstStyle/>
            <a:p>
              <a:pPr algn="ctr"/>
              <a:r>
                <a:rPr lang="zh-CN" altLang="en-US" sz="1600" b="1">
                  <a:latin typeface="微软雅黑" panose="020B0503020204020204" pitchFamily="2" charset="-122"/>
                  <a:ea typeface="微软雅黑" panose="020B0503020204020204" pitchFamily="2" charset="-122"/>
                  <a:sym typeface="+mn-ea"/>
                </a:rPr>
                <a:t>供应链可视</a:t>
              </a:r>
              <a:endParaRPr lang="en-US" altLang="zh-CN" sz="1600" b="1">
                <a:latin typeface="微软雅黑" panose="020B0503020204020204" pitchFamily="2" charset="-122"/>
                <a:ea typeface="微软雅黑" panose="020B0503020204020204" pitchFamily="2" charset="-122"/>
              </a:endParaRPr>
            </a:p>
            <a:p>
              <a:pPr eaLnBrk="0" hangingPunct="0"/>
              <a:r>
                <a:rPr lang="zh-CN" altLang="en-US" sz="1600">
                  <a:latin typeface="微软雅黑" panose="020B0503020204020204" pitchFamily="2" charset="-122"/>
                  <a:ea typeface="微软雅黑" panose="020B0503020204020204" pitchFamily="2" charset="-122"/>
                  <a:sym typeface="+mn-ea"/>
                </a:rPr>
                <a:t>缺少设备或者协同</a:t>
              </a:r>
              <a:endParaRPr lang="en-US" altLang="zh-CN" sz="1600" dirty="0">
                <a:solidFill>
                  <a:srgbClr val="F8F8F8"/>
                </a:solidFill>
                <a:latin typeface="微软雅黑" panose="020B0503020204020204" pitchFamily="2" charset="-122"/>
                <a:ea typeface="微软雅黑" panose="020B0503020204020204" pitchFamily="2" charset="-122"/>
              </a:endParaRPr>
            </a:p>
          </p:txBody>
        </p:sp>
        <p:sp>
          <p:nvSpPr>
            <p:cNvPr id="44045" name="TextBox 12"/>
            <p:cNvSpPr txBox="1"/>
            <p:nvPr/>
          </p:nvSpPr>
          <p:spPr>
            <a:xfrm>
              <a:off x="1421" y="5618"/>
              <a:ext cx="4149" cy="1404"/>
            </a:xfrm>
            <a:prstGeom prst="rect">
              <a:avLst/>
            </a:prstGeom>
            <a:noFill/>
            <a:ln w="9525">
              <a:noFill/>
            </a:ln>
          </p:spPr>
          <p:txBody>
            <a:bodyPr wrap="square">
              <a:spAutoFit/>
            </a:bodyPr>
            <a:lstStyle/>
            <a:p>
              <a:pPr algn="ctr"/>
              <a:r>
                <a:rPr lang="zh-CN" altLang="en-US" sz="1600" b="1">
                  <a:latin typeface="微软雅黑" panose="020B0503020204020204" pitchFamily="2" charset="-122"/>
                  <a:ea typeface="微软雅黑" panose="020B0503020204020204" pitchFamily="2" charset="-122"/>
                  <a:sym typeface="+mn-ea"/>
                </a:rPr>
                <a:t>风险管理</a:t>
              </a:r>
              <a:endParaRPr lang="en-US" altLang="zh-CN" sz="1600" b="1">
                <a:latin typeface="微软雅黑" panose="020B0503020204020204" pitchFamily="2" charset="-122"/>
                <a:ea typeface="微软雅黑" panose="020B0503020204020204" pitchFamily="2" charset="-122"/>
              </a:endParaRPr>
            </a:p>
            <a:p>
              <a:pPr eaLnBrk="0" hangingPunct="0"/>
              <a:r>
                <a:rPr lang="zh-CN" altLang="en-US" sz="1200">
                  <a:latin typeface="微软雅黑" panose="020B0503020204020204" pitchFamily="2" charset="-122"/>
                  <a:ea typeface="微软雅黑" panose="020B0503020204020204" pitchFamily="2" charset="-122"/>
                  <a:sym typeface="+mn-ea"/>
                </a:rPr>
                <a:t>作为最核心的流程、数据以及技术是我们已知的风险管理中最大的障碍，但这恰恰是最需要管理的</a:t>
              </a:r>
              <a:endParaRPr lang="en-US" altLang="zh-CN" sz="1200" dirty="0">
                <a:solidFill>
                  <a:srgbClr val="F8F8F8"/>
                </a:solidFill>
                <a:latin typeface="微软雅黑" panose="020B0503020204020204" pitchFamily="2" charset="-122"/>
                <a:ea typeface="微软雅黑" panose="020B0503020204020204" pitchFamily="2" charset="-122"/>
              </a:endParaRPr>
            </a:p>
          </p:txBody>
        </p:sp>
        <p:sp>
          <p:nvSpPr>
            <p:cNvPr id="44046" name="TextBox 13"/>
            <p:cNvSpPr txBox="1"/>
            <p:nvPr/>
          </p:nvSpPr>
          <p:spPr>
            <a:xfrm>
              <a:off x="7087" y="2427"/>
              <a:ext cx="3822" cy="1404"/>
            </a:xfrm>
            <a:prstGeom prst="rect">
              <a:avLst/>
            </a:prstGeom>
            <a:noFill/>
            <a:ln w="9525">
              <a:noFill/>
            </a:ln>
          </p:spPr>
          <p:txBody>
            <a:bodyPr>
              <a:spAutoFit/>
            </a:bodyPr>
            <a:lstStyle/>
            <a:p>
              <a:pPr algn="ctr"/>
              <a:r>
                <a:rPr lang="en-US" altLang="zh-CN" sz="2000" dirty="0">
                  <a:solidFill>
                    <a:schemeClr val="accent1"/>
                  </a:solidFill>
                  <a:latin typeface="微软雅黑" panose="020B0503020204020204" pitchFamily="2" charset="-122"/>
                  <a:ea typeface="微软雅黑" panose="020B0503020204020204" pitchFamily="2" charset="-122"/>
                </a:rPr>
                <a:t>●</a:t>
              </a:r>
              <a:r>
                <a:rPr lang="zh-CN" altLang="en-US" sz="1600">
                  <a:latin typeface="微软雅黑" panose="020B0503020204020204" pitchFamily="2" charset="-122"/>
                  <a:ea typeface="微软雅黑" panose="020B0503020204020204" pitchFamily="2" charset="-122"/>
                  <a:sym typeface="+mn-ea"/>
                </a:rPr>
                <a:t>货物保有成本</a:t>
              </a:r>
              <a:endParaRPr lang="en-US" altLang="zh-CN" sz="1600">
                <a:latin typeface="微软雅黑" panose="020B0503020204020204" pitchFamily="2" charset="-122"/>
                <a:ea typeface="微软雅黑" panose="020B0503020204020204" pitchFamily="2" charset="-122"/>
              </a:endParaRPr>
            </a:p>
            <a:p>
              <a:pPr algn="ctr"/>
              <a:r>
                <a:rPr lang="en-US" altLang="zh-CN" sz="1600" dirty="0">
                  <a:solidFill>
                    <a:schemeClr val="accent1"/>
                  </a:solidFill>
                  <a:latin typeface="微软雅黑" panose="020B0503020204020204" pitchFamily="2" charset="-122"/>
                  <a:ea typeface="微软雅黑" panose="020B0503020204020204" pitchFamily="2" charset="-122"/>
                  <a:sym typeface="+mn-ea"/>
                </a:rPr>
                <a:t>●</a:t>
              </a:r>
              <a:r>
                <a:rPr lang="zh-CN" altLang="en-US" sz="1600">
                  <a:latin typeface="微软雅黑" panose="020B0503020204020204" pitchFamily="2" charset="-122"/>
                  <a:ea typeface="微软雅黑" panose="020B0503020204020204" pitchFamily="2" charset="-122"/>
                  <a:sym typeface="+mn-ea"/>
                </a:rPr>
                <a:t>运输操作成本</a:t>
              </a:r>
              <a:endParaRPr lang="en-US" altLang="zh-CN" sz="1600">
                <a:latin typeface="微软雅黑" panose="020B0503020204020204" pitchFamily="2" charset="-122"/>
                <a:ea typeface="微软雅黑" panose="020B0503020204020204" pitchFamily="2" charset="-122"/>
              </a:endParaRPr>
            </a:p>
            <a:p>
              <a:endParaRPr lang="en-US" altLang="zh-CN" sz="1600" dirty="0">
                <a:solidFill>
                  <a:schemeClr val="accent1"/>
                </a:solidFill>
                <a:latin typeface="微软雅黑" panose="020B0503020204020204" pitchFamily="2" charset="-122"/>
                <a:ea typeface="微软雅黑" panose="020B0503020204020204" pitchFamily="2" charset="-122"/>
              </a:endParaRPr>
            </a:p>
          </p:txBody>
        </p:sp>
        <p:sp>
          <p:nvSpPr>
            <p:cNvPr id="44047" name="TextBox 14"/>
            <p:cNvSpPr txBox="1"/>
            <p:nvPr/>
          </p:nvSpPr>
          <p:spPr>
            <a:xfrm>
              <a:off x="7087" y="4106"/>
              <a:ext cx="3822" cy="628"/>
            </a:xfrm>
            <a:prstGeom prst="rect">
              <a:avLst/>
            </a:prstGeom>
            <a:noFill/>
            <a:ln w="9525">
              <a:noFill/>
            </a:ln>
          </p:spPr>
          <p:txBody>
            <a:bodyPr>
              <a:spAutoFit/>
            </a:bodyPr>
            <a:lstStyle/>
            <a:p>
              <a:pPr algn="ctr"/>
              <a:r>
                <a:rPr lang="en-US" altLang="zh-CN" sz="2000" dirty="0">
                  <a:solidFill>
                    <a:schemeClr val="accent1"/>
                  </a:solidFill>
                  <a:latin typeface="微软雅黑" panose="020B0503020204020204" pitchFamily="2" charset="-122"/>
                  <a:ea typeface="微软雅黑" panose="020B0503020204020204" pitchFamily="2" charset="-122"/>
                </a:rPr>
                <a:t>●</a:t>
              </a:r>
              <a:r>
                <a:rPr lang="zh-CN" altLang="en-US" sz="1600">
                  <a:latin typeface="微软雅黑" panose="020B0503020204020204" pitchFamily="2" charset="-122"/>
                  <a:ea typeface="微软雅黑" panose="020B0503020204020204" pitchFamily="2" charset="-122"/>
                  <a:sym typeface="+mn-ea"/>
                </a:rPr>
                <a:t>物流可视化</a:t>
              </a:r>
              <a:endParaRPr lang="en-US" altLang="zh-CN" sz="1600" dirty="0">
                <a:solidFill>
                  <a:schemeClr val="accent1"/>
                </a:solidFill>
                <a:latin typeface="微软雅黑" panose="020B0503020204020204" pitchFamily="2" charset="-122"/>
                <a:ea typeface="微软雅黑" panose="020B0503020204020204" pitchFamily="2" charset="-122"/>
              </a:endParaRPr>
            </a:p>
          </p:txBody>
        </p:sp>
        <p:sp>
          <p:nvSpPr>
            <p:cNvPr id="44048" name="TextBox 15"/>
            <p:cNvSpPr txBox="1"/>
            <p:nvPr/>
          </p:nvSpPr>
          <p:spPr>
            <a:xfrm>
              <a:off x="7087" y="5785"/>
              <a:ext cx="3822" cy="531"/>
            </a:xfrm>
            <a:prstGeom prst="rect">
              <a:avLst/>
            </a:prstGeom>
            <a:noFill/>
            <a:ln w="9525">
              <a:noFill/>
            </a:ln>
          </p:spPr>
          <p:txBody>
            <a:bodyPr>
              <a:spAutoFit/>
            </a:bodyPr>
            <a:lstStyle/>
            <a:p>
              <a:pPr algn="ctr"/>
              <a:r>
                <a:rPr lang="en-US" altLang="zh-CN" sz="1600" dirty="0">
                  <a:solidFill>
                    <a:schemeClr val="accent1"/>
                  </a:solidFill>
                  <a:latin typeface="微软雅黑" panose="020B0503020204020204" pitchFamily="2" charset="-122"/>
                  <a:ea typeface="微软雅黑" panose="020B0503020204020204" pitchFamily="2" charset="-122"/>
                </a:rPr>
                <a:t>●</a:t>
              </a:r>
              <a:r>
                <a:rPr lang="zh-CN" altLang="en-US" sz="1600">
                  <a:latin typeface="微软雅黑" panose="020B0503020204020204" pitchFamily="2" charset="-122"/>
                  <a:ea typeface="微软雅黑" panose="020B0503020204020204" pitchFamily="2" charset="-122"/>
                  <a:sym typeface="+mn-ea"/>
                </a:rPr>
                <a:t>物流准确性</a:t>
              </a:r>
              <a:endParaRPr lang="en-US" altLang="zh-CN" sz="1600" dirty="0">
                <a:solidFill>
                  <a:schemeClr val="accent1"/>
                </a:solidFill>
                <a:latin typeface="微软雅黑" panose="020B0503020204020204" pitchFamily="2" charset="-122"/>
                <a:ea typeface="微软雅黑" panose="020B0503020204020204" pitchFamily="2" charset="-122"/>
              </a:endParaRPr>
            </a:p>
          </p:txBody>
        </p:sp>
        <p:sp>
          <p:nvSpPr>
            <p:cNvPr id="44049" name="TextBox 16"/>
            <p:cNvSpPr txBox="1"/>
            <p:nvPr/>
          </p:nvSpPr>
          <p:spPr>
            <a:xfrm>
              <a:off x="13800" y="5967"/>
              <a:ext cx="2407" cy="3052"/>
            </a:xfrm>
            <a:prstGeom prst="rect">
              <a:avLst/>
            </a:prstGeom>
            <a:noFill/>
            <a:ln w="9525">
              <a:noFill/>
            </a:ln>
          </p:spPr>
          <p:txBody>
            <a:bodyPr>
              <a:spAutoFit/>
            </a:bodyPr>
            <a:lstStyle/>
            <a:p>
              <a:r>
                <a:rPr lang="zh-CN" altLang="en-US" sz="2000" dirty="0">
                  <a:solidFill>
                    <a:schemeClr val="accent1"/>
                  </a:solidFill>
                  <a:latin typeface="微软雅黑" panose="020B0503020204020204" pitchFamily="2" charset="-122"/>
                  <a:ea typeface="微软雅黑" panose="020B0503020204020204" pitchFamily="2" charset="-122"/>
                </a:rPr>
                <a:t>如何利用科技，物联网，大数据，新技术改善提升物流园区运行效率。</a:t>
              </a:r>
            </a:p>
          </p:txBody>
        </p:sp>
        <p:sp>
          <p:nvSpPr>
            <p:cNvPr id="44050" name="TextBox 17"/>
            <p:cNvSpPr txBox="1"/>
            <p:nvPr/>
          </p:nvSpPr>
          <p:spPr>
            <a:xfrm>
              <a:off x="13686" y="4374"/>
              <a:ext cx="2239" cy="1210"/>
            </a:xfrm>
            <a:prstGeom prst="rect">
              <a:avLst/>
            </a:prstGeom>
            <a:noFill/>
            <a:ln w="9525">
              <a:noFill/>
            </a:ln>
          </p:spPr>
          <p:txBody>
            <a:bodyPr>
              <a:spAutoFit/>
            </a:bodyPr>
            <a:lstStyle/>
            <a:p>
              <a:r>
                <a:rPr lang="zh-CN" altLang="en-US" sz="2200" b="1" dirty="0">
                  <a:solidFill>
                    <a:schemeClr val="accent1"/>
                  </a:solidFill>
                  <a:latin typeface="微软雅黑" panose="020B0503020204020204" pitchFamily="2" charset="-122"/>
                  <a:ea typeface="微软雅黑" panose="020B0503020204020204" pitchFamily="2" charset="-122"/>
                </a:rPr>
                <a:t>物流管理挑战</a:t>
              </a:r>
            </a:p>
          </p:txBody>
        </p:sp>
        <p:sp>
          <p:nvSpPr>
            <p:cNvPr id="3" name="TextBox 10"/>
            <p:cNvSpPr txBox="1"/>
            <p:nvPr/>
          </p:nvSpPr>
          <p:spPr>
            <a:xfrm>
              <a:off x="2780" y="2972"/>
              <a:ext cx="2748" cy="531"/>
            </a:xfrm>
            <a:prstGeom prst="rect">
              <a:avLst/>
            </a:prstGeom>
            <a:noFill/>
            <a:ln w="9525">
              <a:noFill/>
            </a:ln>
          </p:spPr>
          <p:txBody>
            <a:bodyPr>
              <a:spAutoFit/>
            </a:bodyPr>
            <a:lstStyle/>
            <a:p>
              <a:pPr eaLnBrk="0" hangingPunct="0"/>
              <a:r>
                <a:rPr lang="zh-CN" altLang="en-US" sz="1600">
                  <a:latin typeface="微软雅黑" panose="020B0503020204020204" pitchFamily="2" charset="-122"/>
                  <a:ea typeface="微软雅黑" panose="020B0503020204020204" pitchFamily="2" charset="-122"/>
                  <a:sym typeface="+mn-ea"/>
                </a:rPr>
                <a:t>间接成本降低点</a:t>
              </a:r>
              <a:endParaRPr lang="en-US" altLang="zh-CN" sz="1600" dirty="0">
                <a:solidFill>
                  <a:srgbClr val="F8F8F8"/>
                </a:solidFill>
                <a:latin typeface="微软雅黑" panose="020B0503020204020204" pitchFamily="2" charset="-122"/>
                <a:ea typeface="微软雅黑" panose="020B0503020204020204" pitchFamily="2" charset="-122"/>
              </a:endParaRPr>
            </a:p>
          </p:txBody>
        </p:sp>
        <p:sp>
          <p:nvSpPr>
            <p:cNvPr id="5" name="Freeform 7"/>
            <p:cNvSpPr/>
            <p:nvPr/>
          </p:nvSpPr>
          <p:spPr>
            <a:xfrm>
              <a:off x="1319" y="7406"/>
              <a:ext cx="5687" cy="1491"/>
            </a:xfrm>
            <a:custGeom>
              <a:avLst/>
              <a:gdLst/>
              <a:ahLst/>
              <a:cxnLst>
                <a:cxn ang="0">
                  <a:pos x="0" y="0"/>
                </a:cxn>
                <a:cxn ang="0">
                  <a:pos x="2857557" y="0"/>
                </a:cxn>
                <a:cxn ang="0">
                  <a:pos x="2857557" y="474962"/>
                </a:cxn>
                <a:cxn ang="0">
                  <a:pos x="3207777" y="474962"/>
                </a:cxn>
                <a:cxn ang="0">
                  <a:pos x="3207777" y="242692"/>
                </a:cxn>
                <a:cxn ang="0">
                  <a:pos x="3752850" y="707232"/>
                </a:cxn>
                <a:cxn ang="0">
                  <a:pos x="3207777" y="1171771"/>
                </a:cxn>
                <a:cxn ang="0">
                  <a:pos x="3207777" y="939501"/>
                </a:cxn>
                <a:cxn ang="0">
                  <a:pos x="2857557" y="939501"/>
                </a:cxn>
                <a:cxn ang="0">
                  <a:pos x="2857557" y="1414463"/>
                </a:cxn>
                <a:cxn ang="0">
                  <a:pos x="0" y="1414463"/>
                </a:cxn>
                <a:cxn ang="0">
                  <a:pos x="0" y="0"/>
                </a:cxn>
              </a:cxnLst>
              <a:rect l="0" t="0" r="0" b="0"/>
              <a:pathLst>
                <a:path w="4372" h="1900">
                  <a:moveTo>
                    <a:pt x="0" y="0"/>
                  </a:moveTo>
                  <a:lnTo>
                    <a:pt x="3329" y="0"/>
                  </a:lnTo>
                  <a:lnTo>
                    <a:pt x="3329" y="638"/>
                  </a:lnTo>
                  <a:lnTo>
                    <a:pt x="3737" y="638"/>
                  </a:lnTo>
                  <a:lnTo>
                    <a:pt x="3737" y="326"/>
                  </a:lnTo>
                  <a:lnTo>
                    <a:pt x="4372" y="950"/>
                  </a:lnTo>
                  <a:lnTo>
                    <a:pt x="3737" y="1574"/>
                  </a:lnTo>
                  <a:lnTo>
                    <a:pt x="3737" y="1262"/>
                  </a:lnTo>
                  <a:lnTo>
                    <a:pt x="3329" y="1262"/>
                  </a:lnTo>
                  <a:lnTo>
                    <a:pt x="3329" y="1900"/>
                  </a:lnTo>
                  <a:lnTo>
                    <a:pt x="0" y="1900"/>
                  </a:lnTo>
                  <a:lnTo>
                    <a:pt x="0" y="0"/>
                  </a:lnTo>
                  <a:close/>
                </a:path>
              </a:pathLst>
            </a:custGeom>
            <a:solidFill>
              <a:srgbClr val="99CC39">
                <a:alpha val="100000"/>
              </a:srgbClr>
            </a:solidFill>
            <a:ln w="9525">
              <a:noFill/>
            </a:ln>
          </p:spPr>
          <p:txBody>
            <a:bodyPr/>
            <a:lstStyle/>
            <a:p>
              <a:endParaRPr lang="zh-CN" altLang="en-US"/>
            </a:p>
          </p:txBody>
        </p:sp>
        <p:sp>
          <p:nvSpPr>
            <p:cNvPr id="6" name="Freeform 8"/>
            <p:cNvSpPr/>
            <p:nvPr/>
          </p:nvSpPr>
          <p:spPr>
            <a:xfrm>
              <a:off x="6045" y="7406"/>
              <a:ext cx="4967" cy="1491"/>
            </a:xfrm>
            <a:custGeom>
              <a:avLst/>
              <a:gdLst/>
              <a:ahLst/>
              <a:cxnLst>
                <a:cxn ang="0">
                  <a:pos x="0" y="0"/>
                </a:cxn>
                <a:cxn ang="0">
                  <a:pos x="3905250" y="0"/>
                </a:cxn>
                <a:cxn ang="0">
                  <a:pos x="3905250" y="1414463"/>
                </a:cxn>
                <a:cxn ang="0">
                  <a:pos x="0" y="1414463"/>
                </a:cxn>
                <a:cxn ang="0">
                  <a:pos x="0" y="988635"/>
                </a:cxn>
                <a:cxn ang="0">
                  <a:pos x="150202" y="988635"/>
                </a:cxn>
                <a:cxn ang="0">
                  <a:pos x="150202" y="1293861"/>
                </a:cxn>
                <a:cxn ang="0">
                  <a:pos x="838556" y="707232"/>
                </a:cxn>
                <a:cxn ang="0">
                  <a:pos x="150202" y="120602"/>
                </a:cxn>
                <a:cxn ang="0">
                  <a:pos x="150202" y="425828"/>
                </a:cxn>
                <a:cxn ang="0">
                  <a:pos x="0" y="425828"/>
                </a:cxn>
                <a:cxn ang="0">
                  <a:pos x="0" y="0"/>
                </a:cxn>
              </a:cxnLst>
              <a:rect l="0" t="0" r="0" b="0"/>
              <a:pathLst>
                <a:path w="4550" h="1900">
                  <a:moveTo>
                    <a:pt x="0" y="0"/>
                  </a:moveTo>
                  <a:lnTo>
                    <a:pt x="4550" y="0"/>
                  </a:lnTo>
                  <a:lnTo>
                    <a:pt x="4550" y="1900"/>
                  </a:lnTo>
                  <a:lnTo>
                    <a:pt x="0" y="1900"/>
                  </a:lnTo>
                  <a:lnTo>
                    <a:pt x="0" y="1328"/>
                  </a:lnTo>
                  <a:lnTo>
                    <a:pt x="175" y="1328"/>
                  </a:lnTo>
                  <a:lnTo>
                    <a:pt x="175" y="1738"/>
                  </a:lnTo>
                  <a:lnTo>
                    <a:pt x="977" y="950"/>
                  </a:lnTo>
                  <a:lnTo>
                    <a:pt x="175" y="162"/>
                  </a:lnTo>
                  <a:lnTo>
                    <a:pt x="175" y="572"/>
                  </a:lnTo>
                  <a:lnTo>
                    <a:pt x="0" y="572"/>
                  </a:lnTo>
                  <a:lnTo>
                    <a:pt x="0" y="0"/>
                  </a:lnTo>
                  <a:close/>
                </a:path>
              </a:pathLst>
            </a:custGeom>
            <a:solidFill>
              <a:srgbClr val="DFDFE1">
                <a:alpha val="100000"/>
              </a:srgbClr>
            </a:solidFill>
            <a:ln w="9525">
              <a:noFill/>
            </a:ln>
          </p:spPr>
          <p:txBody>
            <a:bodyPr/>
            <a:lstStyle/>
            <a:p>
              <a:endParaRPr lang="zh-CN" altLang="en-US"/>
            </a:p>
          </p:txBody>
        </p:sp>
        <p:sp>
          <p:nvSpPr>
            <p:cNvPr id="7" name="Freeform 9"/>
            <p:cNvSpPr/>
            <p:nvPr/>
          </p:nvSpPr>
          <p:spPr>
            <a:xfrm>
              <a:off x="1318" y="9093"/>
              <a:ext cx="5688" cy="1491"/>
            </a:xfrm>
            <a:custGeom>
              <a:avLst/>
              <a:gdLst/>
              <a:ahLst/>
              <a:cxnLst>
                <a:cxn ang="0">
                  <a:pos x="0" y="0"/>
                </a:cxn>
                <a:cxn ang="0">
                  <a:pos x="2857557" y="0"/>
                </a:cxn>
                <a:cxn ang="0">
                  <a:pos x="2857557" y="474962"/>
                </a:cxn>
                <a:cxn ang="0">
                  <a:pos x="3207777" y="474962"/>
                </a:cxn>
                <a:cxn ang="0">
                  <a:pos x="3207777" y="243437"/>
                </a:cxn>
                <a:cxn ang="0">
                  <a:pos x="3752850" y="707232"/>
                </a:cxn>
                <a:cxn ang="0">
                  <a:pos x="3207777" y="1171771"/>
                </a:cxn>
                <a:cxn ang="0">
                  <a:pos x="3207777" y="939501"/>
                </a:cxn>
                <a:cxn ang="0">
                  <a:pos x="2857557" y="939501"/>
                </a:cxn>
                <a:cxn ang="0">
                  <a:pos x="2857557" y="1414463"/>
                </a:cxn>
                <a:cxn ang="0">
                  <a:pos x="0" y="1414463"/>
                </a:cxn>
                <a:cxn ang="0">
                  <a:pos x="0" y="0"/>
                </a:cxn>
              </a:cxnLst>
              <a:rect l="0" t="0" r="0" b="0"/>
              <a:pathLst>
                <a:path w="4372" h="1900">
                  <a:moveTo>
                    <a:pt x="0" y="0"/>
                  </a:moveTo>
                  <a:lnTo>
                    <a:pt x="3329" y="0"/>
                  </a:lnTo>
                  <a:lnTo>
                    <a:pt x="3329" y="638"/>
                  </a:lnTo>
                  <a:lnTo>
                    <a:pt x="3737" y="638"/>
                  </a:lnTo>
                  <a:lnTo>
                    <a:pt x="3737" y="327"/>
                  </a:lnTo>
                  <a:lnTo>
                    <a:pt x="4372" y="950"/>
                  </a:lnTo>
                  <a:lnTo>
                    <a:pt x="3737" y="1574"/>
                  </a:lnTo>
                  <a:lnTo>
                    <a:pt x="3737" y="1262"/>
                  </a:lnTo>
                  <a:lnTo>
                    <a:pt x="3329" y="1262"/>
                  </a:lnTo>
                  <a:lnTo>
                    <a:pt x="3329" y="1900"/>
                  </a:lnTo>
                  <a:lnTo>
                    <a:pt x="0" y="1900"/>
                  </a:lnTo>
                  <a:lnTo>
                    <a:pt x="0" y="0"/>
                  </a:lnTo>
                  <a:close/>
                </a:path>
              </a:pathLst>
            </a:custGeom>
            <a:solidFill>
              <a:schemeClr val="bg2">
                <a:alpha val="100000"/>
              </a:schemeClr>
            </a:solidFill>
            <a:ln w="9525">
              <a:noFill/>
            </a:ln>
          </p:spPr>
          <p:txBody>
            <a:bodyPr/>
            <a:lstStyle/>
            <a:p>
              <a:endParaRPr lang="zh-CN" altLang="en-US"/>
            </a:p>
          </p:txBody>
        </p:sp>
        <p:sp>
          <p:nvSpPr>
            <p:cNvPr id="8" name="Freeform 10"/>
            <p:cNvSpPr/>
            <p:nvPr/>
          </p:nvSpPr>
          <p:spPr>
            <a:xfrm>
              <a:off x="6045" y="9093"/>
              <a:ext cx="4967" cy="1491"/>
            </a:xfrm>
            <a:custGeom>
              <a:avLst/>
              <a:gdLst/>
              <a:ahLst/>
              <a:cxnLst>
                <a:cxn ang="0">
                  <a:pos x="0" y="0"/>
                </a:cxn>
                <a:cxn ang="0">
                  <a:pos x="3905250" y="0"/>
                </a:cxn>
                <a:cxn ang="0">
                  <a:pos x="3905250" y="1414463"/>
                </a:cxn>
                <a:cxn ang="0">
                  <a:pos x="0" y="1414463"/>
                </a:cxn>
                <a:cxn ang="0">
                  <a:pos x="0" y="988635"/>
                </a:cxn>
                <a:cxn ang="0">
                  <a:pos x="150202" y="988635"/>
                </a:cxn>
                <a:cxn ang="0">
                  <a:pos x="150202" y="1293861"/>
                </a:cxn>
                <a:cxn ang="0">
                  <a:pos x="838556" y="707232"/>
                </a:cxn>
                <a:cxn ang="0">
                  <a:pos x="150202" y="121346"/>
                </a:cxn>
                <a:cxn ang="0">
                  <a:pos x="150202" y="426572"/>
                </a:cxn>
                <a:cxn ang="0">
                  <a:pos x="0" y="426572"/>
                </a:cxn>
                <a:cxn ang="0">
                  <a:pos x="0" y="0"/>
                </a:cxn>
              </a:cxnLst>
              <a:rect l="0" t="0" r="0" b="0"/>
              <a:pathLst>
                <a:path w="4550" h="1900">
                  <a:moveTo>
                    <a:pt x="0" y="0"/>
                  </a:moveTo>
                  <a:lnTo>
                    <a:pt x="4550" y="0"/>
                  </a:lnTo>
                  <a:lnTo>
                    <a:pt x="4550" y="1900"/>
                  </a:lnTo>
                  <a:lnTo>
                    <a:pt x="0" y="1900"/>
                  </a:lnTo>
                  <a:lnTo>
                    <a:pt x="0" y="1328"/>
                  </a:lnTo>
                  <a:lnTo>
                    <a:pt x="175" y="1328"/>
                  </a:lnTo>
                  <a:lnTo>
                    <a:pt x="175" y="1738"/>
                  </a:lnTo>
                  <a:lnTo>
                    <a:pt x="977" y="950"/>
                  </a:lnTo>
                  <a:lnTo>
                    <a:pt x="175" y="163"/>
                  </a:lnTo>
                  <a:lnTo>
                    <a:pt x="175" y="573"/>
                  </a:lnTo>
                  <a:lnTo>
                    <a:pt x="0" y="573"/>
                  </a:lnTo>
                  <a:lnTo>
                    <a:pt x="0" y="0"/>
                  </a:lnTo>
                  <a:close/>
                </a:path>
              </a:pathLst>
            </a:custGeom>
            <a:solidFill>
              <a:srgbClr val="DFDFE1">
                <a:alpha val="100000"/>
              </a:srgbClr>
            </a:solidFill>
            <a:ln w="9525">
              <a:noFill/>
            </a:ln>
          </p:spPr>
          <p:txBody>
            <a:bodyPr/>
            <a:lstStyle/>
            <a:p>
              <a:endParaRPr lang="zh-CN" altLang="en-US"/>
            </a:p>
          </p:txBody>
        </p:sp>
        <p:sp>
          <p:nvSpPr>
            <p:cNvPr id="9" name="TextBox 11"/>
            <p:cNvSpPr txBox="1"/>
            <p:nvPr/>
          </p:nvSpPr>
          <p:spPr>
            <a:xfrm>
              <a:off x="1859" y="7681"/>
              <a:ext cx="3580" cy="919"/>
            </a:xfrm>
            <a:prstGeom prst="rect">
              <a:avLst/>
            </a:prstGeom>
            <a:noFill/>
            <a:ln w="9525">
              <a:noFill/>
            </a:ln>
          </p:spPr>
          <p:txBody>
            <a:bodyPr wrap="square">
              <a:spAutoFit/>
            </a:bodyPr>
            <a:lstStyle/>
            <a:p>
              <a:pPr eaLnBrk="0" hangingPunct="0"/>
              <a:r>
                <a:rPr lang="zh-CN" altLang="en-US" sz="1600" b="1">
                  <a:latin typeface="微软雅黑" panose="020B0503020204020204" pitchFamily="2" charset="-122"/>
                  <a:ea typeface="微软雅黑" panose="020B0503020204020204" pitchFamily="2" charset="-122"/>
                  <a:sym typeface="+mn-ea"/>
                </a:rPr>
                <a:t>客户预测精度</a:t>
              </a:r>
              <a:endParaRPr lang="en-US" altLang="zh-CN" sz="1600" b="1">
                <a:latin typeface="微软雅黑" panose="020B0503020204020204" pitchFamily="2" charset="-122"/>
                <a:ea typeface="微软雅黑" panose="020B0503020204020204" pitchFamily="2" charset="-122"/>
              </a:endParaRPr>
            </a:p>
            <a:p>
              <a:pPr eaLnBrk="0" hangingPunct="0"/>
              <a:r>
                <a:rPr lang="zh-CN" altLang="en-US" sz="1600">
                  <a:latin typeface="微软雅黑" panose="020B0503020204020204" pitchFamily="2" charset="-122"/>
                  <a:ea typeface="微软雅黑" panose="020B0503020204020204" pitchFamily="2" charset="-122"/>
                  <a:sym typeface="+mn-ea"/>
                </a:rPr>
                <a:t>供应需求预期的准确性</a:t>
              </a:r>
              <a:endParaRPr lang="en-US" altLang="zh-CN" sz="1600" dirty="0">
                <a:solidFill>
                  <a:srgbClr val="F8F8F8"/>
                </a:solidFill>
                <a:latin typeface="微软雅黑" panose="020B0503020204020204" pitchFamily="2" charset="-122"/>
                <a:ea typeface="微软雅黑" panose="020B0503020204020204" pitchFamily="2" charset="-122"/>
              </a:endParaRPr>
            </a:p>
          </p:txBody>
        </p:sp>
        <p:sp>
          <p:nvSpPr>
            <p:cNvPr id="10" name="TextBox 12"/>
            <p:cNvSpPr txBox="1"/>
            <p:nvPr/>
          </p:nvSpPr>
          <p:spPr>
            <a:xfrm>
              <a:off x="1899" y="9142"/>
              <a:ext cx="3671" cy="1695"/>
            </a:xfrm>
            <a:prstGeom prst="rect">
              <a:avLst/>
            </a:prstGeom>
            <a:noFill/>
            <a:ln w="9525">
              <a:noFill/>
            </a:ln>
          </p:spPr>
          <p:txBody>
            <a:bodyPr wrap="square">
              <a:spAutoFit/>
            </a:bodyPr>
            <a:lstStyle/>
            <a:p>
              <a:pPr algn="ctr"/>
              <a:r>
                <a:rPr lang="zh-CN" altLang="en-US" sz="1600" b="1">
                  <a:latin typeface="微软雅黑" panose="020B0503020204020204" pitchFamily="2" charset="-122"/>
                  <a:ea typeface="微软雅黑" panose="020B0503020204020204" pitchFamily="2" charset="-122"/>
                  <a:sym typeface="+mn-ea"/>
                </a:rPr>
                <a:t>全球化</a:t>
              </a:r>
            </a:p>
            <a:p>
              <a:pPr algn="ctr"/>
              <a:r>
                <a:rPr lang="zh-CN" altLang="en-US" sz="1600">
                  <a:latin typeface="微软雅黑" panose="020B0503020204020204" pitchFamily="2" charset="-122"/>
                  <a:ea typeface="微软雅黑" panose="020B0503020204020204" pitchFamily="2" charset="-122"/>
                  <a:sym typeface="+mn-ea"/>
                </a:rPr>
                <a:t>提前量、交付和质量是最大挑战</a:t>
              </a:r>
              <a:endParaRPr lang="en-US" altLang="zh-CN" sz="1600">
                <a:latin typeface="微软雅黑" panose="020B0503020204020204" pitchFamily="2" charset="-122"/>
                <a:ea typeface="微软雅黑" panose="020B0503020204020204" pitchFamily="2" charset="-122"/>
              </a:endParaRPr>
            </a:p>
            <a:p>
              <a:pPr algn="ctr"/>
              <a:endParaRPr lang="en-US" altLang="zh-CN" sz="1600" dirty="0">
                <a:solidFill>
                  <a:srgbClr val="F8F8F8"/>
                </a:solidFill>
                <a:latin typeface="微软雅黑" panose="020B0503020204020204" pitchFamily="2" charset="-122"/>
                <a:ea typeface="微软雅黑" panose="020B0503020204020204" pitchFamily="2" charset="-122"/>
              </a:endParaRPr>
            </a:p>
          </p:txBody>
        </p:sp>
        <p:sp>
          <p:nvSpPr>
            <p:cNvPr id="11" name="TextBox 14"/>
            <p:cNvSpPr txBox="1"/>
            <p:nvPr/>
          </p:nvSpPr>
          <p:spPr>
            <a:xfrm>
              <a:off x="7087" y="7615"/>
              <a:ext cx="3822" cy="628"/>
            </a:xfrm>
            <a:prstGeom prst="rect">
              <a:avLst/>
            </a:prstGeom>
            <a:noFill/>
            <a:ln w="9525">
              <a:noFill/>
            </a:ln>
          </p:spPr>
          <p:txBody>
            <a:bodyPr>
              <a:spAutoFit/>
            </a:bodyPr>
            <a:lstStyle/>
            <a:p>
              <a:pPr algn="ctr"/>
              <a:r>
                <a:rPr lang="en-US" altLang="zh-CN" sz="2000" dirty="0">
                  <a:solidFill>
                    <a:schemeClr val="accent1"/>
                  </a:solidFill>
                  <a:latin typeface="微软雅黑" panose="020B0503020204020204" pitchFamily="2" charset="-122"/>
                  <a:ea typeface="微软雅黑" panose="020B0503020204020204" pitchFamily="2" charset="-122"/>
                </a:rPr>
                <a:t>●</a:t>
              </a:r>
              <a:r>
                <a:rPr lang="zh-CN" altLang="en-US" sz="1600">
                  <a:latin typeface="微软雅黑" panose="020B0503020204020204" pitchFamily="2" charset="-122"/>
                  <a:ea typeface="微软雅黑" panose="020B0503020204020204" pitchFamily="2" charset="-122"/>
                  <a:sym typeface="+mn-ea"/>
                </a:rPr>
                <a:t>物流时效</a:t>
              </a:r>
              <a:endParaRPr lang="en-US" altLang="zh-CN" sz="1600" dirty="0">
                <a:solidFill>
                  <a:schemeClr val="accent1"/>
                </a:solidFill>
                <a:latin typeface="微软雅黑" panose="020B0503020204020204" pitchFamily="2" charset="-122"/>
                <a:ea typeface="微软雅黑" panose="020B0503020204020204" pitchFamily="2" charset="-122"/>
              </a:endParaRPr>
            </a:p>
          </p:txBody>
        </p:sp>
        <p:sp>
          <p:nvSpPr>
            <p:cNvPr id="12" name="TextBox 15"/>
            <p:cNvSpPr txBox="1"/>
            <p:nvPr/>
          </p:nvSpPr>
          <p:spPr>
            <a:xfrm>
              <a:off x="7087" y="9294"/>
              <a:ext cx="3822" cy="531"/>
            </a:xfrm>
            <a:prstGeom prst="rect">
              <a:avLst/>
            </a:prstGeom>
            <a:noFill/>
            <a:ln w="9525">
              <a:noFill/>
            </a:ln>
          </p:spPr>
          <p:txBody>
            <a:bodyPr>
              <a:spAutoFit/>
            </a:bodyPr>
            <a:lstStyle/>
            <a:p>
              <a:pPr algn="ctr"/>
              <a:r>
                <a:rPr lang="en-US" altLang="zh-CN" sz="1600" dirty="0">
                  <a:solidFill>
                    <a:schemeClr val="accent1"/>
                  </a:solidFill>
                  <a:latin typeface="微软雅黑" panose="020B0503020204020204" pitchFamily="2" charset="-122"/>
                  <a:ea typeface="微软雅黑" panose="020B0503020204020204" pitchFamily="2" charset="-122"/>
                </a:rPr>
                <a:t>●</a:t>
              </a:r>
              <a:r>
                <a:rPr lang="zh-CN" altLang="en-US" sz="1600">
                  <a:latin typeface="微软雅黑" panose="020B0503020204020204" pitchFamily="2" charset="-122"/>
                  <a:ea typeface="微软雅黑" panose="020B0503020204020204" pitchFamily="2" charset="-122"/>
                  <a:sym typeface="+mn-ea"/>
                </a:rPr>
                <a:t>多式联运</a:t>
              </a:r>
              <a:endParaRPr lang="en-US" altLang="zh-CN" sz="1600" dirty="0">
                <a:solidFill>
                  <a:schemeClr val="accent1"/>
                </a:solidFill>
                <a:latin typeface="微软雅黑" panose="020B0503020204020204" pitchFamily="2" charset="-122"/>
                <a:ea typeface="微软雅黑" panose="020B0503020204020204" pitchFamily="2" charset="-122"/>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4034"/>
                                        </p:tgtEl>
                                        <p:attrNameLst>
                                          <p:attrName>style.visibility</p:attrName>
                                        </p:attrNameLst>
                                      </p:cBhvr>
                                      <p:to>
                                        <p:strVal val="visible"/>
                                      </p:to>
                                    </p:set>
                                    <p:anim calcmode="lin" valueType="num">
                                      <p:cBhvr>
                                        <p:cTn id="7" dur="400" fill="hold"/>
                                        <p:tgtEl>
                                          <p:spTgt spid="44034"/>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44034"/>
                                        </p:tgtEl>
                                        <p:attrNameLst>
                                          <p:attrName>ppt_y</p:attrName>
                                        </p:attrNameLst>
                                      </p:cBhvr>
                                      <p:tavLst>
                                        <p:tav tm="0">
                                          <p:val>
                                            <p:strVal val="#ppt_y"/>
                                          </p:val>
                                        </p:tav>
                                        <p:tav tm="100000">
                                          <p:val>
                                            <p:strVal val="#ppt_y"/>
                                          </p:val>
                                        </p:tav>
                                      </p:tavLst>
                                    </p:anim>
                                    <p:anim calcmode="lin" valueType="num">
                                      <p:cBhvr>
                                        <p:cTn id="9" dur="400" fill="hold"/>
                                        <p:tgtEl>
                                          <p:spTgt spid="44034"/>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440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44034"/>
                                        </p:tgtEl>
                                      </p:cBhvr>
                                    </p:animEffect>
                                  </p:childTnLst>
                                </p:cTn>
                              </p:par>
                            </p:childTnLst>
                          </p:cTn>
                        </p:par>
                        <p:par>
                          <p:cTn id="12" fill="hold">
                            <p:stCondLst>
                              <p:cond delay="840"/>
                            </p:stCondLst>
                            <p:childTnLst>
                              <p:par>
                                <p:cTn id="13" presetID="22" presetClass="entr" presetSubtype="1" fill="hold" grpId="0" nodeType="afterEffect">
                                  <p:stCondLst>
                                    <p:cond delay="0"/>
                                  </p:stCondLst>
                                  <p:childTnLst>
                                    <p:set>
                                      <p:cBhvr>
                                        <p:cTn id="14" dur="1" fill="hold">
                                          <p:stCondLst>
                                            <p:cond delay="0"/>
                                          </p:stCondLst>
                                        </p:cTn>
                                        <p:tgtEl>
                                          <p:spTgt spid="29721"/>
                                        </p:tgtEl>
                                        <p:attrNameLst>
                                          <p:attrName>style.visibility</p:attrName>
                                        </p:attrNameLst>
                                      </p:cBhvr>
                                      <p:to>
                                        <p:strVal val="visible"/>
                                      </p:to>
                                    </p:set>
                                    <p:animEffect transition="in" filter="wipe(up)">
                                      <p:cBhvr>
                                        <p:cTn id="15" dur="500"/>
                                        <p:tgtEl>
                                          <p:spTgt spid="29721"/>
                                        </p:tgtEl>
                                      </p:cBhvr>
                                    </p:animEffect>
                                  </p:childTnLst>
                                </p:cTn>
                              </p:par>
                            </p:childTnLst>
                          </p:cTn>
                        </p:par>
                        <p:par>
                          <p:cTn id="16" fill="hold">
                            <p:stCondLst>
                              <p:cond delay="1340"/>
                            </p:stCondLst>
                            <p:childTnLst>
                              <p:par>
                                <p:cTn id="17" presetID="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p:bldP spid="297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智慧物流手机</a:t>
            </a:r>
            <a:endParaRPr kumimoji="1"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2</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4" name="组合 3"/>
          <p:cNvGrpSpPr/>
          <p:nvPr/>
        </p:nvGrpSpPr>
        <p:grpSpPr>
          <a:xfrm>
            <a:off x="1273810" y="1052830"/>
            <a:ext cx="9432925" cy="5165725"/>
            <a:chOff x="857" y="1823"/>
            <a:chExt cx="14855" cy="8135"/>
          </a:xfrm>
        </p:grpSpPr>
        <p:pic>
          <p:nvPicPr>
            <p:cNvPr id="87043" name="Picture 3"/>
            <p:cNvPicPr>
              <a:picLocks noChangeAspect="1" noChangeArrowheads="1"/>
            </p:cNvPicPr>
            <p:nvPr/>
          </p:nvPicPr>
          <p:blipFill>
            <a:blip r:embed="rId2"/>
            <a:srcRect/>
            <a:stretch>
              <a:fillRect/>
            </a:stretch>
          </p:blipFill>
          <p:spPr bwMode="auto">
            <a:xfrm>
              <a:off x="1384" y="4913"/>
              <a:ext cx="4480" cy="4460"/>
            </a:xfrm>
            <a:prstGeom prst="rect">
              <a:avLst/>
            </a:prstGeom>
            <a:noFill/>
            <a:ln w="9525">
              <a:noFill/>
              <a:miter lim="800000"/>
              <a:headEnd/>
              <a:tailEnd/>
            </a:ln>
          </p:spPr>
        </p:pic>
        <p:pic>
          <p:nvPicPr>
            <p:cNvPr id="87044" name="Picture 3"/>
            <p:cNvPicPr>
              <a:picLocks noChangeAspect="1" noChangeArrowheads="1"/>
            </p:cNvPicPr>
            <p:nvPr/>
          </p:nvPicPr>
          <p:blipFill>
            <a:blip r:embed="rId3"/>
            <a:srcRect/>
            <a:stretch>
              <a:fillRect/>
            </a:stretch>
          </p:blipFill>
          <p:spPr bwMode="auto">
            <a:xfrm>
              <a:off x="6372" y="5793"/>
              <a:ext cx="4240" cy="4120"/>
            </a:xfrm>
            <a:prstGeom prst="rect">
              <a:avLst/>
            </a:prstGeom>
            <a:noFill/>
            <a:ln w="9525">
              <a:noFill/>
              <a:miter lim="800000"/>
              <a:headEnd/>
              <a:tailEnd/>
            </a:ln>
          </p:spPr>
        </p:pic>
        <p:pic>
          <p:nvPicPr>
            <p:cNvPr id="87045" name="Picture 3"/>
            <p:cNvPicPr>
              <a:picLocks noChangeAspect="1" noChangeArrowheads="1"/>
            </p:cNvPicPr>
            <p:nvPr/>
          </p:nvPicPr>
          <p:blipFill>
            <a:blip r:embed="rId4"/>
            <a:srcRect/>
            <a:stretch>
              <a:fillRect/>
            </a:stretch>
          </p:blipFill>
          <p:spPr bwMode="auto">
            <a:xfrm>
              <a:off x="11197" y="5718"/>
              <a:ext cx="4000" cy="4240"/>
            </a:xfrm>
            <a:prstGeom prst="rect">
              <a:avLst/>
            </a:prstGeom>
            <a:noFill/>
            <a:ln w="9525">
              <a:noFill/>
              <a:miter lim="800000"/>
              <a:headEnd/>
              <a:tailEnd/>
            </a:ln>
          </p:spPr>
        </p:pic>
        <p:sp>
          <p:nvSpPr>
            <p:cNvPr id="2" name="TextBox 1"/>
            <p:cNvSpPr txBox="1"/>
            <p:nvPr/>
          </p:nvSpPr>
          <p:spPr>
            <a:xfrm>
              <a:off x="857" y="1998"/>
              <a:ext cx="5120" cy="2596"/>
            </a:xfrm>
            <a:prstGeom prst="rect">
              <a:avLst/>
            </a:prstGeom>
            <a:noFill/>
          </p:spPr>
          <p:txBody>
            <a:bodyPr wrap="none" lIns="0" tIns="0" rIns="0">
              <a:spAutoFit/>
            </a:bodyPr>
            <a:lstStyle/>
            <a:p>
              <a:pPr fontAlgn="auto">
                <a:lnSpc>
                  <a:spcPts val="1500"/>
                </a:lnSpc>
                <a:spcBef>
                  <a:spcPts val="0"/>
                </a:spcBef>
                <a:spcAft>
                  <a:spcPts val="0"/>
                </a:spcAft>
                <a:defRPr/>
              </a:pPr>
              <a:r>
                <a:rPr lang="en-US" altLang="zh-CN" sz="1595" dirty="0">
                  <a:solidFill>
                    <a:srgbClr val="7889FB"/>
                  </a:solidFill>
                  <a:latin typeface="微软雅黑" panose="020B0503020204020204" pitchFamily="2" charset="-122"/>
                  <a:ea typeface="微软雅黑" panose="020B0503020204020204" pitchFamily="2" charset="-122"/>
                  <a:cs typeface="Times New Roman" panose="02020603050405020304" pitchFamily="18" charset="0"/>
                </a:rPr>
                <a:t>货物车辆智能匹配：</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大大减少了司</a:t>
              </a:r>
            </a:p>
            <a:p>
              <a:pPr fontAlgn="auto">
                <a:lnSpc>
                  <a:spcPts val="19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机空驶时间以及等货时间，多快好</a:t>
              </a:r>
            </a:p>
            <a:p>
              <a:pPr fontAlgn="auto">
                <a:lnSpc>
                  <a:spcPts val="18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省地完成货源与车源的撮合匹配</a:t>
              </a:r>
            </a:p>
            <a:p>
              <a:pPr fontAlgn="auto">
                <a:lnSpc>
                  <a:spcPts val="1000"/>
                </a:lnSpc>
                <a:spcBef>
                  <a:spcPts val="0"/>
                </a:spcBef>
                <a:spcAft>
                  <a:spcPts val="0"/>
                </a:spcAft>
                <a:defRPr/>
              </a:pPr>
              <a:endParaRPr lang="en-US" altLang="zh-CN" dirty="0">
                <a:latin typeface="微软雅黑" panose="020B0503020204020204" pitchFamily="2" charset="-122"/>
                <a:ea typeface="微软雅黑" panose="020B0503020204020204" pitchFamily="2" charset="-122"/>
              </a:endParaRPr>
            </a:p>
            <a:p>
              <a:pPr fontAlgn="auto">
                <a:lnSpc>
                  <a:spcPts val="1000"/>
                </a:lnSpc>
                <a:spcBef>
                  <a:spcPts val="0"/>
                </a:spcBef>
                <a:spcAft>
                  <a:spcPts val="0"/>
                </a:spcAft>
                <a:defRPr/>
              </a:pPr>
              <a:endParaRPr lang="en-US" altLang="zh-CN" dirty="0">
                <a:latin typeface="微软雅黑" panose="020B0503020204020204" pitchFamily="2" charset="-122"/>
                <a:ea typeface="微软雅黑" panose="020B0503020204020204" pitchFamily="2" charset="-122"/>
              </a:endParaRPr>
            </a:p>
            <a:p>
              <a:pPr fontAlgn="auto">
                <a:lnSpc>
                  <a:spcPts val="1600"/>
                </a:lnSpc>
                <a:spcBef>
                  <a:spcPts val="0"/>
                </a:spcBef>
                <a:spcAft>
                  <a:spcPts val="0"/>
                </a:spcAft>
                <a:defRPr/>
              </a:pPr>
              <a:r>
                <a:rPr lang="en-US" altLang="zh-CN" sz="1595" dirty="0">
                  <a:solidFill>
                    <a:srgbClr val="7889FB"/>
                  </a:solidFill>
                  <a:latin typeface="微软雅黑" panose="020B0503020204020204" pitchFamily="2" charset="-122"/>
                  <a:ea typeface="微软雅黑" panose="020B0503020204020204" pitchFamily="2" charset="-122"/>
                  <a:cs typeface="Times New Roman" panose="02020603050405020304" pitchFamily="18" charset="0"/>
                </a:rPr>
                <a:t>反馈评级：</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根据信用评级，让最好的</a:t>
              </a:r>
            </a:p>
            <a:p>
              <a:pPr fontAlgn="auto">
                <a:lnSpc>
                  <a:spcPts val="1900"/>
                </a:lnSpc>
                <a:spcBef>
                  <a:spcPts val="0"/>
                </a:spcBef>
                <a:spcAft>
                  <a:spcPts val="0"/>
                </a:spcAft>
                <a:defRPr/>
              </a:pPr>
              <a:r>
                <a:rPr lang="en-US" altLang="zh-CN" sz="1600"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货找到信用最好的司机建立平台上司</a:t>
              </a:r>
            </a:p>
            <a:p>
              <a:pPr fontAlgn="auto">
                <a:lnSpc>
                  <a:spcPts val="1800"/>
                </a:lnSpc>
                <a:spcBef>
                  <a:spcPts val="0"/>
                </a:spcBef>
                <a:spcAft>
                  <a:spcPts val="0"/>
                </a:spcAf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机的绩效机制，提升平台运力质量</a:t>
              </a:r>
            </a:p>
          </p:txBody>
        </p:sp>
        <p:sp>
          <p:nvSpPr>
            <p:cNvPr id="15" name="TextBox 1"/>
            <p:cNvSpPr txBox="1"/>
            <p:nvPr/>
          </p:nvSpPr>
          <p:spPr>
            <a:xfrm>
              <a:off x="9632" y="1823"/>
              <a:ext cx="6080" cy="4030"/>
            </a:xfrm>
            <a:prstGeom prst="rect">
              <a:avLst/>
            </a:prstGeom>
            <a:noFill/>
          </p:spPr>
          <p:txBody>
            <a:bodyPr wrap="none" lIns="0" tIns="0" rIns="0">
              <a:spAutoFit/>
            </a:bodyPr>
            <a:lstStyle/>
            <a:p>
              <a:pPr fontAlgn="auto">
                <a:lnSpc>
                  <a:spcPts val="1500"/>
                </a:lnSpc>
                <a:spcBef>
                  <a:spcPts val="0"/>
                </a:spcBef>
                <a:spcAft>
                  <a:spcPts val="0"/>
                </a:spcAft>
                <a:tabLst>
                  <a:tab pos="76200" algn="l"/>
                  <a:tab pos="533400" algn="l"/>
                </a:tabLst>
                <a:defRPr/>
              </a:pPr>
              <a:r>
                <a:rPr lang="en-US" altLang="zh-CN" sz="1595" dirty="0">
                  <a:solidFill>
                    <a:srgbClr val="7889FB"/>
                  </a:solidFill>
                  <a:latin typeface="微软雅黑" panose="020B0503020204020204" pitchFamily="2" charset="-122"/>
                  <a:ea typeface="微软雅黑" panose="020B0503020204020204" pitchFamily="2" charset="-122"/>
                  <a:cs typeface="Times New Roman" panose="02020603050405020304" pitchFamily="18" charset="0"/>
                </a:rPr>
                <a:t>社交协同：</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通过智能资讯推送，博客功能，</a:t>
              </a:r>
            </a:p>
            <a:p>
              <a:pPr fontAlgn="auto">
                <a:lnSpc>
                  <a:spcPts val="1900"/>
                </a:lnSpc>
                <a:spcBef>
                  <a:spcPts val="0"/>
                </a:spcBef>
                <a:spcAft>
                  <a:spcPts val="0"/>
                </a:spcAft>
                <a:tabLst>
                  <a:tab pos="76200" algn="l"/>
                  <a:tab pos="533400" algn="l"/>
                </a:tabLs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建立司机的在线社区，吸引新的司机，同</a:t>
              </a:r>
            </a:p>
            <a:p>
              <a:pPr fontAlgn="auto">
                <a:lnSpc>
                  <a:spcPts val="1800"/>
                </a:lnSpc>
                <a:spcBef>
                  <a:spcPts val="0"/>
                </a:spcBef>
                <a:spcAft>
                  <a:spcPts val="0"/>
                </a:spcAft>
                <a:tabLst>
                  <a:tab pos="76200" algn="l"/>
                  <a:tab pos="533400" algn="l"/>
                </a:tabLst>
                <a:defRPr/>
              </a:pP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时增大现有用户对平台的粘性</a:t>
              </a:r>
            </a:p>
            <a:p>
              <a:pPr fontAlgn="auto">
                <a:lnSpc>
                  <a:spcPts val="1000"/>
                </a:lnSpc>
                <a:spcBef>
                  <a:spcPts val="0"/>
                </a:spcBef>
                <a:spcAft>
                  <a:spcPts val="0"/>
                </a:spcAft>
                <a:defRPr/>
              </a:pPr>
              <a:endParaRPr lang="en-US" altLang="zh-CN" dirty="0">
                <a:latin typeface="微软雅黑" panose="020B0503020204020204" pitchFamily="2" charset="-122"/>
                <a:ea typeface="微软雅黑" panose="020B0503020204020204" pitchFamily="2" charset="-122"/>
              </a:endParaRPr>
            </a:p>
            <a:p>
              <a:pPr fontAlgn="auto">
                <a:lnSpc>
                  <a:spcPts val="1000"/>
                </a:lnSpc>
                <a:spcBef>
                  <a:spcPts val="0"/>
                </a:spcBef>
                <a:spcAft>
                  <a:spcPts val="0"/>
                </a:spcAft>
                <a:defRPr/>
              </a:pPr>
              <a:endParaRPr lang="en-US" altLang="zh-CN" dirty="0">
                <a:latin typeface="微软雅黑" panose="020B0503020204020204" pitchFamily="2" charset="-122"/>
                <a:ea typeface="微软雅黑" panose="020B0503020204020204" pitchFamily="2" charset="-122"/>
              </a:endParaRPr>
            </a:p>
            <a:p>
              <a:pPr fontAlgn="auto">
                <a:lnSpc>
                  <a:spcPts val="2200"/>
                </a:lnSpc>
                <a:spcBef>
                  <a:spcPts val="0"/>
                </a:spcBef>
                <a:spcAft>
                  <a:spcPts val="0"/>
                </a:spcAft>
                <a:tabLst>
                  <a:tab pos="76200" algn="l"/>
                  <a:tab pos="533400" algn="l"/>
                </a:tabLst>
                <a:defRPr/>
              </a:pPr>
              <a:r>
                <a:rPr lang="en-US" altLang="zh-CN" dirty="0">
                  <a:latin typeface="微软雅黑" panose="020B0503020204020204" pitchFamily="2" charset="-122"/>
                  <a:ea typeface="微软雅黑" panose="020B0503020204020204" pitchFamily="2" charset="-122"/>
                </a:rPr>
                <a:t>	</a:t>
              </a:r>
              <a:r>
                <a:rPr lang="en-US" altLang="zh-CN" sz="1595" dirty="0" err="1">
                  <a:solidFill>
                    <a:srgbClr val="7889FB"/>
                  </a:solidFill>
                  <a:latin typeface="微软雅黑" panose="020B0503020204020204" pitchFamily="2" charset="-122"/>
                  <a:ea typeface="微软雅黑" panose="020B0503020204020204" pitchFamily="2" charset="-122"/>
                  <a:cs typeface="Times New Roman" panose="02020603050405020304" pitchFamily="18" charset="0"/>
                </a:rPr>
                <a:t>地图向导：</a:t>
              </a:r>
              <a:r>
                <a:rPr lang="en-US" altLang="zh-CN" sz="1595" dirty="0" err="1">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电子地图</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/路</a:t>
              </a:r>
            </a:p>
            <a:p>
              <a:pPr fontAlgn="auto">
                <a:lnSpc>
                  <a:spcPts val="1800"/>
                </a:lnSpc>
                <a:spcBef>
                  <a:spcPts val="0"/>
                </a:spcBef>
                <a:spcAft>
                  <a:spcPts val="0"/>
                </a:spcAft>
                <a:tabLst>
                  <a:tab pos="76200" algn="l"/>
                  <a:tab pos="533400" algn="l"/>
                </a:tabLst>
                <a:defRPr/>
              </a:pPr>
              <a:r>
                <a:rPr lang="en-US" altLang="zh-CN" dirty="0">
                  <a:latin typeface="微软雅黑" panose="020B0503020204020204" pitchFamily="2" charset="-122"/>
                  <a:ea typeface="微软雅黑" panose="020B0503020204020204" pitchFamily="2" charset="-122"/>
                </a:rPr>
                <a:t>	</a:t>
              </a:r>
              <a:r>
                <a:rPr lang="en-US" altLang="zh-CN" sz="1595" dirty="0" err="1">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线推荐，提升平台的综合</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800"/>
                </a:lnSpc>
                <a:spcBef>
                  <a:spcPts val="0"/>
                </a:spcBef>
                <a:spcAft>
                  <a:spcPts val="0"/>
                </a:spcAft>
                <a:tabLst>
                  <a:tab pos="76200" algn="l"/>
                  <a:tab pos="533400" algn="l"/>
                </a:tabLst>
                <a:defRPr/>
              </a:pPr>
              <a:r>
                <a:rPr lang="en-US" altLang="zh-CN" dirty="0">
                  <a:latin typeface="微软雅黑" panose="020B0503020204020204" pitchFamily="2" charset="-122"/>
                  <a:ea typeface="微软雅黑" panose="020B0503020204020204" pitchFamily="2" charset="-122"/>
                </a:rPr>
                <a:t>	</a:t>
              </a:r>
              <a:r>
                <a:rPr lang="en-US" altLang="zh-CN" sz="1595" dirty="0" err="1">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服务能力</a:t>
              </a:r>
              <a:endPar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2400"/>
                </a:lnSpc>
                <a:spcBef>
                  <a:spcPts val="0"/>
                </a:spcBef>
                <a:spcAft>
                  <a:spcPts val="0"/>
                </a:spcAft>
                <a:tabLst>
                  <a:tab pos="76200" algn="l"/>
                  <a:tab pos="533400" algn="l"/>
                </a:tabLst>
                <a:defRPr/>
              </a:pPr>
              <a:r>
                <a:rPr lang="en-US" altLang="zh-CN" dirty="0">
                  <a:latin typeface="微软雅黑" panose="020B0503020204020204" pitchFamily="2" charset="-122"/>
                  <a:ea typeface="微软雅黑" panose="020B0503020204020204" pitchFamily="2" charset="-122"/>
                </a:rPr>
                <a:t>	</a:t>
              </a:r>
            </a:p>
            <a:p>
              <a:pPr fontAlgn="auto">
                <a:lnSpc>
                  <a:spcPts val="2400"/>
                </a:lnSpc>
                <a:spcBef>
                  <a:spcPts val="0"/>
                </a:spcBef>
                <a:spcAft>
                  <a:spcPts val="0"/>
                </a:spcAft>
                <a:tabLst>
                  <a:tab pos="76200" algn="l"/>
                  <a:tab pos="533400" algn="l"/>
                </a:tabLst>
                <a:defRPr/>
              </a:pPr>
              <a:r>
                <a:rPr lang="en-US" altLang="zh-CN" sz="1600" dirty="0" err="1">
                  <a:solidFill>
                    <a:srgbClr val="7889FB"/>
                  </a:solidFill>
                  <a:latin typeface="微软雅黑" panose="020B0503020204020204" pitchFamily="2" charset="-122"/>
                  <a:ea typeface="微软雅黑" panose="020B0503020204020204" pitchFamily="2" charset="-122"/>
                  <a:cs typeface="Times New Roman" panose="02020603050405020304" pitchFamily="18" charset="0"/>
                </a:rPr>
                <a:t>签收拍照：</a:t>
              </a:r>
              <a:r>
                <a:rPr lang="en-US" altLang="zh-CN" sz="1600" dirty="0" err="1">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解决以往货物回单周</a:t>
              </a:r>
              <a:endParaRPr lang="en-US" altLang="zh-CN" sz="1600"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endParaRPr>
            </a:p>
            <a:p>
              <a:pPr fontAlgn="auto">
                <a:lnSpc>
                  <a:spcPts val="1800"/>
                </a:lnSpc>
                <a:spcBef>
                  <a:spcPts val="0"/>
                </a:spcBef>
                <a:spcAft>
                  <a:spcPts val="0"/>
                </a:spcAft>
                <a:tabLst>
                  <a:tab pos="76200" algn="l"/>
                  <a:tab pos="533400" algn="l"/>
                </a:tabLst>
                <a:defRPr/>
              </a:pPr>
              <a:r>
                <a:rPr lang="en-US" altLang="zh-CN" dirty="0">
                  <a:latin typeface="微软雅黑" panose="020B0503020204020204" pitchFamily="2" charset="-122"/>
                  <a:ea typeface="微软雅黑" panose="020B0503020204020204" pitchFamily="2" charset="-122"/>
                </a:rPr>
                <a:t>	</a:t>
              </a:r>
              <a:r>
                <a:rPr lang="en-US" altLang="zh-CN" sz="1595" dirty="0">
                  <a:solidFill>
                    <a:srgbClr val="000000"/>
                  </a:solidFill>
                  <a:latin typeface="微软雅黑" panose="020B0503020204020204" pitchFamily="2" charset="-122"/>
                  <a:ea typeface="微软雅黑" panose="020B0503020204020204" pitchFamily="2" charset="-122"/>
                  <a:cs typeface="Times New Roman" panose="02020603050405020304" pitchFamily="18" charset="0"/>
                </a:rPr>
                <a:t>期慢的问题，加快结算周期</a:t>
              </a: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00"/>
                            </p:stCondLst>
                            <p:childTnLst>
                              <p:par>
                                <p:cTn id="13" presetID="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7"/>
          <p:cNvPicPr>
            <a:picLocks noChangeAspect="1"/>
          </p:cNvPicPr>
          <p:nvPr/>
        </p:nvPicPr>
        <p:blipFill>
          <a:blip r:embed="rId2"/>
          <a:stretch>
            <a:fillRect/>
          </a:stretch>
        </p:blipFill>
        <p:spPr>
          <a:xfrm>
            <a:off x="-4762" y="1709738"/>
            <a:ext cx="11287125" cy="3895725"/>
          </a:xfrm>
          <a:prstGeom prst="rect">
            <a:avLst/>
          </a:prstGeom>
          <a:noFill/>
          <a:ln w="9525">
            <a:noFill/>
          </a:ln>
        </p:spPr>
      </p:pic>
      <p:grpSp>
        <p:nvGrpSpPr>
          <p:cNvPr id="10243" name="组合 8"/>
          <p:cNvGrpSpPr/>
          <p:nvPr/>
        </p:nvGrpSpPr>
        <p:grpSpPr>
          <a:xfrm>
            <a:off x="1123950" y="2767013"/>
            <a:ext cx="2044700" cy="2051050"/>
            <a:chOff x="0" y="0"/>
            <a:chExt cx="2301875" cy="2308226"/>
          </a:xfrm>
        </p:grpSpPr>
        <p:sp>
          <p:nvSpPr>
            <p:cNvPr id="10244" name="Oval 5"/>
            <p:cNvSpPr/>
            <p:nvPr/>
          </p:nvSpPr>
          <p:spPr>
            <a:xfrm>
              <a:off x="0" y="0"/>
              <a:ext cx="2301875" cy="2308226"/>
            </a:xfrm>
            <a:prstGeom prst="ellipse">
              <a:avLst/>
            </a:prstGeom>
            <a:solidFill>
              <a:srgbClr val="FFFFFF"/>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10245" name="Freeform 6"/>
            <p:cNvSpPr>
              <a:spLocks noEditPoints="1"/>
            </p:cNvSpPr>
            <p:nvPr/>
          </p:nvSpPr>
          <p:spPr>
            <a:xfrm>
              <a:off x="123825" y="123825"/>
              <a:ext cx="2054225" cy="2058988"/>
            </a:xfrm>
            <a:custGeom>
              <a:avLst/>
              <a:gdLst/>
              <a:ahLst/>
              <a:cxnLst>
                <a:cxn ang="0">
                  <a:pos x="1027113" y="0"/>
                </a:cxn>
                <a:cxn ang="0">
                  <a:pos x="2054225" y="1029494"/>
                </a:cxn>
                <a:cxn ang="0">
                  <a:pos x="1027113" y="2058988"/>
                </a:cxn>
                <a:cxn ang="0">
                  <a:pos x="0" y="1029494"/>
                </a:cxn>
                <a:cxn ang="0">
                  <a:pos x="1027113" y="0"/>
                </a:cxn>
                <a:cxn ang="0">
                  <a:pos x="1027113" y="69754"/>
                </a:cxn>
                <a:cxn ang="0">
                  <a:pos x="1984011" y="1029494"/>
                </a:cxn>
                <a:cxn ang="0">
                  <a:pos x="1027113" y="1988611"/>
                </a:cxn>
                <a:cxn ang="0">
                  <a:pos x="69593" y="1029494"/>
                </a:cxn>
                <a:cxn ang="0">
                  <a:pos x="1027113" y="69754"/>
                </a:cxn>
              </a:cxnLst>
              <a:rect l="0" t="0" r="0" b="0"/>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alpha val="100000"/>
              </a:schemeClr>
            </a:solidFill>
            <a:ln w="9525">
              <a:noFill/>
            </a:ln>
          </p:spPr>
          <p:txBody>
            <a:bodyPr/>
            <a:lstStyle/>
            <a:p>
              <a:endParaRPr lang="zh-CN" altLang="en-US"/>
            </a:p>
          </p:txBody>
        </p:sp>
      </p:grpSp>
      <p:sp>
        <p:nvSpPr>
          <p:cNvPr id="10246" name="TextBox 16"/>
          <p:cNvSpPr txBox="1"/>
          <p:nvPr/>
        </p:nvSpPr>
        <p:spPr>
          <a:xfrm>
            <a:off x="3722053" y="2877185"/>
            <a:ext cx="6496050" cy="1753235"/>
          </a:xfrm>
          <a:prstGeom prst="rect">
            <a:avLst/>
          </a:prstGeom>
          <a:noFill/>
          <a:ln w="9525">
            <a:noFill/>
          </a:ln>
        </p:spPr>
        <p:txBody>
          <a:bodyPr>
            <a:spAutoFit/>
          </a:bodyPr>
          <a:lstStyle/>
          <a:p>
            <a:r>
              <a:rPr lang="zh-CN" altLang="en-US" sz="5400" b="1" dirty="0">
                <a:solidFill>
                  <a:schemeClr val="accent2"/>
                </a:solidFill>
                <a:latin typeface="微软雅黑" panose="020B0503020204020204" pitchFamily="2" charset="-122"/>
                <a:ea typeface="微软雅黑" panose="020B0503020204020204" pitchFamily="2" charset="-122"/>
                <a:sym typeface="+mn-ea"/>
              </a:rPr>
              <a:t>三、</a:t>
            </a:r>
            <a:r>
              <a:rPr lang="zh-CN" altLang="en-US" sz="5400" b="1" dirty="0" smtClean="0">
                <a:solidFill>
                  <a:schemeClr val="accent2"/>
                </a:solidFill>
                <a:latin typeface="微软雅黑" panose="020B0503020204020204" pitchFamily="2" charset="-122"/>
                <a:ea typeface="微软雅黑" panose="020B0503020204020204" pitchFamily="2" charset="-122"/>
                <a:sym typeface="+mn-ea"/>
              </a:rPr>
              <a:t>技术实现</a:t>
            </a:r>
          </a:p>
          <a:p>
            <a:endParaRPr lang="zh-CN" altLang="en-US" sz="54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0247" name="Freeform 42"/>
          <p:cNvSpPr>
            <a:spLocks noEditPoints="1"/>
          </p:cNvSpPr>
          <p:nvPr/>
        </p:nvSpPr>
        <p:spPr>
          <a:xfrm>
            <a:off x="1878013" y="3087688"/>
            <a:ext cx="536575" cy="1363662"/>
          </a:xfrm>
          <a:custGeom>
            <a:avLst/>
            <a:gdLst/>
            <a:ahLst/>
            <a:cxnLst>
              <a:cxn ang="0">
                <a:pos x="3018" y="486639"/>
              </a:cxn>
              <a:cxn ang="0">
                <a:pos x="3018" y="519682"/>
              </a:cxn>
              <a:cxn ang="0">
                <a:pos x="123750" y="865136"/>
              </a:cxn>
              <a:cxn ang="0">
                <a:pos x="235426" y="865136"/>
              </a:cxn>
              <a:cxn ang="0">
                <a:pos x="250517" y="853120"/>
              </a:cxn>
              <a:cxn ang="0">
                <a:pos x="250517" y="396520"/>
              </a:cxn>
              <a:cxn ang="0">
                <a:pos x="205243" y="351461"/>
              </a:cxn>
              <a:cxn ang="0">
                <a:pos x="274664" y="288379"/>
              </a:cxn>
              <a:cxn ang="0">
                <a:pos x="322956" y="354465"/>
              </a:cxn>
              <a:cxn ang="0">
                <a:pos x="277682" y="393516"/>
              </a:cxn>
              <a:cxn ang="0">
                <a:pos x="277682" y="853120"/>
              </a:cxn>
              <a:cxn ang="0">
                <a:pos x="292773" y="865136"/>
              </a:cxn>
              <a:cxn ang="0">
                <a:pos x="422559" y="865136"/>
              </a:cxn>
              <a:cxn ang="0">
                <a:pos x="534236" y="519682"/>
              </a:cxn>
              <a:cxn ang="0">
                <a:pos x="531217" y="486639"/>
              </a:cxn>
              <a:cxn ang="0">
                <a:pos x="274664" y="9012"/>
              </a:cxn>
              <a:cxn ang="0">
                <a:pos x="253536" y="9012"/>
              </a:cxn>
              <a:cxn ang="0">
                <a:pos x="129786" y="246323"/>
              </a:cxn>
              <a:cxn ang="0">
                <a:pos x="3018" y="486639"/>
              </a:cxn>
              <a:cxn ang="0">
                <a:pos x="42256" y="1048376"/>
              </a:cxn>
              <a:cxn ang="0">
                <a:pos x="42256" y="1348770"/>
              </a:cxn>
              <a:cxn ang="0">
                <a:pos x="57347" y="1363790"/>
              </a:cxn>
              <a:cxn ang="0">
                <a:pos x="338047" y="1363790"/>
              </a:cxn>
              <a:cxn ang="0">
                <a:pos x="350121" y="1348770"/>
              </a:cxn>
              <a:cxn ang="0">
                <a:pos x="350121" y="1030352"/>
              </a:cxn>
              <a:cxn ang="0">
                <a:pos x="413504" y="1030352"/>
              </a:cxn>
              <a:cxn ang="0">
                <a:pos x="413504" y="1357782"/>
              </a:cxn>
              <a:cxn ang="0">
                <a:pos x="437651" y="1363790"/>
              </a:cxn>
              <a:cxn ang="0">
                <a:pos x="485943" y="1363790"/>
              </a:cxn>
              <a:cxn ang="0">
                <a:pos x="507071" y="1342762"/>
              </a:cxn>
              <a:cxn ang="0">
                <a:pos x="507071" y="1048376"/>
              </a:cxn>
              <a:cxn ang="0">
                <a:pos x="470852" y="958258"/>
              </a:cxn>
              <a:cxn ang="0">
                <a:pos x="419541" y="904187"/>
              </a:cxn>
              <a:cxn ang="0">
                <a:pos x="123750" y="907191"/>
              </a:cxn>
              <a:cxn ang="0">
                <a:pos x="42256" y="1048376"/>
              </a:cxn>
            </a:cxnLst>
            <a:rect l="0" t="0" r="0" b="0"/>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chemeClr val="tx1">
              <a:alpha val="100000"/>
            </a:schemeClr>
          </a:solidFill>
          <a:ln w="9525">
            <a:noFill/>
          </a:ln>
        </p:spPr>
        <p:txBody>
          <a:bodyPr/>
          <a:lstStyle/>
          <a:p>
            <a:endParaRPr lang="zh-CN" altLang="en-US"/>
          </a:p>
        </p:txBody>
      </p:sp>
      <p:sp>
        <p:nvSpPr>
          <p:cNvPr id="10249" name="Oval 5"/>
          <p:cNvSpPr/>
          <p:nvPr/>
        </p:nvSpPr>
        <p:spPr>
          <a:xfrm>
            <a:off x="9694863" y="1204913"/>
            <a:ext cx="974725" cy="1008062"/>
          </a:xfrm>
          <a:prstGeom prst="ellipse">
            <a:avLst/>
          </a:prstGeom>
          <a:blipFill rotWithShape="1">
            <a:blip r:embed="rId3"/>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0250" name="Oval 6"/>
          <p:cNvSpPr/>
          <p:nvPr/>
        </p:nvSpPr>
        <p:spPr>
          <a:xfrm>
            <a:off x="8493125" y="1204913"/>
            <a:ext cx="974725" cy="1008062"/>
          </a:xfrm>
          <a:prstGeom prst="ellipse">
            <a:avLst/>
          </a:prstGeom>
          <a:blipFill rotWithShape="1">
            <a:blip r:embed="rId4"/>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0251" name="Oval 7"/>
          <p:cNvSpPr/>
          <p:nvPr/>
        </p:nvSpPr>
        <p:spPr>
          <a:xfrm>
            <a:off x="7243763" y="1204913"/>
            <a:ext cx="974725" cy="1008062"/>
          </a:xfrm>
          <a:prstGeom prst="ellipse">
            <a:avLst/>
          </a:prstGeom>
          <a:blipFill rotWithShape="1">
            <a:blip r:embed="rId5"/>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Tree>
  </p:cSld>
  <p:clrMapOvr>
    <a:masterClrMapping/>
  </p:clrMapOvr>
  <p:transition spd="slow" advTm="516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10243"/>
                                        </p:tgtEl>
                                        <p:attrNameLst>
                                          <p:attrName>style.visibility</p:attrName>
                                        </p:attrNameLst>
                                      </p:cBhvr>
                                      <p:to>
                                        <p:strVal val="visible"/>
                                      </p:to>
                                    </p:set>
                                    <p:animEffect transition="in" filter="wheel(1)">
                                      <p:cBhvr>
                                        <p:cTn id="11" dur="500"/>
                                        <p:tgtEl>
                                          <p:spTgt spid="102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7"/>
                                        </p:tgtEl>
                                        <p:attrNameLst>
                                          <p:attrName>style.visibility</p:attrName>
                                        </p:attrNameLst>
                                      </p:cBhvr>
                                      <p:to>
                                        <p:strVal val="visible"/>
                                      </p:to>
                                    </p:set>
                                    <p:anim calcmode="lin" valueType="num">
                                      <p:cBhvr>
                                        <p:cTn id="15" dur="500" fill="hold"/>
                                        <p:tgtEl>
                                          <p:spTgt spid="10247"/>
                                        </p:tgtEl>
                                        <p:attrNameLst>
                                          <p:attrName>ppt_w</p:attrName>
                                        </p:attrNameLst>
                                      </p:cBhvr>
                                      <p:tavLst>
                                        <p:tav tm="0">
                                          <p:val>
                                            <p:fltVal val="0"/>
                                          </p:val>
                                        </p:tav>
                                        <p:tav tm="100000">
                                          <p:val>
                                            <p:strVal val="#ppt_w"/>
                                          </p:val>
                                        </p:tav>
                                      </p:tavLst>
                                    </p:anim>
                                    <p:anim calcmode="lin" valueType="num">
                                      <p:cBhvr>
                                        <p:cTn id="16" dur="500" fill="hold"/>
                                        <p:tgtEl>
                                          <p:spTgt spid="10247"/>
                                        </p:tgtEl>
                                        <p:attrNameLst>
                                          <p:attrName>ppt_h</p:attrName>
                                        </p:attrNameLst>
                                      </p:cBhvr>
                                      <p:tavLst>
                                        <p:tav tm="0">
                                          <p:val>
                                            <p:fltVal val="0"/>
                                          </p:val>
                                        </p:tav>
                                        <p:tav tm="100000">
                                          <p:val>
                                            <p:strVal val="#ppt_h"/>
                                          </p:val>
                                        </p:tav>
                                      </p:tavLst>
                                    </p:anim>
                                    <p:animEffect transition="in" filter="fade">
                                      <p:cBhvr>
                                        <p:cTn id="17" dur="500"/>
                                        <p:tgtEl>
                                          <p:spTgt spid="10247"/>
                                        </p:tgtEl>
                                      </p:cBhvr>
                                    </p:animEffect>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500" fill="hold">
                                          <p:stCondLst>
                                            <p:cond delay="0"/>
                                          </p:stCondLst>
                                        </p:cTn>
                                        <p:tgtEl>
                                          <p:spTgt spid="10246"/>
                                        </p:tgtEl>
                                        <p:attrNameLst>
                                          <p:attrName>style.visibility</p:attrName>
                                        </p:attrNameLst>
                                      </p:cBhvr>
                                      <p:to>
                                        <p:strVal val="visible"/>
                                      </p:to>
                                    </p:set>
                                    <p:anim by="(-#ppt_w*2)" calcmode="lin" valueType="num">
                                      <p:cBhvr rctx="PPT">
                                        <p:cTn id="21" dur="500" autoRev="1" fill="hold">
                                          <p:stCondLst>
                                            <p:cond delay="0"/>
                                          </p:stCondLst>
                                        </p:cTn>
                                        <p:tgtEl>
                                          <p:spTgt spid="10246"/>
                                        </p:tgtEl>
                                        <p:attrNameLst>
                                          <p:attrName>ppt_w</p:attrName>
                                        </p:attrNameLst>
                                      </p:cBhvr>
                                    </p:anim>
                                    <p:anim by="(#ppt_w*0.50)" calcmode="lin" valueType="num">
                                      <p:cBhvr>
                                        <p:cTn id="22" dur="500" decel="50000" autoRev="1" fill="hold">
                                          <p:stCondLst>
                                            <p:cond delay="0"/>
                                          </p:stCondLst>
                                        </p:cTn>
                                        <p:tgtEl>
                                          <p:spTgt spid="10246"/>
                                        </p:tgtEl>
                                        <p:attrNameLst>
                                          <p:attrName>ppt_x</p:attrName>
                                        </p:attrNameLst>
                                      </p:cBhvr>
                                    </p:anim>
                                    <p:anim from="(-#ppt_h/2)" to="(#ppt_y)" calcmode="lin" valueType="num">
                                      <p:cBhvr>
                                        <p:cTn id="23" dur="500" fill="hold">
                                          <p:stCondLst>
                                            <p:cond delay="0"/>
                                          </p:stCondLst>
                                        </p:cTn>
                                        <p:tgtEl>
                                          <p:spTgt spid="10246"/>
                                        </p:tgtEl>
                                        <p:attrNameLst>
                                          <p:attrName>ppt_y</p:attrName>
                                        </p:attrNameLst>
                                      </p:cBhvr>
                                    </p:anim>
                                    <p:animRot by="21600000">
                                      <p:cBhvr>
                                        <p:cTn id="24" dur="500" fill="hold">
                                          <p:stCondLst>
                                            <p:cond delay="0"/>
                                          </p:stCondLst>
                                        </p:cTn>
                                        <p:tgtEl>
                                          <p:spTgt spid="10246"/>
                                        </p:tgtEl>
                                        <p:attrNameLst>
                                          <p:attrName>r</p:attrName>
                                        </p:attrNameLst>
                                      </p:cBhvr>
                                    </p:animRot>
                                  </p:childTnLst>
                                </p:cTn>
                              </p:par>
                            </p:childTnLst>
                          </p:cTn>
                        </p:par>
                        <p:par>
                          <p:cTn id="25" fill="hold">
                            <p:stCondLst>
                              <p:cond delay="2250"/>
                            </p:stCondLst>
                            <p:childTnLst>
                              <p:par>
                                <p:cTn id="26" presetID="2" presetClass="entr" presetSubtype="12" fill="hold" grpId="0" nodeType="afterEffect">
                                  <p:stCondLst>
                                    <p:cond delay="0"/>
                                  </p:stCondLst>
                                  <p:childTnLst>
                                    <p:set>
                                      <p:cBhvr>
                                        <p:cTn id="27" dur="1" fill="hold">
                                          <p:stCondLst>
                                            <p:cond delay="0"/>
                                          </p:stCondLst>
                                        </p:cTn>
                                        <p:tgtEl>
                                          <p:spTgt spid="10251"/>
                                        </p:tgtEl>
                                        <p:attrNameLst>
                                          <p:attrName>style.visibility</p:attrName>
                                        </p:attrNameLst>
                                      </p:cBhvr>
                                      <p:to>
                                        <p:strVal val="visible"/>
                                      </p:to>
                                    </p:set>
                                    <p:anim calcmode="lin" valueType="num">
                                      <p:cBhvr additive="base">
                                        <p:cTn id="28" dur="500" fill="hold"/>
                                        <p:tgtEl>
                                          <p:spTgt spid="10251"/>
                                        </p:tgtEl>
                                        <p:attrNameLst>
                                          <p:attrName>ppt_x</p:attrName>
                                        </p:attrNameLst>
                                      </p:cBhvr>
                                      <p:tavLst>
                                        <p:tav tm="0">
                                          <p:val>
                                            <p:strVal val="0-#ppt_w/2"/>
                                          </p:val>
                                        </p:tav>
                                        <p:tav tm="100000">
                                          <p:val>
                                            <p:strVal val="#ppt_x"/>
                                          </p:val>
                                        </p:tav>
                                      </p:tavLst>
                                    </p:anim>
                                    <p:anim calcmode="lin" valueType="num">
                                      <p:cBhvr additive="base">
                                        <p:cTn id="29" dur="500" fill="hold"/>
                                        <p:tgtEl>
                                          <p:spTgt spid="1025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
                                  </p:stCondLst>
                                  <p:childTnLst>
                                    <p:set>
                                      <p:cBhvr>
                                        <p:cTn id="31" dur="1" fill="hold">
                                          <p:stCondLst>
                                            <p:cond delay="0"/>
                                          </p:stCondLst>
                                        </p:cTn>
                                        <p:tgtEl>
                                          <p:spTgt spid="10250"/>
                                        </p:tgtEl>
                                        <p:attrNameLst>
                                          <p:attrName>style.visibility</p:attrName>
                                        </p:attrNameLst>
                                      </p:cBhvr>
                                      <p:to>
                                        <p:strVal val="visible"/>
                                      </p:to>
                                    </p:set>
                                    <p:anim calcmode="lin" valueType="num">
                                      <p:cBhvr additive="base">
                                        <p:cTn id="32" dur="500" fill="hold"/>
                                        <p:tgtEl>
                                          <p:spTgt spid="10250"/>
                                        </p:tgtEl>
                                        <p:attrNameLst>
                                          <p:attrName>ppt_x</p:attrName>
                                        </p:attrNameLst>
                                      </p:cBhvr>
                                      <p:tavLst>
                                        <p:tav tm="0">
                                          <p:val>
                                            <p:strVal val="0-#ppt_w/2"/>
                                          </p:val>
                                        </p:tav>
                                        <p:tav tm="100000">
                                          <p:val>
                                            <p:strVal val="#ppt_x"/>
                                          </p:val>
                                        </p:tav>
                                      </p:tavLst>
                                    </p:anim>
                                    <p:anim calcmode="lin" valueType="num">
                                      <p:cBhvr additive="base">
                                        <p:cTn id="33" dur="500" fill="hold"/>
                                        <p:tgtEl>
                                          <p:spTgt spid="10250"/>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200"/>
                                  </p:stCondLst>
                                  <p:childTnLst>
                                    <p:set>
                                      <p:cBhvr>
                                        <p:cTn id="35" dur="1" fill="hold">
                                          <p:stCondLst>
                                            <p:cond delay="0"/>
                                          </p:stCondLst>
                                        </p:cTn>
                                        <p:tgtEl>
                                          <p:spTgt spid="10249"/>
                                        </p:tgtEl>
                                        <p:attrNameLst>
                                          <p:attrName>style.visibility</p:attrName>
                                        </p:attrNameLst>
                                      </p:cBhvr>
                                      <p:to>
                                        <p:strVal val="visible"/>
                                      </p:to>
                                    </p:set>
                                    <p:anim calcmode="lin" valueType="num">
                                      <p:cBhvr additive="base">
                                        <p:cTn id="36" dur="500" fill="hold"/>
                                        <p:tgtEl>
                                          <p:spTgt spid="10249"/>
                                        </p:tgtEl>
                                        <p:attrNameLst>
                                          <p:attrName>ppt_x</p:attrName>
                                        </p:attrNameLst>
                                      </p:cBhvr>
                                      <p:tavLst>
                                        <p:tav tm="0">
                                          <p:val>
                                            <p:strVal val="0-#ppt_w/2"/>
                                          </p:val>
                                        </p:tav>
                                        <p:tav tm="100000">
                                          <p:val>
                                            <p:strVal val="#ppt_x"/>
                                          </p:val>
                                        </p:tav>
                                      </p:tavLst>
                                    </p:anim>
                                    <p:anim calcmode="lin" valueType="num">
                                      <p:cBhvr additive="base">
                                        <p:cTn id="37"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9" grpId="0" bldLvl="0" animBg="1"/>
      <p:bldP spid="10250" grpId="0" bldLvl="0" animBg="1"/>
      <p:bldP spid="10251"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a:solidFill>
                  <a:schemeClr val="accent2"/>
                </a:solidFill>
                <a:ea typeface="微软雅黑" panose="020B0503020204020204" pitchFamily="2" charset="-122"/>
                <a:cs typeface="+mj-cs"/>
                <a:sym typeface="+mn-ea"/>
              </a:rPr>
              <a:t>系统架构</a:t>
            </a: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3</a:t>
            </a:r>
            <a:endParaRPr lang="zh-CN" altLang="en-US" dirty="0">
              <a:solidFill>
                <a:schemeClr val="accent2"/>
              </a:solidFill>
              <a:latin typeface="Arial" panose="020B0604020202020204" pitchFamily="34" charset="0"/>
              <a:ea typeface="宋体" panose="02010600030101010101" pitchFamily="2" charset="-122"/>
            </a:endParaRPr>
          </a:p>
        </p:txBody>
      </p:sp>
      <p:pic>
        <p:nvPicPr>
          <p:cNvPr id="22531" name="图片 2"/>
          <p:cNvPicPr>
            <a:picLocks noChangeAspect="1" noChangeArrowheads="1"/>
          </p:cNvPicPr>
          <p:nvPr/>
        </p:nvPicPr>
        <p:blipFill>
          <a:blip r:embed="rId2"/>
          <a:srcRect/>
          <a:stretch>
            <a:fillRect/>
          </a:stretch>
        </p:blipFill>
        <p:spPr bwMode="auto">
          <a:xfrm>
            <a:off x="338455" y="1268413"/>
            <a:ext cx="11210925" cy="4714875"/>
          </a:xfrm>
          <a:prstGeom prst="rect">
            <a:avLst/>
          </a:prstGeom>
          <a:noFill/>
          <a:ln w="9525">
            <a:noFill/>
            <a:miter lim="800000"/>
            <a:headEnd/>
            <a:tailEnd/>
          </a:ln>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功能描述</a:t>
            </a:r>
            <a:endParaRPr lang="zh-CN" altLang="en-US" sz="2800" b="1" dirty="0" smtClean="0">
              <a:solidFill>
                <a:schemeClr val="accent2"/>
              </a:solidFill>
              <a:latin typeface="微软雅黑" panose="020B0503020204020204" pitchFamily="2" charset="-122"/>
              <a:ea typeface="微软雅黑" panose="020B0503020204020204" pitchFamily="2" charset="-122"/>
              <a:cs typeface="+mj-cs"/>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3</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4" name="组合 3"/>
          <p:cNvGrpSpPr/>
          <p:nvPr/>
        </p:nvGrpSpPr>
        <p:grpSpPr>
          <a:xfrm>
            <a:off x="3989070" y="1484630"/>
            <a:ext cx="3854450" cy="2218690"/>
            <a:chOff x="6282" y="2338"/>
            <a:chExt cx="6070" cy="3494"/>
          </a:xfrm>
        </p:grpSpPr>
        <p:sp>
          <p:nvSpPr>
            <p:cNvPr id="23556" name="圆角矩形 6"/>
            <p:cNvSpPr>
              <a:spLocks noChangeArrowheads="1"/>
            </p:cNvSpPr>
            <p:nvPr/>
          </p:nvSpPr>
          <p:spPr bwMode="auto">
            <a:xfrm>
              <a:off x="6282" y="2338"/>
              <a:ext cx="6070" cy="3494"/>
            </a:xfrm>
            <a:prstGeom prst="roundRect">
              <a:avLst>
                <a:gd name="adj" fmla="val 6394"/>
              </a:avLst>
            </a:prstGeom>
            <a:solidFill>
              <a:srgbClr val="FFFFFF"/>
            </a:solidFill>
            <a:ln w="50800">
              <a:solidFill>
                <a:srgbClr val="404040"/>
              </a:solidFill>
              <a:round/>
            </a:ln>
          </p:spPr>
          <p:txBody>
            <a:bodyPr anchor="ctr"/>
            <a:lstStyle/>
            <a:p>
              <a:endParaRPr lang="en-US" altLang="zh-CN">
                <a:solidFill>
                  <a:srgbClr val="FFFFFF"/>
                </a:solidFill>
                <a:latin typeface="-윤고딕140"/>
                <a:ea typeface="-윤고딕140"/>
                <a:cs typeface="-윤고딕140"/>
              </a:endParaRPr>
            </a:p>
          </p:txBody>
        </p:sp>
        <p:grpSp>
          <p:nvGrpSpPr>
            <p:cNvPr id="3" name="Group 78"/>
            <p:cNvGrpSpPr/>
            <p:nvPr/>
          </p:nvGrpSpPr>
          <p:grpSpPr bwMode="auto">
            <a:xfrm>
              <a:off x="6585" y="2433"/>
              <a:ext cx="5008" cy="3159"/>
              <a:chOff x="2988430" y="6409084"/>
              <a:chExt cx="2880757" cy="2843084"/>
            </a:xfrm>
          </p:grpSpPr>
          <p:sp>
            <p:nvSpPr>
              <p:cNvPr id="23562" name="AutoShape 3"/>
              <p:cNvSpPr>
                <a:spLocks noChangeArrowheads="1"/>
              </p:cNvSpPr>
              <p:nvPr/>
            </p:nvSpPr>
            <p:spPr bwMode="auto">
              <a:xfrm>
                <a:off x="2988430" y="8638115"/>
                <a:ext cx="615559" cy="614053"/>
              </a:xfrm>
              <a:prstGeom prst="cube">
                <a:avLst>
                  <a:gd name="adj" fmla="val 28912"/>
                </a:avLst>
              </a:prstGeom>
              <a:solidFill>
                <a:srgbClr val="00D000"/>
              </a:solidFill>
              <a:ln w="9525">
                <a:no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63" name="AutoShape 4"/>
              <p:cNvSpPr>
                <a:spLocks noChangeArrowheads="1"/>
              </p:cNvSpPr>
              <p:nvPr/>
            </p:nvSpPr>
            <p:spPr bwMode="auto">
              <a:xfrm>
                <a:off x="3664394" y="8444677"/>
                <a:ext cx="615559" cy="616301"/>
              </a:xfrm>
              <a:prstGeom prst="cube">
                <a:avLst>
                  <a:gd name="adj" fmla="val 28912"/>
                </a:avLst>
              </a:prstGeom>
              <a:solidFill>
                <a:srgbClr val="C0C0C0">
                  <a:alpha val="59999"/>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64" name="AutoShape 5"/>
              <p:cNvSpPr>
                <a:spLocks noChangeArrowheads="1"/>
              </p:cNvSpPr>
              <p:nvPr/>
            </p:nvSpPr>
            <p:spPr bwMode="auto">
              <a:xfrm>
                <a:off x="4092983" y="8444677"/>
                <a:ext cx="614121" cy="616301"/>
              </a:xfrm>
              <a:prstGeom prst="cube">
                <a:avLst>
                  <a:gd name="adj" fmla="val 28912"/>
                </a:avLst>
              </a:prstGeom>
              <a:solidFill>
                <a:srgbClr val="C0C0C0">
                  <a:alpha val="59999"/>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65" name="AutoShape 6"/>
              <p:cNvSpPr>
                <a:spLocks noChangeArrowheads="1"/>
              </p:cNvSpPr>
              <p:nvPr/>
            </p:nvSpPr>
            <p:spPr bwMode="auto">
              <a:xfrm>
                <a:off x="4521573" y="8444677"/>
                <a:ext cx="615559" cy="616301"/>
              </a:xfrm>
              <a:prstGeom prst="cube">
                <a:avLst>
                  <a:gd name="adj" fmla="val 28912"/>
                </a:avLst>
              </a:prstGeom>
              <a:solidFill>
                <a:srgbClr val="C0C0C0">
                  <a:alpha val="59999"/>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66" name="AutoShape 7"/>
              <p:cNvSpPr>
                <a:spLocks noChangeArrowheads="1"/>
              </p:cNvSpPr>
              <p:nvPr/>
            </p:nvSpPr>
            <p:spPr bwMode="auto">
              <a:xfrm>
                <a:off x="3182590" y="7936341"/>
                <a:ext cx="611243" cy="618551"/>
              </a:xfrm>
              <a:prstGeom prst="cube">
                <a:avLst>
                  <a:gd name="adj" fmla="val 28912"/>
                </a:avLst>
              </a:prstGeom>
              <a:solidFill>
                <a:srgbClr val="003366">
                  <a:alpha val="83920"/>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67" name="AutoShape 8"/>
              <p:cNvSpPr>
                <a:spLocks noChangeArrowheads="1"/>
              </p:cNvSpPr>
              <p:nvPr/>
            </p:nvSpPr>
            <p:spPr bwMode="auto">
              <a:xfrm>
                <a:off x="3182590" y="7502232"/>
                <a:ext cx="611243" cy="614051"/>
              </a:xfrm>
              <a:prstGeom prst="cube">
                <a:avLst>
                  <a:gd name="adj" fmla="val 28912"/>
                </a:avLst>
              </a:prstGeom>
              <a:solidFill>
                <a:srgbClr val="003366">
                  <a:alpha val="72156"/>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68" name="AutoShape 9"/>
              <p:cNvSpPr>
                <a:spLocks noChangeArrowheads="1"/>
              </p:cNvSpPr>
              <p:nvPr/>
            </p:nvSpPr>
            <p:spPr bwMode="auto">
              <a:xfrm>
                <a:off x="3182590" y="7061374"/>
                <a:ext cx="611243" cy="614051"/>
              </a:xfrm>
              <a:prstGeom prst="cube">
                <a:avLst>
                  <a:gd name="adj" fmla="val 28912"/>
                </a:avLst>
              </a:prstGeom>
              <a:solidFill>
                <a:srgbClr val="003366">
                  <a:alpha val="39999"/>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69" name="AutoShape 10"/>
              <p:cNvSpPr>
                <a:spLocks noChangeArrowheads="1"/>
              </p:cNvSpPr>
              <p:nvPr/>
            </p:nvSpPr>
            <p:spPr bwMode="auto">
              <a:xfrm>
                <a:off x="3744934" y="7929594"/>
                <a:ext cx="612682" cy="616301"/>
              </a:xfrm>
              <a:prstGeom prst="cube">
                <a:avLst>
                  <a:gd name="adj" fmla="val 28912"/>
                </a:avLst>
              </a:prstGeom>
              <a:solidFill>
                <a:srgbClr val="C0C0C0">
                  <a:alpha val="83920"/>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70" name="AutoShape 11"/>
              <p:cNvSpPr>
                <a:spLocks noChangeArrowheads="1"/>
              </p:cNvSpPr>
              <p:nvPr/>
            </p:nvSpPr>
            <p:spPr bwMode="auto">
              <a:xfrm>
                <a:off x="4172086" y="7929594"/>
                <a:ext cx="615559" cy="616301"/>
              </a:xfrm>
              <a:prstGeom prst="cube">
                <a:avLst>
                  <a:gd name="adj" fmla="val 28912"/>
                </a:avLst>
              </a:prstGeom>
              <a:solidFill>
                <a:srgbClr val="C0C0C0">
                  <a:alpha val="83920"/>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71" name="AutoShape 12"/>
              <p:cNvSpPr>
                <a:spLocks noChangeArrowheads="1"/>
              </p:cNvSpPr>
              <p:nvPr/>
            </p:nvSpPr>
            <p:spPr bwMode="auto">
              <a:xfrm>
                <a:off x="4602114" y="7929594"/>
                <a:ext cx="615559" cy="616301"/>
              </a:xfrm>
              <a:prstGeom prst="cube">
                <a:avLst>
                  <a:gd name="adj" fmla="val 28912"/>
                </a:avLst>
              </a:prstGeom>
              <a:solidFill>
                <a:srgbClr val="C0C0C0">
                  <a:alpha val="83920"/>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72" name="AutoShape 13"/>
              <p:cNvSpPr>
                <a:spLocks noChangeArrowheads="1"/>
              </p:cNvSpPr>
              <p:nvPr/>
            </p:nvSpPr>
            <p:spPr bwMode="auto">
              <a:xfrm>
                <a:off x="3744934" y="7490985"/>
                <a:ext cx="1464109" cy="618551"/>
              </a:xfrm>
              <a:prstGeom prst="cube">
                <a:avLst>
                  <a:gd name="adj" fmla="val 28912"/>
                </a:avLst>
              </a:prstGeom>
              <a:solidFill>
                <a:srgbClr val="F8F8F8"/>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73" name="AutoShape 14"/>
              <p:cNvSpPr>
                <a:spLocks noChangeArrowheads="1"/>
              </p:cNvSpPr>
              <p:nvPr/>
            </p:nvSpPr>
            <p:spPr bwMode="auto">
              <a:xfrm>
                <a:off x="3744934" y="7054626"/>
                <a:ext cx="612682" cy="614053"/>
              </a:xfrm>
              <a:prstGeom prst="cube">
                <a:avLst>
                  <a:gd name="adj" fmla="val 28912"/>
                </a:avLst>
              </a:prstGeom>
              <a:solidFill>
                <a:srgbClr val="C0C0C0">
                  <a:alpha val="39999"/>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74" name="AutoShape 15"/>
              <p:cNvSpPr>
                <a:spLocks noChangeArrowheads="1"/>
              </p:cNvSpPr>
              <p:nvPr/>
            </p:nvSpPr>
            <p:spPr bwMode="auto">
              <a:xfrm>
                <a:off x="4602114" y="7054626"/>
                <a:ext cx="615559" cy="614053"/>
              </a:xfrm>
              <a:prstGeom prst="cube">
                <a:avLst>
                  <a:gd name="adj" fmla="val 28912"/>
                </a:avLst>
              </a:prstGeom>
              <a:solidFill>
                <a:srgbClr val="C0C0C0">
                  <a:alpha val="39999"/>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75" name="AutoShape 16"/>
              <p:cNvSpPr>
                <a:spLocks noChangeArrowheads="1"/>
              </p:cNvSpPr>
              <p:nvPr/>
            </p:nvSpPr>
            <p:spPr bwMode="auto">
              <a:xfrm>
                <a:off x="5140008" y="8633616"/>
                <a:ext cx="612682" cy="618551"/>
              </a:xfrm>
              <a:prstGeom prst="cube">
                <a:avLst>
                  <a:gd name="adj" fmla="val 28912"/>
                </a:avLst>
              </a:prstGeom>
              <a:solidFill>
                <a:srgbClr val="3377FF"/>
              </a:solidFill>
              <a:ln w="9525">
                <a:no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76" name="AutoShape 19"/>
              <p:cNvSpPr>
                <a:spLocks noChangeArrowheads="1"/>
              </p:cNvSpPr>
              <p:nvPr/>
            </p:nvSpPr>
            <p:spPr bwMode="auto">
              <a:xfrm>
                <a:off x="4172086" y="7054626"/>
                <a:ext cx="615559" cy="614053"/>
              </a:xfrm>
              <a:prstGeom prst="cube">
                <a:avLst>
                  <a:gd name="adj" fmla="val 28912"/>
                </a:avLst>
              </a:prstGeom>
              <a:solidFill>
                <a:srgbClr val="C0C0C0">
                  <a:alpha val="39999"/>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77" name="AutoShape 20"/>
              <p:cNvSpPr>
                <a:spLocks noChangeArrowheads="1"/>
              </p:cNvSpPr>
              <p:nvPr/>
            </p:nvSpPr>
            <p:spPr bwMode="auto">
              <a:xfrm>
                <a:off x="3106364" y="6409084"/>
                <a:ext cx="611244" cy="614051"/>
              </a:xfrm>
              <a:prstGeom prst="cube">
                <a:avLst>
                  <a:gd name="adj" fmla="val 28912"/>
                </a:avLst>
              </a:prstGeom>
              <a:solidFill>
                <a:srgbClr val="FFC00D"/>
              </a:solidFill>
              <a:ln w="9525">
                <a:no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78" name="AutoShape 22"/>
              <p:cNvSpPr>
                <a:spLocks noChangeArrowheads="1"/>
              </p:cNvSpPr>
              <p:nvPr/>
            </p:nvSpPr>
            <p:spPr bwMode="auto">
              <a:xfrm>
                <a:off x="5140008" y="7936341"/>
                <a:ext cx="612682" cy="607304"/>
              </a:xfrm>
              <a:prstGeom prst="cube">
                <a:avLst>
                  <a:gd name="adj" fmla="val 28912"/>
                </a:avLst>
              </a:prstGeom>
              <a:solidFill>
                <a:srgbClr val="003366">
                  <a:alpha val="83920"/>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79" name="AutoShape 23"/>
              <p:cNvSpPr>
                <a:spLocks noChangeArrowheads="1"/>
              </p:cNvSpPr>
              <p:nvPr/>
            </p:nvSpPr>
            <p:spPr bwMode="auto">
              <a:xfrm>
                <a:off x="5140008" y="7502232"/>
                <a:ext cx="612682" cy="600556"/>
              </a:xfrm>
              <a:prstGeom prst="cube">
                <a:avLst>
                  <a:gd name="adj" fmla="val 28912"/>
                </a:avLst>
              </a:prstGeom>
              <a:solidFill>
                <a:srgbClr val="003366">
                  <a:alpha val="72156"/>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80" name="AutoShape 24"/>
              <p:cNvSpPr>
                <a:spLocks noChangeArrowheads="1"/>
              </p:cNvSpPr>
              <p:nvPr/>
            </p:nvSpPr>
            <p:spPr bwMode="auto">
              <a:xfrm>
                <a:off x="5140008" y="7061374"/>
                <a:ext cx="612682" cy="602806"/>
              </a:xfrm>
              <a:prstGeom prst="cube">
                <a:avLst>
                  <a:gd name="adj" fmla="val 28912"/>
                </a:avLst>
              </a:prstGeom>
              <a:solidFill>
                <a:srgbClr val="003366">
                  <a:alpha val="39999"/>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81" name="AutoShape 25"/>
              <p:cNvSpPr>
                <a:spLocks noChangeArrowheads="1"/>
              </p:cNvSpPr>
              <p:nvPr/>
            </p:nvSpPr>
            <p:spPr bwMode="auto">
              <a:xfrm>
                <a:off x="3746373" y="6528295"/>
                <a:ext cx="614120" cy="614053"/>
              </a:xfrm>
              <a:prstGeom prst="cube">
                <a:avLst>
                  <a:gd name="adj" fmla="val 28912"/>
                </a:avLst>
              </a:prstGeom>
              <a:solidFill>
                <a:srgbClr val="C0C0C0">
                  <a:alpha val="70195"/>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82" name="AutoShape 26"/>
              <p:cNvSpPr>
                <a:spLocks noChangeArrowheads="1"/>
              </p:cNvSpPr>
              <p:nvPr/>
            </p:nvSpPr>
            <p:spPr bwMode="auto">
              <a:xfrm>
                <a:off x="4162018" y="6526047"/>
                <a:ext cx="614121" cy="614051"/>
              </a:xfrm>
              <a:prstGeom prst="cube">
                <a:avLst>
                  <a:gd name="adj" fmla="val 28912"/>
                </a:avLst>
              </a:prstGeom>
              <a:solidFill>
                <a:srgbClr val="C0C0C0">
                  <a:alpha val="70195"/>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83" name="AutoShape 27"/>
              <p:cNvSpPr>
                <a:spLocks noChangeArrowheads="1"/>
              </p:cNvSpPr>
              <p:nvPr/>
            </p:nvSpPr>
            <p:spPr bwMode="auto">
              <a:xfrm>
                <a:off x="4603552" y="6528295"/>
                <a:ext cx="614120" cy="614053"/>
              </a:xfrm>
              <a:prstGeom prst="cube">
                <a:avLst>
                  <a:gd name="adj" fmla="val 28912"/>
                </a:avLst>
              </a:prstGeom>
              <a:solidFill>
                <a:srgbClr val="C0C0C0">
                  <a:alpha val="70195"/>
                </a:srgbClr>
              </a:solidFill>
              <a:ln w="9525">
                <a:solidFill>
                  <a:srgbClr val="FFFFFF">
                    <a:alpha val="79999"/>
                  </a:srgbClr>
                </a:solid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23584" name="AutoShape 28"/>
              <p:cNvSpPr>
                <a:spLocks noChangeArrowheads="1"/>
              </p:cNvSpPr>
              <p:nvPr/>
            </p:nvSpPr>
            <p:spPr bwMode="auto">
              <a:xfrm>
                <a:off x="5253628" y="6409084"/>
                <a:ext cx="615559" cy="614051"/>
              </a:xfrm>
              <a:prstGeom prst="cube">
                <a:avLst>
                  <a:gd name="adj" fmla="val 28912"/>
                </a:avLst>
              </a:prstGeom>
              <a:solidFill>
                <a:srgbClr val="FF1111"/>
              </a:solidFill>
              <a:ln w="9525">
                <a:noFill/>
                <a:miter lim="800000"/>
              </a:ln>
            </p:spPr>
            <p:txBody>
              <a:bodyPr wrap="none" anchor="ctr"/>
              <a:lstStyle/>
              <a:p>
                <a:pPr algn="ctr" defTabSz="457200"/>
                <a:endParaRPr lang="zh-CN" altLang="en-US" b="1">
                  <a:solidFill>
                    <a:srgbClr val="000000"/>
                  </a:solidFill>
                  <a:ea typeface="楷体_GB2312"/>
                  <a:cs typeface="楷体_GB2312"/>
                </a:endParaRPr>
              </a:p>
            </p:txBody>
          </p:sp>
          <p:sp>
            <p:nvSpPr>
              <p:cNvPr id="32" name="Rectangle 30"/>
              <p:cNvSpPr>
                <a:spLocks noChangeArrowheads="1"/>
              </p:cNvSpPr>
              <p:nvPr/>
            </p:nvSpPr>
            <p:spPr bwMode="gray">
              <a:xfrm>
                <a:off x="3878689" y="7144597"/>
                <a:ext cx="1225364" cy="1175921"/>
              </a:xfrm>
              <a:prstGeom prst="rect">
                <a:avLst/>
              </a:prstGeom>
              <a:noFill/>
              <a:ln w="9525" algn="ctr">
                <a:noFill/>
                <a:miter lim="800000"/>
              </a:ln>
            </p:spPr>
            <p:txBody>
              <a:bodyPr>
                <a:spAutoFit/>
              </a:bodyPr>
              <a:lstStyle/>
              <a:p>
                <a:pPr algn="ctr" defTabSz="457200" eaLnBrk="0" hangingPunct="0">
                  <a:buFontTx/>
                  <a:buNone/>
                  <a:defRPr/>
                </a:pPr>
                <a:r>
                  <a:rPr lang="zh-CN" altLang="en-US" sz="1600" b="1" dirty="0">
                    <a:solidFill>
                      <a:srgbClr val="6633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大数据</a:t>
                </a:r>
              </a:p>
              <a:p>
                <a:pPr algn="ctr" defTabSz="457200" eaLnBrk="0" hangingPunct="0">
                  <a:buFontTx/>
                  <a:buNone/>
                  <a:defRPr/>
                </a:pPr>
                <a:r>
                  <a:rPr lang="zh-CN" altLang="en-US" sz="1600" b="1" dirty="0">
                    <a:solidFill>
                      <a:srgbClr val="6633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交换共享</a:t>
                </a:r>
              </a:p>
              <a:p>
                <a:pPr algn="ctr" defTabSz="457200" eaLnBrk="0" hangingPunct="0">
                  <a:buFontTx/>
                  <a:buNone/>
                  <a:defRPr/>
                </a:pPr>
                <a:r>
                  <a:rPr lang="zh-CN" altLang="en-US" sz="1600" b="1" dirty="0">
                    <a:solidFill>
                      <a:srgbClr val="6633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开放平台</a:t>
                </a:r>
              </a:p>
            </p:txBody>
          </p:sp>
        </p:grpSp>
      </p:grpSp>
      <p:grpSp>
        <p:nvGrpSpPr>
          <p:cNvPr id="6" name="组合 5"/>
          <p:cNvGrpSpPr/>
          <p:nvPr/>
        </p:nvGrpSpPr>
        <p:grpSpPr>
          <a:xfrm>
            <a:off x="708025" y="962025"/>
            <a:ext cx="3183890" cy="4883785"/>
            <a:chOff x="1115" y="1515"/>
            <a:chExt cx="5014" cy="7691"/>
          </a:xfrm>
        </p:grpSpPr>
        <p:sp>
          <p:nvSpPr>
            <p:cNvPr id="33" name="AutoShape 10"/>
            <p:cNvSpPr/>
            <p:nvPr/>
          </p:nvSpPr>
          <p:spPr bwMode="auto">
            <a:xfrm flipH="1">
              <a:off x="1115" y="1515"/>
              <a:ext cx="5015" cy="434"/>
            </a:xfrm>
            <a:prstGeom prst="accentCallout2">
              <a:avLst>
                <a:gd name="adj1" fmla="val 21301"/>
                <a:gd name="adj2" fmla="val -1995"/>
                <a:gd name="adj3" fmla="val 21301"/>
                <a:gd name="adj4" fmla="val -11736"/>
                <a:gd name="adj5" fmla="val 321615"/>
                <a:gd name="adj6" fmla="val -23785"/>
              </a:avLst>
            </a:prstGeom>
            <a:noFill/>
            <a:ln w="9525">
              <a:solidFill>
                <a:srgbClr val="1C1C1C"/>
              </a:solidFill>
              <a:miter lim="800000"/>
              <a:headEnd type="diamond" w="med" len="med"/>
              <a:tailEnd type="diamond" w="med" len="med"/>
            </a:ln>
          </p:spPr>
          <p:txBody>
            <a:bodyPr/>
            <a:lstStyle/>
            <a:p>
              <a:pPr algn="ctr" defTabSz="457200" eaLnBrk="0" hangingPunct="0">
                <a:lnSpc>
                  <a:spcPct val="114000"/>
                </a:lnSpc>
                <a:spcBef>
                  <a:spcPts val="100"/>
                </a:spcBef>
                <a:buClr>
                  <a:srgbClr val="1F3F5F"/>
                </a:buClr>
                <a:buFontTx/>
                <a:buChar char="•"/>
                <a:defRPr/>
              </a:pPr>
              <a:r>
                <a:rPr lang="zh-CN" altLang="en-US" b="1" dirty="0">
                  <a:solidFill>
                    <a:srgbClr val="C08E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 </a:t>
              </a:r>
              <a:r>
                <a:rPr lang="zh-CN" altLang="en-US" sz="1600" b="1" dirty="0">
                  <a:solidFill>
                    <a:srgbClr val="C08E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信息资源服务</a:t>
              </a:r>
            </a:p>
            <a:p>
              <a:pPr algn="ctr" defTabSz="457200" eaLnBrk="0" hangingPunct="0">
                <a:lnSpc>
                  <a:spcPct val="114000"/>
                </a:lnSpc>
                <a:spcBef>
                  <a:spcPts val="100"/>
                </a:spcBef>
                <a:buClr>
                  <a:srgbClr val="1F3F5F"/>
                </a:buClr>
                <a:buFontTx/>
                <a:buChar char="•"/>
                <a:defRPr/>
              </a:pPr>
              <a:r>
                <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目录管理</a:t>
              </a:r>
            </a:p>
            <a:p>
              <a:pPr algn="ctr" defTabSz="457200" eaLnBrk="0" hangingPunct="0">
                <a:lnSpc>
                  <a:spcPct val="114000"/>
                </a:lnSpc>
                <a:spcBef>
                  <a:spcPts val="100"/>
                </a:spcBef>
                <a:buClr>
                  <a:srgbClr val="1F3F5F"/>
                </a:buClr>
                <a:buFontTx/>
                <a:buChar char="•"/>
                <a:defRPr/>
              </a:pPr>
              <a:r>
                <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服务接入管理</a:t>
              </a:r>
            </a:p>
            <a:p>
              <a:pPr algn="ctr" defTabSz="457200" eaLnBrk="0" hangingPunct="0">
                <a:lnSpc>
                  <a:spcPct val="114000"/>
                </a:lnSpc>
                <a:spcBef>
                  <a:spcPts val="100"/>
                </a:spcBef>
                <a:buClr>
                  <a:srgbClr val="1F3F5F"/>
                </a:buClr>
                <a:buFontTx/>
                <a:buChar char="•"/>
                <a:defRPr/>
              </a:pPr>
              <a:r>
                <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系统管理</a:t>
              </a:r>
            </a:p>
            <a:p>
              <a:pPr algn="ctr" defTabSz="457200" eaLnBrk="0" hangingPunct="0">
                <a:lnSpc>
                  <a:spcPct val="114000"/>
                </a:lnSpc>
                <a:spcBef>
                  <a:spcPts val="100"/>
                </a:spcBef>
                <a:buClr>
                  <a:srgbClr val="1F3F5F"/>
                </a:buClr>
                <a:buFontTx/>
                <a:buChar char="•"/>
                <a:defRPr/>
              </a:pPr>
              <a:endPar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a:p>
              <a:pPr algn="ctr" defTabSz="457200" eaLnBrk="0" hangingPunct="0">
                <a:lnSpc>
                  <a:spcPct val="114000"/>
                </a:lnSpc>
                <a:spcBef>
                  <a:spcPts val="100"/>
                </a:spcBef>
                <a:buClr>
                  <a:srgbClr val="1F3F5F"/>
                </a:buClr>
                <a:buFontTx/>
                <a:buChar char="•"/>
                <a:defRPr/>
              </a:pPr>
              <a:r>
                <a:rPr lang="zh-CN" altLang="en-US" sz="1600" b="1" dirty="0">
                  <a:solidFill>
                    <a:srgbClr val="C08E00"/>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数据交换</a:t>
              </a:r>
              <a:endPar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endParaRPr>
            </a:p>
            <a:p>
              <a:pPr algn="ctr" defTabSz="457200" eaLnBrk="0" hangingPunct="0">
                <a:lnSpc>
                  <a:spcPct val="114000"/>
                </a:lnSpc>
                <a:spcBef>
                  <a:spcPts val="100"/>
                </a:spcBef>
                <a:buClr>
                  <a:srgbClr val="1F3F5F"/>
                </a:buClr>
                <a:buFontTx/>
                <a:buChar char="•"/>
                <a:defRPr/>
              </a:pPr>
              <a:r>
                <a:rPr lang="zh-CN" altLang="en-US" sz="1600" b="1" dirty="0">
                  <a:solidFill>
                    <a:srgbClr val="1C1C1C"/>
                  </a:solidFill>
                  <a:effectLst>
                    <a:outerShdw blurRad="38100" dist="38100" dir="2700000" algn="tl">
                      <a:srgbClr val="DDDDDD"/>
                    </a:outerShdw>
                  </a:effectLst>
                  <a:latin typeface="微软雅黑" panose="020B0503020204020204" pitchFamily="2" charset="-122"/>
                  <a:ea typeface="微软雅黑" panose="020B0503020204020204" pitchFamily="2" charset="-122"/>
                  <a:cs typeface="微软雅黑" panose="020B0503020204020204" pitchFamily="2" charset="-122"/>
                </a:rPr>
                <a:t>协议管理、规则管理、数据映射管理、数据抽取管理、数据清洗工具、数据分类管理</a:t>
              </a:r>
            </a:p>
          </p:txBody>
        </p:sp>
        <p:sp>
          <p:nvSpPr>
            <p:cNvPr id="34" name="AutoShape 10"/>
            <p:cNvSpPr/>
            <p:nvPr/>
          </p:nvSpPr>
          <p:spPr bwMode="auto">
            <a:xfrm>
              <a:off x="1507" y="6688"/>
              <a:ext cx="4619" cy="2518"/>
            </a:xfrm>
            <a:prstGeom prst="accentCallout2">
              <a:avLst>
                <a:gd name="adj1" fmla="val 6407"/>
                <a:gd name="adj2" fmla="val 103292"/>
                <a:gd name="adj3" fmla="val 6407"/>
                <a:gd name="adj4" fmla="val 110704"/>
                <a:gd name="adj5" fmla="val -34072"/>
                <a:gd name="adj6" fmla="val 120820"/>
              </a:avLst>
            </a:prstGeom>
            <a:noFill/>
            <a:ln w="9525">
              <a:solidFill>
                <a:srgbClr val="1C1C1C"/>
              </a:solidFill>
              <a:miter lim="800000"/>
              <a:headEnd type="diamond" w="med" len="med"/>
              <a:tailEnd type="diamond" w="med" len="med"/>
            </a:ln>
          </p:spPr>
          <p:txBody>
            <a:bodyPr/>
            <a:lstStyle/>
            <a:p>
              <a:pPr algn="ctr" defTabSz="457200">
                <a:lnSpc>
                  <a:spcPct val="114000"/>
                </a:lnSpc>
                <a:spcBef>
                  <a:spcPts val="100"/>
                </a:spcBef>
                <a:buClr>
                  <a:srgbClr val="1F3F5F"/>
                </a:buClr>
                <a:defRPr/>
              </a:pPr>
              <a:endParaRPr lang="en-US" altLang="zh-CN" b="1">
                <a:solidFill>
                  <a:srgbClr val="C08E00"/>
                </a:solidFill>
                <a:effectLst>
                  <a:outerShdw blurRad="38100" dist="38100" dir="2700000" algn="tl">
                    <a:srgbClr val="C0C0C0"/>
                  </a:outerShdw>
                </a:effectLst>
                <a:ea typeface="楷体_GB2312"/>
                <a:cs typeface="楷体_GB2312"/>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C08E00"/>
                  </a:solidFill>
                  <a:effectLst>
                    <a:outerShdw blurRad="38100" dist="38100" dir="2700000" algn="tl">
                      <a:srgbClr val="C0C0C0"/>
                    </a:outerShdw>
                  </a:effectLst>
                  <a:latin typeface="微软雅黑" panose="020B0503020204020204" pitchFamily="2" charset="-122"/>
                  <a:ea typeface="微软雅黑" panose="020B0503020204020204" pitchFamily="2" charset="-122"/>
                  <a:sym typeface="宋体" panose="02010600030101010101" pitchFamily="2" charset="-122"/>
                </a:rPr>
                <a:t>数据服务接口</a:t>
              </a: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微软雅黑" panose="020B0503020204020204" pitchFamily="2" charset="-122"/>
                  <a:ea typeface="微软雅黑" panose="020B0503020204020204" pitchFamily="2" charset="-122"/>
                  <a:sym typeface="宋体" panose="02010600030101010101" pitchFamily="2" charset="-122"/>
                </a:rPr>
                <a:t>基础服务接口</a:t>
              </a: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微软雅黑" panose="020B0503020204020204" pitchFamily="2" charset="-122"/>
                  <a:ea typeface="微软雅黑" panose="020B0503020204020204" pitchFamily="2" charset="-122"/>
                  <a:sym typeface="宋体" panose="02010600030101010101" pitchFamily="2" charset="-122"/>
                </a:rPr>
                <a:t>扩展业务接口</a:t>
              </a:r>
            </a:p>
            <a:p>
              <a:pPr algn="ctr" defTabSz="457200">
                <a:lnSpc>
                  <a:spcPct val="114000"/>
                </a:lnSpc>
                <a:spcBef>
                  <a:spcPts val="100"/>
                </a:spcBef>
                <a:buClr>
                  <a:srgbClr val="1F3F5F"/>
                </a:buClr>
                <a:buFont typeface="Arial" panose="020B0604020202020204" pitchFamily="34" charset="0"/>
                <a:buChar char="•"/>
                <a:defRPr/>
              </a:pPr>
              <a:r>
                <a:rPr lang="zh-CN" altLang="zh-CN" sz="1600" b="1">
                  <a:solidFill>
                    <a:srgbClr val="1C1C1C"/>
                  </a:solidFill>
                  <a:effectLst>
                    <a:outerShdw blurRad="38100" dist="38100" dir="2700000" algn="tl">
                      <a:srgbClr val="C0C0C0"/>
                    </a:outerShdw>
                  </a:effectLst>
                  <a:latin typeface="微软雅黑" panose="020B0503020204020204" pitchFamily="2" charset="-122"/>
                  <a:ea typeface="微软雅黑" panose="020B0503020204020204" pitchFamily="2" charset="-122"/>
                </a:rPr>
                <a:t>第三方服务接口</a:t>
              </a:r>
            </a:p>
          </p:txBody>
        </p:sp>
      </p:grpSp>
      <p:grpSp>
        <p:nvGrpSpPr>
          <p:cNvPr id="5" name="组合 4"/>
          <p:cNvGrpSpPr/>
          <p:nvPr/>
        </p:nvGrpSpPr>
        <p:grpSpPr>
          <a:xfrm>
            <a:off x="7583170" y="910590"/>
            <a:ext cx="4027170" cy="4982210"/>
            <a:chOff x="11942" y="1434"/>
            <a:chExt cx="6342" cy="7846"/>
          </a:xfrm>
        </p:grpSpPr>
        <p:sp>
          <p:nvSpPr>
            <p:cNvPr id="35" name="AutoShape 10"/>
            <p:cNvSpPr/>
            <p:nvPr/>
          </p:nvSpPr>
          <p:spPr bwMode="auto">
            <a:xfrm>
              <a:off x="12400" y="1434"/>
              <a:ext cx="5107" cy="423"/>
            </a:xfrm>
            <a:prstGeom prst="accentCallout2">
              <a:avLst>
                <a:gd name="adj1" fmla="val 21301"/>
                <a:gd name="adj2" fmla="val -1995"/>
                <a:gd name="adj3" fmla="val 21301"/>
                <a:gd name="adj4" fmla="val -11736"/>
                <a:gd name="adj5" fmla="val 339510"/>
                <a:gd name="adj6" fmla="val -25016"/>
              </a:avLst>
            </a:prstGeom>
            <a:noFill/>
            <a:ln w="9525">
              <a:solidFill>
                <a:srgbClr val="1C1C1C"/>
              </a:solidFill>
              <a:miter lim="800000"/>
              <a:headEnd type="diamond" w="med" len="med"/>
              <a:tailEnd type="diamond" w="med" len="med"/>
            </a:ln>
          </p:spPr>
          <p:txBody>
            <a:bodyPr/>
            <a:lstStyle/>
            <a:p>
              <a:pPr algn="ctr" defTabSz="457200">
                <a:lnSpc>
                  <a:spcPct val="114000"/>
                </a:lnSpc>
                <a:spcBef>
                  <a:spcPts val="100"/>
                </a:spcBef>
                <a:buClr>
                  <a:srgbClr val="1F3F5F"/>
                </a:buClr>
                <a:buFont typeface="Arial" panose="020B0604020202020204" pitchFamily="34" charset="0"/>
                <a:buChar char="•"/>
                <a:defRPr/>
              </a:pPr>
              <a:r>
                <a:rPr lang="en-US" altLang="zh-CN" b="1">
                  <a:solidFill>
                    <a:srgbClr val="C08E00"/>
                  </a:solidFill>
                  <a:effectLst>
                    <a:outerShdw blurRad="38100" dist="38100" dir="2700000" algn="tl">
                      <a:srgbClr val="C0C0C0"/>
                    </a:outerShdw>
                  </a:effectLst>
                  <a:latin typeface="-윤고딕160"/>
                  <a:ea typeface="-윤고딕160"/>
                  <a:cs typeface="-윤고딕160"/>
                </a:rPr>
                <a:t> </a:t>
              </a:r>
              <a:r>
                <a:rPr lang="zh-CN" altLang="en-US" sz="1600" b="1">
                  <a:solidFill>
                    <a:srgbClr val="C08E00"/>
                  </a:solidFill>
                  <a:effectLst>
                    <a:outerShdw blurRad="38100" dist="38100" dir="2700000" algn="tl">
                      <a:srgbClr val="C0C0C0"/>
                    </a:outerShdw>
                  </a:effectLst>
                  <a:latin typeface="-윤고딕160"/>
                  <a:ea typeface="-윤고딕160"/>
                  <a:cs typeface="-윤고딕160"/>
                </a:rPr>
                <a:t>运维管理</a:t>
              </a: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ea typeface="微软雅黑" panose="020B0503020204020204" pitchFamily="2" charset="-122"/>
                </a:rPr>
                <a:t>设备管理、日志管理、性能监控、统计报表、控制面板、数据库管理和数据库状态</a:t>
              </a:r>
            </a:p>
            <a:p>
              <a:pPr algn="ctr" defTabSz="457200">
                <a:lnSpc>
                  <a:spcPct val="114000"/>
                </a:lnSpc>
                <a:spcBef>
                  <a:spcPts val="100"/>
                </a:spcBef>
                <a:buClr>
                  <a:srgbClr val="1F3F5F"/>
                </a:buClr>
                <a:buFont typeface="Arial" panose="020B0604020202020204" pitchFamily="34" charset="0"/>
                <a:buChar char="•"/>
                <a:defRPr/>
              </a:pPr>
              <a:endParaRPr lang="zh-CN" altLang="en-US" sz="1600" b="1">
                <a:solidFill>
                  <a:srgbClr val="1C1C1C"/>
                </a:solidFill>
                <a:effectLst>
                  <a:outerShdw blurRad="38100" dist="38100" dir="2700000" algn="tl">
                    <a:srgbClr val="C0C0C0"/>
                  </a:outerShdw>
                </a:effectLst>
                <a:ea typeface="微软雅黑" panose="020B0503020204020204" pitchFamily="2" charset="-122"/>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FF0000"/>
                  </a:solidFill>
                  <a:effectLst>
                    <a:outerShdw blurRad="38100" dist="38100" dir="2700000" algn="tl">
                      <a:srgbClr val="C0C0C0"/>
                    </a:outerShdw>
                  </a:effectLst>
                  <a:latin typeface="-윤고딕160"/>
                  <a:ea typeface="-윤고딕160"/>
                  <a:cs typeface="-윤고딕160"/>
                </a:rPr>
                <a:t>数据服务计费</a:t>
              </a: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윤고딕160"/>
                  <a:ea typeface="-윤고딕160"/>
                  <a:cs typeface="-윤고딕160"/>
                </a:rPr>
                <a:t>服务管理</a:t>
              </a: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윤고딕160"/>
                  <a:ea typeface="-윤고딕160"/>
                  <a:cs typeface="-윤고딕160"/>
                </a:rPr>
                <a:t>应用管理访问控制</a:t>
              </a: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윤고딕160"/>
                  <a:ea typeface="-윤고딕160"/>
                  <a:cs typeface="-윤고딕160"/>
                </a:rPr>
                <a:t>多种计费策略</a:t>
              </a: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latin typeface="-윤고딕160"/>
                  <a:ea typeface="-윤고딕160"/>
                  <a:cs typeface="-윤고딕160"/>
                </a:rPr>
                <a:t>能力开放管理</a:t>
              </a:r>
            </a:p>
            <a:p>
              <a:pPr algn="ctr" defTabSz="457200">
                <a:lnSpc>
                  <a:spcPct val="114000"/>
                </a:lnSpc>
                <a:spcBef>
                  <a:spcPts val="100"/>
                </a:spcBef>
                <a:buClr>
                  <a:srgbClr val="1F3F5F"/>
                </a:buClr>
                <a:defRPr/>
              </a:pPr>
              <a:endParaRPr lang="zh-CN" altLang="en-US" sz="1600" b="1">
                <a:solidFill>
                  <a:srgbClr val="1C1C1C"/>
                </a:solidFill>
                <a:effectLst>
                  <a:outerShdw blurRad="38100" dist="38100" dir="2700000" algn="tl">
                    <a:srgbClr val="C0C0C0"/>
                  </a:outerShdw>
                </a:effectLst>
                <a:latin typeface="-윤고딕160"/>
                <a:ea typeface="-윤고딕160"/>
                <a:cs typeface="-윤고딕160"/>
              </a:endParaRPr>
            </a:p>
          </p:txBody>
        </p:sp>
        <p:sp>
          <p:nvSpPr>
            <p:cNvPr id="36" name="AutoShape 10"/>
            <p:cNvSpPr/>
            <p:nvPr/>
          </p:nvSpPr>
          <p:spPr bwMode="auto">
            <a:xfrm>
              <a:off x="11942" y="6684"/>
              <a:ext cx="6343" cy="2597"/>
            </a:xfrm>
            <a:prstGeom prst="accentCallout2">
              <a:avLst>
                <a:gd name="adj1" fmla="val 63100"/>
                <a:gd name="adj2" fmla="val -3707"/>
                <a:gd name="adj3" fmla="val 63101"/>
                <a:gd name="adj4" fmla="val -15161"/>
                <a:gd name="adj5" fmla="val -34477"/>
                <a:gd name="adj6" fmla="val -22197"/>
              </a:avLst>
            </a:prstGeom>
            <a:noFill/>
            <a:ln w="9525">
              <a:solidFill>
                <a:srgbClr val="1C1C1C"/>
              </a:solidFill>
              <a:miter lim="800000"/>
              <a:headEnd type="diamond" w="med" len="med"/>
              <a:tailEnd type="diamond" w="med" len="med"/>
            </a:ln>
            <a:effectLst/>
          </p:spPr>
          <p:txBody>
            <a:bodyPr/>
            <a:lstStyle/>
            <a:p>
              <a:pPr algn="ctr" defTabSz="457200">
                <a:lnSpc>
                  <a:spcPct val="114000"/>
                </a:lnSpc>
                <a:spcBef>
                  <a:spcPts val="100"/>
                </a:spcBef>
                <a:buClr>
                  <a:srgbClr val="1F3F5F"/>
                </a:buClr>
                <a:buFont typeface="Arial" panose="020B0604020202020204" pitchFamily="34" charset="0"/>
                <a:buChar char="•"/>
                <a:defRPr/>
              </a:pPr>
              <a:r>
                <a:rPr lang="en-US" altLang="zh-CN" b="1">
                  <a:solidFill>
                    <a:srgbClr val="C08E00"/>
                  </a:solidFill>
                  <a:effectLst>
                    <a:outerShdw blurRad="38100" dist="38100" dir="2700000" algn="tl">
                      <a:srgbClr val="C0C0C0"/>
                    </a:outerShdw>
                  </a:effectLst>
                  <a:ea typeface="楷体_GB2312"/>
                  <a:cs typeface="楷体_GB2312"/>
                </a:rPr>
                <a:t> </a:t>
              </a:r>
              <a:r>
                <a:rPr lang="zh-CN" altLang="en-US" sz="1600" b="1">
                  <a:solidFill>
                    <a:srgbClr val="00B0F0"/>
                  </a:solidFill>
                  <a:effectLst>
                    <a:outerShdw blurRad="38100" dist="38100" dir="2700000" algn="tl">
                      <a:srgbClr val="C0C0C0"/>
                    </a:outerShdw>
                  </a:effectLst>
                  <a:latin typeface="-윤고딕160"/>
                  <a:ea typeface="楷体_GB2312"/>
                  <a:cs typeface="楷体_GB2312"/>
                </a:rPr>
                <a:t>数据运行监测</a:t>
              </a:r>
              <a:r>
                <a:rPr lang="zh-CN" altLang="en-US" sz="1600" b="1">
                  <a:solidFill>
                    <a:srgbClr val="00B0F0"/>
                  </a:solidFill>
                  <a:effectLst>
                    <a:outerShdw blurRad="38100" dist="38100" dir="2700000" algn="tl">
                      <a:srgbClr val="C0C0C0"/>
                    </a:outerShdw>
                  </a:effectLst>
                  <a:latin typeface="-윤고딕160"/>
                  <a:ea typeface="-윤고딕160"/>
                  <a:cs typeface="-윤고딕160"/>
                </a:rPr>
                <a:t>和分析</a:t>
              </a: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ea typeface="微软雅黑" panose="020B0503020204020204" pitchFamily="2" charset="-122"/>
                </a:rPr>
                <a:t>数据挖掘、分析</a:t>
              </a: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ea typeface="微软雅黑" panose="020B0503020204020204" pitchFamily="2" charset="-122"/>
                </a:rPr>
                <a:t>数据统计、预测和</a:t>
              </a:r>
              <a:r>
                <a:rPr lang="en-US" altLang="zh-CN" sz="1600" b="1">
                  <a:solidFill>
                    <a:srgbClr val="1C1C1C"/>
                  </a:solidFill>
                  <a:effectLst>
                    <a:outerShdw blurRad="38100" dist="38100" dir="2700000" algn="tl">
                      <a:srgbClr val="C0C0C0"/>
                    </a:outerShdw>
                  </a:effectLst>
                  <a:ea typeface="微软雅黑" panose="020B0503020204020204" pitchFamily="2" charset="-122"/>
                </a:rPr>
                <a:t>BI</a:t>
              </a:r>
              <a:r>
                <a:rPr lang="zh-CN" altLang="en-US" sz="1600" b="1">
                  <a:solidFill>
                    <a:srgbClr val="1C1C1C"/>
                  </a:solidFill>
                  <a:effectLst>
                    <a:outerShdw blurRad="38100" dist="38100" dir="2700000" algn="tl">
                      <a:srgbClr val="C0C0C0"/>
                    </a:outerShdw>
                  </a:effectLst>
                  <a:ea typeface="微软雅黑" panose="020B0503020204020204" pitchFamily="2" charset="-122"/>
                </a:rPr>
                <a:t>展示</a:t>
              </a:r>
            </a:p>
            <a:p>
              <a:pPr algn="ctr" defTabSz="457200">
                <a:lnSpc>
                  <a:spcPct val="114000"/>
                </a:lnSpc>
                <a:spcBef>
                  <a:spcPts val="100"/>
                </a:spcBef>
                <a:buClr>
                  <a:srgbClr val="1F3F5F"/>
                </a:buClr>
                <a:buFont typeface="Arial" panose="020B0604020202020204" pitchFamily="34" charset="0"/>
                <a:buChar char="•"/>
                <a:defRPr/>
              </a:pPr>
              <a:endParaRPr lang="zh-CN" altLang="en-US" sz="1600" b="1">
                <a:solidFill>
                  <a:srgbClr val="1C1C1C"/>
                </a:solidFill>
                <a:effectLst>
                  <a:outerShdw blurRad="38100" dist="38100" dir="2700000" algn="tl">
                    <a:srgbClr val="C0C0C0"/>
                  </a:outerShdw>
                </a:effectLst>
                <a:ea typeface="微软雅黑" panose="020B0503020204020204" pitchFamily="2" charset="-122"/>
              </a:endParaRP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002060"/>
                  </a:solidFill>
                  <a:effectLst>
                    <a:outerShdw blurRad="38100" dist="38100" dir="2700000" algn="tl">
                      <a:srgbClr val="C0C0C0"/>
                    </a:outerShdw>
                  </a:effectLst>
                  <a:latin typeface="-윤고딕160"/>
                  <a:ea typeface="楷体_GB2312"/>
                  <a:cs typeface="楷体_GB2312"/>
                </a:rPr>
                <a:t>跨域数据交换和管理</a:t>
              </a: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ea typeface="微软雅黑" panose="020B0503020204020204" pitchFamily="2" charset="-122"/>
                </a:rPr>
                <a:t>数据定时抽取、数据分析、整理和管理</a:t>
              </a:r>
            </a:p>
            <a:p>
              <a:pPr algn="ctr" defTabSz="457200">
                <a:lnSpc>
                  <a:spcPct val="114000"/>
                </a:lnSpc>
                <a:spcBef>
                  <a:spcPts val="100"/>
                </a:spcBef>
                <a:buClr>
                  <a:srgbClr val="1F3F5F"/>
                </a:buClr>
                <a:buFont typeface="Arial" panose="020B0604020202020204" pitchFamily="34" charset="0"/>
                <a:buChar char="•"/>
                <a:defRPr/>
              </a:pPr>
              <a:r>
                <a:rPr lang="zh-CN" altLang="en-US" sz="1600" b="1">
                  <a:solidFill>
                    <a:srgbClr val="1C1C1C"/>
                  </a:solidFill>
                  <a:effectLst>
                    <a:outerShdw blurRad="38100" dist="38100" dir="2700000" algn="tl">
                      <a:srgbClr val="C0C0C0"/>
                    </a:outerShdw>
                  </a:effectLst>
                  <a:ea typeface="微软雅黑" panose="020B0503020204020204" pitchFamily="2" charset="-122"/>
                </a:rPr>
                <a:t>临时中间库</a:t>
              </a: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519"/>
                            </p:stCondLst>
                            <p:childTnLst>
                              <p:par>
                                <p:cTn id="13" presetID="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1019"/>
                            </p:stCondLst>
                            <p:childTnLst>
                              <p:par>
                                <p:cTn id="18" presetID="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1+#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par>
                          <p:cTn id="22" fill="hold">
                            <p:stCondLst>
                              <p:cond delay="1519"/>
                            </p:stCondLst>
                            <p:childTnLst>
                              <p:par>
                                <p:cTn id="23" presetID="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大数据分析和预测</a:t>
            </a:r>
            <a:endParaRPr lang="zh-CN" altLang="en-US" sz="2800" b="1" dirty="0" smtClean="0">
              <a:solidFill>
                <a:schemeClr val="accent2"/>
              </a:solidFill>
              <a:latin typeface="微软雅黑" panose="020B0503020204020204" pitchFamily="2" charset="-122"/>
              <a:ea typeface="微软雅黑" panose="020B0503020204020204" pitchFamily="2" charset="-122"/>
              <a:cs typeface="+mj-cs"/>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 </a:t>
            </a:r>
            <a:r>
              <a:rPr lang="en-US" altLang="zh-CN" dirty="0">
                <a:solidFill>
                  <a:schemeClr val="accent2"/>
                </a:solidFill>
                <a:latin typeface="Arial" panose="020B0604020202020204" pitchFamily="34" charset="0"/>
                <a:ea typeface="宋体" panose="02010600030101010101" pitchFamily="2" charset="-122"/>
              </a:rPr>
              <a:t>3</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2" name="组合 1"/>
          <p:cNvGrpSpPr/>
          <p:nvPr/>
        </p:nvGrpSpPr>
        <p:grpSpPr>
          <a:xfrm>
            <a:off x="842010" y="764540"/>
            <a:ext cx="10874375" cy="5474335"/>
            <a:chOff x="1312" y="1204"/>
            <a:chExt cx="17125" cy="8621"/>
          </a:xfrm>
        </p:grpSpPr>
        <p:sp>
          <p:nvSpPr>
            <p:cNvPr id="9" name="矩形 8"/>
            <p:cNvSpPr/>
            <p:nvPr/>
          </p:nvSpPr>
          <p:spPr>
            <a:xfrm>
              <a:off x="10874" y="6883"/>
              <a:ext cx="7563" cy="1888"/>
            </a:xfrm>
            <a:prstGeom prst="rect">
              <a:avLst/>
            </a:prstGeom>
          </p:spPr>
          <p:style>
            <a:lnRef idx="1">
              <a:schemeClr val="accent4"/>
            </a:lnRef>
            <a:fillRef idx="3">
              <a:schemeClr val="accent4"/>
            </a:fillRef>
            <a:effectRef idx="2">
              <a:schemeClr val="accent4"/>
            </a:effectRef>
            <a:fontRef idx="minor">
              <a:schemeClr val="lt1"/>
            </a:fontRef>
          </p:style>
          <p:txBody>
            <a:bodyPr>
              <a:spAutoFit/>
            </a:bodyPr>
            <a:lstStyle/>
            <a:p>
              <a:pPr>
                <a:lnSpc>
                  <a:spcPct val="150000"/>
                </a:lnSpc>
                <a:buFontTx/>
                <a:buNone/>
                <a:defRPr/>
              </a:pPr>
              <a:r>
                <a:rPr sz="1600" dirty="0">
                  <a:solidFill>
                    <a:schemeClr val="bg2">
                      <a:lumMod val="60000"/>
                      <a:lumOff val="40000"/>
                    </a:schemeClr>
                  </a:solidFill>
                  <a:latin typeface="微软雅黑" panose="020B0503020204020204" pitchFamily="2" charset="-122"/>
                  <a:ea typeface="微软雅黑" panose="020B0503020204020204" pitchFamily="2" charset="-122"/>
                </a:rPr>
                <a:t>利用hadoop和spark技术对批量的作业进行大数据预处理、大数据存储及管理、大数据分析及挖掘、大数据展现和应用，</a:t>
              </a:r>
              <a:r>
                <a:rPr lang="zh-CN" sz="1600" dirty="0">
                  <a:solidFill>
                    <a:schemeClr val="bg2">
                      <a:lumMod val="60000"/>
                      <a:lumOff val="40000"/>
                    </a:schemeClr>
                  </a:solidFill>
                  <a:latin typeface="微软雅黑" panose="020B0503020204020204" pitchFamily="2" charset="-122"/>
                  <a:ea typeface="微软雅黑" panose="020B0503020204020204" pitchFamily="2" charset="-122"/>
                </a:rPr>
                <a:t>为园区</a:t>
              </a:r>
              <a:r>
                <a:rPr sz="1600" dirty="0">
                  <a:solidFill>
                    <a:schemeClr val="bg2">
                      <a:lumMod val="60000"/>
                      <a:lumOff val="40000"/>
                    </a:schemeClr>
                  </a:solidFill>
                  <a:latin typeface="微软雅黑" panose="020B0503020204020204" pitchFamily="2" charset="-122"/>
                  <a:ea typeface="微软雅黑" panose="020B0503020204020204" pitchFamily="2" charset="-122"/>
                </a:rPr>
                <a:t>提供精确的预测和分析</a:t>
              </a:r>
              <a:r>
                <a:rPr lang="zh-CN" altLang="en-US" sz="1600" dirty="0">
                  <a:solidFill>
                    <a:schemeClr val="bg2">
                      <a:lumMod val="60000"/>
                      <a:lumOff val="40000"/>
                    </a:schemeClr>
                  </a:solidFill>
                  <a:latin typeface="微软雅黑" panose="020B0503020204020204" pitchFamily="2" charset="-122"/>
                  <a:ea typeface="微软雅黑" panose="020B0503020204020204" pitchFamily="2" charset="-122"/>
                </a:rPr>
                <a:t>。</a:t>
              </a:r>
            </a:p>
          </p:txBody>
        </p:sp>
        <p:pic>
          <p:nvPicPr>
            <p:cNvPr id="24580" name="图片 3"/>
            <p:cNvPicPr>
              <a:picLocks noChangeAspect="1" noChangeArrowheads="1"/>
            </p:cNvPicPr>
            <p:nvPr/>
          </p:nvPicPr>
          <p:blipFill>
            <a:blip r:embed="rId2"/>
            <a:srcRect/>
            <a:stretch>
              <a:fillRect/>
            </a:stretch>
          </p:blipFill>
          <p:spPr bwMode="auto">
            <a:xfrm>
              <a:off x="1312" y="1204"/>
              <a:ext cx="15838" cy="5670"/>
            </a:xfrm>
            <a:prstGeom prst="rect">
              <a:avLst/>
            </a:prstGeom>
            <a:noFill/>
            <a:ln w="9525">
              <a:noFill/>
              <a:miter lim="800000"/>
              <a:headEnd/>
              <a:tailEnd/>
            </a:ln>
          </p:spPr>
        </p:pic>
        <p:pic>
          <p:nvPicPr>
            <p:cNvPr id="24581" name="图片 5"/>
            <p:cNvPicPr>
              <a:picLocks noChangeAspect="1" noChangeArrowheads="1"/>
            </p:cNvPicPr>
            <p:nvPr/>
          </p:nvPicPr>
          <p:blipFill>
            <a:blip r:embed="rId3"/>
            <a:srcRect/>
            <a:stretch>
              <a:fillRect/>
            </a:stretch>
          </p:blipFill>
          <p:spPr bwMode="auto">
            <a:xfrm>
              <a:off x="1344" y="6855"/>
              <a:ext cx="8958" cy="2970"/>
            </a:xfrm>
            <a:prstGeom prst="rect">
              <a:avLst/>
            </a:prstGeom>
            <a:noFill/>
            <a:ln w="9525">
              <a:noFill/>
              <a:miter lim="800000"/>
              <a:headEnd/>
              <a:tailEnd/>
            </a:ln>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80"/>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pPr>
              <a:defRPr/>
            </a:pPr>
            <a:r>
              <a:rPr lang="en-US" altLang="zh-CN" sz="2800" b="1" dirty="0" smtClean="0">
                <a:solidFill>
                  <a:schemeClr val="accent2"/>
                </a:solidFill>
                <a:latin typeface="微软雅黑" panose="020B0503020204020204" pitchFamily="2" charset="-122"/>
                <a:ea typeface="微软雅黑" panose="020B0503020204020204" pitchFamily="2" charset="-122"/>
                <a:sym typeface="+mn-ea"/>
              </a:rPr>
              <a:t>Server</a:t>
            </a:r>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侧功能组件</a:t>
            </a:r>
            <a:endParaRPr lang="zh-CN" altLang="en-US" sz="2800" b="1" dirty="0" smtClean="0">
              <a:solidFill>
                <a:schemeClr val="accent2"/>
              </a:solidFill>
              <a:latin typeface="微软雅黑" panose="020B0503020204020204" pitchFamily="2" charset="-122"/>
              <a:ea typeface="微软雅黑" panose="020B0503020204020204" pitchFamily="2" charset="-122"/>
              <a:cs typeface="+mj-cs"/>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3</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11" name="组合 10"/>
          <p:cNvGrpSpPr/>
          <p:nvPr/>
        </p:nvGrpSpPr>
        <p:grpSpPr>
          <a:xfrm>
            <a:off x="2210435" y="1268730"/>
            <a:ext cx="8784590" cy="4919980"/>
            <a:chOff x="3481" y="1998"/>
            <a:chExt cx="13834" cy="7748"/>
          </a:xfrm>
        </p:grpSpPr>
        <p:pic>
          <p:nvPicPr>
            <p:cNvPr id="15363" name="Picture 15" descr="D:\工作\微草-河北天工\智慧物流园区\资料\图片3.png图片3"/>
            <p:cNvPicPr>
              <a:picLocks noChangeAspect="1" noChangeArrowheads="1"/>
            </p:cNvPicPr>
            <p:nvPr/>
          </p:nvPicPr>
          <p:blipFill>
            <a:blip r:embed="rId2"/>
            <a:srcRect/>
            <a:stretch>
              <a:fillRect/>
            </a:stretch>
          </p:blipFill>
          <p:spPr bwMode="auto">
            <a:xfrm>
              <a:off x="3481" y="1998"/>
              <a:ext cx="12365" cy="773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 name="矩形 2"/>
            <p:cNvSpPr/>
            <p:nvPr/>
          </p:nvSpPr>
          <p:spPr>
            <a:xfrm>
              <a:off x="9831" y="2338"/>
              <a:ext cx="5557" cy="2268"/>
            </a:xfrm>
            <a:prstGeom prst="rect">
              <a:avLst/>
            </a:prstGeom>
            <a:gradFill>
              <a:gsLst>
                <a:gs pos="0">
                  <a:srgbClr val="14CD68"/>
                </a:gs>
                <a:gs pos="100000">
                  <a:srgbClr val="0B6E38"/>
                </a:gs>
              </a:gsLst>
              <a:lin ang="5400000" scaled="0"/>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944" y="2528"/>
              <a:ext cx="5245" cy="1888"/>
            </a:xfrm>
            <a:prstGeom prst="rect">
              <a:avLst/>
            </a:prstGeom>
            <a:noFill/>
            <a:effectLst>
              <a:outerShdw blurRad="50800" dist="38100" dir="2700000" algn="tl" rotWithShape="0">
                <a:prstClr val="black">
                  <a:alpha val="40000"/>
                </a:prstClr>
              </a:outerShdw>
            </a:effectLst>
          </p:spPr>
          <p:txBody>
            <a:bodyPr wrap="square" rtlCol="0">
              <a:spAutoFit/>
            </a:bodyPr>
            <a:lstStyle/>
            <a:p>
              <a:pPr algn="l"/>
              <a:r>
                <a:rPr lang="zh-CN" altLang="en-US">
                  <a:solidFill>
                    <a:schemeClr val="tx2">
                      <a:lumMod val="20000"/>
                      <a:lumOff val="80000"/>
                    </a:schemeClr>
                  </a:solidFill>
                </a:rPr>
                <a:t>智能对接后台信息系统查询后台数据并在移动端适配生成最优显示或代理用户从移动端向后台信息系统提交数据。</a:t>
              </a:r>
            </a:p>
          </p:txBody>
        </p:sp>
        <p:sp>
          <p:nvSpPr>
            <p:cNvPr id="6" name="矩形 5"/>
            <p:cNvSpPr/>
            <p:nvPr/>
          </p:nvSpPr>
          <p:spPr>
            <a:xfrm>
              <a:off x="11079" y="4813"/>
              <a:ext cx="5557" cy="2268"/>
            </a:xfrm>
            <a:prstGeom prst="rect">
              <a:avLst/>
            </a:prstGeom>
            <a:gradFill>
              <a:gsLst>
                <a:gs pos="0">
                  <a:srgbClr val="14CD68"/>
                </a:gs>
                <a:gs pos="100000">
                  <a:srgbClr val="0B6E38"/>
                </a:gs>
              </a:gsLst>
              <a:lin ang="5400000" scaled="0"/>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192" y="5003"/>
              <a:ext cx="5245" cy="1888"/>
            </a:xfrm>
            <a:prstGeom prst="rect">
              <a:avLst/>
            </a:prstGeom>
            <a:noFill/>
            <a:effectLst>
              <a:outerShdw blurRad="50800" dist="38100" dir="2700000" algn="tl" rotWithShape="0">
                <a:prstClr val="black">
                  <a:alpha val="40000"/>
                </a:prstClr>
              </a:outerShdw>
            </a:effectLst>
          </p:spPr>
          <p:txBody>
            <a:bodyPr wrap="square" rtlCol="0">
              <a:spAutoFit/>
            </a:bodyPr>
            <a:lstStyle/>
            <a:p>
              <a:pPr algn="l"/>
              <a:r>
                <a:rPr lang="zh-CN" altLang="en-US">
                  <a:solidFill>
                    <a:schemeClr val="tx2">
                      <a:lumMod val="20000"/>
                      <a:lumOff val="80000"/>
                    </a:schemeClr>
                  </a:solidFill>
                </a:rPr>
                <a:t>完成对结构业务系统的信息聚合基于大数据技术实现，可以聚合信息源数据并进行数据整合，分析，处理。</a:t>
              </a:r>
            </a:p>
          </p:txBody>
        </p:sp>
        <p:sp>
          <p:nvSpPr>
            <p:cNvPr id="8" name="矩形 7"/>
            <p:cNvSpPr/>
            <p:nvPr/>
          </p:nvSpPr>
          <p:spPr>
            <a:xfrm>
              <a:off x="11759" y="7478"/>
              <a:ext cx="5557" cy="2268"/>
            </a:xfrm>
            <a:prstGeom prst="rect">
              <a:avLst/>
            </a:prstGeom>
            <a:gradFill>
              <a:gsLst>
                <a:gs pos="0">
                  <a:srgbClr val="14CD68"/>
                </a:gs>
                <a:gs pos="100000">
                  <a:srgbClr val="0B6E38"/>
                </a:gs>
              </a:gsLst>
              <a:lin ang="5400000" scaled="0"/>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1872" y="7668"/>
              <a:ext cx="5245" cy="1016"/>
            </a:xfrm>
            <a:prstGeom prst="rect">
              <a:avLst/>
            </a:prstGeom>
            <a:noFill/>
            <a:effectLst>
              <a:outerShdw blurRad="50800" dist="38100" dir="2700000" algn="tl" rotWithShape="0">
                <a:prstClr val="black">
                  <a:alpha val="40000"/>
                </a:prstClr>
              </a:outerShdw>
            </a:effectLst>
          </p:spPr>
          <p:txBody>
            <a:bodyPr wrap="square" rtlCol="0">
              <a:spAutoFit/>
            </a:bodyPr>
            <a:lstStyle/>
            <a:p>
              <a:pPr algn="l"/>
              <a:r>
                <a:rPr lang="zh-CN" altLang="en-US">
                  <a:solidFill>
                    <a:schemeClr val="tx2">
                      <a:lumMod val="20000"/>
                      <a:lumOff val="80000"/>
                    </a:schemeClr>
                  </a:solidFill>
                </a:rPr>
                <a:t>提供了客户端统一的配置操作和门户管理。</a:t>
              </a: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800"/>
                            </p:stCondLst>
                            <p:childTnLst>
                              <p:par>
                                <p:cTn id="13" presetID="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7"/>
          <p:cNvPicPr>
            <a:picLocks noChangeAspect="1"/>
          </p:cNvPicPr>
          <p:nvPr/>
        </p:nvPicPr>
        <p:blipFill>
          <a:blip r:embed="rId2"/>
          <a:stretch>
            <a:fillRect/>
          </a:stretch>
        </p:blipFill>
        <p:spPr>
          <a:xfrm>
            <a:off x="-4762" y="1709738"/>
            <a:ext cx="11287125" cy="3895725"/>
          </a:xfrm>
          <a:prstGeom prst="rect">
            <a:avLst/>
          </a:prstGeom>
          <a:noFill/>
          <a:ln w="9525">
            <a:noFill/>
          </a:ln>
        </p:spPr>
      </p:pic>
      <p:grpSp>
        <p:nvGrpSpPr>
          <p:cNvPr id="10243" name="组合 8"/>
          <p:cNvGrpSpPr/>
          <p:nvPr/>
        </p:nvGrpSpPr>
        <p:grpSpPr>
          <a:xfrm>
            <a:off x="1123950" y="2767013"/>
            <a:ext cx="2044700" cy="2051050"/>
            <a:chOff x="0" y="0"/>
            <a:chExt cx="2301875" cy="2308226"/>
          </a:xfrm>
        </p:grpSpPr>
        <p:sp>
          <p:nvSpPr>
            <p:cNvPr id="10244" name="Oval 5"/>
            <p:cNvSpPr/>
            <p:nvPr/>
          </p:nvSpPr>
          <p:spPr>
            <a:xfrm>
              <a:off x="0" y="0"/>
              <a:ext cx="2301875" cy="2308226"/>
            </a:xfrm>
            <a:prstGeom prst="ellipse">
              <a:avLst/>
            </a:prstGeom>
            <a:solidFill>
              <a:srgbClr val="FFFFFF"/>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10245" name="Freeform 6"/>
            <p:cNvSpPr>
              <a:spLocks noEditPoints="1"/>
            </p:cNvSpPr>
            <p:nvPr/>
          </p:nvSpPr>
          <p:spPr>
            <a:xfrm>
              <a:off x="123825" y="123825"/>
              <a:ext cx="2054225" cy="2058988"/>
            </a:xfrm>
            <a:custGeom>
              <a:avLst/>
              <a:gdLst/>
              <a:ahLst/>
              <a:cxnLst>
                <a:cxn ang="0">
                  <a:pos x="1027113" y="0"/>
                </a:cxn>
                <a:cxn ang="0">
                  <a:pos x="2054225" y="1029494"/>
                </a:cxn>
                <a:cxn ang="0">
                  <a:pos x="1027113" y="2058988"/>
                </a:cxn>
                <a:cxn ang="0">
                  <a:pos x="0" y="1029494"/>
                </a:cxn>
                <a:cxn ang="0">
                  <a:pos x="1027113" y="0"/>
                </a:cxn>
                <a:cxn ang="0">
                  <a:pos x="1027113" y="69754"/>
                </a:cxn>
                <a:cxn ang="0">
                  <a:pos x="1984011" y="1029494"/>
                </a:cxn>
                <a:cxn ang="0">
                  <a:pos x="1027113" y="1988611"/>
                </a:cxn>
                <a:cxn ang="0">
                  <a:pos x="69593" y="1029494"/>
                </a:cxn>
                <a:cxn ang="0">
                  <a:pos x="1027113" y="69754"/>
                </a:cxn>
              </a:cxnLst>
              <a:rect l="0" t="0" r="0" b="0"/>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alpha val="100000"/>
              </a:schemeClr>
            </a:solidFill>
            <a:ln w="9525">
              <a:noFill/>
            </a:ln>
          </p:spPr>
          <p:txBody>
            <a:bodyPr/>
            <a:lstStyle/>
            <a:p>
              <a:endParaRPr lang="zh-CN" altLang="en-US"/>
            </a:p>
          </p:txBody>
        </p:sp>
      </p:grpSp>
      <p:sp>
        <p:nvSpPr>
          <p:cNvPr id="10246" name="TextBox 16"/>
          <p:cNvSpPr txBox="1"/>
          <p:nvPr/>
        </p:nvSpPr>
        <p:spPr>
          <a:xfrm>
            <a:off x="3722053" y="2877185"/>
            <a:ext cx="6496050" cy="2584450"/>
          </a:xfrm>
          <a:prstGeom prst="rect">
            <a:avLst/>
          </a:prstGeom>
          <a:noFill/>
          <a:ln w="9525">
            <a:noFill/>
          </a:ln>
        </p:spPr>
        <p:txBody>
          <a:bodyPr>
            <a:spAutoFit/>
          </a:bodyPr>
          <a:lstStyle/>
          <a:p>
            <a:r>
              <a:rPr lang="zh-CN" altLang="en-US" sz="5400" b="1" dirty="0">
                <a:solidFill>
                  <a:schemeClr val="accent2"/>
                </a:solidFill>
                <a:latin typeface="微软雅黑" panose="020B0503020204020204" pitchFamily="2" charset="-122"/>
                <a:ea typeface="微软雅黑" panose="020B0503020204020204" pitchFamily="2" charset="-122"/>
                <a:sym typeface="+mn-ea"/>
              </a:rPr>
              <a:t>四、</a:t>
            </a:r>
            <a:r>
              <a:rPr lang="zh-CN" altLang="en-US" sz="5400" b="1" dirty="0" smtClean="0">
                <a:solidFill>
                  <a:schemeClr val="accent2"/>
                </a:solidFill>
                <a:ea typeface="微软雅黑" panose="020B0503020204020204" pitchFamily="2" charset="-122"/>
                <a:sym typeface="+mn-ea"/>
              </a:rPr>
              <a:t>运营服务及合作模式</a:t>
            </a:r>
            <a:endParaRPr lang="zh-CN" altLang="en-US" sz="5400" b="1" dirty="0" smtClean="0">
              <a:solidFill>
                <a:schemeClr val="accent2"/>
              </a:solidFill>
              <a:latin typeface="微软雅黑" panose="020B0503020204020204" pitchFamily="2" charset="-122"/>
              <a:ea typeface="微软雅黑" panose="020B0503020204020204" pitchFamily="2" charset="-122"/>
              <a:sym typeface="+mn-ea"/>
            </a:endParaRPr>
          </a:p>
          <a:p>
            <a:endParaRPr lang="zh-CN" altLang="en-US" sz="54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0247" name="Freeform 42"/>
          <p:cNvSpPr>
            <a:spLocks noEditPoints="1"/>
          </p:cNvSpPr>
          <p:nvPr/>
        </p:nvSpPr>
        <p:spPr>
          <a:xfrm>
            <a:off x="1878013" y="3087688"/>
            <a:ext cx="536575" cy="1363662"/>
          </a:xfrm>
          <a:custGeom>
            <a:avLst/>
            <a:gdLst/>
            <a:ahLst/>
            <a:cxnLst>
              <a:cxn ang="0">
                <a:pos x="3018" y="486639"/>
              </a:cxn>
              <a:cxn ang="0">
                <a:pos x="3018" y="519682"/>
              </a:cxn>
              <a:cxn ang="0">
                <a:pos x="123750" y="865136"/>
              </a:cxn>
              <a:cxn ang="0">
                <a:pos x="235426" y="865136"/>
              </a:cxn>
              <a:cxn ang="0">
                <a:pos x="250517" y="853120"/>
              </a:cxn>
              <a:cxn ang="0">
                <a:pos x="250517" y="396520"/>
              </a:cxn>
              <a:cxn ang="0">
                <a:pos x="205243" y="351461"/>
              </a:cxn>
              <a:cxn ang="0">
                <a:pos x="274664" y="288379"/>
              </a:cxn>
              <a:cxn ang="0">
                <a:pos x="322956" y="354465"/>
              </a:cxn>
              <a:cxn ang="0">
                <a:pos x="277682" y="393516"/>
              </a:cxn>
              <a:cxn ang="0">
                <a:pos x="277682" y="853120"/>
              </a:cxn>
              <a:cxn ang="0">
                <a:pos x="292773" y="865136"/>
              </a:cxn>
              <a:cxn ang="0">
                <a:pos x="422559" y="865136"/>
              </a:cxn>
              <a:cxn ang="0">
                <a:pos x="534236" y="519682"/>
              </a:cxn>
              <a:cxn ang="0">
                <a:pos x="531217" y="486639"/>
              </a:cxn>
              <a:cxn ang="0">
                <a:pos x="274664" y="9012"/>
              </a:cxn>
              <a:cxn ang="0">
                <a:pos x="253536" y="9012"/>
              </a:cxn>
              <a:cxn ang="0">
                <a:pos x="129786" y="246323"/>
              </a:cxn>
              <a:cxn ang="0">
                <a:pos x="3018" y="486639"/>
              </a:cxn>
              <a:cxn ang="0">
                <a:pos x="42256" y="1048376"/>
              </a:cxn>
              <a:cxn ang="0">
                <a:pos x="42256" y="1348770"/>
              </a:cxn>
              <a:cxn ang="0">
                <a:pos x="57347" y="1363790"/>
              </a:cxn>
              <a:cxn ang="0">
                <a:pos x="338047" y="1363790"/>
              </a:cxn>
              <a:cxn ang="0">
                <a:pos x="350121" y="1348770"/>
              </a:cxn>
              <a:cxn ang="0">
                <a:pos x="350121" y="1030352"/>
              </a:cxn>
              <a:cxn ang="0">
                <a:pos x="413504" y="1030352"/>
              </a:cxn>
              <a:cxn ang="0">
                <a:pos x="413504" y="1357782"/>
              </a:cxn>
              <a:cxn ang="0">
                <a:pos x="437651" y="1363790"/>
              </a:cxn>
              <a:cxn ang="0">
                <a:pos x="485943" y="1363790"/>
              </a:cxn>
              <a:cxn ang="0">
                <a:pos x="507071" y="1342762"/>
              </a:cxn>
              <a:cxn ang="0">
                <a:pos x="507071" y="1048376"/>
              </a:cxn>
              <a:cxn ang="0">
                <a:pos x="470852" y="958258"/>
              </a:cxn>
              <a:cxn ang="0">
                <a:pos x="419541" y="904187"/>
              </a:cxn>
              <a:cxn ang="0">
                <a:pos x="123750" y="907191"/>
              </a:cxn>
              <a:cxn ang="0">
                <a:pos x="42256" y="1048376"/>
              </a:cxn>
            </a:cxnLst>
            <a:rect l="0" t="0" r="0" b="0"/>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chemeClr val="tx1">
              <a:alpha val="100000"/>
            </a:schemeClr>
          </a:solidFill>
          <a:ln w="9525">
            <a:noFill/>
          </a:ln>
        </p:spPr>
        <p:txBody>
          <a:bodyPr/>
          <a:lstStyle/>
          <a:p>
            <a:endParaRPr lang="zh-CN" altLang="en-US"/>
          </a:p>
        </p:txBody>
      </p:sp>
      <p:sp>
        <p:nvSpPr>
          <p:cNvPr id="10249" name="Oval 5"/>
          <p:cNvSpPr/>
          <p:nvPr/>
        </p:nvSpPr>
        <p:spPr>
          <a:xfrm>
            <a:off x="9694863" y="1204913"/>
            <a:ext cx="974725" cy="1008062"/>
          </a:xfrm>
          <a:prstGeom prst="ellipse">
            <a:avLst/>
          </a:prstGeom>
          <a:blipFill rotWithShape="1">
            <a:blip r:embed="rId3"/>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0250" name="Oval 6"/>
          <p:cNvSpPr/>
          <p:nvPr/>
        </p:nvSpPr>
        <p:spPr>
          <a:xfrm>
            <a:off x="8493125" y="1204913"/>
            <a:ext cx="974725" cy="1008062"/>
          </a:xfrm>
          <a:prstGeom prst="ellipse">
            <a:avLst/>
          </a:prstGeom>
          <a:blipFill rotWithShape="1">
            <a:blip r:embed="rId4"/>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0251" name="Oval 7"/>
          <p:cNvSpPr/>
          <p:nvPr/>
        </p:nvSpPr>
        <p:spPr>
          <a:xfrm>
            <a:off x="7243763" y="1204913"/>
            <a:ext cx="974725" cy="1008062"/>
          </a:xfrm>
          <a:prstGeom prst="ellipse">
            <a:avLst/>
          </a:prstGeom>
          <a:blipFill rotWithShape="1">
            <a:blip r:embed="rId5"/>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Tree>
  </p:cSld>
  <p:clrMapOvr>
    <a:masterClrMapping/>
  </p:clrMapOvr>
  <p:transition spd="slow" advTm="516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10243"/>
                                        </p:tgtEl>
                                        <p:attrNameLst>
                                          <p:attrName>style.visibility</p:attrName>
                                        </p:attrNameLst>
                                      </p:cBhvr>
                                      <p:to>
                                        <p:strVal val="visible"/>
                                      </p:to>
                                    </p:set>
                                    <p:animEffect transition="in" filter="wheel(1)">
                                      <p:cBhvr>
                                        <p:cTn id="11" dur="500"/>
                                        <p:tgtEl>
                                          <p:spTgt spid="102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7"/>
                                        </p:tgtEl>
                                        <p:attrNameLst>
                                          <p:attrName>style.visibility</p:attrName>
                                        </p:attrNameLst>
                                      </p:cBhvr>
                                      <p:to>
                                        <p:strVal val="visible"/>
                                      </p:to>
                                    </p:set>
                                    <p:anim calcmode="lin" valueType="num">
                                      <p:cBhvr>
                                        <p:cTn id="15" dur="500" fill="hold"/>
                                        <p:tgtEl>
                                          <p:spTgt spid="10247"/>
                                        </p:tgtEl>
                                        <p:attrNameLst>
                                          <p:attrName>ppt_w</p:attrName>
                                        </p:attrNameLst>
                                      </p:cBhvr>
                                      <p:tavLst>
                                        <p:tav tm="0">
                                          <p:val>
                                            <p:fltVal val="0"/>
                                          </p:val>
                                        </p:tav>
                                        <p:tav tm="100000">
                                          <p:val>
                                            <p:strVal val="#ppt_w"/>
                                          </p:val>
                                        </p:tav>
                                      </p:tavLst>
                                    </p:anim>
                                    <p:anim calcmode="lin" valueType="num">
                                      <p:cBhvr>
                                        <p:cTn id="16" dur="500" fill="hold"/>
                                        <p:tgtEl>
                                          <p:spTgt spid="10247"/>
                                        </p:tgtEl>
                                        <p:attrNameLst>
                                          <p:attrName>ppt_h</p:attrName>
                                        </p:attrNameLst>
                                      </p:cBhvr>
                                      <p:tavLst>
                                        <p:tav tm="0">
                                          <p:val>
                                            <p:fltVal val="0"/>
                                          </p:val>
                                        </p:tav>
                                        <p:tav tm="100000">
                                          <p:val>
                                            <p:strVal val="#ppt_h"/>
                                          </p:val>
                                        </p:tav>
                                      </p:tavLst>
                                    </p:anim>
                                    <p:animEffect transition="in" filter="fade">
                                      <p:cBhvr>
                                        <p:cTn id="17" dur="500"/>
                                        <p:tgtEl>
                                          <p:spTgt spid="10247"/>
                                        </p:tgtEl>
                                      </p:cBhvr>
                                    </p:animEffect>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500" fill="hold">
                                          <p:stCondLst>
                                            <p:cond delay="0"/>
                                          </p:stCondLst>
                                        </p:cTn>
                                        <p:tgtEl>
                                          <p:spTgt spid="10246"/>
                                        </p:tgtEl>
                                        <p:attrNameLst>
                                          <p:attrName>style.visibility</p:attrName>
                                        </p:attrNameLst>
                                      </p:cBhvr>
                                      <p:to>
                                        <p:strVal val="visible"/>
                                      </p:to>
                                    </p:set>
                                    <p:anim by="(-#ppt_w*2)" calcmode="lin" valueType="num">
                                      <p:cBhvr rctx="PPT">
                                        <p:cTn id="21" dur="500" autoRev="1" fill="hold">
                                          <p:stCondLst>
                                            <p:cond delay="0"/>
                                          </p:stCondLst>
                                        </p:cTn>
                                        <p:tgtEl>
                                          <p:spTgt spid="10246"/>
                                        </p:tgtEl>
                                        <p:attrNameLst>
                                          <p:attrName>ppt_w</p:attrName>
                                        </p:attrNameLst>
                                      </p:cBhvr>
                                    </p:anim>
                                    <p:anim by="(#ppt_w*0.50)" calcmode="lin" valueType="num">
                                      <p:cBhvr>
                                        <p:cTn id="22" dur="500" decel="50000" autoRev="1" fill="hold">
                                          <p:stCondLst>
                                            <p:cond delay="0"/>
                                          </p:stCondLst>
                                        </p:cTn>
                                        <p:tgtEl>
                                          <p:spTgt spid="10246"/>
                                        </p:tgtEl>
                                        <p:attrNameLst>
                                          <p:attrName>ppt_x</p:attrName>
                                        </p:attrNameLst>
                                      </p:cBhvr>
                                    </p:anim>
                                    <p:anim from="(-#ppt_h/2)" to="(#ppt_y)" calcmode="lin" valueType="num">
                                      <p:cBhvr>
                                        <p:cTn id="23" dur="500" fill="hold">
                                          <p:stCondLst>
                                            <p:cond delay="0"/>
                                          </p:stCondLst>
                                        </p:cTn>
                                        <p:tgtEl>
                                          <p:spTgt spid="10246"/>
                                        </p:tgtEl>
                                        <p:attrNameLst>
                                          <p:attrName>ppt_y</p:attrName>
                                        </p:attrNameLst>
                                      </p:cBhvr>
                                    </p:anim>
                                    <p:animRot by="21600000">
                                      <p:cBhvr>
                                        <p:cTn id="24" dur="500" fill="hold">
                                          <p:stCondLst>
                                            <p:cond delay="0"/>
                                          </p:stCondLst>
                                        </p:cTn>
                                        <p:tgtEl>
                                          <p:spTgt spid="10246"/>
                                        </p:tgtEl>
                                        <p:attrNameLst>
                                          <p:attrName>r</p:attrName>
                                        </p:attrNameLst>
                                      </p:cBhvr>
                                    </p:animRot>
                                  </p:childTnLst>
                                </p:cTn>
                              </p:par>
                            </p:childTnLst>
                          </p:cTn>
                        </p:par>
                        <p:par>
                          <p:cTn id="25" fill="hold">
                            <p:stCondLst>
                              <p:cond delay="2500"/>
                            </p:stCondLst>
                            <p:childTnLst>
                              <p:par>
                                <p:cTn id="26" presetID="2" presetClass="entr" presetSubtype="12" fill="hold" grpId="0" nodeType="afterEffect">
                                  <p:stCondLst>
                                    <p:cond delay="0"/>
                                  </p:stCondLst>
                                  <p:childTnLst>
                                    <p:set>
                                      <p:cBhvr>
                                        <p:cTn id="27" dur="1" fill="hold">
                                          <p:stCondLst>
                                            <p:cond delay="0"/>
                                          </p:stCondLst>
                                        </p:cTn>
                                        <p:tgtEl>
                                          <p:spTgt spid="10251"/>
                                        </p:tgtEl>
                                        <p:attrNameLst>
                                          <p:attrName>style.visibility</p:attrName>
                                        </p:attrNameLst>
                                      </p:cBhvr>
                                      <p:to>
                                        <p:strVal val="visible"/>
                                      </p:to>
                                    </p:set>
                                    <p:anim calcmode="lin" valueType="num">
                                      <p:cBhvr additive="base">
                                        <p:cTn id="28" dur="500" fill="hold"/>
                                        <p:tgtEl>
                                          <p:spTgt spid="10251"/>
                                        </p:tgtEl>
                                        <p:attrNameLst>
                                          <p:attrName>ppt_x</p:attrName>
                                        </p:attrNameLst>
                                      </p:cBhvr>
                                      <p:tavLst>
                                        <p:tav tm="0">
                                          <p:val>
                                            <p:strVal val="0-#ppt_w/2"/>
                                          </p:val>
                                        </p:tav>
                                        <p:tav tm="100000">
                                          <p:val>
                                            <p:strVal val="#ppt_x"/>
                                          </p:val>
                                        </p:tav>
                                      </p:tavLst>
                                    </p:anim>
                                    <p:anim calcmode="lin" valueType="num">
                                      <p:cBhvr additive="base">
                                        <p:cTn id="29" dur="500" fill="hold"/>
                                        <p:tgtEl>
                                          <p:spTgt spid="1025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
                                  </p:stCondLst>
                                  <p:childTnLst>
                                    <p:set>
                                      <p:cBhvr>
                                        <p:cTn id="31" dur="1" fill="hold">
                                          <p:stCondLst>
                                            <p:cond delay="0"/>
                                          </p:stCondLst>
                                        </p:cTn>
                                        <p:tgtEl>
                                          <p:spTgt spid="10250"/>
                                        </p:tgtEl>
                                        <p:attrNameLst>
                                          <p:attrName>style.visibility</p:attrName>
                                        </p:attrNameLst>
                                      </p:cBhvr>
                                      <p:to>
                                        <p:strVal val="visible"/>
                                      </p:to>
                                    </p:set>
                                    <p:anim calcmode="lin" valueType="num">
                                      <p:cBhvr additive="base">
                                        <p:cTn id="32" dur="500" fill="hold"/>
                                        <p:tgtEl>
                                          <p:spTgt spid="10250"/>
                                        </p:tgtEl>
                                        <p:attrNameLst>
                                          <p:attrName>ppt_x</p:attrName>
                                        </p:attrNameLst>
                                      </p:cBhvr>
                                      <p:tavLst>
                                        <p:tav tm="0">
                                          <p:val>
                                            <p:strVal val="0-#ppt_w/2"/>
                                          </p:val>
                                        </p:tav>
                                        <p:tav tm="100000">
                                          <p:val>
                                            <p:strVal val="#ppt_x"/>
                                          </p:val>
                                        </p:tav>
                                      </p:tavLst>
                                    </p:anim>
                                    <p:anim calcmode="lin" valueType="num">
                                      <p:cBhvr additive="base">
                                        <p:cTn id="33" dur="500" fill="hold"/>
                                        <p:tgtEl>
                                          <p:spTgt spid="10250"/>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200"/>
                                  </p:stCondLst>
                                  <p:childTnLst>
                                    <p:set>
                                      <p:cBhvr>
                                        <p:cTn id="35" dur="1" fill="hold">
                                          <p:stCondLst>
                                            <p:cond delay="0"/>
                                          </p:stCondLst>
                                        </p:cTn>
                                        <p:tgtEl>
                                          <p:spTgt spid="10249"/>
                                        </p:tgtEl>
                                        <p:attrNameLst>
                                          <p:attrName>style.visibility</p:attrName>
                                        </p:attrNameLst>
                                      </p:cBhvr>
                                      <p:to>
                                        <p:strVal val="visible"/>
                                      </p:to>
                                    </p:set>
                                    <p:anim calcmode="lin" valueType="num">
                                      <p:cBhvr additive="base">
                                        <p:cTn id="36" dur="500" fill="hold"/>
                                        <p:tgtEl>
                                          <p:spTgt spid="10249"/>
                                        </p:tgtEl>
                                        <p:attrNameLst>
                                          <p:attrName>ppt_x</p:attrName>
                                        </p:attrNameLst>
                                      </p:cBhvr>
                                      <p:tavLst>
                                        <p:tav tm="0">
                                          <p:val>
                                            <p:strVal val="0-#ppt_w/2"/>
                                          </p:val>
                                        </p:tav>
                                        <p:tav tm="100000">
                                          <p:val>
                                            <p:strVal val="#ppt_x"/>
                                          </p:val>
                                        </p:tav>
                                      </p:tavLst>
                                    </p:anim>
                                    <p:anim calcmode="lin" valueType="num">
                                      <p:cBhvr additive="base">
                                        <p:cTn id="37"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9" grpId="0" bldLvl="0" animBg="1"/>
      <p:bldP spid="10250" grpId="0" bldLvl="0" animBg="1"/>
      <p:bldP spid="10251"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5041900" cy="521970"/>
          </a:xfrm>
          <a:prstGeom prst="rect">
            <a:avLst/>
          </a:prstGeom>
          <a:noFill/>
          <a:ln w="9525">
            <a:noFill/>
          </a:ln>
        </p:spPr>
        <p:txBody>
          <a:bodyPr>
            <a:spAutoFit/>
          </a:bodyPr>
          <a:lstStyle/>
          <a:p>
            <a:r>
              <a:rPr lang="zh-CN" altLang="en-US" sz="2800" b="1" smtClean="0">
                <a:solidFill>
                  <a:schemeClr val="accent2"/>
                </a:solidFill>
                <a:latin typeface="微软雅黑" panose="020B0503020204020204" pitchFamily="2" charset="-122"/>
                <a:ea typeface="微软雅黑" panose="020B0503020204020204" pitchFamily="2" charset="-122"/>
                <a:sym typeface="+mn-ea"/>
              </a:rPr>
              <a:t>物流云平台建设步骤</a:t>
            </a:r>
            <a:endParaRPr lang="zh-CN" altLang="en-US" sz="2800" b="1" dirty="0" smtClean="0">
              <a:solidFill>
                <a:schemeClr val="accent2"/>
              </a:solidFill>
              <a:latin typeface="微软雅黑" panose="020B0503020204020204" pitchFamily="2" charset="-122"/>
              <a:ea typeface="微软雅黑" panose="020B0503020204020204" pitchFamily="2" charset="-122"/>
              <a:cs typeface="+mj-cs"/>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4</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2" name="组合 4"/>
          <p:cNvGrpSpPr/>
          <p:nvPr/>
        </p:nvGrpSpPr>
        <p:grpSpPr bwMode="auto">
          <a:xfrm>
            <a:off x="842322" y="1196760"/>
            <a:ext cx="10648229" cy="4370903"/>
            <a:chOff x="1158737" y="1212850"/>
            <a:chExt cx="9999593" cy="4756150"/>
          </a:xfrm>
        </p:grpSpPr>
        <p:sp>
          <p:nvSpPr>
            <p:cNvPr id="4" name="流程图: 过程 3"/>
            <p:cNvSpPr/>
            <p:nvPr/>
          </p:nvSpPr>
          <p:spPr>
            <a:xfrm>
              <a:off x="1302756" y="2656375"/>
              <a:ext cx="2770972" cy="3312625"/>
            </a:xfrm>
            <a:prstGeom prst="flowChartProcess">
              <a:avLst/>
            </a:prstGeom>
            <a:solidFill>
              <a:schemeClr val="tx2">
                <a:lumMod val="50000"/>
              </a:schemeClr>
            </a:solidFill>
            <a:effectLst/>
          </p:spPr>
          <p:style>
            <a:lnRef idx="1">
              <a:schemeClr val="accent1"/>
            </a:lnRef>
            <a:fillRef idx="3">
              <a:schemeClr val="accent1"/>
            </a:fillRef>
            <a:effectRef idx="2">
              <a:schemeClr val="accent1"/>
            </a:effectRef>
            <a:fontRef idx="minor">
              <a:schemeClr val="lt1"/>
            </a:fontRef>
          </p:style>
          <p:txBody>
            <a:bodyPr anchor="ctr"/>
            <a:lstStyle/>
            <a:p>
              <a:pPr marL="285750" indent="-285750">
                <a:buFont typeface="Arial" panose="020B0604020202020204" pitchFamily="34" charset="0"/>
                <a:buChar char="•"/>
                <a:defRPr/>
              </a:pPr>
              <a:r>
                <a:rPr lang="zh-CN" altLang="en-US" dirty="0">
                  <a:solidFill>
                    <a:schemeClr val="tx2"/>
                  </a:solidFill>
                  <a:latin typeface="微软雅黑" panose="020B0503020204020204" pitchFamily="2" charset="-122"/>
                  <a:ea typeface="微软雅黑" panose="020B0503020204020204" pitchFamily="2" charset="-122"/>
                </a:rPr>
                <a:t>整合物流供需信息</a:t>
              </a:r>
              <a:endParaRPr lang="en-US" altLang="zh-CN" dirty="0">
                <a:solidFill>
                  <a:schemeClr val="tx2"/>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solidFill>
                    <a:schemeClr val="tx2"/>
                  </a:solidFill>
                  <a:latin typeface="微软雅黑" panose="020B0503020204020204" pitchFamily="2" charset="-122"/>
                  <a:ea typeface="微软雅黑" panose="020B0503020204020204" pitchFamily="2" charset="-122"/>
                </a:rPr>
                <a:t>物流供需交易</a:t>
              </a:r>
              <a:endParaRPr lang="en-US" altLang="zh-CN" dirty="0">
                <a:solidFill>
                  <a:schemeClr val="tx2"/>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solidFill>
                    <a:schemeClr val="tx2"/>
                  </a:solidFill>
                  <a:latin typeface="微软雅黑" panose="020B0503020204020204" pitchFamily="2" charset="-122"/>
                  <a:ea typeface="微软雅黑" panose="020B0503020204020204" pitchFamily="2" charset="-122"/>
                </a:rPr>
                <a:t>供求双方对交易的监控</a:t>
              </a:r>
              <a:endParaRPr lang="en-US" altLang="zh-CN" dirty="0">
                <a:solidFill>
                  <a:schemeClr val="tx2"/>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solidFill>
                    <a:schemeClr val="tx2"/>
                  </a:solidFill>
                  <a:latin typeface="微软雅黑" panose="020B0503020204020204" pitchFamily="2" charset="-122"/>
                  <a:ea typeface="微软雅黑" panose="020B0503020204020204" pitchFamily="2" charset="-122"/>
                </a:rPr>
                <a:t>引入其它物流供需服务商的信息</a:t>
              </a:r>
              <a:endParaRPr lang="en-US" altLang="zh-CN" dirty="0">
                <a:solidFill>
                  <a:schemeClr val="tx2"/>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solidFill>
                    <a:schemeClr val="tx2"/>
                  </a:solidFill>
                  <a:latin typeface="微软雅黑" panose="020B0503020204020204" pitchFamily="2" charset="-122"/>
                  <a:ea typeface="微软雅黑" panose="020B0503020204020204" pitchFamily="2" charset="-122"/>
                </a:rPr>
                <a:t>与银行、保险的简单协同</a:t>
              </a:r>
              <a:endParaRPr lang="en-US" altLang="zh-CN" dirty="0">
                <a:solidFill>
                  <a:schemeClr val="tx2"/>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zh-CN" altLang="en-US" dirty="0">
                <a:latin typeface="微软雅黑" panose="020B0503020204020204" pitchFamily="2" charset="-122"/>
                <a:ea typeface="微软雅黑" panose="020B0503020204020204" pitchFamily="2" charset="-122"/>
              </a:endParaRPr>
            </a:p>
          </p:txBody>
        </p:sp>
        <p:sp>
          <p:nvSpPr>
            <p:cNvPr id="9" name="流程图: 过程 8"/>
            <p:cNvSpPr/>
            <p:nvPr/>
          </p:nvSpPr>
          <p:spPr>
            <a:xfrm>
              <a:off x="4482241" y="2653257"/>
              <a:ext cx="2772356" cy="3312625"/>
            </a:xfrm>
            <a:prstGeom prst="flowChartProcess">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marL="285750" indent="-285750">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同本地口岸、海关的管理协同</a:t>
              </a: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同工商、税务的管理协同</a:t>
              </a: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同车辆运输管理部门的管理协同</a:t>
              </a: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整合物流相关部门管理协同</a:t>
              </a: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latin typeface="微软雅黑" panose="020B0503020204020204" pitchFamily="2" charset="-122"/>
                  <a:ea typeface="微软雅黑" panose="020B0503020204020204" pitchFamily="2" charset="-122"/>
                </a:rPr>
                <a:t>整合铁路、航运、空运管理</a:t>
              </a: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p:txBody>
        </p:sp>
        <p:sp>
          <p:nvSpPr>
            <p:cNvPr id="12" name="流程图: 过程 11"/>
            <p:cNvSpPr/>
            <p:nvPr/>
          </p:nvSpPr>
          <p:spPr>
            <a:xfrm>
              <a:off x="7664496" y="2653257"/>
              <a:ext cx="2773741" cy="3312625"/>
            </a:xfrm>
            <a:prstGeom prst="flowChartProcess">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marL="285750" indent="-285750">
                <a:buFont typeface="Arial" panose="020B0604020202020204" pitchFamily="34" charset="0"/>
                <a:buChar char="•"/>
                <a:defRPr/>
              </a:pPr>
              <a:r>
                <a:rPr lang="zh-CN" altLang="en-US" dirty="0">
                  <a:solidFill>
                    <a:schemeClr val="bg2">
                      <a:lumMod val="40000"/>
                      <a:lumOff val="60000"/>
                    </a:schemeClr>
                  </a:solidFill>
                  <a:latin typeface="微软雅黑" panose="020B0503020204020204" pitchFamily="2" charset="-122"/>
                  <a:ea typeface="微软雅黑" panose="020B0503020204020204" pitchFamily="2" charset="-122"/>
                </a:rPr>
                <a:t>物流企业效率管理：运输管理、</a:t>
              </a:r>
              <a:r>
                <a:rPr lang="en-US" altLang="zh-CN" dirty="0">
                  <a:solidFill>
                    <a:schemeClr val="bg2">
                      <a:lumMod val="40000"/>
                      <a:lumOff val="60000"/>
                    </a:schemeClr>
                  </a:solidFill>
                  <a:latin typeface="微软雅黑" panose="020B0503020204020204" pitchFamily="2" charset="-122"/>
                  <a:ea typeface="微软雅黑" panose="020B0503020204020204" pitchFamily="2" charset="-122"/>
                </a:rPr>
                <a:t>CRM</a:t>
              </a:r>
              <a:r>
                <a:rPr lang="zh-CN" altLang="en-US" dirty="0">
                  <a:solidFill>
                    <a:schemeClr val="bg2">
                      <a:lumMod val="40000"/>
                      <a:lumOff val="60000"/>
                    </a:schemeClr>
                  </a:solidFill>
                  <a:latin typeface="微软雅黑" panose="020B0503020204020204" pitchFamily="2" charset="-122"/>
                  <a:ea typeface="微软雅黑" panose="020B0503020204020204" pitchFamily="2" charset="-122"/>
                </a:rPr>
                <a:t>、仓储管理、供应链、市场管理等</a:t>
              </a:r>
              <a:endParaRPr lang="en-US" altLang="zh-CN" dirty="0">
                <a:solidFill>
                  <a:schemeClr val="bg2">
                    <a:lumMod val="40000"/>
                    <a:lumOff val="60000"/>
                  </a:schemeClr>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r>
                <a:rPr lang="zh-CN" altLang="en-US" dirty="0">
                  <a:solidFill>
                    <a:schemeClr val="bg2">
                      <a:lumMod val="40000"/>
                      <a:lumOff val="60000"/>
                    </a:schemeClr>
                  </a:solidFill>
                  <a:latin typeface="微软雅黑" panose="020B0503020204020204" pitchFamily="2" charset="-122"/>
                  <a:ea typeface="微软雅黑" panose="020B0503020204020204" pitchFamily="2" charset="-122"/>
                </a:rPr>
                <a:t>物流行业数据的统计、分析</a:t>
              </a:r>
              <a:endParaRPr lang="en-US" altLang="zh-CN" dirty="0">
                <a:solidFill>
                  <a:schemeClr val="bg2">
                    <a:lumMod val="40000"/>
                    <a:lumOff val="60000"/>
                  </a:schemeClr>
                </a:solidFill>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a:p>
              <a:pPr marL="285750" indent="-285750">
                <a:buFont typeface="Arial" panose="020B0604020202020204" pitchFamily="34" charset="0"/>
                <a:buChar char="•"/>
                <a:defRPr/>
              </a:pPr>
              <a:endParaRPr lang="en-US" altLang="zh-CN" dirty="0">
                <a:latin typeface="微软雅黑" panose="020B0503020204020204" pitchFamily="2" charset="-122"/>
                <a:ea typeface="微软雅黑" panose="020B0503020204020204" pitchFamily="2" charset="-122"/>
              </a:endParaRPr>
            </a:p>
          </p:txBody>
        </p:sp>
        <p:pic>
          <p:nvPicPr>
            <p:cNvPr id="96264" name="Picture 2"/>
            <p:cNvPicPr>
              <a:picLocks noChangeAspect="1" noChangeArrowheads="1"/>
            </p:cNvPicPr>
            <p:nvPr/>
          </p:nvPicPr>
          <p:blipFill>
            <a:blip r:embed="rId2"/>
            <a:srcRect/>
            <a:stretch>
              <a:fillRect/>
            </a:stretch>
          </p:blipFill>
          <p:spPr bwMode="auto">
            <a:xfrm>
              <a:off x="1158737" y="1212850"/>
              <a:ext cx="9999593" cy="1349375"/>
            </a:xfrm>
            <a:prstGeom prst="rect">
              <a:avLst/>
            </a:prstGeom>
            <a:solidFill>
              <a:schemeClr val="accent1"/>
            </a:solidFill>
            <a:ln w="9525">
              <a:noFill/>
              <a:miter lim="800000"/>
              <a:headEnd/>
              <a:tailEnd/>
            </a:ln>
          </p:spPr>
        </p:pic>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6722745" cy="521970"/>
          </a:xfrm>
          <a:prstGeom prst="rect">
            <a:avLst/>
          </a:prstGeom>
          <a:noFill/>
          <a:ln w="9525">
            <a:noFill/>
          </a:ln>
        </p:spPr>
        <p:txBody>
          <a:bodyPr wrap="square">
            <a:spAutoFit/>
          </a:bodyPr>
          <a:lstStyle/>
          <a:p>
            <a:r>
              <a:rPr lang="zh-CN" altLang="en-US" sz="2800" b="1" smtClean="0">
                <a:solidFill>
                  <a:schemeClr val="accent2"/>
                </a:solidFill>
                <a:latin typeface="微软雅黑" panose="020B0503020204020204" pitchFamily="2" charset="-122"/>
                <a:ea typeface="微软雅黑" panose="020B0503020204020204" pitchFamily="2" charset="-122"/>
                <a:sym typeface="+mn-ea"/>
              </a:rPr>
              <a:t>物流云平台建设与发展的保障措施</a:t>
            </a:r>
            <a:endParaRPr lang="zh-CN" altLang="en-US" sz="2800" b="1" dirty="0" smtClean="0">
              <a:solidFill>
                <a:schemeClr val="accent2"/>
              </a:solidFill>
              <a:latin typeface="微软雅黑" panose="020B0503020204020204" pitchFamily="2" charset="-122"/>
              <a:ea typeface="微软雅黑" panose="020B0503020204020204" pitchFamily="2" charset="-122"/>
              <a:cs typeface="+mj-cs"/>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4</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15" name="组合 14"/>
          <p:cNvGrpSpPr/>
          <p:nvPr/>
        </p:nvGrpSpPr>
        <p:grpSpPr>
          <a:xfrm>
            <a:off x="913765" y="981075"/>
            <a:ext cx="11280775" cy="6052820"/>
            <a:chOff x="1439" y="1545"/>
            <a:chExt cx="17765" cy="9532"/>
          </a:xfrm>
        </p:grpSpPr>
        <p:sp>
          <p:nvSpPr>
            <p:cNvPr id="97283" name="灯片编号占位符 3"/>
            <p:cNvSpPr>
              <a:spLocks noGrp="1"/>
            </p:cNvSpPr>
            <p:nvPr/>
          </p:nvSpPr>
          <p:spPr bwMode="auto">
            <a:xfrm>
              <a:off x="14724" y="10695"/>
              <a:ext cx="4480" cy="383"/>
            </a:xfrm>
            <a:prstGeom prst="rect">
              <a:avLst/>
            </a:prstGeom>
            <a:noFill/>
            <a:ln>
              <a:miter lim="800000"/>
            </a:ln>
          </p:spPr>
          <p: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fld id="{A908CF07-43E6-43A1-BC01-3C8F93B2C3D5}" type="slidenum">
                <a:rPr lang="en-US" altLang="zh-CN"/>
                <a:t>48</a:t>
              </a:fld>
              <a:endParaRPr lang="en-US" altLang="zh-CN"/>
            </a:p>
          </p:txBody>
        </p:sp>
        <p:grpSp>
          <p:nvGrpSpPr>
            <p:cNvPr id="3" name="Group 6"/>
            <p:cNvGrpSpPr/>
            <p:nvPr/>
          </p:nvGrpSpPr>
          <p:grpSpPr bwMode="auto">
            <a:xfrm>
              <a:off x="3103" y="1545"/>
              <a:ext cx="12860" cy="8285"/>
              <a:chOff x="975" y="754"/>
              <a:chExt cx="3858" cy="3314"/>
            </a:xfrm>
          </p:grpSpPr>
          <p:sp>
            <p:nvSpPr>
              <p:cNvPr id="6" name="AutoShape 7"/>
              <p:cNvSpPr>
                <a:spLocks noChangeArrowheads="1"/>
              </p:cNvSpPr>
              <p:nvPr/>
            </p:nvSpPr>
            <p:spPr bwMode="auto">
              <a:xfrm>
                <a:off x="2245" y="1344"/>
                <a:ext cx="1272" cy="1100"/>
              </a:xfrm>
              <a:prstGeom prst="triangle">
                <a:avLst>
                  <a:gd name="adj" fmla="val 50000"/>
                </a:avLst>
              </a:prstGeom>
              <a:solidFill>
                <a:schemeClr val="accent5">
                  <a:lumMod val="50000"/>
                </a:schemeClr>
              </a:solidFill>
              <a:ln w="9525">
                <a:noFill/>
                <a:miter lim="800000"/>
              </a:ln>
              <a:effectLst>
                <a:outerShdw dist="107763" dir="2700000" algn="ctr" rotWithShape="0">
                  <a:schemeClr val="bg2">
                    <a:alpha val="50000"/>
                  </a:schemeClr>
                </a:outerShdw>
              </a:effectLst>
            </p:spPr>
            <p:txBody>
              <a:bodyPr wrap="none" anchor="ctr"/>
              <a:lstStyle/>
              <a:p>
                <a:pPr algn="ctr">
                  <a:defRPr/>
                </a:pPr>
                <a:r>
                  <a:rPr lang="zh-CN" altLang="en-US">
                    <a:solidFill>
                      <a:schemeClr val="bg1"/>
                    </a:solidFill>
                    <a:latin typeface="微软雅黑" panose="020B0503020204020204" pitchFamily="2" charset="-122"/>
                    <a:ea typeface="微软雅黑" panose="020B0503020204020204" pitchFamily="2" charset="-122"/>
                  </a:rPr>
                  <a:t>政府主导</a:t>
                </a:r>
              </a:p>
            </p:txBody>
          </p:sp>
          <p:sp>
            <p:nvSpPr>
              <p:cNvPr id="7" name="AutoShape 8"/>
              <p:cNvSpPr>
                <a:spLocks noChangeArrowheads="1"/>
              </p:cNvSpPr>
              <p:nvPr/>
            </p:nvSpPr>
            <p:spPr bwMode="auto">
              <a:xfrm>
                <a:off x="1610" y="2433"/>
                <a:ext cx="1272" cy="1100"/>
              </a:xfrm>
              <a:prstGeom prst="triangle">
                <a:avLst>
                  <a:gd name="adj" fmla="val 50000"/>
                </a:avLst>
              </a:prstGeom>
              <a:solidFill>
                <a:srgbClr val="0070C0"/>
              </a:solidFill>
              <a:ln w="9525">
                <a:noFill/>
                <a:miter lim="800000"/>
              </a:ln>
              <a:effectLst>
                <a:outerShdw dist="107763" dir="2700000" algn="ctr" rotWithShape="0">
                  <a:schemeClr val="bg2">
                    <a:alpha val="50000"/>
                  </a:schemeClr>
                </a:outerShdw>
              </a:effectLst>
            </p:spPr>
            <p:txBody>
              <a:bodyPr wrap="none" anchor="ctr"/>
              <a:lstStyle/>
              <a:p>
                <a:pPr algn="ctr">
                  <a:defRPr/>
                </a:pPr>
                <a:r>
                  <a:rPr lang="zh-CN" altLang="en-US">
                    <a:solidFill>
                      <a:schemeClr val="bg1"/>
                    </a:solidFill>
                    <a:latin typeface="微软雅黑" panose="020B0503020204020204" pitchFamily="2" charset="-122"/>
                    <a:ea typeface="微软雅黑" panose="020B0503020204020204" pitchFamily="2" charset="-122"/>
                  </a:rPr>
                  <a:t>行业推动</a:t>
                </a:r>
              </a:p>
            </p:txBody>
          </p:sp>
          <p:sp>
            <p:nvSpPr>
              <p:cNvPr id="8" name="AutoShape 9"/>
              <p:cNvSpPr>
                <a:spLocks noChangeArrowheads="1"/>
              </p:cNvSpPr>
              <p:nvPr/>
            </p:nvSpPr>
            <p:spPr bwMode="auto">
              <a:xfrm flipV="1">
                <a:off x="2245" y="2433"/>
                <a:ext cx="1272" cy="1089"/>
              </a:xfrm>
              <a:prstGeom prst="triangle">
                <a:avLst>
                  <a:gd name="adj" fmla="val 50000"/>
                </a:avLst>
              </a:prstGeom>
              <a:solidFill>
                <a:srgbClr val="3366FF"/>
              </a:solidFill>
              <a:ln w="9525">
                <a:noFill/>
                <a:miter lim="800000"/>
              </a:ln>
              <a:effectLst>
                <a:outerShdw dist="107763" dir="2700000" algn="ctr" rotWithShape="0">
                  <a:schemeClr val="bg2">
                    <a:alpha val="50000"/>
                  </a:schemeClr>
                </a:outerShdw>
              </a:effectLst>
            </p:spPr>
            <p:txBody>
              <a:bodyPr rot="10800000" wrap="none" anchor="ctr"/>
              <a:lstStyle/>
              <a:p>
                <a:pPr algn="ctr">
                  <a:defRPr/>
                </a:pPr>
                <a:endParaRPr lang="zh-CN" altLang="zh-CN">
                  <a:solidFill>
                    <a:srgbClr val="FF0000"/>
                  </a:solidFill>
                  <a:effectLst>
                    <a:outerShdw blurRad="38100" dist="38100" dir="2700000" algn="tl">
                      <a:srgbClr val="000000"/>
                    </a:outerShdw>
                  </a:effectLst>
                  <a:latin typeface="微软雅黑" panose="020B0503020204020204" pitchFamily="2" charset="-122"/>
                  <a:ea typeface="微软雅黑" panose="020B0503020204020204" pitchFamily="2" charset="-122"/>
                </a:endParaRPr>
              </a:p>
            </p:txBody>
          </p:sp>
          <p:sp>
            <p:nvSpPr>
              <p:cNvPr id="5" name="Oval 10"/>
              <p:cNvSpPr>
                <a:spLocks noChangeArrowheads="1"/>
              </p:cNvSpPr>
              <p:nvPr/>
            </p:nvSpPr>
            <p:spPr bwMode="auto">
              <a:xfrm>
                <a:off x="975" y="3068"/>
                <a:ext cx="1000" cy="1000"/>
              </a:xfrm>
              <a:prstGeom prst="ellipse">
                <a:avLst/>
              </a:prstGeom>
              <a:solidFill>
                <a:srgbClr val="85AEFF"/>
              </a:solidFill>
              <a:ln w="9525">
                <a:noFill/>
                <a:round/>
              </a:ln>
              <a:effectLst>
                <a:outerShdw dist="107763" dir="2700000" algn="ctr" rotWithShape="0">
                  <a:schemeClr val="bg2">
                    <a:alpha val="50000"/>
                  </a:schemeClr>
                </a:outerShdw>
              </a:effectLst>
            </p:spPr>
            <p:txBody>
              <a:bodyPr wrap="none" anchor="ctr"/>
              <a:lstStyle/>
              <a:p>
                <a:pPr algn="ctr">
                  <a:defRPr/>
                </a:pPr>
                <a:r>
                  <a:rPr lang="zh-CN" altLang="en-US" dirty="0">
                    <a:latin typeface="微软雅黑" panose="020B0503020204020204" pitchFamily="2" charset="-122"/>
                    <a:ea typeface="微软雅黑" panose="020B0503020204020204" pitchFamily="2" charset="-122"/>
                  </a:rPr>
                  <a:t>产业引导</a:t>
                </a:r>
              </a:p>
              <a:p>
                <a:pPr algn="ctr">
                  <a:defRPr/>
                </a:pPr>
                <a:r>
                  <a:rPr lang="zh-CN" altLang="en-US" dirty="0">
                    <a:latin typeface="微软雅黑" panose="020B0503020204020204" pitchFamily="2" charset="-122"/>
                    <a:ea typeface="微软雅黑" panose="020B0503020204020204" pitchFamily="2" charset="-122"/>
                  </a:rPr>
                  <a:t>产品推广</a:t>
                </a:r>
              </a:p>
              <a:p>
                <a:pPr algn="ctr">
                  <a:defRPr/>
                </a:pPr>
                <a:r>
                  <a:rPr lang="zh-CN" altLang="en-US" dirty="0">
                    <a:latin typeface="微软雅黑" panose="020B0503020204020204" pitchFamily="2" charset="-122"/>
                    <a:ea typeface="微软雅黑" panose="020B0503020204020204" pitchFamily="2" charset="-122"/>
                  </a:rPr>
                  <a:t>资源协调</a:t>
                </a:r>
              </a:p>
            </p:txBody>
          </p:sp>
          <p:sp>
            <p:nvSpPr>
              <p:cNvPr id="10" name="Oval 11"/>
              <p:cNvSpPr>
                <a:spLocks noChangeArrowheads="1"/>
              </p:cNvSpPr>
              <p:nvPr/>
            </p:nvSpPr>
            <p:spPr bwMode="auto">
              <a:xfrm>
                <a:off x="2381" y="754"/>
                <a:ext cx="1000" cy="1000"/>
              </a:xfrm>
              <a:prstGeom prst="ellipse">
                <a:avLst/>
              </a:prstGeom>
              <a:solidFill>
                <a:schemeClr val="bg2"/>
              </a:solidFill>
              <a:ln w="9525">
                <a:noFill/>
                <a:round/>
              </a:ln>
              <a:effectLst>
                <a:outerShdw dist="107763" dir="2700000" algn="ctr" rotWithShape="0">
                  <a:schemeClr val="bg2">
                    <a:alpha val="50000"/>
                  </a:schemeClr>
                </a:outerShdw>
              </a:effectLst>
            </p:spPr>
            <p:txBody>
              <a:bodyPr wrap="none" anchor="ctr"/>
              <a:lstStyle/>
              <a:p>
                <a:pPr algn="ctr">
                  <a:defRPr/>
                </a:pPr>
                <a:r>
                  <a:rPr lang="zh-CN" altLang="en-US" dirty="0">
                    <a:latin typeface="微软雅黑" panose="020B0503020204020204" pitchFamily="2" charset="-122"/>
                    <a:ea typeface="微软雅黑" panose="020B0503020204020204" pitchFamily="2" charset="-122"/>
                  </a:rPr>
                  <a:t>组织领导</a:t>
                </a:r>
              </a:p>
              <a:p>
                <a:pPr algn="ctr">
                  <a:defRPr/>
                </a:pPr>
                <a:r>
                  <a:rPr lang="zh-CN" altLang="en-US" dirty="0">
                    <a:latin typeface="微软雅黑" panose="020B0503020204020204" pitchFamily="2" charset="-122"/>
                    <a:ea typeface="微软雅黑" panose="020B0503020204020204" pitchFamily="2" charset="-122"/>
                  </a:rPr>
                  <a:t>资本融资</a:t>
                </a:r>
              </a:p>
              <a:p>
                <a:pPr algn="ctr">
                  <a:defRPr/>
                </a:pPr>
                <a:r>
                  <a:rPr lang="zh-CN" altLang="en-US" dirty="0">
                    <a:latin typeface="微软雅黑" panose="020B0503020204020204" pitchFamily="2" charset="-122"/>
                    <a:ea typeface="微软雅黑" panose="020B0503020204020204" pitchFamily="2" charset="-122"/>
                  </a:rPr>
                  <a:t>政策扶持</a:t>
                </a:r>
              </a:p>
              <a:p>
                <a:pPr algn="ctr">
                  <a:defRPr/>
                </a:pPr>
                <a:endParaRPr lang="en-US" altLang="zh-CN" dirty="0">
                  <a:latin typeface="微软雅黑" panose="020B0503020204020204" pitchFamily="2" charset="-122"/>
                  <a:ea typeface="微软雅黑" panose="020B0503020204020204" pitchFamily="2" charset="-122"/>
                </a:endParaRPr>
              </a:p>
            </p:txBody>
          </p:sp>
          <p:sp>
            <p:nvSpPr>
              <p:cNvPr id="11" name="AutoShape 12"/>
              <p:cNvSpPr>
                <a:spLocks noChangeArrowheads="1"/>
              </p:cNvSpPr>
              <p:nvPr/>
            </p:nvSpPr>
            <p:spPr bwMode="auto">
              <a:xfrm>
                <a:off x="2880" y="2433"/>
                <a:ext cx="1272" cy="1100"/>
              </a:xfrm>
              <a:prstGeom prst="triangle">
                <a:avLst>
                  <a:gd name="adj" fmla="val 50000"/>
                </a:avLst>
              </a:prstGeom>
              <a:solidFill>
                <a:srgbClr val="0070C0"/>
              </a:solidFill>
              <a:ln w="9525">
                <a:noFill/>
                <a:miter lim="800000"/>
              </a:ln>
              <a:effectLst>
                <a:outerShdw dist="107763" dir="2700000" algn="ctr" rotWithShape="0">
                  <a:schemeClr val="bg2">
                    <a:alpha val="50000"/>
                  </a:schemeClr>
                </a:outerShdw>
              </a:effectLst>
            </p:spPr>
            <p:txBody>
              <a:bodyPr wrap="none" anchor="ctr"/>
              <a:lstStyle/>
              <a:p>
                <a:pPr algn="ctr">
                  <a:defRPr/>
                </a:pPr>
                <a:r>
                  <a:rPr lang="zh-CN" altLang="en-US">
                    <a:solidFill>
                      <a:schemeClr val="bg1"/>
                    </a:solidFill>
                    <a:latin typeface="微软雅黑" panose="020B0503020204020204" pitchFamily="2" charset="-122"/>
                    <a:ea typeface="微软雅黑" panose="020B0503020204020204" pitchFamily="2" charset="-122"/>
                  </a:rPr>
                  <a:t>企业联动</a:t>
                </a:r>
              </a:p>
            </p:txBody>
          </p:sp>
          <p:sp>
            <p:nvSpPr>
              <p:cNvPr id="13" name="Oval 13"/>
              <p:cNvSpPr>
                <a:spLocks noChangeArrowheads="1"/>
              </p:cNvSpPr>
              <p:nvPr/>
            </p:nvSpPr>
            <p:spPr bwMode="auto">
              <a:xfrm>
                <a:off x="3833" y="3022"/>
                <a:ext cx="1000" cy="1000"/>
              </a:xfrm>
              <a:prstGeom prst="ellipse">
                <a:avLst/>
              </a:prstGeom>
              <a:solidFill>
                <a:schemeClr val="bg1">
                  <a:lumMod val="60000"/>
                  <a:lumOff val="40000"/>
                </a:schemeClr>
              </a:solidFill>
              <a:ln w="9525">
                <a:noFill/>
                <a:round/>
              </a:ln>
              <a:effectLst>
                <a:outerShdw dist="107763" dir="2700000" algn="ctr" rotWithShape="0">
                  <a:schemeClr val="bg2">
                    <a:alpha val="50000"/>
                  </a:schemeClr>
                </a:outerShdw>
              </a:effectLst>
            </p:spPr>
            <p:txBody>
              <a:bodyPr wrap="none" anchor="ctr"/>
              <a:lstStyle/>
              <a:p>
                <a:pPr algn="ctr">
                  <a:defRPr/>
                </a:pPr>
                <a:r>
                  <a:rPr lang="zh-CN" altLang="en-US" dirty="0">
                    <a:latin typeface="微软雅黑" panose="020B0503020204020204" pitchFamily="2" charset="-122"/>
                    <a:ea typeface="微软雅黑" panose="020B0503020204020204" pitchFamily="2" charset="-122"/>
                  </a:rPr>
                  <a:t>技术融合</a:t>
                </a:r>
              </a:p>
              <a:p>
                <a:pPr algn="ctr">
                  <a:defRPr/>
                </a:pPr>
                <a:r>
                  <a:rPr lang="zh-CN" altLang="en-US" dirty="0">
                    <a:latin typeface="微软雅黑" panose="020B0503020204020204" pitchFamily="2" charset="-122"/>
                    <a:ea typeface="微软雅黑" panose="020B0503020204020204" pitchFamily="2" charset="-122"/>
                  </a:rPr>
                  <a:t>资源共享</a:t>
                </a:r>
              </a:p>
              <a:p>
                <a:pPr algn="ctr">
                  <a:defRPr/>
                </a:pPr>
                <a:r>
                  <a:rPr lang="zh-CN" altLang="en-US" dirty="0">
                    <a:latin typeface="微软雅黑" panose="020B0503020204020204" pitchFamily="2" charset="-122"/>
                    <a:ea typeface="微软雅黑" panose="020B0503020204020204" pitchFamily="2" charset="-122"/>
                  </a:rPr>
                  <a:t>人才聚合</a:t>
                </a:r>
              </a:p>
            </p:txBody>
          </p:sp>
        </p:grpSp>
        <p:sp>
          <p:nvSpPr>
            <p:cNvPr id="14" name="Rectangle 14"/>
            <p:cNvSpPr>
              <a:spLocks noChangeArrowheads="1"/>
            </p:cNvSpPr>
            <p:nvPr/>
          </p:nvSpPr>
          <p:spPr bwMode="auto">
            <a:xfrm>
              <a:off x="7637" y="6308"/>
              <a:ext cx="3935" cy="680"/>
            </a:xfrm>
            <a:prstGeom prst="rect">
              <a:avLst/>
            </a:prstGeom>
            <a:noFill/>
            <a:ln w="9525" algn="ctr">
              <a:solidFill>
                <a:schemeClr val="bg1"/>
              </a:solidFill>
              <a:miter lim="800000"/>
            </a:ln>
            <a:effectLst/>
          </p:spPr>
          <p:txBody>
            <a:bodyPr wrap="none" anchor="ctr"/>
            <a:lstStyle/>
            <a:p>
              <a:pPr algn="ctr">
                <a:defRPr/>
              </a:pPr>
              <a:r>
                <a:rPr lang="zh-CN" altLang="en-US" b="1" dirty="0">
                  <a:solidFill>
                    <a:schemeClr val="bg1"/>
                  </a:solidFill>
                  <a:latin typeface="微软雅黑" panose="020B0503020204020204" pitchFamily="2" charset="-122"/>
                  <a:ea typeface="微软雅黑" panose="020B0503020204020204" pitchFamily="2" charset="-122"/>
                </a:rPr>
                <a:t>物流云平台</a:t>
              </a:r>
            </a:p>
          </p:txBody>
        </p:sp>
        <p:sp>
          <p:nvSpPr>
            <p:cNvPr id="97286" name="线形标注 1(带边框和强调线) 13"/>
            <p:cNvSpPr/>
            <p:nvPr/>
          </p:nvSpPr>
          <p:spPr bwMode="auto">
            <a:xfrm>
              <a:off x="12324" y="3133"/>
              <a:ext cx="5293" cy="3175"/>
            </a:xfrm>
            <a:prstGeom prst="accentBorderCallout1">
              <a:avLst>
                <a:gd name="adj1" fmla="val 18750"/>
                <a:gd name="adj2" fmla="val -8333"/>
                <a:gd name="adj3" fmla="val 66856"/>
                <a:gd name="adj4" fmla="val -36755"/>
              </a:avLst>
            </a:prstGeom>
            <a:solidFill>
              <a:schemeClr val="bg2">
                <a:lumMod val="75000"/>
              </a:schemeClr>
            </a:solidFill>
            <a:ln w="9525" algn="ctr">
              <a:solidFill>
                <a:schemeClr val="tx1"/>
              </a:solidFill>
              <a:round/>
            </a:ln>
          </p:spPr>
          <p:txBody>
            <a:bodyPr/>
            <a:lstStyle/>
            <a:p>
              <a:pPr defTabSz="1008380"/>
              <a:r>
                <a:rPr lang="en-US" altLang="zh-CN" sz="1600">
                  <a:solidFill>
                    <a:schemeClr val="tx2"/>
                  </a:solidFill>
                  <a:latin typeface="微软雅黑" panose="020B0503020204020204" pitchFamily="2" charset="-122"/>
                  <a:ea typeface="微软雅黑" panose="020B0503020204020204" pitchFamily="2" charset="-122"/>
                </a:rPr>
                <a:t>1</a:t>
              </a:r>
              <a:r>
                <a:rPr lang="zh-CN" altLang="en-US" sz="1600">
                  <a:solidFill>
                    <a:schemeClr val="tx2"/>
                  </a:solidFill>
                  <a:latin typeface="微软雅黑" panose="020B0503020204020204" pitchFamily="2" charset="-122"/>
                  <a:ea typeface="微软雅黑" panose="020B0503020204020204" pitchFamily="2" charset="-122"/>
                </a:rPr>
                <a:t>、政府扶持政策不明确，如果没有政策扶持会出现单纯企业行为，那么推广难度将大大提升</a:t>
              </a:r>
              <a:endParaRPr lang="en-US" altLang="zh-CN" sz="1600">
                <a:solidFill>
                  <a:schemeClr val="tx2"/>
                </a:solidFill>
                <a:latin typeface="微软雅黑" panose="020B0503020204020204" pitchFamily="2" charset="-122"/>
                <a:ea typeface="微软雅黑" panose="020B0503020204020204" pitchFamily="2" charset="-122"/>
              </a:endParaRPr>
            </a:p>
            <a:p>
              <a:pPr defTabSz="1008380"/>
              <a:r>
                <a:rPr lang="en-US" altLang="zh-CN" sz="1600">
                  <a:solidFill>
                    <a:schemeClr val="tx2"/>
                  </a:solidFill>
                  <a:latin typeface="微软雅黑" panose="020B0503020204020204" pitchFamily="2" charset="-122"/>
                  <a:ea typeface="微软雅黑" panose="020B0503020204020204" pitchFamily="2" charset="-122"/>
                </a:rPr>
                <a:t>2</a:t>
              </a:r>
              <a:r>
                <a:rPr lang="zh-CN" altLang="en-US" sz="1600">
                  <a:solidFill>
                    <a:schemeClr val="tx2"/>
                  </a:solidFill>
                  <a:latin typeface="微软雅黑" panose="020B0503020204020204" pitchFamily="2" charset="-122"/>
                  <a:ea typeface="微软雅黑" panose="020B0503020204020204" pitchFamily="2" charset="-122"/>
                </a:rPr>
                <a:t>、产业扶持资金不会再给，这增加了企业运营的风险，特别是项目运营前期盈利能力差时将是企业负担</a:t>
              </a:r>
            </a:p>
          </p:txBody>
        </p:sp>
        <p:sp>
          <p:nvSpPr>
            <p:cNvPr id="97287" name="线形标注 1(带边框和强调线) 14"/>
            <p:cNvSpPr/>
            <p:nvPr/>
          </p:nvSpPr>
          <p:spPr bwMode="auto">
            <a:xfrm rot="10800000">
              <a:off x="1439" y="3586"/>
              <a:ext cx="3895" cy="3225"/>
            </a:xfrm>
            <a:prstGeom prst="accentBorderCallout1">
              <a:avLst>
                <a:gd name="adj1" fmla="val 18750"/>
                <a:gd name="adj2" fmla="val -8333"/>
                <a:gd name="adj3" fmla="val -13356"/>
                <a:gd name="adj4" fmla="val -42935"/>
              </a:avLst>
            </a:prstGeom>
            <a:solidFill>
              <a:schemeClr val="bg2">
                <a:lumMod val="75000"/>
              </a:schemeClr>
            </a:solidFill>
            <a:ln w="9525" algn="ctr">
              <a:solidFill>
                <a:schemeClr val="tx1"/>
              </a:solidFill>
              <a:round/>
            </a:ln>
          </p:spPr>
          <p:txBody>
            <a:bodyPr/>
            <a:lstStyle/>
            <a:p>
              <a:pPr algn="r" defTabSz="1008380"/>
              <a:endParaRPr lang="zh-CN" altLang="en-US">
                <a:solidFill>
                  <a:schemeClr val="bg1"/>
                </a:solidFill>
                <a:latin typeface="微软雅黑" panose="020B0503020204020204" pitchFamily="2" charset="-122"/>
                <a:ea typeface="微软雅黑" panose="020B0503020204020204" pitchFamily="2" charset="-122"/>
              </a:endParaRPr>
            </a:p>
          </p:txBody>
        </p:sp>
        <p:sp>
          <p:nvSpPr>
            <p:cNvPr id="97288" name="矩形 15"/>
            <p:cNvSpPr>
              <a:spLocks noChangeArrowheads="1"/>
            </p:cNvSpPr>
            <p:nvPr/>
          </p:nvSpPr>
          <p:spPr bwMode="auto">
            <a:xfrm>
              <a:off x="1587" y="3738"/>
              <a:ext cx="3710" cy="2858"/>
            </a:xfrm>
            <a:prstGeom prst="rect">
              <a:avLst/>
            </a:prstGeom>
            <a:noFill/>
            <a:ln w="9525">
              <a:noFill/>
              <a:miter lim="800000"/>
            </a:ln>
          </p:spPr>
          <p:txBody>
            <a:bodyPr>
              <a:spAutoFit/>
            </a:bodyPr>
            <a:lstStyle/>
            <a:p>
              <a:pPr defTabSz="1008380"/>
              <a:r>
                <a:rPr lang="en-US" altLang="zh-CN" sz="1600">
                  <a:solidFill>
                    <a:schemeClr val="tx2"/>
                  </a:solidFill>
                  <a:latin typeface="微软雅黑" panose="020B0503020204020204" pitchFamily="2" charset="-122"/>
                  <a:ea typeface="微软雅黑" panose="020B0503020204020204" pitchFamily="2" charset="-122"/>
                </a:rPr>
                <a:t>1</a:t>
              </a:r>
              <a:r>
                <a:rPr lang="zh-CN" altLang="en-US" sz="1600">
                  <a:solidFill>
                    <a:schemeClr val="tx2"/>
                  </a:solidFill>
                  <a:latin typeface="微软雅黑" panose="020B0503020204020204" pitchFamily="2" charset="-122"/>
                  <a:ea typeface="微软雅黑" panose="020B0503020204020204" pitchFamily="2" charset="-122"/>
                </a:rPr>
                <a:t>、行业主管部门和项目管理有脱节现象，极有可能会造成行业门槛，造成运营困难</a:t>
              </a:r>
              <a:endParaRPr lang="en-US" altLang="zh-CN" sz="1600">
                <a:solidFill>
                  <a:schemeClr val="tx2"/>
                </a:solidFill>
                <a:latin typeface="微软雅黑" panose="020B0503020204020204" pitchFamily="2" charset="-122"/>
                <a:ea typeface="微软雅黑" panose="020B0503020204020204" pitchFamily="2" charset="-122"/>
              </a:endParaRPr>
            </a:p>
            <a:p>
              <a:pPr defTabSz="1008380"/>
              <a:r>
                <a:rPr lang="en-US" altLang="zh-CN" sz="1600">
                  <a:solidFill>
                    <a:schemeClr val="tx2"/>
                  </a:solidFill>
                  <a:latin typeface="微软雅黑" panose="020B0503020204020204" pitchFamily="2" charset="-122"/>
                  <a:ea typeface="微软雅黑" panose="020B0503020204020204" pitchFamily="2" charset="-122"/>
                </a:rPr>
                <a:t>2</a:t>
              </a:r>
              <a:r>
                <a:rPr lang="zh-CN" altLang="en-US" sz="1600">
                  <a:solidFill>
                    <a:schemeClr val="tx2"/>
                  </a:solidFill>
                  <a:latin typeface="微软雅黑" panose="020B0503020204020204" pitchFamily="2" charset="-122"/>
                  <a:ea typeface="微软雅黑" panose="020B0503020204020204" pitchFamily="2" charset="-122"/>
                </a:rPr>
                <a:t>、和行业组织还没有形成协作，这对业务推广带来风险</a:t>
              </a: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par>
                                <p:cTn id="12" presetID="2" presetClass="entr" presetSubtype="4"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6722745" cy="521970"/>
          </a:xfrm>
          <a:prstGeom prst="rect">
            <a:avLst/>
          </a:prstGeom>
          <a:noFill/>
          <a:ln w="9525">
            <a:noFill/>
          </a:ln>
        </p:spPr>
        <p:txBody>
          <a:bodyPr wrap="square">
            <a:spAutoFit/>
          </a:bodyPr>
          <a:lstStyle/>
          <a:p>
            <a:pPr algn="just" defTabSz="913130" eaLnBrk="0" hangingPunct="0"/>
            <a:r>
              <a:rPr kumimoji="1" lang="zh-CN" altLang="en-US" sz="2800" b="1">
                <a:solidFill>
                  <a:schemeClr val="accent2"/>
                </a:solidFill>
                <a:latin typeface="微软雅黑" panose="020B0503020204020204" pitchFamily="2" charset="-122"/>
                <a:ea typeface="微软雅黑" panose="020B0503020204020204" pitchFamily="2" charset="-122"/>
                <a:cs typeface="华文中宋" panose="02010600040101010101" pitchFamily="2" charset="-122"/>
                <a:sym typeface="+mn-ea"/>
              </a:rPr>
              <a:t>项目服务目标</a:t>
            </a:r>
            <a:endParaRPr kumimoji="1" lang="zh-CN" altLang="en-US" sz="2800" b="1" dirty="0" smtClean="0">
              <a:solidFill>
                <a:schemeClr val="accent2"/>
              </a:solidFill>
              <a:latin typeface="微软雅黑" panose="020B0503020204020204" pitchFamily="2" charset="-122"/>
              <a:ea typeface="微软雅黑" panose="020B0503020204020204" pitchFamily="2" charset="-122"/>
              <a:cs typeface="华文中宋" panose="02010600040101010101"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4</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3" name="组合 32"/>
          <p:cNvGrpSpPr/>
          <p:nvPr/>
        </p:nvGrpSpPr>
        <p:grpSpPr>
          <a:xfrm>
            <a:off x="916940" y="1052830"/>
            <a:ext cx="10770235" cy="5079365"/>
            <a:chOff x="1444" y="1658"/>
            <a:chExt cx="16961" cy="7999"/>
          </a:xfrm>
        </p:grpSpPr>
        <p:grpSp>
          <p:nvGrpSpPr>
            <p:cNvPr id="2" name="Group 4"/>
            <p:cNvGrpSpPr/>
            <p:nvPr/>
          </p:nvGrpSpPr>
          <p:grpSpPr bwMode="auto">
            <a:xfrm rot="-7191610">
              <a:off x="7403" y="4136"/>
              <a:ext cx="1015" cy="1647"/>
              <a:chOff x="1693" y="909"/>
              <a:chExt cx="267" cy="324"/>
            </a:xfrm>
          </p:grpSpPr>
          <p:sp>
            <p:nvSpPr>
              <p:cNvPr id="98" name="Freeform 5"/>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99" name="Freeform 6"/>
              <p:cNvSpPr>
                <a:spLocks noEditPoints="1"/>
              </p:cNvSpPr>
              <p:nvPr/>
            </p:nvSpPr>
            <p:spPr bwMode="auto">
              <a:xfrm>
                <a:off x="1709" y="976"/>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4" name="Group 7"/>
            <p:cNvGrpSpPr/>
            <p:nvPr/>
          </p:nvGrpSpPr>
          <p:grpSpPr bwMode="auto">
            <a:xfrm rot="3608390">
              <a:off x="3600" y="5779"/>
              <a:ext cx="1017" cy="1645"/>
              <a:chOff x="1693" y="909"/>
              <a:chExt cx="267" cy="324"/>
            </a:xfrm>
          </p:grpSpPr>
          <p:sp>
            <p:nvSpPr>
              <p:cNvPr id="101" name="Freeform 8"/>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02" name="Freeform 9"/>
              <p:cNvSpPr>
                <a:spLocks noEditPoints="1"/>
              </p:cNvSpPr>
              <p:nvPr/>
            </p:nvSpPr>
            <p:spPr bwMode="auto">
              <a:xfrm>
                <a:off x="1704" y="975"/>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9" name="Group 10"/>
            <p:cNvGrpSpPr/>
            <p:nvPr/>
          </p:nvGrpSpPr>
          <p:grpSpPr bwMode="auto">
            <a:xfrm rot="-3628740">
              <a:off x="7444" y="5738"/>
              <a:ext cx="1018" cy="1642"/>
              <a:chOff x="1693" y="909"/>
              <a:chExt cx="267" cy="324"/>
            </a:xfrm>
          </p:grpSpPr>
          <p:sp>
            <p:nvSpPr>
              <p:cNvPr id="104" name="Freeform 11"/>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05" name="Freeform 12"/>
              <p:cNvSpPr>
                <a:spLocks noEditPoints="1"/>
              </p:cNvSpPr>
              <p:nvPr/>
            </p:nvSpPr>
            <p:spPr bwMode="auto">
              <a:xfrm>
                <a:off x="1705" y="970"/>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12" name="Group 13"/>
            <p:cNvGrpSpPr/>
            <p:nvPr/>
          </p:nvGrpSpPr>
          <p:grpSpPr bwMode="auto">
            <a:xfrm rot="7171259">
              <a:off x="3620" y="4126"/>
              <a:ext cx="1018" cy="1645"/>
              <a:chOff x="1693" y="909"/>
              <a:chExt cx="267" cy="324"/>
            </a:xfrm>
          </p:grpSpPr>
          <p:sp>
            <p:nvSpPr>
              <p:cNvPr id="107" name="Freeform 14"/>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08" name="Freeform 15"/>
              <p:cNvSpPr>
                <a:spLocks noEditPoints="1"/>
              </p:cNvSpPr>
              <p:nvPr/>
            </p:nvSpPr>
            <p:spPr bwMode="auto">
              <a:xfrm>
                <a:off x="1705" y="975"/>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16" name="Group 16"/>
            <p:cNvGrpSpPr/>
            <p:nvPr/>
          </p:nvGrpSpPr>
          <p:grpSpPr bwMode="auto">
            <a:xfrm rot="10800000">
              <a:off x="5317" y="3645"/>
              <a:ext cx="1357" cy="1233"/>
              <a:chOff x="1693" y="909"/>
              <a:chExt cx="267" cy="324"/>
            </a:xfrm>
          </p:grpSpPr>
          <p:sp>
            <p:nvSpPr>
              <p:cNvPr id="110" name="Freeform 17"/>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11" name="Freeform 18"/>
              <p:cNvSpPr>
                <a:spLocks noEditPoints="1"/>
              </p:cNvSpPr>
              <p:nvPr/>
            </p:nvSpPr>
            <p:spPr bwMode="auto">
              <a:xfrm>
                <a:off x="1705" y="975"/>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17" name="Group 19"/>
            <p:cNvGrpSpPr/>
            <p:nvPr/>
          </p:nvGrpSpPr>
          <p:grpSpPr bwMode="auto">
            <a:xfrm>
              <a:off x="5327" y="6753"/>
              <a:ext cx="1357" cy="1232"/>
              <a:chOff x="1693" y="909"/>
              <a:chExt cx="267" cy="324"/>
            </a:xfrm>
          </p:grpSpPr>
          <p:sp>
            <p:nvSpPr>
              <p:cNvPr id="113" name="Freeform 20"/>
              <p:cNvSpPr/>
              <p:nvPr/>
            </p:nvSpPr>
            <p:spPr bwMode="auto">
              <a:xfrm>
                <a:off x="1693" y="909"/>
                <a:ext cx="267" cy="324"/>
              </a:xfrm>
              <a:custGeom>
                <a:avLst/>
                <a:gdLst/>
                <a:ahLst/>
                <a:cxnLst>
                  <a:cxn ang="0">
                    <a:pos x="66" y="190"/>
                  </a:cxn>
                  <a:cxn ang="0">
                    <a:pos x="67" y="191"/>
                  </a:cxn>
                  <a:cxn ang="0">
                    <a:pos x="68" y="192"/>
                  </a:cxn>
                  <a:cxn ang="0">
                    <a:pos x="69" y="192"/>
                  </a:cxn>
                  <a:cxn ang="0">
                    <a:pos x="70" y="193"/>
                  </a:cxn>
                  <a:cxn ang="0">
                    <a:pos x="71" y="193"/>
                  </a:cxn>
                  <a:cxn ang="0">
                    <a:pos x="72" y="194"/>
                  </a:cxn>
                  <a:cxn ang="0">
                    <a:pos x="73" y="194"/>
                  </a:cxn>
                  <a:cxn ang="0">
                    <a:pos x="74" y="195"/>
                  </a:cxn>
                  <a:cxn ang="0">
                    <a:pos x="75" y="195"/>
                  </a:cxn>
                  <a:cxn ang="0">
                    <a:pos x="76" y="195"/>
                  </a:cxn>
                  <a:cxn ang="0">
                    <a:pos x="77" y="196"/>
                  </a:cxn>
                  <a:cxn ang="0">
                    <a:pos x="78" y="196"/>
                  </a:cxn>
                  <a:cxn ang="0">
                    <a:pos x="79" y="196"/>
                  </a:cxn>
                  <a:cxn ang="0">
                    <a:pos x="81" y="196"/>
                  </a:cxn>
                  <a:cxn ang="0">
                    <a:pos x="81" y="196"/>
                  </a:cxn>
                  <a:cxn ang="0">
                    <a:pos x="81" y="196"/>
                  </a:cxn>
                  <a:cxn ang="0">
                    <a:pos x="83" y="196"/>
                  </a:cxn>
                  <a:cxn ang="0">
                    <a:pos x="84" y="196"/>
                  </a:cxn>
                  <a:cxn ang="0">
                    <a:pos x="85" y="196"/>
                  </a:cxn>
                  <a:cxn ang="0">
                    <a:pos x="87" y="195"/>
                  </a:cxn>
                  <a:cxn ang="0">
                    <a:pos x="88" y="195"/>
                  </a:cxn>
                  <a:cxn ang="0">
                    <a:pos x="89" y="195"/>
                  </a:cxn>
                  <a:cxn ang="0">
                    <a:pos x="90" y="194"/>
                  </a:cxn>
                  <a:cxn ang="0">
                    <a:pos x="91" y="194"/>
                  </a:cxn>
                  <a:cxn ang="0">
                    <a:pos x="92" y="193"/>
                  </a:cxn>
                  <a:cxn ang="0">
                    <a:pos x="93" y="193"/>
                  </a:cxn>
                  <a:cxn ang="0">
                    <a:pos x="94" y="192"/>
                  </a:cxn>
                  <a:cxn ang="0">
                    <a:pos x="94" y="191"/>
                  </a:cxn>
                  <a:cxn ang="0">
                    <a:pos x="95" y="191"/>
                  </a:cxn>
                  <a:cxn ang="0">
                    <a:pos x="97" y="189"/>
                  </a:cxn>
                  <a:cxn ang="0">
                    <a:pos x="97" y="189"/>
                  </a:cxn>
                  <a:cxn ang="0">
                    <a:pos x="97" y="189"/>
                  </a:cxn>
                  <a:cxn ang="0">
                    <a:pos x="154" y="129"/>
                  </a:cxn>
                  <a:cxn ang="0">
                    <a:pos x="154" y="96"/>
                  </a:cxn>
                  <a:cxn ang="0">
                    <a:pos x="122" y="96"/>
                  </a:cxn>
                  <a:cxn ang="0">
                    <a:pos x="104" y="115"/>
                  </a:cxn>
                  <a:cxn ang="0">
                    <a:pos x="104" y="24"/>
                  </a:cxn>
                  <a:cxn ang="0">
                    <a:pos x="81" y="0"/>
                  </a:cxn>
                  <a:cxn ang="0">
                    <a:pos x="59" y="24"/>
                  </a:cxn>
                  <a:cxn ang="0">
                    <a:pos x="59" y="115"/>
                  </a:cxn>
                  <a:cxn ang="0">
                    <a:pos x="40" y="96"/>
                  </a:cxn>
                  <a:cxn ang="0">
                    <a:pos x="9" y="96"/>
                  </a:cxn>
                  <a:cxn ang="0">
                    <a:pos x="9" y="129"/>
                  </a:cxn>
                  <a:cxn ang="0">
                    <a:pos x="65" y="189"/>
                  </a:cxn>
                  <a:cxn ang="0">
                    <a:pos x="65" y="189"/>
                  </a:cxn>
                  <a:cxn ang="0">
                    <a:pos x="66" y="190"/>
                  </a:cxn>
                </a:cxnLst>
                <a:rect l="0" t="0" r="r" b="b"/>
                <a:pathLst>
                  <a:path w="162" h="196">
                    <a:moveTo>
                      <a:pt x="66" y="190"/>
                    </a:moveTo>
                    <a:cubicBezTo>
                      <a:pt x="67" y="191"/>
                      <a:pt x="67" y="191"/>
                      <a:pt x="67" y="191"/>
                    </a:cubicBezTo>
                    <a:cubicBezTo>
                      <a:pt x="68" y="192"/>
                      <a:pt x="68" y="192"/>
                      <a:pt x="68" y="192"/>
                    </a:cubicBezTo>
                    <a:cubicBezTo>
                      <a:pt x="69" y="192"/>
                      <a:pt x="69" y="192"/>
                      <a:pt x="69" y="192"/>
                    </a:cubicBezTo>
                    <a:cubicBezTo>
                      <a:pt x="70" y="193"/>
                      <a:pt x="70" y="193"/>
                      <a:pt x="70" y="193"/>
                    </a:cubicBezTo>
                    <a:cubicBezTo>
                      <a:pt x="71" y="193"/>
                      <a:pt x="71" y="193"/>
                      <a:pt x="71" y="193"/>
                    </a:cubicBezTo>
                    <a:cubicBezTo>
                      <a:pt x="71" y="193"/>
                      <a:pt x="71" y="194"/>
                      <a:pt x="72" y="194"/>
                    </a:cubicBezTo>
                    <a:cubicBezTo>
                      <a:pt x="73" y="194"/>
                      <a:pt x="73" y="194"/>
                      <a:pt x="73" y="194"/>
                    </a:cubicBezTo>
                    <a:cubicBezTo>
                      <a:pt x="74" y="195"/>
                      <a:pt x="74" y="195"/>
                      <a:pt x="74" y="195"/>
                    </a:cubicBezTo>
                    <a:cubicBezTo>
                      <a:pt x="75" y="195"/>
                      <a:pt x="75" y="195"/>
                      <a:pt x="75" y="195"/>
                    </a:cubicBezTo>
                    <a:cubicBezTo>
                      <a:pt x="76" y="195"/>
                      <a:pt x="76" y="195"/>
                      <a:pt x="76" y="195"/>
                    </a:cubicBezTo>
                    <a:cubicBezTo>
                      <a:pt x="76" y="195"/>
                      <a:pt x="76" y="196"/>
                      <a:pt x="77" y="196"/>
                    </a:cubicBezTo>
                    <a:cubicBezTo>
                      <a:pt x="77" y="196"/>
                      <a:pt x="77" y="196"/>
                      <a:pt x="78" y="196"/>
                    </a:cubicBezTo>
                    <a:cubicBezTo>
                      <a:pt x="79" y="196"/>
                      <a:pt x="79" y="196"/>
                      <a:pt x="79" y="196"/>
                    </a:cubicBezTo>
                    <a:cubicBezTo>
                      <a:pt x="80" y="196"/>
                      <a:pt x="80" y="196"/>
                      <a:pt x="81" y="196"/>
                    </a:cubicBezTo>
                    <a:cubicBezTo>
                      <a:pt x="81" y="196"/>
                      <a:pt x="81" y="196"/>
                      <a:pt x="81" y="196"/>
                    </a:cubicBezTo>
                    <a:cubicBezTo>
                      <a:pt x="81" y="196"/>
                      <a:pt x="81" y="196"/>
                      <a:pt x="81" y="196"/>
                    </a:cubicBezTo>
                    <a:cubicBezTo>
                      <a:pt x="82" y="196"/>
                      <a:pt x="83" y="196"/>
                      <a:pt x="83" y="196"/>
                    </a:cubicBezTo>
                    <a:cubicBezTo>
                      <a:pt x="84" y="196"/>
                      <a:pt x="84" y="196"/>
                      <a:pt x="84" y="196"/>
                    </a:cubicBezTo>
                    <a:cubicBezTo>
                      <a:pt x="85" y="196"/>
                      <a:pt x="85" y="196"/>
                      <a:pt x="85" y="196"/>
                    </a:cubicBezTo>
                    <a:cubicBezTo>
                      <a:pt x="86" y="196"/>
                      <a:pt x="86" y="195"/>
                      <a:pt x="87" y="195"/>
                    </a:cubicBezTo>
                    <a:cubicBezTo>
                      <a:pt x="88" y="195"/>
                      <a:pt x="88" y="195"/>
                      <a:pt x="88" y="195"/>
                    </a:cubicBezTo>
                    <a:cubicBezTo>
                      <a:pt x="89" y="195"/>
                      <a:pt x="89" y="195"/>
                      <a:pt x="89" y="195"/>
                    </a:cubicBezTo>
                    <a:cubicBezTo>
                      <a:pt x="90" y="194"/>
                      <a:pt x="90" y="194"/>
                      <a:pt x="90" y="194"/>
                    </a:cubicBezTo>
                    <a:cubicBezTo>
                      <a:pt x="91" y="194"/>
                      <a:pt x="91" y="194"/>
                      <a:pt x="91" y="194"/>
                    </a:cubicBezTo>
                    <a:cubicBezTo>
                      <a:pt x="92" y="193"/>
                      <a:pt x="92" y="193"/>
                      <a:pt x="92" y="193"/>
                    </a:cubicBezTo>
                    <a:cubicBezTo>
                      <a:pt x="93" y="193"/>
                      <a:pt x="93" y="193"/>
                      <a:pt x="93" y="193"/>
                    </a:cubicBezTo>
                    <a:cubicBezTo>
                      <a:pt x="94" y="192"/>
                      <a:pt x="94" y="192"/>
                      <a:pt x="94" y="192"/>
                    </a:cubicBezTo>
                    <a:cubicBezTo>
                      <a:pt x="94" y="191"/>
                      <a:pt x="94" y="191"/>
                      <a:pt x="94" y="191"/>
                    </a:cubicBezTo>
                    <a:cubicBezTo>
                      <a:pt x="95" y="191"/>
                      <a:pt x="95" y="191"/>
                      <a:pt x="95" y="191"/>
                    </a:cubicBezTo>
                    <a:cubicBezTo>
                      <a:pt x="96" y="190"/>
                      <a:pt x="96" y="190"/>
                      <a:pt x="97" y="189"/>
                    </a:cubicBezTo>
                    <a:cubicBezTo>
                      <a:pt x="97" y="189"/>
                      <a:pt x="97" y="189"/>
                      <a:pt x="97" y="189"/>
                    </a:cubicBezTo>
                    <a:cubicBezTo>
                      <a:pt x="97" y="189"/>
                      <a:pt x="97" y="189"/>
                      <a:pt x="97" y="189"/>
                    </a:cubicBezTo>
                    <a:cubicBezTo>
                      <a:pt x="154" y="129"/>
                      <a:pt x="154" y="129"/>
                      <a:pt x="154" y="129"/>
                    </a:cubicBezTo>
                    <a:cubicBezTo>
                      <a:pt x="162" y="120"/>
                      <a:pt x="162" y="105"/>
                      <a:pt x="154" y="96"/>
                    </a:cubicBezTo>
                    <a:cubicBezTo>
                      <a:pt x="145" y="86"/>
                      <a:pt x="131" y="86"/>
                      <a:pt x="122" y="96"/>
                    </a:cubicBezTo>
                    <a:cubicBezTo>
                      <a:pt x="104" y="115"/>
                      <a:pt x="104" y="115"/>
                      <a:pt x="104" y="115"/>
                    </a:cubicBezTo>
                    <a:cubicBezTo>
                      <a:pt x="104" y="24"/>
                      <a:pt x="104" y="24"/>
                      <a:pt x="104" y="24"/>
                    </a:cubicBezTo>
                    <a:cubicBezTo>
                      <a:pt x="104" y="11"/>
                      <a:pt x="93" y="0"/>
                      <a:pt x="81" y="0"/>
                    </a:cubicBezTo>
                    <a:cubicBezTo>
                      <a:pt x="69" y="0"/>
                      <a:pt x="59" y="11"/>
                      <a:pt x="59" y="24"/>
                    </a:cubicBezTo>
                    <a:cubicBezTo>
                      <a:pt x="59" y="115"/>
                      <a:pt x="59" y="115"/>
                      <a:pt x="59" y="115"/>
                    </a:cubicBezTo>
                    <a:cubicBezTo>
                      <a:pt x="40" y="96"/>
                      <a:pt x="40" y="96"/>
                      <a:pt x="40" y="96"/>
                    </a:cubicBezTo>
                    <a:cubicBezTo>
                      <a:pt x="31" y="86"/>
                      <a:pt x="17" y="86"/>
                      <a:pt x="9" y="96"/>
                    </a:cubicBezTo>
                    <a:cubicBezTo>
                      <a:pt x="0" y="105"/>
                      <a:pt x="0" y="120"/>
                      <a:pt x="9" y="129"/>
                    </a:cubicBezTo>
                    <a:cubicBezTo>
                      <a:pt x="65" y="189"/>
                      <a:pt x="65" y="189"/>
                      <a:pt x="65" y="189"/>
                    </a:cubicBezTo>
                    <a:cubicBezTo>
                      <a:pt x="65" y="189"/>
                      <a:pt x="65" y="189"/>
                      <a:pt x="65" y="189"/>
                    </a:cubicBezTo>
                    <a:cubicBezTo>
                      <a:pt x="66" y="190"/>
                      <a:pt x="66" y="190"/>
                      <a:pt x="66" y="190"/>
                    </a:cubicBezTo>
                  </a:path>
                </a:pathLst>
              </a:custGeom>
              <a:gradFill rotWithShape="1">
                <a:gsLst>
                  <a:gs pos="0">
                    <a:srgbClr val="808080">
                      <a:gamma/>
                      <a:tint val="47451"/>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14" name="Freeform 21"/>
              <p:cNvSpPr>
                <a:spLocks noEditPoints="1"/>
              </p:cNvSpPr>
              <p:nvPr/>
            </p:nvSpPr>
            <p:spPr bwMode="auto">
              <a:xfrm>
                <a:off x="1705" y="975"/>
                <a:ext cx="246" cy="250"/>
              </a:xfrm>
              <a:custGeom>
                <a:avLst/>
                <a:gdLst/>
                <a:ahLst/>
                <a:cxnLst>
                  <a:cxn ang="0">
                    <a:pos x="74" y="151"/>
                  </a:cxn>
                  <a:cxn ang="0">
                    <a:pos x="74" y="151"/>
                  </a:cxn>
                  <a:cxn ang="0">
                    <a:pos x="56" y="0"/>
                  </a:cxn>
                  <a:cxn ang="0">
                    <a:pos x="56" y="87"/>
                  </a:cxn>
                  <a:cxn ang="0">
                    <a:pos x="30" y="59"/>
                  </a:cxn>
                  <a:cxn ang="0">
                    <a:pos x="5" y="59"/>
                  </a:cxn>
                  <a:cxn ang="0">
                    <a:pos x="5" y="86"/>
                  </a:cxn>
                  <a:cxn ang="0">
                    <a:pos x="62" y="146"/>
                  </a:cxn>
                  <a:cxn ang="0">
                    <a:pos x="62" y="146"/>
                  </a:cxn>
                  <a:cxn ang="0">
                    <a:pos x="63" y="147"/>
                  </a:cxn>
                  <a:cxn ang="0">
                    <a:pos x="64" y="148"/>
                  </a:cxn>
                  <a:cxn ang="0">
                    <a:pos x="64" y="148"/>
                  </a:cxn>
                  <a:cxn ang="0">
                    <a:pos x="65" y="148"/>
                  </a:cxn>
                  <a:cxn ang="0">
                    <a:pos x="65" y="149"/>
                  </a:cxn>
                  <a:cxn ang="0">
                    <a:pos x="67" y="149"/>
                  </a:cxn>
                  <a:cxn ang="0">
                    <a:pos x="67" y="150"/>
                  </a:cxn>
                  <a:cxn ang="0">
                    <a:pos x="68" y="150"/>
                  </a:cxn>
                  <a:cxn ang="0">
                    <a:pos x="69" y="150"/>
                  </a:cxn>
                  <a:cxn ang="0">
                    <a:pos x="70" y="151"/>
                  </a:cxn>
                  <a:cxn ang="0">
                    <a:pos x="71" y="151"/>
                  </a:cxn>
                  <a:cxn ang="0">
                    <a:pos x="72" y="151"/>
                  </a:cxn>
                  <a:cxn ang="0">
                    <a:pos x="72" y="151"/>
                  </a:cxn>
                  <a:cxn ang="0">
                    <a:pos x="74" y="151"/>
                  </a:cxn>
                  <a:cxn ang="0">
                    <a:pos x="76" y="151"/>
                  </a:cxn>
                  <a:cxn ang="0">
                    <a:pos x="77" y="151"/>
                  </a:cxn>
                  <a:cxn ang="0">
                    <a:pos x="78" y="151"/>
                  </a:cxn>
                  <a:cxn ang="0">
                    <a:pos x="78" y="151"/>
                  </a:cxn>
                  <a:cxn ang="0">
                    <a:pos x="79" y="150"/>
                  </a:cxn>
                  <a:cxn ang="0">
                    <a:pos x="80" y="150"/>
                  </a:cxn>
                  <a:cxn ang="0">
                    <a:pos x="81" y="150"/>
                  </a:cxn>
                  <a:cxn ang="0">
                    <a:pos x="82" y="149"/>
                  </a:cxn>
                  <a:cxn ang="0">
                    <a:pos x="82" y="149"/>
                  </a:cxn>
                  <a:cxn ang="0">
                    <a:pos x="83" y="149"/>
                  </a:cxn>
                  <a:cxn ang="0">
                    <a:pos x="84" y="148"/>
                  </a:cxn>
                  <a:cxn ang="0">
                    <a:pos x="85" y="147"/>
                  </a:cxn>
                  <a:cxn ang="0">
                    <a:pos x="85" y="147"/>
                  </a:cxn>
                  <a:cxn ang="0">
                    <a:pos x="86" y="146"/>
                  </a:cxn>
                  <a:cxn ang="0">
                    <a:pos x="87" y="146"/>
                  </a:cxn>
                  <a:cxn ang="0">
                    <a:pos x="149" y="72"/>
                  </a:cxn>
                  <a:cxn ang="0">
                    <a:pos x="143" y="86"/>
                  </a:cxn>
                  <a:cxn ang="0">
                    <a:pos x="87" y="146"/>
                  </a:cxn>
                  <a:cxn ang="0">
                    <a:pos x="85" y="147"/>
                  </a:cxn>
                  <a:cxn ang="0">
                    <a:pos x="85" y="147"/>
                  </a:cxn>
                  <a:cxn ang="0">
                    <a:pos x="84" y="148"/>
                  </a:cxn>
                  <a:cxn ang="0">
                    <a:pos x="83" y="148"/>
                  </a:cxn>
                  <a:cxn ang="0">
                    <a:pos x="83" y="149"/>
                  </a:cxn>
                  <a:cxn ang="0">
                    <a:pos x="82" y="149"/>
                  </a:cxn>
                  <a:cxn ang="0">
                    <a:pos x="81" y="150"/>
                  </a:cxn>
                  <a:cxn ang="0">
                    <a:pos x="80" y="150"/>
                  </a:cxn>
                  <a:cxn ang="0">
                    <a:pos x="80" y="150"/>
                  </a:cxn>
                  <a:cxn ang="0">
                    <a:pos x="80" y="150"/>
                  </a:cxn>
                  <a:cxn ang="0">
                    <a:pos x="83" y="92"/>
                  </a:cxn>
                </a:cxnLst>
                <a:rect l="0" t="0" r="r" b="b"/>
                <a:pathLst>
                  <a:path w="149" h="151">
                    <a:moveTo>
                      <a:pt x="74" y="151"/>
                    </a:moveTo>
                    <a:cubicBezTo>
                      <a:pt x="74" y="151"/>
                      <a:pt x="74" y="151"/>
                      <a:pt x="74" y="151"/>
                    </a:cubicBezTo>
                    <a:cubicBezTo>
                      <a:pt x="74" y="151"/>
                      <a:pt x="74" y="151"/>
                      <a:pt x="74" y="151"/>
                    </a:cubicBezTo>
                    <a:cubicBezTo>
                      <a:pt x="74" y="151"/>
                      <a:pt x="74" y="151"/>
                      <a:pt x="74" y="151"/>
                    </a:cubicBezTo>
                    <a:moveTo>
                      <a:pt x="74" y="0"/>
                    </a:moveTo>
                    <a:cubicBezTo>
                      <a:pt x="56" y="0"/>
                      <a:pt x="56" y="0"/>
                      <a:pt x="56" y="0"/>
                    </a:cubicBezTo>
                    <a:cubicBezTo>
                      <a:pt x="56" y="75"/>
                      <a:pt x="56" y="75"/>
                      <a:pt x="56" y="75"/>
                    </a:cubicBezTo>
                    <a:cubicBezTo>
                      <a:pt x="56" y="87"/>
                      <a:pt x="56" y="87"/>
                      <a:pt x="56" y="87"/>
                    </a:cubicBezTo>
                    <a:cubicBezTo>
                      <a:pt x="48" y="79"/>
                      <a:pt x="48" y="79"/>
                      <a:pt x="48" y="79"/>
                    </a:cubicBezTo>
                    <a:cubicBezTo>
                      <a:pt x="30" y="59"/>
                      <a:pt x="30" y="59"/>
                      <a:pt x="30" y="59"/>
                    </a:cubicBezTo>
                    <a:cubicBezTo>
                      <a:pt x="26" y="55"/>
                      <a:pt x="22" y="54"/>
                      <a:pt x="17" y="54"/>
                    </a:cubicBezTo>
                    <a:cubicBezTo>
                      <a:pt x="13" y="54"/>
                      <a:pt x="8" y="55"/>
                      <a:pt x="5" y="59"/>
                    </a:cubicBezTo>
                    <a:cubicBezTo>
                      <a:pt x="1" y="63"/>
                      <a:pt x="0" y="67"/>
                      <a:pt x="0" y="72"/>
                    </a:cubicBezTo>
                    <a:cubicBezTo>
                      <a:pt x="0" y="77"/>
                      <a:pt x="1" y="82"/>
                      <a:pt x="5" y="8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2" y="146"/>
                      <a:pt x="62" y="146"/>
                      <a:pt x="62" y="146"/>
                    </a:cubicBezTo>
                    <a:cubicBezTo>
                      <a:pt x="63" y="147"/>
                      <a:pt x="63" y="147"/>
                      <a:pt x="63" y="147"/>
                    </a:cubicBezTo>
                    <a:cubicBezTo>
                      <a:pt x="63" y="147"/>
                      <a:pt x="63" y="147"/>
                      <a:pt x="63" y="147"/>
                    </a:cubicBezTo>
                    <a:cubicBezTo>
                      <a:pt x="64" y="148"/>
                      <a:pt x="64" y="148"/>
                      <a:pt x="64" y="148"/>
                    </a:cubicBezTo>
                    <a:cubicBezTo>
                      <a:pt x="64" y="148"/>
                      <a:pt x="64" y="148"/>
                      <a:pt x="64" y="148"/>
                    </a:cubicBezTo>
                    <a:cubicBezTo>
                      <a:pt x="64" y="148"/>
                      <a:pt x="64" y="148"/>
                      <a:pt x="64" y="148"/>
                    </a:cubicBezTo>
                    <a:cubicBezTo>
                      <a:pt x="64" y="148"/>
                      <a:pt x="64" y="148"/>
                      <a:pt x="64" y="148"/>
                    </a:cubicBezTo>
                    <a:cubicBezTo>
                      <a:pt x="65" y="148"/>
                      <a:pt x="65" y="148"/>
                      <a:pt x="65" y="148"/>
                    </a:cubicBezTo>
                    <a:cubicBezTo>
                      <a:pt x="65" y="149"/>
                      <a:pt x="65" y="149"/>
                      <a:pt x="65" y="149"/>
                    </a:cubicBezTo>
                    <a:cubicBezTo>
                      <a:pt x="65" y="149"/>
                      <a:pt x="65" y="149"/>
                      <a:pt x="65" y="149"/>
                    </a:cubicBezTo>
                    <a:cubicBezTo>
                      <a:pt x="66" y="149"/>
                      <a:pt x="66" y="149"/>
                      <a:pt x="66" y="149"/>
                    </a:cubicBezTo>
                    <a:cubicBezTo>
                      <a:pt x="66" y="149"/>
                      <a:pt x="66" y="149"/>
                      <a:pt x="67" y="149"/>
                    </a:cubicBezTo>
                    <a:cubicBezTo>
                      <a:pt x="67" y="150"/>
                      <a:pt x="67" y="150"/>
                      <a:pt x="67" y="150"/>
                    </a:cubicBezTo>
                    <a:cubicBezTo>
                      <a:pt x="67" y="150"/>
                      <a:pt x="67" y="150"/>
                      <a:pt x="67" y="150"/>
                    </a:cubicBezTo>
                    <a:cubicBezTo>
                      <a:pt x="68" y="150"/>
                      <a:pt x="68" y="150"/>
                      <a:pt x="68" y="150"/>
                    </a:cubicBezTo>
                    <a:cubicBezTo>
                      <a:pt x="68" y="150"/>
                      <a:pt x="68" y="150"/>
                      <a:pt x="68" y="150"/>
                    </a:cubicBezTo>
                    <a:cubicBezTo>
                      <a:pt x="68" y="150"/>
                      <a:pt x="68" y="150"/>
                      <a:pt x="68" y="150"/>
                    </a:cubicBezTo>
                    <a:cubicBezTo>
                      <a:pt x="69" y="150"/>
                      <a:pt x="69" y="150"/>
                      <a:pt x="69" y="150"/>
                    </a:cubicBezTo>
                    <a:cubicBezTo>
                      <a:pt x="69" y="150"/>
                      <a:pt x="69" y="150"/>
                      <a:pt x="69" y="150"/>
                    </a:cubicBezTo>
                    <a:cubicBezTo>
                      <a:pt x="70" y="151"/>
                      <a:pt x="70" y="151"/>
                      <a:pt x="70" y="151"/>
                    </a:cubicBezTo>
                    <a:cubicBezTo>
                      <a:pt x="70" y="151"/>
                      <a:pt x="70" y="151"/>
                      <a:pt x="70" y="151"/>
                    </a:cubicBezTo>
                    <a:cubicBezTo>
                      <a:pt x="71" y="151"/>
                      <a:pt x="71" y="151"/>
                      <a:pt x="71" y="151"/>
                    </a:cubicBezTo>
                    <a:cubicBezTo>
                      <a:pt x="71" y="151"/>
                      <a:pt x="71" y="151"/>
                      <a:pt x="71" y="151"/>
                    </a:cubicBezTo>
                    <a:cubicBezTo>
                      <a:pt x="72" y="151"/>
                      <a:pt x="72" y="151"/>
                      <a:pt x="72" y="151"/>
                    </a:cubicBezTo>
                    <a:cubicBezTo>
                      <a:pt x="72" y="151"/>
                      <a:pt x="72" y="151"/>
                      <a:pt x="72" y="151"/>
                    </a:cubicBezTo>
                    <a:cubicBezTo>
                      <a:pt x="72" y="151"/>
                      <a:pt x="72" y="151"/>
                      <a:pt x="72" y="151"/>
                    </a:cubicBezTo>
                    <a:cubicBezTo>
                      <a:pt x="73" y="151"/>
                      <a:pt x="73" y="151"/>
                      <a:pt x="74" y="151"/>
                    </a:cubicBezTo>
                    <a:cubicBezTo>
                      <a:pt x="74" y="151"/>
                      <a:pt x="74" y="151"/>
                      <a:pt x="74" y="151"/>
                    </a:cubicBezTo>
                    <a:cubicBezTo>
                      <a:pt x="74" y="151"/>
                      <a:pt x="74" y="151"/>
                      <a:pt x="74" y="151"/>
                    </a:cubicBezTo>
                    <a:cubicBezTo>
                      <a:pt x="75" y="151"/>
                      <a:pt x="75"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8" y="151"/>
                      <a:pt x="78" y="151"/>
                      <a:pt x="78"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50"/>
                      <a:pt x="80" y="150"/>
                      <a:pt x="80" y="150"/>
                    </a:cubicBezTo>
                    <a:cubicBezTo>
                      <a:pt x="81" y="150"/>
                      <a:pt x="81" y="150"/>
                      <a:pt x="81" y="150"/>
                    </a:cubicBezTo>
                    <a:cubicBezTo>
                      <a:pt x="81" y="150"/>
                      <a:pt x="81" y="150"/>
                      <a:pt x="81" y="150"/>
                    </a:cubicBezTo>
                    <a:cubicBezTo>
                      <a:pt x="82" y="149"/>
                      <a:pt x="82" y="149"/>
                      <a:pt x="82" y="149"/>
                    </a:cubicBezTo>
                    <a:cubicBezTo>
                      <a:pt x="82" y="149"/>
                      <a:pt x="82" y="149"/>
                      <a:pt x="82" y="149"/>
                    </a:cubicBezTo>
                    <a:cubicBezTo>
                      <a:pt x="82" y="149"/>
                      <a:pt x="82" y="149"/>
                      <a:pt x="82" y="149"/>
                    </a:cubicBezTo>
                    <a:cubicBezTo>
                      <a:pt x="83" y="149"/>
                      <a:pt x="83" y="149"/>
                      <a:pt x="83" y="149"/>
                    </a:cubicBezTo>
                    <a:cubicBezTo>
                      <a:pt x="83" y="149"/>
                      <a:pt x="83" y="149"/>
                      <a:pt x="83" y="149"/>
                    </a:cubicBezTo>
                    <a:cubicBezTo>
                      <a:pt x="83" y="148"/>
                      <a:pt x="83" y="148"/>
                      <a:pt x="83" y="148"/>
                    </a:cubicBezTo>
                    <a:cubicBezTo>
                      <a:pt x="84" y="148"/>
                      <a:pt x="84" y="148"/>
                      <a:pt x="84" y="148"/>
                    </a:cubicBezTo>
                    <a:cubicBezTo>
                      <a:pt x="84" y="148"/>
                      <a:pt x="84" y="148"/>
                      <a:pt x="84" y="148"/>
                    </a:cubicBezTo>
                    <a:cubicBezTo>
                      <a:pt x="85" y="147"/>
                      <a:pt x="85" y="147"/>
                      <a:pt x="85" y="147"/>
                    </a:cubicBezTo>
                    <a:cubicBezTo>
                      <a:pt x="85" y="147"/>
                      <a:pt x="85" y="147"/>
                      <a:pt x="85" y="147"/>
                    </a:cubicBezTo>
                    <a:cubicBezTo>
                      <a:pt x="85" y="147"/>
                      <a:pt x="85" y="147"/>
                      <a:pt x="85" y="147"/>
                    </a:cubicBezTo>
                    <a:cubicBezTo>
                      <a:pt x="85" y="147"/>
                      <a:pt x="85" y="147"/>
                      <a:pt x="85" y="147"/>
                    </a:cubicBezTo>
                    <a:cubicBezTo>
                      <a:pt x="86" y="147"/>
                      <a:pt x="86" y="146"/>
                      <a:pt x="86" y="146"/>
                    </a:cubicBezTo>
                    <a:cubicBezTo>
                      <a:pt x="87" y="146"/>
                      <a:pt x="87" y="146"/>
                      <a:pt x="87" y="146"/>
                    </a:cubicBezTo>
                    <a:cubicBezTo>
                      <a:pt x="87" y="146"/>
                      <a:pt x="87" y="146"/>
                      <a:pt x="87" y="146"/>
                    </a:cubicBezTo>
                    <a:cubicBezTo>
                      <a:pt x="143" y="86"/>
                      <a:pt x="143" y="86"/>
                      <a:pt x="143" y="86"/>
                    </a:cubicBezTo>
                    <a:cubicBezTo>
                      <a:pt x="147" y="82"/>
                      <a:pt x="149" y="77"/>
                      <a:pt x="149" y="72"/>
                    </a:cubicBezTo>
                    <a:cubicBezTo>
                      <a:pt x="149" y="72"/>
                      <a:pt x="149" y="72"/>
                      <a:pt x="149" y="72"/>
                    </a:cubicBezTo>
                    <a:cubicBezTo>
                      <a:pt x="149" y="77"/>
                      <a:pt x="147" y="82"/>
                      <a:pt x="143" y="86"/>
                    </a:cubicBezTo>
                    <a:cubicBezTo>
                      <a:pt x="87" y="146"/>
                      <a:pt x="87" y="146"/>
                      <a:pt x="87" y="146"/>
                    </a:cubicBezTo>
                    <a:cubicBezTo>
                      <a:pt x="87" y="146"/>
                      <a:pt x="87" y="146"/>
                      <a:pt x="87" y="146"/>
                    </a:cubicBezTo>
                    <a:cubicBezTo>
                      <a:pt x="86" y="146"/>
                      <a:pt x="86" y="146"/>
                      <a:pt x="86" y="146"/>
                    </a:cubicBezTo>
                    <a:cubicBezTo>
                      <a:pt x="86" y="146"/>
                      <a:pt x="86" y="147"/>
                      <a:pt x="85" y="147"/>
                    </a:cubicBezTo>
                    <a:cubicBezTo>
                      <a:pt x="85" y="147"/>
                      <a:pt x="85" y="147"/>
                      <a:pt x="85" y="147"/>
                    </a:cubicBezTo>
                    <a:cubicBezTo>
                      <a:pt x="85" y="147"/>
                      <a:pt x="85" y="147"/>
                      <a:pt x="85" y="147"/>
                    </a:cubicBezTo>
                    <a:cubicBezTo>
                      <a:pt x="85" y="147"/>
                      <a:pt x="85" y="147"/>
                      <a:pt x="85" y="147"/>
                    </a:cubicBezTo>
                    <a:cubicBezTo>
                      <a:pt x="84" y="148"/>
                      <a:pt x="84" y="148"/>
                      <a:pt x="84" y="148"/>
                    </a:cubicBezTo>
                    <a:cubicBezTo>
                      <a:pt x="84" y="148"/>
                      <a:pt x="84" y="148"/>
                      <a:pt x="84" y="148"/>
                    </a:cubicBezTo>
                    <a:cubicBezTo>
                      <a:pt x="83" y="148"/>
                      <a:pt x="83" y="148"/>
                      <a:pt x="83" y="148"/>
                    </a:cubicBezTo>
                    <a:cubicBezTo>
                      <a:pt x="83" y="149"/>
                      <a:pt x="83" y="149"/>
                      <a:pt x="83" y="149"/>
                    </a:cubicBezTo>
                    <a:cubicBezTo>
                      <a:pt x="83" y="149"/>
                      <a:pt x="83" y="149"/>
                      <a:pt x="83" y="149"/>
                    </a:cubicBezTo>
                    <a:cubicBezTo>
                      <a:pt x="82" y="149"/>
                      <a:pt x="82" y="149"/>
                      <a:pt x="82" y="149"/>
                    </a:cubicBezTo>
                    <a:cubicBezTo>
                      <a:pt x="82" y="149"/>
                      <a:pt x="82" y="149"/>
                      <a:pt x="82" y="149"/>
                    </a:cubicBezTo>
                    <a:cubicBezTo>
                      <a:pt x="82" y="149"/>
                      <a:pt x="82" y="149"/>
                      <a:pt x="82" y="149"/>
                    </a:cubicBezTo>
                    <a:cubicBezTo>
                      <a:pt x="81" y="150"/>
                      <a:pt x="81" y="150"/>
                      <a:pt x="81" y="150"/>
                    </a:cubicBezTo>
                    <a:cubicBezTo>
                      <a:pt x="81" y="150"/>
                      <a:pt x="81" y="150"/>
                      <a:pt x="81"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0" y="150"/>
                      <a:pt x="80" y="150"/>
                      <a:pt x="80" y="150"/>
                    </a:cubicBezTo>
                    <a:cubicBezTo>
                      <a:pt x="82" y="132"/>
                      <a:pt x="83" y="112"/>
                      <a:pt x="83" y="92"/>
                    </a:cubicBezTo>
                    <a:cubicBezTo>
                      <a:pt x="83" y="92"/>
                      <a:pt x="83" y="92"/>
                      <a:pt x="83" y="92"/>
                    </a:cubicBezTo>
                    <a:cubicBezTo>
                      <a:pt x="83" y="60"/>
                      <a:pt x="80" y="29"/>
                      <a:pt x="74" y="0"/>
                    </a:cubicBezTo>
                  </a:path>
                </a:pathLst>
              </a:custGeom>
              <a:gradFill rotWithShape="1">
                <a:gsLst>
                  <a:gs pos="0">
                    <a:srgbClr val="808080">
                      <a:gamma/>
                      <a:tint val="34902"/>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18" name="Group 22"/>
            <p:cNvGrpSpPr/>
            <p:nvPr/>
          </p:nvGrpSpPr>
          <p:grpSpPr bwMode="auto">
            <a:xfrm>
              <a:off x="3912" y="4513"/>
              <a:ext cx="4232" cy="2612"/>
              <a:chOff x="3339" y="2772"/>
              <a:chExt cx="834" cy="686"/>
            </a:xfrm>
          </p:grpSpPr>
          <p:sp>
            <p:nvSpPr>
              <p:cNvPr id="116" name="Freeform 23"/>
              <p:cNvSpPr/>
              <p:nvPr/>
            </p:nvSpPr>
            <p:spPr bwMode="auto">
              <a:xfrm>
                <a:off x="3339" y="2772"/>
                <a:ext cx="834" cy="686"/>
              </a:xfrm>
              <a:custGeom>
                <a:avLst/>
                <a:gdLst/>
                <a:ahLst/>
                <a:cxnLst>
                  <a:cxn ang="0">
                    <a:pos x="168" y="415"/>
                  </a:cxn>
                  <a:cxn ang="0">
                    <a:pos x="99" y="379"/>
                  </a:cxn>
                  <a:cxn ang="0">
                    <a:pos x="14" y="244"/>
                  </a:cxn>
                  <a:cxn ang="0">
                    <a:pos x="14" y="171"/>
                  </a:cxn>
                  <a:cxn ang="0">
                    <a:pos x="99" y="36"/>
                  </a:cxn>
                  <a:cxn ang="0">
                    <a:pos x="168" y="0"/>
                  </a:cxn>
                  <a:cxn ang="0">
                    <a:pos x="338" y="0"/>
                  </a:cxn>
                  <a:cxn ang="0">
                    <a:pos x="407" y="36"/>
                  </a:cxn>
                  <a:cxn ang="0">
                    <a:pos x="492" y="171"/>
                  </a:cxn>
                  <a:cxn ang="0">
                    <a:pos x="492" y="244"/>
                  </a:cxn>
                  <a:cxn ang="0">
                    <a:pos x="407" y="379"/>
                  </a:cxn>
                  <a:cxn ang="0">
                    <a:pos x="338" y="415"/>
                  </a:cxn>
                  <a:cxn ang="0">
                    <a:pos x="168" y="415"/>
                  </a:cxn>
                </a:cxnLst>
                <a:rect l="0" t="0" r="r" b="b"/>
                <a:pathLst>
                  <a:path w="506" h="415">
                    <a:moveTo>
                      <a:pt x="168" y="415"/>
                    </a:moveTo>
                    <a:cubicBezTo>
                      <a:pt x="140" y="415"/>
                      <a:pt x="113" y="401"/>
                      <a:pt x="99" y="379"/>
                    </a:cubicBezTo>
                    <a:cubicBezTo>
                      <a:pt x="14" y="244"/>
                      <a:pt x="14" y="244"/>
                      <a:pt x="14" y="244"/>
                    </a:cubicBezTo>
                    <a:cubicBezTo>
                      <a:pt x="0" y="222"/>
                      <a:pt x="0" y="194"/>
                      <a:pt x="14" y="171"/>
                    </a:cubicBezTo>
                    <a:cubicBezTo>
                      <a:pt x="99" y="36"/>
                      <a:pt x="99" y="36"/>
                      <a:pt x="99" y="36"/>
                    </a:cubicBezTo>
                    <a:cubicBezTo>
                      <a:pt x="113" y="14"/>
                      <a:pt x="140" y="0"/>
                      <a:pt x="168" y="0"/>
                    </a:cubicBezTo>
                    <a:cubicBezTo>
                      <a:pt x="338" y="0"/>
                      <a:pt x="338" y="0"/>
                      <a:pt x="338" y="0"/>
                    </a:cubicBezTo>
                    <a:cubicBezTo>
                      <a:pt x="366" y="0"/>
                      <a:pt x="393" y="14"/>
                      <a:pt x="407" y="36"/>
                    </a:cubicBezTo>
                    <a:cubicBezTo>
                      <a:pt x="492" y="171"/>
                      <a:pt x="492" y="171"/>
                      <a:pt x="492" y="171"/>
                    </a:cubicBezTo>
                    <a:cubicBezTo>
                      <a:pt x="506" y="194"/>
                      <a:pt x="506" y="222"/>
                      <a:pt x="492" y="244"/>
                    </a:cubicBezTo>
                    <a:cubicBezTo>
                      <a:pt x="407" y="379"/>
                      <a:pt x="407" y="379"/>
                      <a:pt x="407" y="379"/>
                    </a:cubicBezTo>
                    <a:cubicBezTo>
                      <a:pt x="393" y="401"/>
                      <a:pt x="366" y="415"/>
                      <a:pt x="338" y="415"/>
                    </a:cubicBezTo>
                    <a:cubicBezTo>
                      <a:pt x="168" y="415"/>
                      <a:pt x="168" y="415"/>
                      <a:pt x="168" y="415"/>
                    </a:cubicBezTo>
                  </a:path>
                </a:pathLst>
              </a:custGeom>
              <a:gradFill rotWithShape="1">
                <a:gsLst>
                  <a:gs pos="0">
                    <a:srgbClr val="018CCB">
                      <a:gamma/>
                      <a:tint val="60392"/>
                      <a:invGamma/>
                    </a:srgbClr>
                  </a:gs>
                  <a:gs pos="100000">
                    <a:srgbClr val="018CCB"/>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17" name="Freeform 24"/>
              <p:cNvSpPr/>
              <p:nvPr/>
            </p:nvSpPr>
            <p:spPr bwMode="auto">
              <a:xfrm>
                <a:off x="3370" y="2846"/>
                <a:ext cx="772" cy="584"/>
              </a:xfrm>
              <a:custGeom>
                <a:avLst/>
                <a:gdLst/>
                <a:ahLst/>
                <a:cxnLst>
                  <a:cxn ang="0">
                    <a:pos x="372" y="0"/>
                  </a:cxn>
                  <a:cxn ang="0">
                    <a:pos x="438" y="104"/>
                  </a:cxn>
                  <a:cxn ang="0">
                    <a:pos x="234" y="135"/>
                  </a:cxn>
                  <a:cxn ang="0">
                    <a:pos x="234" y="135"/>
                  </a:cxn>
                  <a:cxn ang="0">
                    <a:pos x="234" y="135"/>
                  </a:cxn>
                  <a:cxn ang="0">
                    <a:pos x="30" y="104"/>
                  </a:cxn>
                  <a:cxn ang="0">
                    <a:pos x="30" y="104"/>
                  </a:cxn>
                  <a:cxn ang="0">
                    <a:pos x="96" y="0"/>
                  </a:cxn>
                  <a:cxn ang="0">
                    <a:pos x="11" y="135"/>
                  </a:cxn>
                  <a:cxn ang="0">
                    <a:pos x="11" y="191"/>
                  </a:cxn>
                  <a:cxn ang="0">
                    <a:pos x="96" y="325"/>
                  </a:cxn>
                  <a:cxn ang="0">
                    <a:pos x="149" y="353"/>
                  </a:cxn>
                  <a:cxn ang="0">
                    <a:pos x="319" y="353"/>
                  </a:cxn>
                  <a:cxn ang="0">
                    <a:pos x="372" y="325"/>
                  </a:cxn>
                  <a:cxn ang="0">
                    <a:pos x="457" y="191"/>
                  </a:cxn>
                  <a:cxn ang="0">
                    <a:pos x="457" y="135"/>
                  </a:cxn>
                  <a:cxn ang="0">
                    <a:pos x="372" y="0"/>
                  </a:cxn>
                </a:cxnLst>
                <a:rect l="0" t="0" r="r" b="b"/>
                <a:pathLst>
                  <a:path w="468" h="353">
                    <a:moveTo>
                      <a:pt x="372" y="0"/>
                    </a:moveTo>
                    <a:cubicBezTo>
                      <a:pt x="438" y="104"/>
                      <a:pt x="438" y="104"/>
                      <a:pt x="438" y="104"/>
                    </a:cubicBezTo>
                    <a:cubicBezTo>
                      <a:pt x="379" y="123"/>
                      <a:pt x="309" y="135"/>
                      <a:pt x="234" y="135"/>
                    </a:cubicBezTo>
                    <a:cubicBezTo>
                      <a:pt x="234" y="135"/>
                      <a:pt x="234" y="135"/>
                      <a:pt x="234" y="135"/>
                    </a:cubicBezTo>
                    <a:cubicBezTo>
                      <a:pt x="234" y="135"/>
                      <a:pt x="234" y="135"/>
                      <a:pt x="234" y="135"/>
                    </a:cubicBezTo>
                    <a:cubicBezTo>
                      <a:pt x="159" y="135"/>
                      <a:pt x="89" y="123"/>
                      <a:pt x="30" y="104"/>
                    </a:cubicBezTo>
                    <a:cubicBezTo>
                      <a:pt x="30" y="104"/>
                      <a:pt x="30" y="104"/>
                      <a:pt x="30" y="104"/>
                    </a:cubicBezTo>
                    <a:cubicBezTo>
                      <a:pt x="96" y="0"/>
                      <a:pt x="96" y="0"/>
                      <a:pt x="96" y="0"/>
                    </a:cubicBezTo>
                    <a:cubicBezTo>
                      <a:pt x="11" y="135"/>
                      <a:pt x="11" y="135"/>
                      <a:pt x="11" y="135"/>
                    </a:cubicBezTo>
                    <a:cubicBezTo>
                      <a:pt x="0" y="152"/>
                      <a:pt x="0" y="173"/>
                      <a:pt x="11" y="191"/>
                    </a:cubicBezTo>
                    <a:cubicBezTo>
                      <a:pt x="96" y="325"/>
                      <a:pt x="96" y="325"/>
                      <a:pt x="96" y="325"/>
                    </a:cubicBezTo>
                    <a:cubicBezTo>
                      <a:pt x="107" y="343"/>
                      <a:pt x="127" y="353"/>
                      <a:pt x="149" y="353"/>
                    </a:cubicBezTo>
                    <a:cubicBezTo>
                      <a:pt x="319" y="353"/>
                      <a:pt x="319" y="353"/>
                      <a:pt x="319" y="353"/>
                    </a:cubicBezTo>
                    <a:cubicBezTo>
                      <a:pt x="341" y="353"/>
                      <a:pt x="361" y="343"/>
                      <a:pt x="372" y="325"/>
                    </a:cubicBezTo>
                    <a:cubicBezTo>
                      <a:pt x="457" y="191"/>
                      <a:pt x="457" y="191"/>
                      <a:pt x="457" y="191"/>
                    </a:cubicBezTo>
                    <a:cubicBezTo>
                      <a:pt x="468" y="173"/>
                      <a:pt x="468" y="152"/>
                      <a:pt x="457" y="135"/>
                    </a:cubicBezTo>
                    <a:cubicBezTo>
                      <a:pt x="372" y="0"/>
                      <a:pt x="372" y="0"/>
                      <a:pt x="372" y="0"/>
                    </a:cubicBezTo>
                  </a:path>
                </a:pathLst>
              </a:custGeom>
              <a:gradFill rotWithShape="1">
                <a:gsLst>
                  <a:gs pos="0">
                    <a:srgbClr val="018CCB"/>
                  </a:gs>
                  <a:gs pos="100000">
                    <a:srgbClr val="018CCB">
                      <a:gamma/>
                      <a:tint val="60392"/>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sp>
          <p:nvSpPr>
            <p:cNvPr id="118" name="Text Box 25"/>
            <p:cNvSpPr txBox="1">
              <a:spLocks noChangeArrowheads="1"/>
            </p:cNvSpPr>
            <p:nvPr/>
          </p:nvSpPr>
          <p:spPr bwMode="auto">
            <a:xfrm>
              <a:off x="4204" y="5070"/>
              <a:ext cx="3900" cy="1276"/>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3600" b="1" kern="0" dirty="0" smtClean="0">
                  <a:solidFill>
                    <a:srgbClr val="FFFFFF"/>
                  </a:solidFill>
                  <a:latin typeface="微软雅黑" panose="020B0503020204020204" pitchFamily="2" charset="-122"/>
                  <a:ea typeface="微软雅黑" panose="020B0503020204020204" pitchFamily="2" charset="-122"/>
                </a:rPr>
                <a:t>高品质</a:t>
              </a:r>
              <a:endParaRPr lang="en-US" altLang="zh-CN" sz="3600" b="1" kern="0" dirty="0" smtClean="0">
                <a:solidFill>
                  <a:srgbClr val="FFFFFF"/>
                </a:solidFill>
                <a:latin typeface="微软雅黑" panose="020B0503020204020204" pitchFamily="2" charset="-122"/>
                <a:ea typeface="微软雅黑" panose="020B0503020204020204" pitchFamily="2" charset="-122"/>
              </a:endParaRPr>
            </a:p>
            <a:p>
              <a:pPr algn="ctr" eaLnBrk="1" fontAlgn="auto" hangingPunct="1">
                <a:spcBef>
                  <a:spcPts val="0"/>
                </a:spcBef>
                <a:spcAft>
                  <a:spcPts val="0"/>
                </a:spcAft>
                <a:defRPr/>
              </a:pPr>
              <a:r>
                <a:rPr lang="zh-CN" altLang="en-US" sz="3600" b="1" kern="0" dirty="0" smtClean="0">
                  <a:solidFill>
                    <a:srgbClr val="FFFFFF"/>
                  </a:solidFill>
                  <a:latin typeface="微软雅黑" panose="020B0503020204020204" pitchFamily="2" charset="-122"/>
                  <a:ea typeface="微软雅黑" panose="020B0503020204020204" pitchFamily="2" charset="-122"/>
                </a:rPr>
                <a:t>服务</a:t>
              </a:r>
              <a:endParaRPr lang="en-US" altLang="zh-CN" sz="3600" b="1" kern="0" dirty="0">
                <a:solidFill>
                  <a:srgbClr val="FFFFFF"/>
                </a:solidFill>
                <a:latin typeface="微软雅黑" panose="020B0503020204020204" pitchFamily="2" charset="-122"/>
                <a:ea typeface="微软雅黑" panose="020B0503020204020204" pitchFamily="2" charset="-122"/>
              </a:endParaRPr>
            </a:p>
          </p:txBody>
        </p:sp>
        <p:grpSp>
          <p:nvGrpSpPr>
            <p:cNvPr id="19" name="Group 28"/>
            <p:cNvGrpSpPr/>
            <p:nvPr/>
          </p:nvGrpSpPr>
          <p:grpSpPr bwMode="auto">
            <a:xfrm>
              <a:off x="5114" y="8213"/>
              <a:ext cx="1843" cy="1382"/>
              <a:chOff x="1994" y="1356"/>
              <a:chExt cx="1740" cy="1741"/>
            </a:xfrm>
          </p:grpSpPr>
          <p:sp>
            <p:nvSpPr>
              <p:cNvPr id="122" name="Oval 29"/>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23" name="Oval 30"/>
              <p:cNvSpPr>
                <a:spLocks noChangeArrowheads="1"/>
              </p:cNvSpPr>
              <p:nvPr/>
            </p:nvSpPr>
            <p:spPr bwMode="auto">
              <a:xfrm>
                <a:off x="2176" y="1539"/>
                <a:ext cx="1374"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24" name="Oval 31"/>
              <p:cNvSpPr>
                <a:spLocks noChangeArrowheads="1"/>
              </p:cNvSpPr>
              <p:nvPr/>
            </p:nvSpPr>
            <p:spPr bwMode="auto">
              <a:xfrm>
                <a:off x="2242" y="1602"/>
                <a:ext cx="1249" cy="1250"/>
              </a:xfrm>
              <a:prstGeom prst="ellipse">
                <a:avLst/>
              </a:prstGeom>
              <a:gradFill rotWithShape="1">
                <a:gsLst>
                  <a:gs pos="0">
                    <a:srgbClr val="018CCB"/>
                  </a:gs>
                  <a:gs pos="100000">
                    <a:srgbClr val="018CCB">
                      <a:gamma/>
                      <a:shade val="4627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25" name="Freeform 32"/>
              <p:cNvSpPr/>
              <p:nvPr/>
            </p:nvSpPr>
            <p:spPr bwMode="auto">
              <a:xfrm>
                <a:off x="2022" y="1406"/>
                <a:ext cx="829"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0" name="Group 35"/>
            <p:cNvGrpSpPr/>
            <p:nvPr/>
          </p:nvGrpSpPr>
          <p:grpSpPr bwMode="auto">
            <a:xfrm>
              <a:off x="5032" y="2093"/>
              <a:ext cx="1842" cy="1382"/>
              <a:chOff x="1994" y="1356"/>
              <a:chExt cx="1740" cy="1741"/>
            </a:xfrm>
          </p:grpSpPr>
          <p:sp>
            <p:nvSpPr>
              <p:cNvPr id="129" name="Oval 36"/>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0" name="Oval 37"/>
              <p:cNvSpPr>
                <a:spLocks noChangeArrowheads="1"/>
              </p:cNvSpPr>
              <p:nvPr/>
            </p:nvSpPr>
            <p:spPr bwMode="auto">
              <a:xfrm>
                <a:off x="2176" y="1539"/>
                <a:ext cx="1374"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1" name="Oval 38"/>
              <p:cNvSpPr>
                <a:spLocks noChangeArrowheads="1"/>
              </p:cNvSpPr>
              <p:nvPr/>
            </p:nvSpPr>
            <p:spPr bwMode="auto">
              <a:xfrm>
                <a:off x="2242" y="1602"/>
                <a:ext cx="1249" cy="1250"/>
              </a:xfrm>
              <a:prstGeom prst="ellipse">
                <a:avLst/>
              </a:prstGeom>
              <a:solidFill>
                <a:schemeClr val="bg2"/>
              </a:soli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2" name="Freeform 39"/>
              <p:cNvSpPr/>
              <p:nvPr/>
            </p:nvSpPr>
            <p:spPr bwMode="auto">
              <a:xfrm>
                <a:off x="2022" y="1406"/>
                <a:ext cx="829"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1" name="Group 42"/>
            <p:cNvGrpSpPr/>
            <p:nvPr/>
          </p:nvGrpSpPr>
          <p:grpSpPr bwMode="auto">
            <a:xfrm>
              <a:off x="1444" y="6665"/>
              <a:ext cx="1843" cy="1383"/>
              <a:chOff x="1994" y="1356"/>
              <a:chExt cx="1740" cy="1741"/>
            </a:xfrm>
          </p:grpSpPr>
          <p:sp>
            <p:nvSpPr>
              <p:cNvPr id="136" name="Oval 43"/>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7" name="Oval 44"/>
              <p:cNvSpPr>
                <a:spLocks noChangeArrowheads="1"/>
              </p:cNvSpPr>
              <p:nvPr/>
            </p:nvSpPr>
            <p:spPr bwMode="auto">
              <a:xfrm>
                <a:off x="2176" y="1539"/>
                <a:ext cx="1374"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8" name="Oval 45"/>
              <p:cNvSpPr>
                <a:spLocks noChangeArrowheads="1"/>
              </p:cNvSpPr>
              <p:nvPr/>
            </p:nvSpPr>
            <p:spPr bwMode="auto">
              <a:xfrm>
                <a:off x="2242" y="1602"/>
                <a:ext cx="1249" cy="1250"/>
              </a:xfrm>
              <a:prstGeom prst="ellipse">
                <a:avLst/>
              </a:prstGeom>
              <a:gradFill rotWithShape="1">
                <a:gsLst>
                  <a:gs pos="0">
                    <a:srgbClr val="CC0000"/>
                  </a:gs>
                  <a:gs pos="100000">
                    <a:srgbClr val="CC0000">
                      <a:gamma/>
                      <a:shade val="4627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39" name="Freeform 46"/>
              <p:cNvSpPr/>
              <p:nvPr/>
            </p:nvSpPr>
            <p:spPr bwMode="auto">
              <a:xfrm>
                <a:off x="2022" y="1406"/>
                <a:ext cx="829"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2" name="Group 49"/>
            <p:cNvGrpSpPr/>
            <p:nvPr/>
          </p:nvGrpSpPr>
          <p:grpSpPr bwMode="auto">
            <a:xfrm>
              <a:off x="8727" y="6475"/>
              <a:ext cx="1845" cy="1383"/>
              <a:chOff x="1994" y="1356"/>
              <a:chExt cx="1740" cy="1741"/>
            </a:xfrm>
          </p:grpSpPr>
          <p:sp>
            <p:nvSpPr>
              <p:cNvPr id="143" name="Oval 50"/>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44" name="Oval 51"/>
              <p:cNvSpPr>
                <a:spLocks noChangeArrowheads="1"/>
              </p:cNvSpPr>
              <p:nvPr/>
            </p:nvSpPr>
            <p:spPr bwMode="auto">
              <a:xfrm>
                <a:off x="2176" y="1539"/>
                <a:ext cx="1375"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45" name="Oval 52"/>
              <p:cNvSpPr>
                <a:spLocks noChangeArrowheads="1"/>
              </p:cNvSpPr>
              <p:nvPr/>
            </p:nvSpPr>
            <p:spPr bwMode="auto">
              <a:xfrm>
                <a:off x="2244" y="1602"/>
                <a:ext cx="1247" cy="1250"/>
              </a:xfrm>
              <a:prstGeom prst="ellipse">
                <a:avLst/>
              </a:prstGeom>
              <a:gradFill rotWithShape="1">
                <a:gsLst>
                  <a:gs pos="0">
                    <a:srgbClr val="99CC00"/>
                  </a:gs>
                  <a:gs pos="100000">
                    <a:srgbClr val="99CC00">
                      <a:gamma/>
                      <a:shade val="4627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46" name="Freeform 53"/>
              <p:cNvSpPr/>
              <p:nvPr/>
            </p:nvSpPr>
            <p:spPr bwMode="auto">
              <a:xfrm>
                <a:off x="2022" y="1406"/>
                <a:ext cx="828"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3" name="Group 56"/>
            <p:cNvGrpSpPr/>
            <p:nvPr/>
          </p:nvGrpSpPr>
          <p:grpSpPr bwMode="auto">
            <a:xfrm>
              <a:off x="1444" y="3545"/>
              <a:ext cx="1843" cy="1383"/>
              <a:chOff x="1994" y="1356"/>
              <a:chExt cx="1740" cy="1741"/>
            </a:xfrm>
          </p:grpSpPr>
          <p:sp>
            <p:nvSpPr>
              <p:cNvPr id="150" name="Oval 57"/>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51" name="Oval 58"/>
              <p:cNvSpPr>
                <a:spLocks noChangeArrowheads="1"/>
              </p:cNvSpPr>
              <p:nvPr/>
            </p:nvSpPr>
            <p:spPr bwMode="auto">
              <a:xfrm>
                <a:off x="2176" y="1539"/>
                <a:ext cx="1374"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52" name="Oval 59"/>
              <p:cNvSpPr>
                <a:spLocks noChangeArrowheads="1"/>
              </p:cNvSpPr>
              <p:nvPr/>
            </p:nvSpPr>
            <p:spPr bwMode="auto">
              <a:xfrm>
                <a:off x="2242" y="1602"/>
                <a:ext cx="1249" cy="1250"/>
              </a:xfrm>
              <a:prstGeom prst="ellipse">
                <a:avLst/>
              </a:prstGeom>
              <a:solidFill>
                <a:schemeClr val="tx2">
                  <a:lumMod val="75000"/>
                </a:schemeClr>
              </a:soli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53" name="Freeform 60"/>
              <p:cNvSpPr/>
              <p:nvPr/>
            </p:nvSpPr>
            <p:spPr bwMode="auto">
              <a:xfrm>
                <a:off x="2022" y="1406"/>
                <a:ext cx="829"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4" name="Group 63"/>
            <p:cNvGrpSpPr/>
            <p:nvPr/>
          </p:nvGrpSpPr>
          <p:grpSpPr bwMode="auto">
            <a:xfrm>
              <a:off x="8727" y="3545"/>
              <a:ext cx="1845" cy="1383"/>
              <a:chOff x="1994" y="1356"/>
              <a:chExt cx="1740" cy="1741"/>
            </a:xfrm>
          </p:grpSpPr>
          <p:sp>
            <p:nvSpPr>
              <p:cNvPr id="157" name="Oval 64"/>
              <p:cNvSpPr>
                <a:spLocks noChangeArrowheads="1"/>
              </p:cNvSpPr>
              <p:nvPr/>
            </p:nvSpPr>
            <p:spPr bwMode="auto">
              <a:xfrm>
                <a:off x="1994" y="1356"/>
                <a:ext cx="1740" cy="1741"/>
              </a:xfrm>
              <a:prstGeom prst="ellipse">
                <a:avLst/>
              </a:prstGeom>
              <a:gradFill rotWithShape="1">
                <a:gsLst>
                  <a:gs pos="0">
                    <a:srgbClr val="808080">
                      <a:gamma/>
                      <a:tint val="31765"/>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58" name="Oval 65"/>
              <p:cNvSpPr>
                <a:spLocks noChangeArrowheads="1"/>
              </p:cNvSpPr>
              <p:nvPr/>
            </p:nvSpPr>
            <p:spPr bwMode="auto">
              <a:xfrm>
                <a:off x="2176" y="1539"/>
                <a:ext cx="1375" cy="1379"/>
              </a:xfrm>
              <a:prstGeom prst="ellipse">
                <a:avLst/>
              </a:prstGeom>
              <a:gradFill rotWithShape="1">
                <a:gsLst>
                  <a:gs pos="0">
                    <a:srgbClr val="808080"/>
                  </a:gs>
                  <a:gs pos="100000">
                    <a:srgbClr val="808080">
                      <a:gamma/>
                      <a:tint val="31765"/>
                      <a:invGamma/>
                    </a:srgbClr>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59" name="Oval 66"/>
              <p:cNvSpPr>
                <a:spLocks noChangeArrowheads="1"/>
              </p:cNvSpPr>
              <p:nvPr/>
            </p:nvSpPr>
            <p:spPr bwMode="auto">
              <a:xfrm>
                <a:off x="2244" y="1602"/>
                <a:ext cx="1247" cy="1250"/>
              </a:xfrm>
              <a:prstGeom prst="ellipse">
                <a:avLst/>
              </a:prstGeom>
              <a:solidFill>
                <a:schemeClr val="tx1">
                  <a:lumMod val="60000"/>
                  <a:lumOff val="40000"/>
                </a:schemeClr>
              </a:soli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sp>
            <p:nvSpPr>
              <p:cNvPr id="160" name="Freeform 67"/>
              <p:cNvSpPr/>
              <p:nvPr/>
            </p:nvSpPr>
            <p:spPr bwMode="auto">
              <a:xfrm>
                <a:off x="2022" y="1406"/>
                <a:ext cx="828" cy="1615"/>
              </a:xfrm>
              <a:custGeom>
                <a:avLst/>
                <a:gdLst/>
                <a:ahLst/>
                <a:cxnLst>
                  <a:cxn ang="0">
                    <a:pos x="375" y="937"/>
                  </a:cxn>
                  <a:cxn ang="0">
                    <a:pos x="360" y="907"/>
                  </a:cxn>
                  <a:cxn ang="0">
                    <a:pos x="216" y="827"/>
                  </a:cxn>
                  <a:cxn ang="0">
                    <a:pos x="59" y="528"/>
                  </a:cxn>
                  <a:cxn ang="0">
                    <a:pos x="160" y="206"/>
                  </a:cxn>
                  <a:cxn ang="0">
                    <a:pos x="467" y="48"/>
                  </a:cxn>
                  <a:cxn ang="0">
                    <a:pos x="489" y="23"/>
                  </a:cxn>
                  <a:cxn ang="0">
                    <a:pos x="463" y="1"/>
                  </a:cxn>
                  <a:cxn ang="0">
                    <a:pos x="123" y="176"/>
                  </a:cxn>
                  <a:cxn ang="0">
                    <a:pos x="12" y="533"/>
                  </a:cxn>
                  <a:cxn ang="0">
                    <a:pos x="186" y="864"/>
                  </a:cxn>
                  <a:cxn ang="0">
                    <a:pos x="345" y="952"/>
                  </a:cxn>
                  <a:cxn ang="0">
                    <a:pos x="375" y="937"/>
                  </a:cxn>
                </a:cxnLst>
                <a:rect l="0" t="0" r="r" b="b"/>
                <a:pathLst>
                  <a:path w="490" h="956">
                    <a:moveTo>
                      <a:pt x="375" y="937"/>
                    </a:moveTo>
                    <a:cubicBezTo>
                      <a:pt x="379" y="924"/>
                      <a:pt x="372" y="911"/>
                      <a:pt x="360" y="907"/>
                    </a:cubicBezTo>
                    <a:cubicBezTo>
                      <a:pt x="307" y="889"/>
                      <a:pt x="259" y="862"/>
                      <a:pt x="216" y="827"/>
                    </a:cubicBezTo>
                    <a:cubicBezTo>
                      <a:pt x="126" y="752"/>
                      <a:pt x="70" y="646"/>
                      <a:pt x="59" y="528"/>
                    </a:cubicBezTo>
                    <a:cubicBezTo>
                      <a:pt x="49" y="411"/>
                      <a:pt x="84" y="297"/>
                      <a:pt x="160" y="206"/>
                    </a:cubicBezTo>
                    <a:cubicBezTo>
                      <a:pt x="237" y="113"/>
                      <a:pt x="346" y="57"/>
                      <a:pt x="467" y="48"/>
                    </a:cubicBezTo>
                    <a:cubicBezTo>
                      <a:pt x="480" y="47"/>
                      <a:pt x="490" y="36"/>
                      <a:pt x="489" y="23"/>
                    </a:cubicBezTo>
                    <a:cubicBezTo>
                      <a:pt x="488" y="10"/>
                      <a:pt x="477" y="0"/>
                      <a:pt x="463" y="1"/>
                    </a:cubicBezTo>
                    <a:cubicBezTo>
                      <a:pt x="330" y="10"/>
                      <a:pt x="209" y="73"/>
                      <a:pt x="123" y="176"/>
                    </a:cubicBezTo>
                    <a:cubicBezTo>
                      <a:pt x="39" y="276"/>
                      <a:pt x="0" y="403"/>
                      <a:pt x="12" y="533"/>
                    </a:cubicBezTo>
                    <a:cubicBezTo>
                      <a:pt x="24" y="663"/>
                      <a:pt x="86" y="780"/>
                      <a:pt x="186" y="864"/>
                    </a:cubicBezTo>
                    <a:cubicBezTo>
                      <a:pt x="233" y="903"/>
                      <a:pt x="287" y="933"/>
                      <a:pt x="345" y="952"/>
                    </a:cubicBezTo>
                    <a:cubicBezTo>
                      <a:pt x="357" y="956"/>
                      <a:pt x="371" y="949"/>
                      <a:pt x="375" y="937"/>
                    </a:cubicBezTo>
                    <a:close/>
                  </a:path>
                </a:pathLst>
              </a:custGeom>
              <a:gradFill rotWithShape="1">
                <a:gsLst>
                  <a:gs pos="0">
                    <a:srgbClr val="808080">
                      <a:gamma/>
                      <a:tint val="12549"/>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kern="0">
                  <a:solidFill>
                    <a:sysClr val="windowText" lastClr="000000"/>
                  </a:solidFill>
                </a:endParaRPr>
              </a:p>
            </p:txBody>
          </p:sp>
        </p:grpSp>
        <p:grpSp>
          <p:nvGrpSpPr>
            <p:cNvPr id="25" name="Group 70"/>
            <p:cNvGrpSpPr/>
            <p:nvPr/>
          </p:nvGrpSpPr>
          <p:grpSpPr bwMode="auto">
            <a:xfrm>
              <a:off x="11684" y="4555"/>
              <a:ext cx="6543" cy="1033"/>
              <a:chOff x="480" y="1246"/>
              <a:chExt cx="1963" cy="413"/>
            </a:xfrm>
          </p:grpSpPr>
          <p:sp>
            <p:nvSpPr>
              <p:cNvPr id="162" name="Freeform 71"/>
              <p:cNvSpPr/>
              <p:nvPr/>
            </p:nvSpPr>
            <p:spPr bwMode="auto">
              <a:xfrm>
                <a:off x="480" y="1246"/>
                <a:ext cx="1963" cy="413"/>
              </a:xfrm>
              <a:custGeom>
                <a:avLst/>
                <a:gdLst/>
                <a:ahLst/>
                <a:cxnLst>
                  <a:cxn ang="0">
                    <a:pos x="1158" y="122"/>
                  </a:cxn>
                  <a:cxn ang="0">
                    <a:pos x="1040" y="244"/>
                  </a:cxn>
                  <a:cxn ang="0">
                    <a:pos x="118" y="244"/>
                  </a:cxn>
                  <a:cxn ang="0">
                    <a:pos x="0" y="122"/>
                  </a:cxn>
                  <a:cxn ang="0">
                    <a:pos x="0" y="122"/>
                  </a:cxn>
                  <a:cxn ang="0">
                    <a:pos x="118" y="0"/>
                  </a:cxn>
                  <a:cxn ang="0">
                    <a:pos x="1040" y="0"/>
                  </a:cxn>
                  <a:cxn ang="0">
                    <a:pos x="1158" y="122"/>
                  </a:cxn>
                </a:cxnLst>
                <a:rect l="0" t="0" r="r" b="b"/>
                <a:pathLst>
                  <a:path w="1158" h="244">
                    <a:moveTo>
                      <a:pt x="1158" y="122"/>
                    </a:moveTo>
                    <a:cubicBezTo>
                      <a:pt x="1158" y="189"/>
                      <a:pt x="1106" y="244"/>
                      <a:pt x="1040" y="244"/>
                    </a:cubicBezTo>
                    <a:cubicBezTo>
                      <a:pt x="118" y="244"/>
                      <a:pt x="118" y="244"/>
                      <a:pt x="118" y="244"/>
                    </a:cubicBezTo>
                    <a:cubicBezTo>
                      <a:pt x="53" y="244"/>
                      <a:pt x="0" y="189"/>
                      <a:pt x="0" y="122"/>
                    </a:cubicBezTo>
                    <a:cubicBezTo>
                      <a:pt x="0" y="122"/>
                      <a:pt x="0" y="122"/>
                      <a:pt x="0" y="122"/>
                    </a:cubicBezTo>
                    <a:cubicBezTo>
                      <a:pt x="0" y="54"/>
                      <a:pt x="53" y="0"/>
                      <a:pt x="118" y="0"/>
                    </a:cubicBezTo>
                    <a:cubicBezTo>
                      <a:pt x="1040" y="0"/>
                      <a:pt x="1040" y="0"/>
                      <a:pt x="1040" y="0"/>
                    </a:cubicBezTo>
                    <a:cubicBezTo>
                      <a:pt x="1106" y="0"/>
                      <a:pt x="1158" y="54"/>
                      <a:pt x="1158" y="122"/>
                    </a:cubicBezTo>
                    <a:close/>
                  </a:path>
                </a:pathLst>
              </a:custGeom>
              <a:gradFill rotWithShape="1">
                <a:gsLst>
                  <a:gs pos="0">
                    <a:srgbClr val="808080">
                      <a:gamma/>
                      <a:tint val="44314"/>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63" name="Freeform 72"/>
              <p:cNvSpPr/>
              <p:nvPr/>
            </p:nvSpPr>
            <p:spPr bwMode="auto">
              <a:xfrm>
                <a:off x="490" y="1255"/>
                <a:ext cx="1932" cy="377"/>
              </a:xfrm>
              <a:custGeom>
                <a:avLst/>
                <a:gdLst/>
                <a:ahLst/>
                <a:cxnLst>
                  <a:cxn ang="0">
                    <a:pos x="1140" y="112"/>
                  </a:cxn>
                  <a:cxn ang="0">
                    <a:pos x="1024" y="223"/>
                  </a:cxn>
                  <a:cxn ang="0">
                    <a:pos x="116" y="223"/>
                  </a:cxn>
                  <a:cxn ang="0">
                    <a:pos x="0" y="112"/>
                  </a:cxn>
                  <a:cxn ang="0">
                    <a:pos x="0" y="112"/>
                  </a:cxn>
                  <a:cxn ang="0">
                    <a:pos x="116" y="0"/>
                  </a:cxn>
                  <a:cxn ang="0">
                    <a:pos x="1024" y="0"/>
                  </a:cxn>
                  <a:cxn ang="0">
                    <a:pos x="1140" y="112"/>
                  </a:cxn>
                </a:cxnLst>
                <a:rect l="0" t="0" r="r" b="b"/>
                <a:pathLst>
                  <a:path w="1140" h="223">
                    <a:moveTo>
                      <a:pt x="1140" y="112"/>
                    </a:moveTo>
                    <a:cubicBezTo>
                      <a:pt x="1140" y="173"/>
                      <a:pt x="1088" y="223"/>
                      <a:pt x="1024" y="223"/>
                    </a:cubicBezTo>
                    <a:cubicBezTo>
                      <a:pt x="116" y="223"/>
                      <a:pt x="116" y="223"/>
                      <a:pt x="116" y="223"/>
                    </a:cubicBezTo>
                    <a:cubicBezTo>
                      <a:pt x="52" y="223"/>
                      <a:pt x="0" y="173"/>
                      <a:pt x="0" y="112"/>
                    </a:cubicBezTo>
                    <a:cubicBezTo>
                      <a:pt x="0" y="112"/>
                      <a:pt x="0" y="112"/>
                      <a:pt x="0" y="112"/>
                    </a:cubicBezTo>
                    <a:cubicBezTo>
                      <a:pt x="0" y="50"/>
                      <a:pt x="52" y="0"/>
                      <a:pt x="116" y="0"/>
                    </a:cubicBezTo>
                    <a:cubicBezTo>
                      <a:pt x="1024" y="0"/>
                      <a:pt x="1024" y="0"/>
                      <a:pt x="1024" y="0"/>
                    </a:cubicBezTo>
                    <a:cubicBezTo>
                      <a:pt x="1088" y="0"/>
                      <a:pt x="1140" y="50"/>
                      <a:pt x="1140" y="112"/>
                    </a:cubicBezTo>
                    <a:close/>
                  </a:path>
                </a:pathLst>
              </a:custGeom>
              <a:gradFill rotWithShape="1">
                <a:gsLst>
                  <a:gs pos="0">
                    <a:srgbClr val="FFFFFF"/>
                  </a:gs>
                  <a:gs pos="100000">
                    <a:srgbClr val="FFFFFF">
                      <a:gamma/>
                      <a:shade val="66667"/>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26" name="Group 73"/>
            <p:cNvGrpSpPr/>
            <p:nvPr/>
          </p:nvGrpSpPr>
          <p:grpSpPr bwMode="auto">
            <a:xfrm>
              <a:off x="11757" y="4610"/>
              <a:ext cx="1170" cy="878"/>
              <a:chOff x="502" y="1268"/>
              <a:chExt cx="351" cy="351"/>
            </a:xfrm>
          </p:grpSpPr>
          <p:sp>
            <p:nvSpPr>
              <p:cNvPr id="165" name="Oval 74"/>
              <p:cNvSpPr>
                <a:spLocks noChangeArrowheads="1"/>
              </p:cNvSpPr>
              <p:nvPr/>
            </p:nvSpPr>
            <p:spPr bwMode="auto">
              <a:xfrm>
                <a:off x="502" y="1268"/>
                <a:ext cx="351" cy="351"/>
              </a:xfrm>
              <a:prstGeom prst="ellipse">
                <a:avLst/>
              </a:prstGeom>
              <a:gradFill rotWithShape="1">
                <a:gsLst>
                  <a:gs pos="0">
                    <a:srgbClr val="FFFFFF"/>
                  </a:gs>
                  <a:gs pos="100000">
                    <a:srgbClr val="FFFFFF">
                      <a:gamma/>
                      <a:shade val="82353"/>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66" name="Oval 75"/>
              <p:cNvSpPr>
                <a:spLocks noChangeArrowheads="1"/>
              </p:cNvSpPr>
              <p:nvPr/>
            </p:nvSpPr>
            <p:spPr bwMode="auto">
              <a:xfrm>
                <a:off x="527" y="1294"/>
                <a:ext cx="300" cy="299"/>
              </a:xfrm>
              <a:prstGeom prst="ellipse">
                <a:avLst/>
              </a:prstGeom>
              <a:gradFill rotWithShape="1">
                <a:gsLst>
                  <a:gs pos="0">
                    <a:srgbClr val="018CCB">
                      <a:gamma/>
                      <a:tint val="54118"/>
                      <a:invGamma/>
                    </a:srgbClr>
                  </a:gs>
                  <a:gs pos="100000">
                    <a:srgbClr val="018CCB"/>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27" name="Group 76"/>
            <p:cNvGrpSpPr/>
            <p:nvPr/>
          </p:nvGrpSpPr>
          <p:grpSpPr bwMode="auto">
            <a:xfrm>
              <a:off x="11684" y="5918"/>
              <a:ext cx="6543" cy="1032"/>
              <a:chOff x="480" y="1246"/>
              <a:chExt cx="1963" cy="413"/>
            </a:xfrm>
          </p:grpSpPr>
          <p:sp>
            <p:nvSpPr>
              <p:cNvPr id="168" name="Freeform 77"/>
              <p:cNvSpPr/>
              <p:nvPr/>
            </p:nvSpPr>
            <p:spPr bwMode="auto">
              <a:xfrm>
                <a:off x="480" y="1246"/>
                <a:ext cx="1963" cy="413"/>
              </a:xfrm>
              <a:custGeom>
                <a:avLst/>
                <a:gdLst/>
                <a:ahLst/>
                <a:cxnLst>
                  <a:cxn ang="0">
                    <a:pos x="1158" y="122"/>
                  </a:cxn>
                  <a:cxn ang="0">
                    <a:pos x="1040" y="244"/>
                  </a:cxn>
                  <a:cxn ang="0">
                    <a:pos x="118" y="244"/>
                  </a:cxn>
                  <a:cxn ang="0">
                    <a:pos x="0" y="122"/>
                  </a:cxn>
                  <a:cxn ang="0">
                    <a:pos x="0" y="122"/>
                  </a:cxn>
                  <a:cxn ang="0">
                    <a:pos x="118" y="0"/>
                  </a:cxn>
                  <a:cxn ang="0">
                    <a:pos x="1040" y="0"/>
                  </a:cxn>
                  <a:cxn ang="0">
                    <a:pos x="1158" y="122"/>
                  </a:cxn>
                </a:cxnLst>
                <a:rect l="0" t="0" r="r" b="b"/>
                <a:pathLst>
                  <a:path w="1158" h="244">
                    <a:moveTo>
                      <a:pt x="1158" y="122"/>
                    </a:moveTo>
                    <a:cubicBezTo>
                      <a:pt x="1158" y="189"/>
                      <a:pt x="1106" y="244"/>
                      <a:pt x="1040" y="244"/>
                    </a:cubicBezTo>
                    <a:cubicBezTo>
                      <a:pt x="118" y="244"/>
                      <a:pt x="118" y="244"/>
                      <a:pt x="118" y="244"/>
                    </a:cubicBezTo>
                    <a:cubicBezTo>
                      <a:pt x="53" y="244"/>
                      <a:pt x="0" y="189"/>
                      <a:pt x="0" y="122"/>
                    </a:cubicBezTo>
                    <a:cubicBezTo>
                      <a:pt x="0" y="122"/>
                      <a:pt x="0" y="122"/>
                      <a:pt x="0" y="122"/>
                    </a:cubicBezTo>
                    <a:cubicBezTo>
                      <a:pt x="0" y="54"/>
                      <a:pt x="53" y="0"/>
                      <a:pt x="118" y="0"/>
                    </a:cubicBezTo>
                    <a:cubicBezTo>
                      <a:pt x="1040" y="0"/>
                      <a:pt x="1040" y="0"/>
                      <a:pt x="1040" y="0"/>
                    </a:cubicBezTo>
                    <a:cubicBezTo>
                      <a:pt x="1106" y="0"/>
                      <a:pt x="1158" y="54"/>
                      <a:pt x="1158" y="122"/>
                    </a:cubicBezTo>
                    <a:close/>
                  </a:path>
                </a:pathLst>
              </a:custGeom>
              <a:gradFill rotWithShape="1">
                <a:gsLst>
                  <a:gs pos="0">
                    <a:srgbClr val="808080">
                      <a:gamma/>
                      <a:tint val="44314"/>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69" name="Freeform 78"/>
              <p:cNvSpPr/>
              <p:nvPr/>
            </p:nvSpPr>
            <p:spPr bwMode="auto">
              <a:xfrm>
                <a:off x="490" y="1255"/>
                <a:ext cx="1932" cy="377"/>
              </a:xfrm>
              <a:custGeom>
                <a:avLst/>
                <a:gdLst/>
                <a:ahLst/>
                <a:cxnLst>
                  <a:cxn ang="0">
                    <a:pos x="1140" y="112"/>
                  </a:cxn>
                  <a:cxn ang="0">
                    <a:pos x="1024" y="223"/>
                  </a:cxn>
                  <a:cxn ang="0">
                    <a:pos x="116" y="223"/>
                  </a:cxn>
                  <a:cxn ang="0">
                    <a:pos x="0" y="112"/>
                  </a:cxn>
                  <a:cxn ang="0">
                    <a:pos x="0" y="112"/>
                  </a:cxn>
                  <a:cxn ang="0">
                    <a:pos x="116" y="0"/>
                  </a:cxn>
                  <a:cxn ang="0">
                    <a:pos x="1024" y="0"/>
                  </a:cxn>
                  <a:cxn ang="0">
                    <a:pos x="1140" y="112"/>
                  </a:cxn>
                </a:cxnLst>
                <a:rect l="0" t="0" r="r" b="b"/>
                <a:pathLst>
                  <a:path w="1140" h="223">
                    <a:moveTo>
                      <a:pt x="1140" y="112"/>
                    </a:moveTo>
                    <a:cubicBezTo>
                      <a:pt x="1140" y="173"/>
                      <a:pt x="1088" y="223"/>
                      <a:pt x="1024" y="223"/>
                    </a:cubicBezTo>
                    <a:cubicBezTo>
                      <a:pt x="116" y="223"/>
                      <a:pt x="116" y="223"/>
                      <a:pt x="116" y="223"/>
                    </a:cubicBezTo>
                    <a:cubicBezTo>
                      <a:pt x="52" y="223"/>
                      <a:pt x="0" y="173"/>
                      <a:pt x="0" y="112"/>
                    </a:cubicBezTo>
                    <a:cubicBezTo>
                      <a:pt x="0" y="112"/>
                      <a:pt x="0" y="112"/>
                      <a:pt x="0" y="112"/>
                    </a:cubicBezTo>
                    <a:cubicBezTo>
                      <a:pt x="0" y="50"/>
                      <a:pt x="52" y="0"/>
                      <a:pt x="116" y="0"/>
                    </a:cubicBezTo>
                    <a:cubicBezTo>
                      <a:pt x="1024" y="0"/>
                      <a:pt x="1024" y="0"/>
                      <a:pt x="1024" y="0"/>
                    </a:cubicBezTo>
                    <a:cubicBezTo>
                      <a:pt x="1088" y="0"/>
                      <a:pt x="1140" y="50"/>
                      <a:pt x="1140" y="112"/>
                    </a:cubicBezTo>
                    <a:close/>
                  </a:path>
                </a:pathLst>
              </a:custGeom>
              <a:gradFill rotWithShape="1">
                <a:gsLst>
                  <a:gs pos="0">
                    <a:srgbClr val="FFFFFF"/>
                  </a:gs>
                  <a:gs pos="100000">
                    <a:srgbClr val="FFFFFF">
                      <a:gamma/>
                      <a:shade val="66667"/>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28" name="Group 79"/>
            <p:cNvGrpSpPr/>
            <p:nvPr/>
          </p:nvGrpSpPr>
          <p:grpSpPr bwMode="auto">
            <a:xfrm>
              <a:off x="11757" y="5973"/>
              <a:ext cx="1170" cy="877"/>
              <a:chOff x="502" y="1268"/>
              <a:chExt cx="351" cy="351"/>
            </a:xfrm>
          </p:grpSpPr>
          <p:sp>
            <p:nvSpPr>
              <p:cNvPr id="171" name="Oval 80"/>
              <p:cNvSpPr>
                <a:spLocks noChangeArrowheads="1"/>
              </p:cNvSpPr>
              <p:nvPr/>
            </p:nvSpPr>
            <p:spPr bwMode="auto">
              <a:xfrm>
                <a:off x="502" y="1268"/>
                <a:ext cx="351" cy="351"/>
              </a:xfrm>
              <a:prstGeom prst="ellipse">
                <a:avLst/>
              </a:prstGeom>
              <a:gradFill rotWithShape="1">
                <a:gsLst>
                  <a:gs pos="0">
                    <a:srgbClr val="FFFFFF"/>
                  </a:gs>
                  <a:gs pos="100000">
                    <a:srgbClr val="FFFFFF">
                      <a:gamma/>
                      <a:shade val="82353"/>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72" name="Oval 81"/>
              <p:cNvSpPr>
                <a:spLocks noChangeArrowheads="1"/>
              </p:cNvSpPr>
              <p:nvPr/>
            </p:nvSpPr>
            <p:spPr bwMode="auto">
              <a:xfrm>
                <a:off x="527" y="1294"/>
                <a:ext cx="300" cy="299"/>
              </a:xfrm>
              <a:prstGeom prst="ellipse">
                <a:avLst/>
              </a:prstGeom>
              <a:gradFill rotWithShape="1">
                <a:gsLst>
                  <a:gs pos="0">
                    <a:srgbClr val="CC0000">
                      <a:gamma/>
                      <a:tint val="54118"/>
                      <a:invGamma/>
                    </a:srgbClr>
                  </a:gs>
                  <a:gs pos="100000">
                    <a:srgbClr val="CC0000"/>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29" name="Group 82"/>
            <p:cNvGrpSpPr/>
            <p:nvPr/>
          </p:nvGrpSpPr>
          <p:grpSpPr bwMode="auto">
            <a:xfrm>
              <a:off x="11684" y="7268"/>
              <a:ext cx="6543" cy="1032"/>
              <a:chOff x="480" y="1246"/>
              <a:chExt cx="1963" cy="413"/>
            </a:xfrm>
          </p:grpSpPr>
          <p:sp>
            <p:nvSpPr>
              <p:cNvPr id="174" name="Freeform 83"/>
              <p:cNvSpPr/>
              <p:nvPr/>
            </p:nvSpPr>
            <p:spPr bwMode="auto">
              <a:xfrm>
                <a:off x="480" y="1246"/>
                <a:ext cx="1963" cy="413"/>
              </a:xfrm>
              <a:custGeom>
                <a:avLst/>
                <a:gdLst/>
                <a:ahLst/>
                <a:cxnLst>
                  <a:cxn ang="0">
                    <a:pos x="1158" y="122"/>
                  </a:cxn>
                  <a:cxn ang="0">
                    <a:pos x="1040" y="244"/>
                  </a:cxn>
                  <a:cxn ang="0">
                    <a:pos x="118" y="244"/>
                  </a:cxn>
                  <a:cxn ang="0">
                    <a:pos x="0" y="122"/>
                  </a:cxn>
                  <a:cxn ang="0">
                    <a:pos x="0" y="122"/>
                  </a:cxn>
                  <a:cxn ang="0">
                    <a:pos x="118" y="0"/>
                  </a:cxn>
                  <a:cxn ang="0">
                    <a:pos x="1040" y="0"/>
                  </a:cxn>
                  <a:cxn ang="0">
                    <a:pos x="1158" y="122"/>
                  </a:cxn>
                </a:cxnLst>
                <a:rect l="0" t="0" r="r" b="b"/>
                <a:pathLst>
                  <a:path w="1158" h="244">
                    <a:moveTo>
                      <a:pt x="1158" y="122"/>
                    </a:moveTo>
                    <a:cubicBezTo>
                      <a:pt x="1158" y="189"/>
                      <a:pt x="1106" y="244"/>
                      <a:pt x="1040" y="244"/>
                    </a:cubicBezTo>
                    <a:cubicBezTo>
                      <a:pt x="118" y="244"/>
                      <a:pt x="118" y="244"/>
                      <a:pt x="118" y="244"/>
                    </a:cubicBezTo>
                    <a:cubicBezTo>
                      <a:pt x="53" y="244"/>
                      <a:pt x="0" y="189"/>
                      <a:pt x="0" y="122"/>
                    </a:cubicBezTo>
                    <a:cubicBezTo>
                      <a:pt x="0" y="122"/>
                      <a:pt x="0" y="122"/>
                      <a:pt x="0" y="122"/>
                    </a:cubicBezTo>
                    <a:cubicBezTo>
                      <a:pt x="0" y="54"/>
                      <a:pt x="53" y="0"/>
                      <a:pt x="118" y="0"/>
                    </a:cubicBezTo>
                    <a:cubicBezTo>
                      <a:pt x="1040" y="0"/>
                      <a:pt x="1040" y="0"/>
                      <a:pt x="1040" y="0"/>
                    </a:cubicBezTo>
                    <a:cubicBezTo>
                      <a:pt x="1106" y="0"/>
                      <a:pt x="1158" y="54"/>
                      <a:pt x="1158" y="122"/>
                    </a:cubicBezTo>
                    <a:close/>
                  </a:path>
                </a:pathLst>
              </a:custGeom>
              <a:gradFill rotWithShape="1">
                <a:gsLst>
                  <a:gs pos="0">
                    <a:srgbClr val="808080">
                      <a:gamma/>
                      <a:tint val="44314"/>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75" name="Freeform 84"/>
              <p:cNvSpPr/>
              <p:nvPr/>
            </p:nvSpPr>
            <p:spPr bwMode="auto">
              <a:xfrm>
                <a:off x="490" y="1255"/>
                <a:ext cx="1932" cy="377"/>
              </a:xfrm>
              <a:custGeom>
                <a:avLst/>
                <a:gdLst/>
                <a:ahLst/>
                <a:cxnLst>
                  <a:cxn ang="0">
                    <a:pos x="1140" y="112"/>
                  </a:cxn>
                  <a:cxn ang="0">
                    <a:pos x="1024" y="223"/>
                  </a:cxn>
                  <a:cxn ang="0">
                    <a:pos x="116" y="223"/>
                  </a:cxn>
                  <a:cxn ang="0">
                    <a:pos x="0" y="112"/>
                  </a:cxn>
                  <a:cxn ang="0">
                    <a:pos x="0" y="112"/>
                  </a:cxn>
                  <a:cxn ang="0">
                    <a:pos x="116" y="0"/>
                  </a:cxn>
                  <a:cxn ang="0">
                    <a:pos x="1024" y="0"/>
                  </a:cxn>
                  <a:cxn ang="0">
                    <a:pos x="1140" y="112"/>
                  </a:cxn>
                </a:cxnLst>
                <a:rect l="0" t="0" r="r" b="b"/>
                <a:pathLst>
                  <a:path w="1140" h="223">
                    <a:moveTo>
                      <a:pt x="1140" y="112"/>
                    </a:moveTo>
                    <a:cubicBezTo>
                      <a:pt x="1140" y="173"/>
                      <a:pt x="1088" y="223"/>
                      <a:pt x="1024" y="223"/>
                    </a:cubicBezTo>
                    <a:cubicBezTo>
                      <a:pt x="116" y="223"/>
                      <a:pt x="116" y="223"/>
                      <a:pt x="116" y="223"/>
                    </a:cubicBezTo>
                    <a:cubicBezTo>
                      <a:pt x="52" y="223"/>
                      <a:pt x="0" y="173"/>
                      <a:pt x="0" y="112"/>
                    </a:cubicBezTo>
                    <a:cubicBezTo>
                      <a:pt x="0" y="112"/>
                      <a:pt x="0" y="112"/>
                      <a:pt x="0" y="112"/>
                    </a:cubicBezTo>
                    <a:cubicBezTo>
                      <a:pt x="0" y="50"/>
                      <a:pt x="52" y="0"/>
                      <a:pt x="116" y="0"/>
                    </a:cubicBezTo>
                    <a:cubicBezTo>
                      <a:pt x="1024" y="0"/>
                      <a:pt x="1024" y="0"/>
                      <a:pt x="1024" y="0"/>
                    </a:cubicBezTo>
                    <a:cubicBezTo>
                      <a:pt x="1088" y="0"/>
                      <a:pt x="1140" y="50"/>
                      <a:pt x="1140" y="112"/>
                    </a:cubicBezTo>
                    <a:close/>
                  </a:path>
                </a:pathLst>
              </a:custGeom>
              <a:gradFill rotWithShape="1">
                <a:gsLst>
                  <a:gs pos="0">
                    <a:srgbClr val="FFFFFF"/>
                  </a:gs>
                  <a:gs pos="100000">
                    <a:srgbClr val="FFFFFF">
                      <a:gamma/>
                      <a:shade val="66667"/>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30" name="Group 85"/>
            <p:cNvGrpSpPr/>
            <p:nvPr/>
          </p:nvGrpSpPr>
          <p:grpSpPr bwMode="auto">
            <a:xfrm>
              <a:off x="11757" y="7323"/>
              <a:ext cx="1170" cy="877"/>
              <a:chOff x="502" y="1268"/>
              <a:chExt cx="351" cy="351"/>
            </a:xfrm>
          </p:grpSpPr>
          <p:sp>
            <p:nvSpPr>
              <p:cNvPr id="177" name="Oval 86"/>
              <p:cNvSpPr>
                <a:spLocks noChangeArrowheads="1"/>
              </p:cNvSpPr>
              <p:nvPr/>
            </p:nvSpPr>
            <p:spPr bwMode="auto">
              <a:xfrm>
                <a:off x="502" y="1268"/>
                <a:ext cx="351" cy="351"/>
              </a:xfrm>
              <a:prstGeom prst="ellipse">
                <a:avLst/>
              </a:prstGeom>
              <a:gradFill rotWithShape="1">
                <a:gsLst>
                  <a:gs pos="0">
                    <a:srgbClr val="FFFFFF"/>
                  </a:gs>
                  <a:gs pos="100000">
                    <a:srgbClr val="FFFFFF">
                      <a:gamma/>
                      <a:shade val="82353"/>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78" name="Oval 87"/>
              <p:cNvSpPr>
                <a:spLocks noChangeArrowheads="1"/>
              </p:cNvSpPr>
              <p:nvPr/>
            </p:nvSpPr>
            <p:spPr bwMode="auto">
              <a:xfrm>
                <a:off x="527" y="1294"/>
                <a:ext cx="300" cy="299"/>
              </a:xfrm>
              <a:prstGeom prst="ellipse">
                <a:avLst/>
              </a:prstGeom>
              <a:gradFill rotWithShape="1">
                <a:gsLst>
                  <a:gs pos="0">
                    <a:srgbClr val="99CC00">
                      <a:gamma/>
                      <a:tint val="54118"/>
                      <a:invGamma/>
                    </a:srgbClr>
                  </a:gs>
                  <a:gs pos="100000">
                    <a:srgbClr val="99CC00"/>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31" name="Group 88"/>
            <p:cNvGrpSpPr/>
            <p:nvPr/>
          </p:nvGrpSpPr>
          <p:grpSpPr bwMode="auto">
            <a:xfrm>
              <a:off x="11702" y="8625"/>
              <a:ext cx="6542" cy="1033"/>
              <a:chOff x="480" y="1246"/>
              <a:chExt cx="1963" cy="413"/>
            </a:xfrm>
          </p:grpSpPr>
          <p:sp>
            <p:nvSpPr>
              <p:cNvPr id="180" name="Freeform 89"/>
              <p:cNvSpPr/>
              <p:nvPr/>
            </p:nvSpPr>
            <p:spPr bwMode="auto">
              <a:xfrm>
                <a:off x="480" y="1246"/>
                <a:ext cx="1963" cy="413"/>
              </a:xfrm>
              <a:custGeom>
                <a:avLst/>
                <a:gdLst/>
                <a:ahLst/>
                <a:cxnLst>
                  <a:cxn ang="0">
                    <a:pos x="1158" y="122"/>
                  </a:cxn>
                  <a:cxn ang="0">
                    <a:pos x="1040" y="244"/>
                  </a:cxn>
                  <a:cxn ang="0">
                    <a:pos x="118" y="244"/>
                  </a:cxn>
                  <a:cxn ang="0">
                    <a:pos x="0" y="122"/>
                  </a:cxn>
                  <a:cxn ang="0">
                    <a:pos x="0" y="122"/>
                  </a:cxn>
                  <a:cxn ang="0">
                    <a:pos x="118" y="0"/>
                  </a:cxn>
                  <a:cxn ang="0">
                    <a:pos x="1040" y="0"/>
                  </a:cxn>
                  <a:cxn ang="0">
                    <a:pos x="1158" y="122"/>
                  </a:cxn>
                </a:cxnLst>
                <a:rect l="0" t="0" r="r" b="b"/>
                <a:pathLst>
                  <a:path w="1158" h="244">
                    <a:moveTo>
                      <a:pt x="1158" y="122"/>
                    </a:moveTo>
                    <a:cubicBezTo>
                      <a:pt x="1158" y="189"/>
                      <a:pt x="1106" y="244"/>
                      <a:pt x="1040" y="244"/>
                    </a:cubicBezTo>
                    <a:cubicBezTo>
                      <a:pt x="118" y="244"/>
                      <a:pt x="118" y="244"/>
                      <a:pt x="118" y="244"/>
                    </a:cubicBezTo>
                    <a:cubicBezTo>
                      <a:pt x="53" y="244"/>
                      <a:pt x="0" y="189"/>
                      <a:pt x="0" y="122"/>
                    </a:cubicBezTo>
                    <a:cubicBezTo>
                      <a:pt x="0" y="122"/>
                      <a:pt x="0" y="122"/>
                      <a:pt x="0" y="122"/>
                    </a:cubicBezTo>
                    <a:cubicBezTo>
                      <a:pt x="0" y="54"/>
                      <a:pt x="53" y="0"/>
                      <a:pt x="118" y="0"/>
                    </a:cubicBezTo>
                    <a:cubicBezTo>
                      <a:pt x="1040" y="0"/>
                      <a:pt x="1040" y="0"/>
                      <a:pt x="1040" y="0"/>
                    </a:cubicBezTo>
                    <a:cubicBezTo>
                      <a:pt x="1106" y="0"/>
                      <a:pt x="1158" y="54"/>
                      <a:pt x="1158" y="122"/>
                    </a:cubicBezTo>
                    <a:close/>
                  </a:path>
                </a:pathLst>
              </a:custGeom>
              <a:gradFill rotWithShape="1">
                <a:gsLst>
                  <a:gs pos="0">
                    <a:srgbClr val="808080">
                      <a:gamma/>
                      <a:tint val="44314"/>
                      <a:invGamma/>
                    </a:srgbClr>
                  </a:gs>
                  <a:gs pos="100000">
                    <a:srgbClr val="808080"/>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81" name="Freeform 90"/>
              <p:cNvSpPr/>
              <p:nvPr/>
            </p:nvSpPr>
            <p:spPr bwMode="auto">
              <a:xfrm>
                <a:off x="490" y="1255"/>
                <a:ext cx="1932" cy="377"/>
              </a:xfrm>
              <a:custGeom>
                <a:avLst/>
                <a:gdLst/>
                <a:ahLst/>
                <a:cxnLst>
                  <a:cxn ang="0">
                    <a:pos x="1140" y="112"/>
                  </a:cxn>
                  <a:cxn ang="0">
                    <a:pos x="1024" y="223"/>
                  </a:cxn>
                  <a:cxn ang="0">
                    <a:pos x="116" y="223"/>
                  </a:cxn>
                  <a:cxn ang="0">
                    <a:pos x="0" y="112"/>
                  </a:cxn>
                  <a:cxn ang="0">
                    <a:pos x="0" y="112"/>
                  </a:cxn>
                  <a:cxn ang="0">
                    <a:pos x="116" y="0"/>
                  </a:cxn>
                  <a:cxn ang="0">
                    <a:pos x="1024" y="0"/>
                  </a:cxn>
                  <a:cxn ang="0">
                    <a:pos x="1140" y="112"/>
                  </a:cxn>
                </a:cxnLst>
                <a:rect l="0" t="0" r="r" b="b"/>
                <a:pathLst>
                  <a:path w="1140" h="223">
                    <a:moveTo>
                      <a:pt x="1140" y="112"/>
                    </a:moveTo>
                    <a:cubicBezTo>
                      <a:pt x="1140" y="173"/>
                      <a:pt x="1088" y="223"/>
                      <a:pt x="1024" y="223"/>
                    </a:cubicBezTo>
                    <a:cubicBezTo>
                      <a:pt x="116" y="223"/>
                      <a:pt x="116" y="223"/>
                      <a:pt x="116" y="223"/>
                    </a:cubicBezTo>
                    <a:cubicBezTo>
                      <a:pt x="52" y="223"/>
                      <a:pt x="0" y="173"/>
                      <a:pt x="0" y="112"/>
                    </a:cubicBezTo>
                    <a:cubicBezTo>
                      <a:pt x="0" y="112"/>
                      <a:pt x="0" y="112"/>
                      <a:pt x="0" y="112"/>
                    </a:cubicBezTo>
                    <a:cubicBezTo>
                      <a:pt x="0" y="50"/>
                      <a:pt x="52" y="0"/>
                      <a:pt x="116" y="0"/>
                    </a:cubicBezTo>
                    <a:cubicBezTo>
                      <a:pt x="1024" y="0"/>
                      <a:pt x="1024" y="0"/>
                      <a:pt x="1024" y="0"/>
                    </a:cubicBezTo>
                    <a:cubicBezTo>
                      <a:pt x="1088" y="0"/>
                      <a:pt x="1140" y="50"/>
                      <a:pt x="1140" y="112"/>
                    </a:cubicBezTo>
                    <a:close/>
                  </a:path>
                </a:pathLst>
              </a:custGeom>
              <a:gradFill rotWithShape="1">
                <a:gsLst>
                  <a:gs pos="0">
                    <a:srgbClr val="FFFFFF"/>
                  </a:gs>
                  <a:gs pos="100000">
                    <a:srgbClr val="FFFFFF">
                      <a:gamma/>
                      <a:shade val="66667"/>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grpSp>
        <p:grpSp>
          <p:nvGrpSpPr>
            <p:cNvPr id="32" name="Group 91"/>
            <p:cNvGrpSpPr/>
            <p:nvPr/>
          </p:nvGrpSpPr>
          <p:grpSpPr bwMode="auto">
            <a:xfrm>
              <a:off x="11774" y="8680"/>
              <a:ext cx="1170" cy="878"/>
              <a:chOff x="502" y="1268"/>
              <a:chExt cx="351" cy="351"/>
            </a:xfrm>
          </p:grpSpPr>
          <p:sp>
            <p:nvSpPr>
              <p:cNvPr id="183" name="Oval 92"/>
              <p:cNvSpPr>
                <a:spLocks noChangeArrowheads="1"/>
              </p:cNvSpPr>
              <p:nvPr/>
            </p:nvSpPr>
            <p:spPr bwMode="auto">
              <a:xfrm>
                <a:off x="502" y="1268"/>
                <a:ext cx="351" cy="351"/>
              </a:xfrm>
              <a:prstGeom prst="ellipse">
                <a:avLst/>
              </a:prstGeom>
              <a:gradFill rotWithShape="1">
                <a:gsLst>
                  <a:gs pos="0">
                    <a:srgbClr val="FFFFFF"/>
                  </a:gs>
                  <a:gs pos="100000">
                    <a:srgbClr val="FFFFFF">
                      <a:gamma/>
                      <a:shade val="82353"/>
                      <a:invGamma/>
                    </a:srgbClr>
                  </a:gs>
                </a:gsLst>
                <a:lin ang="5400000" scaled="1"/>
              </a:gradFill>
              <a:ln w="9525">
                <a:noFill/>
                <a:round/>
              </a:ln>
            </p:spPr>
            <p:txBody>
              <a:bodyPr/>
              <a:lstStyle/>
              <a:p>
                <a:pPr fontAlgn="auto">
                  <a:spcBef>
                    <a:spcPts val="0"/>
                  </a:spcBef>
                  <a:spcAft>
                    <a:spcPts val="0"/>
                  </a:spcAft>
                  <a:defRPr/>
                </a:pPr>
                <a:endParaRPr lang="zh-CN" altLang="zh-CN" sz="1600" kern="0"/>
              </a:p>
            </p:txBody>
          </p:sp>
          <p:sp>
            <p:nvSpPr>
              <p:cNvPr id="184" name="Oval 93"/>
              <p:cNvSpPr>
                <a:spLocks noChangeArrowheads="1"/>
              </p:cNvSpPr>
              <p:nvPr/>
            </p:nvSpPr>
            <p:spPr bwMode="auto">
              <a:xfrm>
                <a:off x="527" y="1294"/>
                <a:ext cx="300" cy="299"/>
              </a:xfrm>
              <a:prstGeom prst="ellipse">
                <a:avLst/>
              </a:prstGeom>
              <a:gradFill rotWithShape="1">
                <a:gsLst>
                  <a:gs pos="0">
                    <a:srgbClr val="FFCC00">
                      <a:gamma/>
                      <a:tint val="54118"/>
                      <a:invGamma/>
                    </a:srgbClr>
                  </a:gs>
                  <a:gs pos="100000">
                    <a:srgbClr val="FFCC00"/>
                  </a:gs>
                </a:gsLst>
                <a:lin ang="5400000" scaled="1"/>
              </a:gradFill>
              <a:ln w="9525">
                <a:noFill/>
                <a:round/>
              </a:ln>
            </p:spPr>
            <p:txBody>
              <a:bodyPr/>
              <a:lstStyle/>
              <a:p>
                <a:pPr fontAlgn="auto">
                  <a:spcBef>
                    <a:spcPts val="0"/>
                  </a:spcBef>
                  <a:spcAft>
                    <a:spcPts val="0"/>
                  </a:spcAft>
                  <a:defRPr/>
                </a:pPr>
                <a:endParaRPr lang="zh-CN" altLang="zh-CN" sz="1600" kern="0"/>
              </a:p>
            </p:txBody>
          </p:sp>
        </p:grpSp>
        <p:sp>
          <p:nvSpPr>
            <p:cNvPr id="98329" name="Text Box 94"/>
            <p:cNvSpPr txBox="1">
              <a:spLocks noChangeArrowheads="1"/>
            </p:cNvSpPr>
            <p:nvPr/>
          </p:nvSpPr>
          <p:spPr bwMode="auto">
            <a:xfrm rot="-5400000">
              <a:off x="15331" y="2371"/>
              <a:ext cx="869" cy="5280"/>
            </a:xfrm>
            <a:prstGeom prst="rect">
              <a:avLst/>
            </a:prstGeom>
            <a:noFill/>
            <a:ln w="9525">
              <a:noFill/>
              <a:miter lim="800000"/>
            </a:ln>
          </p:spPr>
          <p:txBody>
            <a:bodyPr vert="eaVert">
              <a:spAutoFit/>
            </a:bodyPr>
            <a:lstStyle/>
            <a:p>
              <a:pPr eaLnBrk="0" hangingPunct="0"/>
              <a:r>
                <a:rPr lang="zh-CN" altLang="en-US" sz="2400" b="1">
                  <a:ea typeface="Gulim" pitchFamily="34" charset="-127"/>
                </a:rPr>
                <a:t>组织得力</a:t>
              </a:r>
              <a:endParaRPr lang="en-US" altLang="ko-KR" sz="2400" b="1">
                <a:ea typeface="Gulim" pitchFamily="34" charset="-127"/>
              </a:endParaRPr>
            </a:p>
          </p:txBody>
        </p:sp>
        <p:sp>
          <p:nvSpPr>
            <p:cNvPr id="98330" name="Text Box 95"/>
            <p:cNvSpPr txBox="1">
              <a:spLocks noChangeArrowheads="1"/>
            </p:cNvSpPr>
            <p:nvPr/>
          </p:nvSpPr>
          <p:spPr bwMode="auto">
            <a:xfrm rot="-5400000">
              <a:off x="15331" y="3739"/>
              <a:ext cx="869" cy="5280"/>
            </a:xfrm>
            <a:prstGeom prst="rect">
              <a:avLst/>
            </a:prstGeom>
            <a:noFill/>
            <a:ln w="9525">
              <a:noFill/>
              <a:miter lim="800000"/>
            </a:ln>
          </p:spPr>
          <p:txBody>
            <a:bodyPr vert="eaVert">
              <a:spAutoFit/>
            </a:bodyPr>
            <a:lstStyle/>
            <a:p>
              <a:pPr eaLnBrk="0" hangingPunct="0"/>
              <a:r>
                <a:rPr lang="zh-CN" altLang="en-US" sz="2400" b="1">
                  <a:ea typeface="Gulim" pitchFamily="34" charset="-127"/>
                </a:rPr>
                <a:t>精心施工</a:t>
              </a:r>
              <a:endParaRPr lang="en-US" altLang="ko-KR" sz="2400" b="1">
                <a:ea typeface="Gulim" pitchFamily="34" charset="-127"/>
              </a:endParaRPr>
            </a:p>
          </p:txBody>
        </p:sp>
        <p:sp>
          <p:nvSpPr>
            <p:cNvPr id="98331" name="Text Box 96"/>
            <p:cNvSpPr txBox="1">
              <a:spLocks noChangeArrowheads="1"/>
            </p:cNvSpPr>
            <p:nvPr/>
          </p:nvSpPr>
          <p:spPr bwMode="auto">
            <a:xfrm rot="-5400000">
              <a:off x="15331" y="5109"/>
              <a:ext cx="869" cy="5280"/>
            </a:xfrm>
            <a:prstGeom prst="rect">
              <a:avLst/>
            </a:prstGeom>
            <a:noFill/>
            <a:ln w="9525">
              <a:noFill/>
              <a:miter lim="800000"/>
            </a:ln>
          </p:spPr>
          <p:txBody>
            <a:bodyPr vert="eaVert">
              <a:spAutoFit/>
            </a:bodyPr>
            <a:lstStyle/>
            <a:p>
              <a:pPr eaLnBrk="0" hangingPunct="0"/>
              <a:r>
                <a:rPr lang="zh-CN" altLang="en-US" sz="2400" b="1">
                  <a:ea typeface="Gulim" pitchFamily="34" charset="-127"/>
                </a:rPr>
                <a:t>品质维护</a:t>
              </a:r>
              <a:endParaRPr lang="en-US" altLang="ko-KR" sz="2400" b="1">
                <a:ea typeface="Gulim" pitchFamily="34" charset="-127"/>
              </a:endParaRPr>
            </a:p>
          </p:txBody>
        </p:sp>
        <p:sp>
          <p:nvSpPr>
            <p:cNvPr id="98332" name="Text Box 97"/>
            <p:cNvSpPr txBox="1">
              <a:spLocks noChangeArrowheads="1"/>
            </p:cNvSpPr>
            <p:nvPr/>
          </p:nvSpPr>
          <p:spPr bwMode="auto">
            <a:xfrm rot="-5400000">
              <a:off x="15331" y="6469"/>
              <a:ext cx="869" cy="5280"/>
            </a:xfrm>
            <a:prstGeom prst="rect">
              <a:avLst/>
            </a:prstGeom>
            <a:noFill/>
            <a:ln w="9525">
              <a:noFill/>
              <a:miter lim="800000"/>
            </a:ln>
          </p:spPr>
          <p:txBody>
            <a:bodyPr vert="eaVert">
              <a:spAutoFit/>
            </a:bodyPr>
            <a:lstStyle/>
            <a:p>
              <a:pPr eaLnBrk="0" hangingPunct="0"/>
              <a:r>
                <a:rPr lang="zh-CN" altLang="en-US" sz="2400" b="1">
                  <a:ea typeface="Gulim" pitchFamily="34" charset="-127"/>
                </a:rPr>
                <a:t>高效响应</a:t>
              </a:r>
              <a:endParaRPr lang="en-US" altLang="ko-KR" sz="2400" b="1">
                <a:ea typeface="Gulim" pitchFamily="34" charset="-127"/>
              </a:endParaRPr>
            </a:p>
          </p:txBody>
        </p:sp>
        <p:sp>
          <p:nvSpPr>
            <p:cNvPr id="98333" name="Text Box 98"/>
            <p:cNvSpPr txBox="1">
              <a:spLocks noChangeArrowheads="1"/>
            </p:cNvSpPr>
            <p:nvPr/>
          </p:nvSpPr>
          <p:spPr bwMode="auto">
            <a:xfrm>
              <a:off x="11684" y="1658"/>
              <a:ext cx="6560" cy="2157"/>
            </a:xfrm>
            <a:prstGeom prst="rect">
              <a:avLst/>
            </a:prstGeom>
            <a:noFill/>
            <a:ln w="9525">
              <a:noFill/>
              <a:miter lim="800000"/>
            </a:ln>
          </p:spPr>
          <p:txBody>
            <a:bodyPr>
              <a:spAutoFit/>
            </a:bodyPr>
            <a:lstStyle/>
            <a:p>
              <a:pPr eaLnBrk="0" hangingPunct="0"/>
              <a:r>
                <a:rPr lang="zh-CN" altLang="en-US" sz="2800" b="1" baseline="-25000">
                  <a:solidFill>
                    <a:srgbClr val="FF0000"/>
                  </a:solidFill>
                  <a:latin typeface="微软雅黑" panose="020B0503020204020204" pitchFamily="2" charset="-122"/>
                  <a:ea typeface="微软雅黑" panose="020B0503020204020204" pitchFamily="2" charset="-122"/>
                </a:rPr>
                <a:t>多方面提升服务质量</a:t>
              </a:r>
              <a:endParaRPr lang="en-US" altLang="zh-CN" sz="2800" b="1" baseline="-25000">
                <a:solidFill>
                  <a:srgbClr val="FF0000"/>
                </a:solidFill>
                <a:latin typeface="微软雅黑" panose="020B0503020204020204" pitchFamily="2" charset="-122"/>
                <a:ea typeface="微软雅黑" panose="020B0503020204020204" pitchFamily="2" charset="-122"/>
              </a:endParaRPr>
            </a:p>
            <a:p>
              <a:pPr eaLnBrk="0" hangingPunct="0"/>
              <a:endParaRPr lang="en-US" altLang="zh-CN" sz="2800" b="1" baseline="-25000">
                <a:solidFill>
                  <a:srgbClr val="FF0000"/>
                </a:solidFill>
                <a:latin typeface="微软雅黑" panose="020B0503020204020204" pitchFamily="2" charset="-122"/>
                <a:ea typeface="微软雅黑" panose="020B0503020204020204" pitchFamily="2" charset="-122"/>
              </a:endParaRPr>
            </a:p>
            <a:p>
              <a:pPr eaLnBrk="0" hangingPunct="0"/>
              <a:r>
                <a:rPr lang="zh-CN" altLang="en-US" sz="2000" baseline="-25000">
                  <a:solidFill>
                    <a:srgbClr val="808080"/>
                  </a:solidFill>
                  <a:latin typeface="微软雅黑" panose="020B0503020204020204" pitchFamily="2" charset="-122"/>
                  <a:ea typeface="微软雅黑" panose="020B0503020204020204" pitchFamily="2" charset="-122"/>
                </a:rPr>
                <a:t>   </a:t>
              </a:r>
              <a:r>
                <a:rPr lang="zh-CN" altLang="en-US" sz="2400" baseline="-25000">
                  <a:solidFill>
                    <a:srgbClr val="808080"/>
                  </a:solidFill>
                  <a:latin typeface="微软雅黑" panose="020B0503020204020204" pitchFamily="2" charset="-122"/>
                  <a:ea typeface="微软雅黑" panose="020B0503020204020204" pitchFamily="2" charset="-122"/>
                  <a:cs typeface="微软雅黑" panose="020B0503020204020204" pitchFamily="2" charset="-122"/>
                </a:rPr>
                <a:t> 从组织保障、设计、施工、监督、维护巡检、快速响应等多方面为省公安厅的各项业务提供服务支撑保障。</a:t>
              </a:r>
              <a:endParaRPr lang="en-US" altLang="ko-KR" sz="2400" baseline="-25000">
                <a:solidFill>
                  <a:srgbClr val="808080"/>
                </a:solidFill>
                <a:latin typeface="微软雅黑" panose="020B0503020204020204" pitchFamily="2" charset="-122"/>
                <a:ea typeface="微软雅黑" panose="020B0503020204020204" pitchFamily="2" charset="-122"/>
                <a:cs typeface="微软雅黑" panose="020B0503020204020204" pitchFamily="2" charset="-122"/>
              </a:endParaRPr>
            </a:p>
          </p:txBody>
        </p:sp>
        <p:sp>
          <p:nvSpPr>
            <p:cNvPr id="190" name="Text Box 25"/>
            <p:cNvSpPr txBox="1">
              <a:spLocks noChangeArrowheads="1"/>
            </p:cNvSpPr>
            <p:nvPr/>
          </p:nvSpPr>
          <p:spPr bwMode="auto">
            <a:xfrm>
              <a:off x="5164" y="2328"/>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组织</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sp>
          <p:nvSpPr>
            <p:cNvPr id="191" name="Text Box 25"/>
            <p:cNvSpPr txBox="1">
              <a:spLocks noChangeArrowheads="1"/>
            </p:cNvSpPr>
            <p:nvPr/>
          </p:nvSpPr>
          <p:spPr bwMode="auto">
            <a:xfrm>
              <a:off x="8854" y="3790"/>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建设</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sp>
          <p:nvSpPr>
            <p:cNvPr id="192" name="Text Box 25"/>
            <p:cNvSpPr txBox="1">
              <a:spLocks noChangeArrowheads="1"/>
            </p:cNvSpPr>
            <p:nvPr/>
          </p:nvSpPr>
          <p:spPr bwMode="auto">
            <a:xfrm>
              <a:off x="8854" y="6793"/>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监督</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sp>
          <p:nvSpPr>
            <p:cNvPr id="193" name="Text Box 25"/>
            <p:cNvSpPr txBox="1">
              <a:spLocks noChangeArrowheads="1"/>
            </p:cNvSpPr>
            <p:nvPr/>
          </p:nvSpPr>
          <p:spPr bwMode="auto">
            <a:xfrm>
              <a:off x="1565" y="3812"/>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设计</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sp>
          <p:nvSpPr>
            <p:cNvPr id="194" name="Text Box 25"/>
            <p:cNvSpPr txBox="1">
              <a:spLocks noChangeArrowheads="1"/>
            </p:cNvSpPr>
            <p:nvPr/>
          </p:nvSpPr>
          <p:spPr bwMode="auto">
            <a:xfrm>
              <a:off x="1504" y="6905"/>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维护</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sp>
          <p:nvSpPr>
            <p:cNvPr id="195" name="Text Box 25"/>
            <p:cNvSpPr txBox="1">
              <a:spLocks noChangeArrowheads="1"/>
            </p:cNvSpPr>
            <p:nvPr/>
          </p:nvSpPr>
          <p:spPr bwMode="auto">
            <a:xfrm>
              <a:off x="5254" y="8480"/>
              <a:ext cx="1650" cy="584"/>
            </a:xfrm>
            <a:prstGeom prst="rect">
              <a:avLst/>
            </a:prstGeom>
            <a:noFill/>
            <a:ln>
              <a:noFill/>
            </a:ln>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defRPr>
              </a:lvl9pPr>
            </a:lstStyle>
            <a:p>
              <a:pPr algn="ctr" eaLnBrk="1" fontAlgn="auto" hangingPunct="1">
                <a:spcBef>
                  <a:spcPts val="0"/>
                </a:spcBef>
                <a:spcAft>
                  <a:spcPts val="0"/>
                </a:spcAft>
                <a:defRPr/>
              </a:pPr>
              <a:r>
                <a:rPr lang="zh-CN" altLang="en-US" sz="2800" b="1" kern="0" dirty="0" smtClean="0">
                  <a:solidFill>
                    <a:srgbClr val="FFFFFF"/>
                  </a:solidFill>
                  <a:latin typeface="微软雅黑" panose="020B0503020204020204" pitchFamily="2" charset="-122"/>
                  <a:ea typeface="微软雅黑" panose="020B0503020204020204" pitchFamily="2" charset="-122"/>
                </a:rPr>
                <a:t>响应</a:t>
              </a:r>
              <a:endParaRPr lang="en-US" altLang="zh-CN" sz="2800" b="1" kern="0" dirty="0">
                <a:solidFill>
                  <a:srgbClr val="FFFFFF"/>
                </a:solidFill>
                <a:latin typeface="微软雅黑" panose="020B0503020204020204" pitchFamily="2" charset="-122"/>
                <a:ea typeface="微软雅黑" panose="020B0503020204020204" pitchFamily="2" charset="-122"/>
              </a:endParaRPr>
            </a:p>
          </p:txBody>
        </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00"/>
                            </p:stCondLst>
                            <p:childTnLst>
                              <p:par>
                                <p:cTn id="13" presetID="2" presetClass="entr" presetSubtype="4"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p:nvPr/>
        </p:nvSpPr>
        <p:spPr>
          <a:xfrm>
            <a:off x="1330325" y="44450"/>
            <a:ext cx="5433695" cy="521970"/>
          </a:xfrm>
          <a:prstGeom prst="rect">
            <a:avLst/>
          </a:prstGeom>
          <a:noFill/>
          <a:ln w="9525">
            <a:noFill/>
          </a:ln>
        </p:spPr>
        <p:txBody>
          <a:bodyPr wrap="square">
            <a:spAutoFit/>
          </a:bodyPr>
          <a:lstStyle/>
          <a:p>
            <a:r>
              <a:rPr lang="zh-CN" altLang="en-US" sz="2800" b="1">
                <a:solidFill>
                  <a:schemeClr val="accent2"/>
                </a:solidFill>
                <a:latin typeface="微软雅黑" panose="020B0503020204020204" pitchFamily="2" charset="-122"/>
                <a:ea typeface="微软雅黑" panose="020B0503020204020204" pitchFamily="2" charset="-122"/>
                <a:sym typeface="+mn-ea"/>
              </a:rPr>
              <a:t>国内物流行业存在的问题和挑战</a:t>
            </a:r>
            <a:endParaRPr lang="zh-CN" altLang="en-US" sz="2800" b="1" dirty="0">
              <a:solidFill>
                <a:schemeClr val="accent2"/>
              </a:solidFill>
              <a:latin typeface="微软雅黑" panose="020B0503020204020204" pitchFamily="2" charset="-122"/>
              <a:ea typeface="微软雅黑" panose="020B0503020204020204" pitchFamily="2" charset="-122"/>
              <a:sym typeface="+mn-ea"/>
            </a:endParaRPr>
          </a:p>
        </p:txBody>
      </p:sp>
      <p:sp>
        <p:nvSpPr>
          <p:cNvPr id="31747"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1</a:t>
            </a:r>
            <a:endParaRPr lang="zh-CN" altLang="en-US" dirty="0">
              <a:solidFill>
                <a:srgbClr val="FFFFFF"/>
              </a:solidFill>
              <a:latin typeface="Arial" panose="020B0604020202020204" pitchFamily="34" charset="0"/>
              <a:ea typeface="宋体" panose="02010600030101010101" pitchFamily="2" charset="-122"/>
            </a:endParaRPr>
          </a:p>
        </p:txBody>
      </p:sp>
      <p:sp>
        <p:nvSpPr>
          <p:cNvPr id="31752" name="椭圆 7"/>
          <p:cNvSpPr/>
          <p:nvPr/>
        </p:nvSpPr>
        <p:spPr>
          <a:xfrm>
            <a:off x="6799263" y="980123"/>
            <a:ext cx="504825" cy="504825"/>
          </a:xfrm>
          <a:prstGeom prst="ellipse">
            <a:avLst/>
          </a:prstGeom>
          <a:solidFill>
            <a:schemeClr val="bg1"/>
          </a:solidFill>
          <a:ln w="9525" cap="flat" cmpd="sng">
            <a:solidFill>
              <a:schemeClr val="accent2"/>
            </a:solidFill>
            <a:prstDash val="solid"/>
            <a:headEnd type="none" w="med" len="med"/>
            <a:tailEnd type="none" w="med" len="med"/>
          </a:ln>
        </p:spPr>
        <p:txBody>
          <a:bodyPr/>
          <a:lstStyle/>
          <a:p>
            <a:r>
              <a:rPr lang="en-US" altLang="zh-CN" sz="2200" b="1" dirty="0">
                <a:solidFill>
                  <a:schemeClr val="accent2"/>
                </a:solidFill>
                <a:latin typeface="微软雅黑" panose="020B0503020204020204" pitchFamily="2" charset="-122"/>
                <a:ea typeface="微软雅黑" panose="020B0503020204020204" pitchFamily="2" charset="-122"/>
              </a:rPr>
              <a:t>1</a:t>
            </a:r>
            <a:endParaRPr lang="zh-CN" altLang="en-US" sz="2200" b="1" dirty="0">
              <a:solidFill>
                <a:schemeClr val="accent2"/>
              </a:solidFill>
              <a:latin typeface="微软雅黑" panose="020B0503020204020204" pitchFamily="2" charset="-122"/>
              <a:ea typeface="微软雅黑" panose="020B0503020204020204" pitchFamily="2" charset="-122"/>
            </a:endParaRPr>
          </a:p>
        </p:txBody>
      </p:sp>
      <p:sp>
        <p:nvSpPr>
          <p:cNvPr id="31753" name="椭圆 8"/>
          <p:cNvSpPr/>
          <p:nvPr/>
        </p:nvSpPr>
        <p:spPr>
          <a:xfrm>
            <a:off x="6799263" y="2311718"/>
            <a:ext cx="504825" cy="503237"/>
          </a:xfrm>
          <a:prstGeom prst="ellipse">
            <a:avLst/>
          </a:prstGeom>
          <a:solidFill>
            <a:schemeClr val="bg1"/>
          </a:solidFill>
          <a:ln w="9525" cap="flat" cmpd="sng">
            <a:solidFill>
              <a:schemeClr val="accent2"/>
            </a:solidFill>
            <a:prstDash val="solid"/>
            <a:headEnd type="none" w="med" len="med"/>
            <a:tailEnd type="none" w="med" len="med"/>
          </a:ln>
        </p:spPr>
        <p:txBody>
          <a:bodyPr/>
          <a:lstStyle/>
          <a:p>
            <a:r>
              <a:rPr lang="en-US" altLang="zh-CN" sz="2200" b="1" dirty="0">
                <a:solidFill>
                  <a:schemeClr val="accent2"/>
                </a:solidFill>
                <a:latin typeface="微软雅黑" panose="020B0503020204020204" pitchFamily="2" charset="-122"/>
                <a:ea typeface="微软雅黑" panose="020B0503020204020204" pitchFamily="2" charset="-122"/>
              </a:rPr>
              <a:t>2</a:t>
            </a:r>
            <a:endParaRPr lang="zh-CN" altLang="en-US" sz="2200" b="1" dirty="0">
              <a:solidFill>
                <a:schemeClr val="accent2"/>
              </a:solidFill>
              <a:latin typeface="微软雅黑" panose="020B0503020204020204" pitchFamily="2" charset="-122"/>
              <a:ea typeface="微软雅黑" panose="020B0503020204020204" pitchFamily="2" charset="-122"/>
            </a:endParaRPr>
          </a:p>
        </p:txBody>
      </p:sp>
      <p:sp>
        <p:nvSpPr>
          <p:cNvPr id="31754" name="椭圆 9"/>
          <p:cNvSpPr/>
          <p:nvPr/>
        </p:nvSpPr>
        <p:spPr>
          <a:xfrm>
            <a:off x="6799263" y="3398203"/>
            <a:ext cx="504825" cy="503237"/>
          </a:xfrm>
          <a:prstGeom prst="ellipse">
            <a:avLst/>
          </a:prstGeom>
          <a:solidFill>
            <a:schemeClr val="bg1"/>
          </a:solidFill>
          <a:ln w="9525" cap="flat" cmpd="sng">
            <a:solidFill>
              <a:schemeClr val="accent2"/>
            </a:solidFill>
            <a:prstDash val="solid"/>
            <a:headEnd type="none" w="med" len="med"/>
            <a:tailEnd type="none" w="med" len="med"/>
          </a:ln>
        </p:spPr>
        <p:txBody>
          <a:bodyPr/>
          <a:lstStyle/>
          <a:p>
            <a:r>
              <a:rPr lang="en-US" altLang="zh-CN" sz="2200" b="1" dirty="0">
                <a:solidFill>
                  <a:schemeClr val="accent2"/>
                </a:solidFill>
                <a:latin typeface="微软雅黑" panose="020B0503020204020204" pitchFamily="2" charset="-122"/>
                <a:ea typeface="微软雅黑" panose="020B0503020204020204" pitchFamily="2" charset="-122"/>
              </a:rPr>
              <a:t>3</a:t>
            </a:r>
            <a:endParaRPr lang="zh-CN" altLang="en-US" sz="2200" b="1" dirty="0">
              <a:solidFill>
                <a:schemeClr val="accent2"/>
              </a:solidFill>
              <a:latin typeface="微软雅黑" panose="020B0503020204020204" pitchFamily="2" charset="-122"/>
              <a:ea typeface="微软雅黑" panose="020B0503020204020204" pitchFamily="2" charset="-122"/>
            </a:endParaRPr>
          </a:p>
        </p:txBody>
      </p:sp>
      <p:sp>
        <p:nvSpPr>
          <p:cNvPr id="31755" name="TextBox 10"/>
          <p:cNvSpPr txBox="1"/>
          <p:nvPr/>
        </p:nvSpPr>
        <p:spPr>
          <a:xfrm>
            <a:off x="7466330" y="980440"/>
            <a:ext cx="4497070" cy="1509395"/>
          </a:xfrm>
          <a:prstGeom prst="rect">
            <a:avLst/>
          </a:prstGeom>
          <a:noFill/>
          <a:ln w="9525">
            <a:noFill/>
          </a:ln>
        </p:spPr>
        <p:txBody>
          <a:bodyPr wrap="square">
            <a:spAutoFit/>
          </a:bodyPr>
          <a:lstStyle/>
          <a:p>
            <a:pPr algn="l"/>
            <a:r>
              <a:rPr lang="zh-CN" altLang="en-US" sz="2400" b="1" dirty="0" smtClean="0">
                <a:latin typeface="微软雅黑" panose="020B0503020204020204" pitchFamily="2" charset="-122"/>
                <a:ea typeface="微软雅黑" panose="020B0503020204020204" pitchFamily="2" charset="-122"/>
                <a:sym typeface="+mn-ea"/>
              </a:rPr>
              <a:t>效率低，成本高</a:t>
            </a: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物流成本、周转速度、服务水平和效率相比发达国家存在较大差距</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物流系统各环节的衔接、运转效率低</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物流成本居高不下，已占商品的</a:t>
            </a:r>
            <a:r>
              <a:rPr lang="en-US" altLang="zh-CN" sz="1000" dirty="0" smtClean="0">
                <a:solidFill>
                  <a:schemeClr val="dk1"/>
                </a:solidFill>
                <a:latin typeface="微软雅黑" panose="020B0503020204020204" pitchFamily="2" charset="-122"/>
                <a:ea typeface="微软雅黑" panose="020B0503020204020204" pitchFamily="2" charset="-122"/>
                <a:sym typeface="+mn-ea"/>
              </a:rPr>
              <a:t>20~40%</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第三方物流发展尚处于起步阶段</a:t>
            </a:r>
            <a:endParaRPr lang="zh-CN" altLang="en-US" sz="1000" b="1" dirty="0" smtClean="0">
              <a:latin typeface="微软雅黑" panose="020B0503020204020204" pitchFamily="2" charset="-122"/>
              <a:ea typeface="微软雅黑" panose="020B0503020204020204" pitchFamily="2" charset="-122"/>
              <a:sym typeface="+mn-ea"/>
            </a:endParaRPr>
          </a:p>
          <a:p>
            <a:pPr algn="l"/>
            <a:endParaRPr lang="zh-CN" altLang="en-US" sz="1000" b="1" dirty="0">
              <a:solidFill>
                <a:schemeClr val="tx1"/>
              </a:solidFill>
              <a:latin typeface="微软雅黑" panose="020B0503020204020204" pitchFamily="2" charset="-122"/>
              <a:ea typeface="微软雅黑" panose="020B0503020204020204" pitchFamily="2" charset="-122"/>
            </a:endParaRPr>
          </a:p>
          <a:p>
            <a:pPr algn="l"/>
            <a:endParaRPr lang="zh-CN" altLang="en-US" sz="1000" dirty="0">
              <a:solidFill>
                <a:schemeClr val="accent1"/>
              </a:solidFill>
              <a:latin typeface="微软雅黑" panose="020B0503020204020204" pitchFamily="2" charset="-122"/>
              <a:ea typeface="微软雅黑" panose="020B0503020204020204" pitchFamily="2" charset="-122"/>
            </a:endParaRPr>
          </a:p>
        </p:txBody>
      </p:sp>
      <p:sp>
        <p:nvSpPr>
          <p:cNvPr id="31756" name="TextBox 11"/>
          <p:cNvSpPr txBox="1"/>
          <p:nvPr/>
        </p:nvSpPr>
        <p:spPr>
          <a:xfrm>
            <a:off x="7466330" y="2246630"/>
            <a:ext cx="3230880" cy="1170305"/>
          </a:xfrm>
          <a:prstGeom prst="rect">
            <a:avLst/>
          </a:prstGeom>
          <a:noFill/>
          <a:ln w="9525">
            <a:noFill/>
          </a:ln>
        </p:spPr>
        <p:txBody>
          <a:bodyPr wrap="square">
            <a:spAutoFit/>
          </a:bodyPr>
          <a:lstStyle/>
          <a:p>
            <a:pPr algn="l"/>
            <a:r>
              <a:rPr lang="zh-CN" altLang="en-US" sz="2400" b="1" dirty="0" smtClean="0">
                <a:latin typeface="微软雅黑" panose="020B0503020204020204" pitchFamily="2" charset="-122"/>
                <a:ea typeface="微软雅黑" panose="020B0503020204020204" pitchFamily="2" charset="-122"/>
                <a:sym typeface="+mn-ea"/>
              </a:rPr>
              <a:t>产业发展支撑不够</a:t>
            </a:r>
            <a:r>
              <a:rPr lang="zh-CN" altLang="en-US" sz="2400" dirty="0">
                <a:solidFill>
                  <a:schemeClr val="accent1"/>
                </a:solidFill>
                <a:latin typeface="微软雅黑" panose="020B0503020204020204" pitchFamily="2" charset="-122"/>
                <a:ea typeface="微软雅黑" panose="020B0503020204020204" pitchFamily="2" charset="-122"/>
              </a:rPr>
              <a:t>。</a:t>
            </a: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基础设施发展相对落后与不平衡并存</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物流专业人力资源和资金压力大</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物流系统技术水平和信息化水平相对较低</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algn="l"/>
            <a:endParaRPr lang="zh-CN" altLang="en-US" sz="1000" dirty="0">
              <a:solidFill>
                <a:schemeClr val="accent1"/>
              </a:solidFill>
              <a:latin typeface="微软雅黑" panose="020B0503020204020204" pitchFamily="2" charset="-122"/>
              <a:ea typeface="微软雅黑" panose="020B0503020204020204" pitchFamily="2" charset="-122"/>
            </a:endParaRPr>
          </a:p>
        </p:txBody>
      </p:sp>
      <p:sp>
        <p:nvSpPr>
          <p:cNvPr id="31757" name="TextBox 12"/>
          <p:cNvSpPr txBox="1"/>
          <p:nvPr/>
        </p:nvSpPr>
        <p:spPr>
          <a:xfrm>
            <a:off x="7466330" y="3273425"/>
            <a:ext cx="3683000" cy="1355725"/>
          </a:xfrm>
          <a:prstGeom prst="rect">
            <a:avLst/>
          </a:prstGeom>
          <a:noFill/>
          <a:ln w="9525">
            <a:noFill/>
          </a:ln>
        </p:spPr>
        <p:txBody>
          <a:bodyPr wrap="square">
            <a:spAutoFit/>
          </a:bodyPr>
          <a:lstStyle/>
          <a:p>
            <a:pPr algn="l"/>
            <a:r>
              <a:rPr lang="zh-CN" altLang="en-US" sz="2400" b="1" dirty="0" smtClean="0">
                <a:latin typeface="微软雅黑" panose="020B0503020204020204" pitchFamily="2" charset="-122"/>
                <a:ea typeface="微软雅黑" panose="020B0503020204020204" pitchFamily="2" charset="-122"/>
                <a:sym typeface="+mn-ea"/>
              </a:rPr>
              <a:t>物流发展不平衡</a:t>
            </a:r>
            <a:r>
              <a:rPr lang="en-US" altLang="zh-CN" sz="2400" b="1" dirty="0" smtClean="0">
                <a:latin typeface="微软雅黑" panose="020B0503020204020204" pitchFamily="2" charset="-122"/>
                <a:ea typeface="微软雅黑" panose="020B0503020204020204" pitchFamily="2" charset="-122"/>
                <a:sym typeface="+mn-ea"/>
              </a:rPr>
              <a:t>.</a:t>
            </a: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物流园区作为重要的物流基础设施数量不足</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中西部区域物流发展严重落后与东部沿海区域</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传统行业物流发展滞后于新兴行业</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供应物流、生产物流发展滞后于销售物流</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algn="l"/>
            <a:endParaRPr lang="en-US" altLang="zh-CN" sz="1000" b="1" dirty="0" smtClean="0">
              <a:solidFill>
                <a:schemeClr val="accent1"/>
              </a:solidFill>
              <a:latin typeface="微软雅黑" panose="020B0503020204020204" pitchFamily="2" charset="-122"/>
              <a:ea typeface="微软雅黑" panose="020B0503020204020204" pitchFamily="2" charset="-122"/>
              <a:sym typeface="+mn-ea"/>
            </a:endParaRPr>
          </a:p>
        </p:txBody>
      </p:sp>
      <p:sp>
        <p:nvSpPr>
          <p:cNvPr id="31758" name="椭圆 13"/>
          <p:cNvSpPr/>
          <p:nvPr/>
        </p:nvSpPr>
        <p:spPr>
          <a:xfrm>
            <a:off x="6799263" y="4550093"/>
            <a:ext cx="504825" cy="504825"/>
          </a:xfrm>
          <a:prstGeom prst="ellipse">
            <a:avLst/>
          </a:prstGeom>
          <a:solidFill>
            <a:schemeClr val="bg1"/>
          </a:solidFill>
          <a:ln w="9525" cap="flat" cmpd="sng">
            <a:solidFill>
              <a:schemeClr val="accent2"/>
            </a:solidFill>
            <a:prstDash val="solid"/>
            <a:headEnd type="none" w="med" len="med"/>
            <a:tailEnd type="none" w="med" len="med"/>
          </a:ln>
        </p:spPr>
        <p:txBody>
          <a:bodyPr/>
          <a:lstStyle/>
          <a:p>
            <a:r>
              <a:rPr lang="en-US" altLang="zh-CN" sz="2200" b="1" dirty="0">
                <a:solidFill>
                  <a:schemeClr val="accent2"/>
                </a:solidFill>
                <a:latin typeface="微软雅黑" panose="020B0503020204020204" pitchFamily="2" charset="-122"/>
                <a:ea typeface="微软雅黑" panose="020B0503020204020204" pitchFamily="2" charset="-122"/>
              </a:rPr>
              <a:t>4</a:t>
            </a:r>
            <a:endParaRPr lang="zh-CN" altLang="en-US" sz="2200" b="1" dirty="0">
              <a:solidFill>
                <a:schemeClr val="accent2"/>
              </a:solidFill>
              <a:latin typeface="微软雅黑" panose="020B0503020204020204" pitchFamily="2" charset="-122"/>
              <a:ea typeface="微软雅黑" panose="020B0503020204020204" pitchFamily="2" charset="-122"/>
            </a:endParaRPr>
          </a:p>
        </p:txBody>
      </p:sp>
      <p:sp>
        <p:nvSpPr>
          <p:cNvPr id="31759" name="椭圆 14"/>
          <p:cNvSpPr/>
          <p:nvPr/>
        </p:nvSpPr>
        <p:spPr>
          <a:xfrm>
            <a:off x="6799263" y="5702618"/>
            <a:ext cx="504825" cy="503237"/>
          </a:xfrm>
          <a:prstGeom prst="ellipse">
            <a:avLst/>
          </a:prstGeom>
          <a:solidFill>
            <a:schemeClr val="bg1"/>
          </a:solidFill>
          <a:ln w="9525" cap="flat" cmpd="sng">
            <a:solidFill>
              <a:schemeClr val="accent2"/>
            </a:solidFill>
            <a:prstDash val="solid"/>
            <a:headEnd type="none" w="med" len="med"/>
            <a:tailEnd type="none" w="med" len="med"/>
          </a:ln>
        </p:spPr>
        <p:txBody>
          <a:bodyPr/>
          <a:lstStyle/>
          <a:p>
            <a:r>
              <a:rPr lang="en-US" altLang="zh-CN" sz="2200" b="1" dirty="0">
                <a:solidFill>
                  <a:schemeClr val="accent2"/>
                </a:solidFill>
                <a:latin typeface="微软雅黑" panose="020B0503020204020204" pitchFamily="2" charset="-122"/>
                <a:ea typeface="微软雅黑" panose="020B0503020204020204" pitchFamily="2" charset="-122"/>
              </a:rPr>
              <a:t>5</a:t>
            </a:r>
            <a:endParaRPr lang="zh-CN" altLang="en-US" sz="2200" b="1" dirty="0">
              <a:solidFill>
                <a:schemeClr val="accent2"/>
              </a:solidFill>
              <a:latin typeface="微软雅黑" panose="020B0503020204020204" pitchFamily="2" charset="-122"/>
              <a:ea typeface="微软雅黑" panose="020B0503020204020204" pitchFamily="2" charset="-122"/>
            </a:endParaRPr>
          </a:p>
        </p:txBody>
      </p:sp>
      <p:sp>
        <p:nvSpPr>
          <p:cNvPr id="31761" name="TextBox 16"/>
          <p:cNvSpPr txBox="1"/>
          <p:nvPr/>
        </p:nvSpPr>
        <p:spPr>
          <a:xfrm>
            <a:off x="7538720" y="4532630"/>
            <a:ext cx="3954145" cy="1170305"/>
          </a:xfrm>
          <a:prstGeom prst="rect">
            <a:avLst/>
          </a:prstGeom>
          <a:noFill/>
          <a:ln w="9525">
            <a:noFill/>
          </a:ln>
        </p:spPr>
        <p:txBody>
          <a:bodyPr wrap="square">
            <a:spAutoFit/>
          </a:bodyPr>
          <a:lstStyle/>
          <a:p>
            <a:r>
              <a:rPr lang="zh-CN" altLang="en-US" sz="2400" b="1" dirty="0" smtClean="0">
                <a:latin typeface="微软雅黑" panose="020B0503020204020204" pitchFamily="2" charset="-122"/>
                <a:ea typeface="微软雅黑" panose="020B0503020204020204" pitchFamily="2" charset="-122"/>
                <a:sym typeface="+mn-ea"/>
              </a:rPr>
              <a:t>物流企业经营问题</a:t>
            </a:r>
            <a:r>
              <a:rPr lang="zh-CN" altLang="en-US" sz="2400" dirty="0">
                <a:solidFill>
                  <a:schemeClr val="accent1"/>
                </a:solidFill>
                <a:latin typeface="微软雅黑" panose="020B0503020204020204" pitchFamily="2" charset="-122"/>
                <a:ea typeface="微软雅黑" panose="020B0503020204020204" pitchFamily="2" charset="-122"/>
              </a:rPr>
              <a:t>。</a:t>
            </a:r>
          </a:p>
          <a:p>
            <a:pPr marL="57150" lvl="1" indent="-57150">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物流企业经营规模小，占有率低</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物流公司业务模式简单，缺乏服务理念</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物流行业平均利润率进一步降低</a:t>
            </a:r>
            <a:endParaRPr lang="en-US" altLang="zh-CN" sz="1000" dirty="0" smtClean="0">
              <a:solidFill>
                <a:schemeClr val="dk1"/>
              </a:solidFill>
              <a:latin typeface="微软雅黑" panose="020B0503020204020204" pitchFamily="2" charset="-122"/>
              <a:ea typeface="微软雅黑" panose="020B0503020204020204" pitchFamily="2" charset="-122"/>
            </a:endParaRPr>
          </a:p>
          <a:p>
            <a:endParaRPr lang="zh-CN" altLang="en-US" sz="1000" dirty="0">
              <a:solidFill>
                <a:schemeClr val="accent1"/>
              </a:solidFill>
              <a:latin typeface="微软雅黑" panose="020B0503020204020204" pitchFamily="2" charset="-122"/>
              <a:ea typeface="微软雅黑" panose="020B0503020204020204" pitchFamily="2" charset="-122"/>
            </a:endParaRPr>
          </a:p>
        </p:txBody>
      </p:sp>
      <p:sp>
        <p:nvSpPr>
          <p:cNvPr id="31762" name="TextBox 17"/>
          <p:cNvSpPr txBox="1"/>
          <p:nvPr/>
        </p:nvSpPr>
        <p:spPr>
          <a:xfrm>
            <a:off x="7466330" y="5589270"/>
            <a:ext cx="2803525" cy="1473200"/>
          </a:xfrm>
          <a:prstGeom prst="rect">
            <a:avLst/>
          </a:prstGeom>
          <a:noFill/>
          <a:ln w="9525">
            <a:noFill/>
          </a:ln>
        </p:spPr>
        <p:txBody>
          <a:bodyPr wrap="square">
            <a:spAutoFit/>
          </a:bodyPr>
          <a:lstStyle/>
          <a:p>
            <a:pPr marL="57150" lvl="1" indent="-57150" algn="l">
              <a:lnSpc>
                <a:spcPct val="100000"/>
              </a:lnSpc>
              <a:spcBef>
                <a:spcPct val="0"/>
              </a:spcBef>
              <a:spcAft>
                <a:spcPct val="15000"/>
              </a:spcAft>
            </a:pPr>
            <a:r>
              <a:rPr lang="zh-CN" altLang="en-US" sz="2400" b="1" dirty="0" smtClean="0">
                <a:latin typeface="微软雅黑" panose="020B0503020204020204" pitchFamily="2" charset="-122"/>
                <a:ea typeface="微软雅黑" panose="020B0503020204020204" pitchFamily="2" charset="-122"/>
                <a:sym typeface="+mn-ea"/>
              </a:rPr>
              <a:t>管理机制障碍。</a:t>
            </a: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行业之间、部门之间管理体系分割</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管理体制和机制的协调能力较差</a:t>
            </a:r>
            <a:endParaRPr lang="en-US" altLang="zh-CN" sz="1000" dirty="0" smtClean="0">
              <a:solidFill>
                <a:schemeClr val="dk1"/>
              </a:solidFill>
              <a:latin typeface="微软雅黑" panose="020B0503020204020204" pitchFamily="2" charset="-122"/>
              <a:ea typeface="微软雅黑" panose="020B0503020204020204" pitchFamily="2" charset="-122"/>
            </a:endParaRPr>
          </a:p>
          <a:p>
            <a:pPr marL="57150" lvl="1" indent="-57150" algn="l">
              <a:lnSpc>
                <a:spcPct val="100000"/>
              </a:lnSpc>
              <a:spcBef>
                <a:spcPct val="0"/>
              </a:spcBef>
              <a:spcAft>
                <a:spcPct val="15000"/>
              </a:spcAft>
            </a:pPr>
            <a:r>
              <a:rPr lang="zh-CN" altLang="en-US" sz="1000" dirty="0" smtClean="0">
                <a:solidFill>
                  <a:schemeClr val="dk1"/>
                </a:solidFill>
                <a:latin typeface="微软雅黑" panose="020B0503020204020204" pitchFamily="2" charset="-122"/>
                <a:ea typeface="微软雅黑" panose="020B0503020204020204" pitchFamily="2" charset="-122"/>
                <a:sym typeface="+mn-ea"/>
              </a:rPr>
              <a:t>缺乏统一的物流规划</a:t>
            </a:r>
            <a:endParaRPr lang="zh-CN" altLang="en-US" sz="1000" dirty="0">
              <a:solidFill>
                <a:schemeClr val="dk1"/>
              </a:solidFill>
              <a:latin typeface="微软雅黑" panose="020B0503020204020204" pitchFamily="2" charset="-122"/>
              <a:ea typeface="微软雅黑" panose="020B0503020204020204" pitchFamily="2" charset="-122"/>
            </a:endParaRPr>
          </a:p>
          <a:p>
            <a:pPr lvl="0" algn="l">
              <a:lnSpc>
                <a:spcPct val="100000"/>
              </a:lnSpc>
              <a:spcBef>
                <a:spcPct val="0"/>
              </a:spcBef>
              <a:spcAft>
                <a:spcPct val="35000"/>
              </a:spcAft>
            </a:pPr>
            <a:endParaRPr lang="zh-CN" altLang="en-US" sz="1000" b="1" dirty="0" smtClean="0">
              <a:latin typeface="微软雅黑" panose="020B0503020204020204" pitchFamily="2" charset="-122"/>
              <a:ea typeface="微软雅黑" panose="020B0503020204020204" pitchFamily="2" charset="-122"/>
              <a:sym typeface="+mn-ea"/>
            </a:endParaRPr>
          </a:p>
          <a:p>
            <a:pPr lvl="0" algn="l">
              <a:lnSpc>
                <a:spcPct val="100000"/>
              </a:lnSpc>
              <a:spcBef>
                <a:spcPct val="0"/>
              </a:spcBef>
              <a:spcAft>
                <a:spcPct val="35000"/>
              </a:spcAft>
            </a:pPr>
            <a:endParaRPr lang="zh-CN" altLang="en-US" sz="1000" dirty="0">
              <a:solidFill>
                <a:schemeClr val="accent1"/>
              </a:solidFill>
              <a:latin typeface="微软雅黑" panose="020B0503020204020204" pitchFamily="2" charset="-122"/>
              <a:ea typeface="微软雅黑" panose="020B0503020204020204" pitchFamily="2" charset="-122"/>
            </a:endParaRPr>
          </a:p>
        </p:txBody>
      </p:sp>
      <p:sp>
        <p:nvSpPr>
          <p:cNvPr id="29721" name="TextBox 24"/>
          <p:cNvSpPr txBox="1"/>
          <p:nvPr/>
        </p:nvSpPr>
        <p:spPr>
          <a:xfrm>
            <a:off x="481965" y="764540"/>
            <a:ext cx="5135880" cy="1568450"/>
          </a:xfrm>
          <a:prstGeom prst="rect">
            <a:avLst/>
          </a:prstGeom>
          <a:noFill/>
          <a:ln w="9525">
            <a:noFill/>
          </a:ln>
        </p:spPr>
        <p:txBody>
          <a:bodyPr wrap="square">
            <a:spAutoFit/>
          </a:bodyPr>
          <a:lstStyle/>
          <a:p>
            <a:pPr algn="just" defTabSz="913130" eaLnBrk="0" hangingPunct="0">
              <a:lnSpc>
                <a:spcPct val="150000"/>
              </a:lnSpc>
              <a:spcBef>
                <a:spcPct val="20000"/>
              </a:spcBef>
              <a:defRPr/>
            </a:pPr>
            <a:r>
              <a:rPr kumimoji="1" lang="zh-CN" altLang="en-US" sz="1600" b="1" kern="0">
                <a:latin typeface="微软雅黑" panose="020B0503020204020204" pitchFamily="2" charset="-122"/>
                <a:ea typeface="微软雅黑" panose="020B0503020204020204" pitchFamily="2" charset="-122"/>
                <a:sym typeface="+mn-ea"/>
              </a:rPr>
              <a:t>      中国物流业整体呈现</a:t>
            </a:r>
            <a:r>
              <a:rPr kumimoji="1" lang="zh-CN" altLang="en-US" sz="1600" b="1" kern="0">
                <a:solidFill>
                  <a:schemeClr val="bg1">
                    <a:lumMod val="75000"/>
                  </a:schemeClr>
                </a:solidFill>
                <a:latin typeface="微软雅黑" panose="020B0503020204020204" pitchFamily="2" charset="-122"/>
                <a:ea typeface="微软雅黑" panose="020B0503020204020204" pitchFamily="2" charset="-122"/>
                <a:sym typeface="+mn-ea"/>
              </a:rPr>
              <a:t>集中度低、效率低、成本高、发展不均衡、现代化水平刚起步</a:t>
            </a:r>
            <a:r>
              <a:rPr kumimoji="1" lang="zh-CN" altLang="en-US" sz="1600" b="1" kern="0">
                <a:latin typeface="微软雅黑" panose="020B0503020204020204" pitchFamily="2" charset="-122"/>
                <a:ea typeface="微软雅黑" panose="020B0503020204020204" pitchFamily="2" charset="-122"/>
                <a:sym typeface="+mn-ea"/>
              </a:rPr>
              <a:t>特点，与发达国家相比相差甚远，难以支撑人民生活需求的发展，特别是电子商务的飞速发展。</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pic>
        <p:nvPicPr>
          <p:cNvPr id="2" name="图片 1" descr="图片1"/>
          <p:cNvPicPr>
            <a:picLocks noChangeAspect="1"/>
          </p:cNvPicPr>
          <p:nvPr/>
        </p:nvPicPr>
        <p:blipFill>
          <a:blip r:embed="rId2"/>
          <a:stretch>
            <a:fillRect/>
          </a:stretch>
        </p:blipFill>
        <p:spPr>
          <a:xfrm>
            <a:off x="193675" y="3026410"/>
            <a:ext cx="6132830" cy="299339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721"/>
                                        </p:tgtEl>
                                        <p:attrNameLst>
                                          <p:attrName>style.visibility</p:attrName>
                                        </p:attrNameLst>
                                      </p:cBhvr>
                                      <p:to>
                                        <p:strVal val="visible"/>
                                      </p:to>
                                    </p:set>
                                    <p:animEffect transition="in" filter="wipe(up)">
                                      <p:cBhvr>
                                        <p:cTn id="7" dur="500"/>
                                        <p:tgtEl>
                                          <p:spTgt spid="2972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1746"/>
                                        </p:tgtEl>
                                        <p:attrNameLst>
                                          <p:attrName>style.visibility</p:attrName>
                                        </p:attrNameLst>
                                      </p:cBhvr>
                                      <p:to>
                                        <p:strVal val="visible"/>
                                      </p:to>
                                    </p:set>
                                    <p:anim calcmode="lin" valueType="num">
                                      <p:cBhvr>
                                        <p:cTn id="16"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31746"/>
                                        </p:tgtEl>
                                        <p:attrNameLst>
                                          <p:attrName>ppt_y</p:attrName>
                                        </p:attrNameLst>
                                      </p:cBhvr>
                                      <p:tavLst>
                                        <p:tav tm="0">
                                          <p:val>
                                            <p:strVal val="#ppt_y"/>
                                          </p:val>
                                        </p:tav>
                                        <p:tav tm="100000">
                                          <p:val>
                                            <p:strVal val="#ppt_y"/>
                                          </p:val>
                                        </p:tav>
                                      </p:tavLst>
                                    </p:anim>
                                    <p:anim calcmode="lin" valueType="num">
                                      <p:cBhvr>
                                        <p:cTn id="18"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31746"/>
                                        </p:tgtEl>
                                      </p:cBhvr>
                                    </p:animEffect>
                                  </p:childTnLst>
                                </p:cTn>
                              </p:par>
                            </p:childTnLst>
                          </p:cTn>
                        </p:par>
                        <p:par>
                          <p:cTn id="21" fill="hold">
                            <p:stCondLst>
                              <p:cond delay="1920"/>
                            </p:stCondLst>
                            <p:childTnLst>
                              <p:par>
                                <p:cTn id="22" presetID="2" presetClass="entr" presetSubtype="12" fill="hold" grpId="0" nodeType="afterEffect">
                                  <p:stCondLst>
                                    <p:cond delay="0"/>
                                  </p:stCondLst>
                                  <p:childTnLst>
                                    <p:set>
                                      <p:cBhvr>
                                        <p:cTn id="23" dur="1" fill="hold">
                                          <p:stCondLst>
                                            <p:cond delay="0"/>
                                          </p:stCondLst>
                                        </p:cTn>
                                        <p:tgtEl>
                                          <p:spTgt spid="31752"/>
                                        </p:tgtEl>
                                        <p:attrNameLst>
                                          <p:attrName>style.visibility</p:attrName>
                                        </p:attrNameLst>
                                      </p:cBhvr>
                                      <p:to>
                                        <p:strVal val="visible"/>
                                      </p:to>
                                    </p:set>
                                    <p:anim calcmode="lin" valueType="num">
                                      <p:cBhvr additive="base">
                                        <p:cTn id="24" dur="500" fill="hold"/>
                                        <p:tgtEl>
                                          <p:spTgt spid="31752"/>
                                        </p:tgtEl>
                                        <p:attrNameLst>
                                          <p:attrName>ppt_x</p:attrName>
                                        </p:attrNameLst>
                                      </p:cBhvr>
                                      <p:tavLst>
                                        <p:tav tm="0">
                                          <p:val>
                                            <p:strVal val="0-#ppt_w/2"/>
                                          </p:val>
                                        </p:tav>
                                        <p:tav tm="100000">
                                          <p:val>
                                            <p:strVal val="#ppt_x"/>
                                          </p:val>
                                        </p:tav>
                                      </p:tavLst>
                                    </p:anim>
                                    <p:anim calcmode="lin" valueType="num">
                                      <p:cBhvr additive="base">
                                        <p:cTn id="25" dur="500" fill="hold"/>
                                        <p:tgtEl>
                                          <p:spTgt spid="31752"/>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
                                  </p:stCondLst>
                                  <p:childTnLst>
                                    <p:set>
                                      <p:cBhvr>
                                        <p:cTn id="27" dur="1" fill="hold">
                                          <p:stCondLst>
                                            <p:cond delay="0"/>
                                          </p:stCondLst>
                                        </p:cTn>
                                        <p:tgtEl>
                                          <p:spTgt spid="31753"/>
                                        </p:tgtEl>
                                        <p:attrNameLst>
                                          <p:attrName>style.visibility</p:attrName>
                                        </p:attrNameLst>
                                      </p:cBhvr>
                                      <p:to>
                                        <p:strVal val="visible"/>
                                      </p:to>
                                    </p:set>
                                    <p:anim calcmode="lin" valueType="num">
                                      <p:cBhvr additive="base">
                                        <p:cTn id="28" dur="500" fill="hold"/>
                                        <p:tgtEl>
                                          <p:spTgt spid="31753"/>
                                        </p:tgtEl>
                                        <p:attrNameLst>
                                          <p:attrName>ppt_x</p:attrName>
                                        </p:attrNameLst>
                                      </p:cBhvr>
                                      <p:tavLst>
                                        <p:tav tm="0">
                                          <p:val>
                                            <p:strVal val="0-#ppt_w/2"/>
                                          </p:val>
                                        </p:tav>
                                        <p:tav tm="100000">
                                          <p:val>
                                            <p:strVal val="#ppt_x"/>
                                          </p:val>
                                        </p:tav>
                                      </p:tavLst>
                                    </p:anim>
                                    <p:anim calcmode="lin" valueType="num">
                                      <p:cBhvr additive="base">
                                        <p:cTn id="29" dur="500" fill="hold"/>
                                        <p:tgtEl>
                                          <p:spTgt spid="31753"/>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200"/>
                                  </p:stCondLst>
                                  <p:childTnLst>
                                    <p:set>
                                      <p:cBhvr>
                                        <p:cTn id="31" dur="1" fill="hold">
                                          <p:stCondLst>
                                            <p:cond delay="0"/>
                                          </p:stCondLst>
                                        </p:cTn>
                                        <p:tgtEl>
                                          <p:spTgt spid="31754"/>
                                        </p:tgtEl>
                                        <p:attrNameLst>
                                          <p:attrName>style.visibility</p:attrName>
                                        </p:attrNameLst>
                                      </p:cBhvr>
                                      <p:to>
                                        <p:strVal val="visible"/>
                                      </p:to>
                                    </p:set>
                                    <p:anim calcmode="lin" valueType="num">
                                      <p:cBhvr additive="base">
                                        <p:cTn id="32" dur="500" fill="hold"/>
                                        <p:tgtEl>
                                          <p:spTgt spid="31754"/>
                                        </p:tgtEl>
                                        <p:attrNameLst>
                                          <p:attrName>ppt_x</p:attrName>
                                        </p:attrNameLst>
                                      </p:cBhvr>
                                      <p:tavLst>
                                        <p:tav tm="0">
                                          <p:val>
                                            <p:strVal val="0-#ppt_w/2"/>
                                          </p:val>
                                        </p:tav>
                                        <p:tav tm="100000">
                                          <p:val>
                                            <p:strVal val="#ppt_x"/>
                                          </p:val>
                                        </p:tav>
                                      </p:tavLst>
                                    </p:anim>
                                    <p:anim calcmode="lin" valueType="num">
                                      <p:cBhvr additive="base">
                                        <p:cTn id="33" dur="500" fill="hold"/>
                                        <p:tgtEl>
                                          <p:spTgt spid="31754"/>
                                        </p:tgtEl>
                                        <p:attrNameLst>
                                          <p:attrName>ppt_y</p:attrName>
                                        </p:attrNameLst>
                                      </p:cBhvr>
                                      <p:tavLst>
                                        <p:tav tm="0">
                                          <p:val>
                                            <p:strVal val="1+#ppt_h/2"/>
                                          </p:val>
                                        </p:tav>
                                        <p:tav tm="100000">
                                          <p:val>
                                            <p:strVal val="#ppt_y"/>
                                          </p:val>
                                        </p:tav>
                                      </p:tavLst>
                                    </p:anim>
                                  </p:childTnLst>
                                </p:cTn>
                              </p:par>
                            </p:childTnLst>
                          </p:cTn>
                        </p:par>
                        <p:par>
                          <p:cTn id="34" fill="hold">
                            <p:stCondLst>
                              <p:cond delay="2420"/>
                            </p:stCondLst>
                            <p:childTnLst>
                              <p:par>
                                <p:cTn id="35" presetID="22" presetClass="entr" presetSubtype="8" fill="hold" grpId="0" nodeType="afterEffect">
                                  <p:stCondLst>
                                    <p:cond delay="0"/>
                                  </p:stCondLst>
                                  <p:childTnLst>
                                    <p:set>
                                      <p:cBhvr>
                                        <p:cTn id="36" dur="1" fill="hold">
                                          <p:stCondLst>
                                            <p:cond delay="0"/>
                                          </p:stCondLst>
                                        </p:cTn>
                                        <p:tgtEl>
                                          <p:spTgt spid="31755"/>
                                        </p:tgtEl>
                                        <p:attrNameLst>
                                          <p:attrName>style.visibility</p:attrName>
                                        </p:attrNameLst>
                                      </p:cBhvr>
                                      <p:to>
                                        <p:strVal val="visible"/>
                                      </p:to>
                                    </p:set>
                                    <p:animEffect transition="in" filter="wipe(left)">
                                      <p:cBhvr>
                                        <p:cTn id="37" dur="500"/>
                                        <p:tgtEl>
                                          <p:spTgt spid="31755"/>
                                        </p:tgtEl>
                                      </p:cBhvr>
                                    </p:animEffect>
                                  </p:childTnLst>
                                </p:cTn>
                              </p:par>
                              <p:par>
                                <p:cTn id="38" presetID="22" presetClass="entr" presetSubtype="8" fill="hold" grpId="0" nodeType="withEffect">
                                  <p:stCondLst>
                                    <p:cond delay="100"/>
                                  </p:stCondLst>
                                  <p:childTnLst>
                                    <p:set>
                                      <p:cBhvr>
                                        <p:cTn id="39" dur="1" fill="hold">
                                          <p:stCondLst>
                                            <p:cond delay="0"/>
                                          </p:stCondLst>
                                        </p:cTn>
                                        <p:tgtEl>
                                          <p:spTgt spid="31756"/>
                                        </p:tgtEl>
                                        <p:attrNameLst>
                                          <p:attrName>style.visibility</p:attrName>
                                        </p:attrNameLst>
                                      </p:cBhvr>
                                      <p:to>
                                        <p:strVal val="visible"/>
                                      </p:to>
                                    </p:set>
                                    <p:animEffect transition="in" filter="wipe(left)">
                                      <p:cBhvr>
                                        <p:cTn id="40" dur="500"/>
                                        <p:tgtEl>
                                          <p:spTgt spid="31756"/>
                                        </p:tgtEl>
                                      </p:cBhvr>
                                    </p:animEffect>
                                  </p:childTnLst>
                                </p:cTn>
                              </p:par>
                              <p:par>
                                <p:cTn id="41" presetID="22" presetClass="entr" presetSubtype="8" fill="hold" grpId="0" nodeType="withEffect">
                                  <p:stCondLst>
                                    <p:cond delay="200"/>
                                  </p:stCondLst>
                                  <p:childTnLst>
                                    <p:set>
                                      <p:cBhvr>
                                        <p:cTn id="42" dur="1" fill="hold">
                                          <p:stCondLst>
                                            <p:cond delay="0"/>
                                          </p:stCondLst>
                                        </p:cTn>
                                        <p:tgtEl>
                                          <p:spTgt spid="31757"/>
                                        </p:tgtEl>
                                        <p:attrNameLst>
                                          <p:attrName>style.visibility</p:attrName>
                                        </p:attrNameLst>
                                      </p:cBhvr>
                                      <p:to>
                                        <p:strVal val="visible"/>
                                      </p:to>
                                    </p:set>
                                    <p:animEffect transition="in" filter="wipe(left)">
                                      <p:cBhvr>
                                        <p:cTn id="43" dur="500"/>
                                        <p:tgtEl>
                                          <p:spTgt spid="31757"/>
                                        </p:tgtEl>
                                      </p:cBhvr>
                                    </p:animEffect>
                                  </p:childTnLst>
                                </p:cTn>
                              </p:par>
                            </p:childTnLst>
                          </p:cTn>
                        </p:par>
                        <p:par>
                          <p:cTn id="44" fill="hold">
                            <p:stCondLst>
                              <p:cond delay="2920"/>
                            </p:stCondLst>
                            <p:childTnLst>
                              <p:par>
                                <p:cTn id="45" presetID="2" presetClass="entr" presetSubtype="12" fill="hold" grpId="0" nodeType="afterEffect">
                                  <p:stCondLst>
                                    <p:cond delay="0"/>
                                  </p:stCondLst>
                                  <p:childTnLst>
                                    <p:set>
                                      <p:cBhvr>
                                        <p:cTn id="46" dur="1" fill="hold">
                                          <p:stCondLst>
                                            <p:cond delay="0"/>
                                          </p:stCondLst>
                                        </p:cTn>
                                        <p:tgtEl>
                                          <p:spTgt spid="31758"/>
                                        </p:tgtEl>
                                        <p:attrNameLst>
                                          <p:attrName>style.visibility</p:attrName>
                                        </p:attrNameLst>
                                      </p:cBhvr>
                                      <p:to>
                                        <p:strVal val="visible"/>
                                      </p:to>
                                    </p:set>
                                    <p:anim calcmode="lin" valueType="num">
                                      <p:cBhvr additive="base">
                                        <p:cTn id="47" dur="500" fill="hold"/>
                                        <p:tgtEl>
                                          <p:spTgt spid="31758"/>
                                        </p:tgtEl>
                                        <p:attrNameLst>
                                          <p:attrName>ppt_x</p:attrName>
                                        </p:attrNameLst>
                                      </p:cBhvr>
                                      <p:tavLst>
                                        <p:tav tm="0">
                                          <p:val>
                                            <p:strVal val="0-#ppt_w/2"/>
                                          </p:val>
                                        </p:tav>
                                        <p:tav tm="100000">
                                          <p:val>
                                            <p:strVal val="#ppt_x"/>
                                          </p:val>
                                        </p:tav>
                                      </p:tavLst>
                                    </p:anim>
                                    <p:anim calcmode="lin" valueType="num">
                                      <p:cBhvr additive="base">
                                        <p:cTn id="48" dur="500" fill="hold"/>
                                        <p:tgtEl>
                                          <p:spTgt spid="31758"/>
                                        </p:tgtEl>
                                        <p:attrNameLst>
                                          <p:attrName>ppt_y</p:attrName>
                                        </p:attrNameLst>
                                      </p:cBhvr>
                                      <p:tavLst>
                                        <p:tav tm="0">
                                          <p:val>
                                            <p:strVal val="1+#ppt_h/2"/>
                                          </p:val>
                                        </p:tav>
                                        <p:tav tm="100000">
                                          <p:val>
                                            <p:strVal val="#ppt_y"/>
                                          </p:val>
                                        </p:tav>
                                      </p:tavLst>
                                    </p:anim>
                                  </p:childTnLst>
                                </p:cTn>
                              </p:par>
                              <p:par>
                                <p:cTn id="49" presetID="2" presetClass="entr" presetSubtype="12" fill="hold" grpId="0" nodeType="withEffect">
                                  <p:stCondLst>
                                    <p:cond delay="100"/>
                                  </p:stCondLst>
                                  <p:childTnLst>
                                    <p:set>
                                      <p:cBhvr>
                                        <p:cTn id="50" dur="1" fill="hold">
                                          <p:stCondLst>
                                            <p:cond delay="0"/>
                                          </p:stCondLst>
                                        </p:cTn>
                                        <p:tgtEl>
                                          <p:spTgt spid="31759"/>
                                        </p:tgtEl>
                                        <p:attrNameLst>
                                          <p:attrName>style.visibility</p:attrName>
                                        </p:attrNameLst>
                                      </p:cBhvr>
                                      <p:to>
                                        <p:strVal val="visible"/>
                                      </p:to>
                                    </p:set>
                                    <p:anim calcmode="lin" valueType="num">
                                      <p:cBhvr additive="base">
                                        <p:cTn id="51" dur="500" fill="hold"/>
                                        <p:tgtEl>
                                          <p:spTgt spid="31759"/>
                                        </p:tgtEl>
                                        <p:attrNameLst>
                                          <p:attrName>ppt_x</p:attrName>
                                        </p:attrNameLst>
                                      </p:cBhvr>
                                      <p:tavLst>
                                        <p:tav tm="0">
                                          <p:val>
                                            <p:strVal val="0-#ppt_w/2"/>
                                          </p:val>
                                        </p:tav>
                                        <p:tav tm="100000">
                                          <p:val>
                                            <p:strVal val="#ppt_x"/>
                                          </p:val>
                                        </p:tav>
                                      </p:tavLst>
                                    </p:anim>
                                    <p:anim calcmode="lin" valueType="num">
                                      <p:cBhvr additive="base">
                                        <p:cTn id="52" dur="500" fill="hold"/>
                                        <p:tgtEl>
                                          <p:spTgt spid="31759"/>
                                        </p:tgtEl>
                                        <p:attrNameLst>
                                          <p:attrName>ppt_y</p:attrName>
                                        </p:attrNameLst>
                                      </p:cBhvr>
                                      <p:tavLst>
                                        <p:tav tm="0">
                                          <p:val>
                                            <p:strVal val="1+#ppt_h/2"/>
                                          </p:val>
                                        </p:tav>
                                        <p:tav tm="100000">
                                          <p:val>
                                            <p:strVal val="#ppt_y"/>
                                          </p:val>
                                        </p:tav>
                                      </p:tavLst>
                                    </p:anim>
                                  </p:childTnLst>
                                </p:cTn>
                              </p:par>
                            </p:childTnLst>
                          </p:cTn>
                        </p:par>
                        <p:par>
                          <p:cTn id="53" fill="hold">
                            <p:stCondLst>
                              <p:cond delay="3420"/>
                            </p:stCondLst>
                            <p:childTnLst>
                              <p:par>
                                <p:cTn id="54" presetID="22" presetClass="entr" presetSubtype="8" fill="hold" grpId="0" nodeType="afterEffect">
                                  <p:stCondLst>
                                    <p:cond delay="0"/>
                                  </p:stCondLst>
                                  <p:childTnLst>
                                    <p:set>
                                      <p:cBhvr>
                                        <p:cTn id="55" dur="1" fill="hold">
                                          <p:stCondLst>
                                            <p:cond delay="0"/>
                                          </p:stCondLst>
                                        </p:cTn>
                                        <p:tgtEl>
                                          <p:spTgt spid="31761"/>
                                        </p:tgtEl>
                                        <p:attrNameLst>
                                          <p:attrName>style.visibility</p:attrName>
                                        </p:attrNameLst>
                                      </p:cBhvr>
                                      <p:to>
                                        <p:strVal val="visible"/>
                                      </p:to>
                                    </p:set>
                                    <p:animEffect transition="in" filter="wipe(left)">
                                      <p:cBhvr>
                                        <p:cTn id="56" dur="500"/>
                                        <p:tgtEl>
                                          <p:spTgt spid="31761"/>
                                        </p:tgtEl>
                                      </p:cBhvr>
                                    </p:animEffect>
                                  </p:childTnLst>
                                </p:cTn>
                              </p:par>
                              <p:par>
                                <p:cTn id="57" presetID="22" presetClass="entr" presetSubtype="8" fill="hold" grpId="0" nodeType="withEffect">
                                  <p:stCondLst>
                                    <p:cond delay="100"/>
                                  </p:stCondLst>
                                  <p:childTnLst>
                                    <p:set>
                                      <p:cBhvr>
                                        <p:cTn id="58" dur="1" fill="hold">
                                          <p:stCondLst>
                                            <p:cond delay="0"/>
                                          </p:stCondLst>
                                        </p:cTn>
                                        <p:tgtEl>
                                          <p:spTgt spid="31762"/>
                                        </p:tgtEl>
                                        <p:attrNameLst>
                                          <p:attrName>style.visibility</p:attrName>
                                        </p:attrNameLst>
                                      </p:cBhvr>
                                      <p:to>
                                        <p:strVal val="visible"/>
                                      </p:to>
                                    </p:set>
                                    <p:animEffect transition="in" filter="wipe(left)">
                                      <p:cBhvr>
                                        <p:cTn id="59" dur="500"/>
                                        <p:tgtEl>
                                          <p:spTgt spid="31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52" grpId="0" bldLvl="0" animBg="1"/>
      <p:bldP spid="31753" grpId="0" bldLvl="0" animBg="1"/>
      <p:bldP spid="31754" grpId="0" bldLvl="0" animBg="1"/>
      <p:bldP spid="31755" grpId="0"/>
      <p:bldP spid="31756" grpId="0"/>
      <p:bldP spid="31757" grpId="0"/>
      <p:bldP spid="31758" grpId="0" bldLvl="0" animBg="1"/>
      <p:bldP spid="31759" grpId="0" bldLvl="0" animBg="1"/>
      <p:bldP spid="31761" grpId="0"/>
      <p:bldP spid="31762" grpId="0"/>
      <p:bldP spid="297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6722745" cy="521970"/>
          </a:xfrm>
          <a:prstGeom prst="rect">
            <a:avLst/>
          </a:prstGeom>
          <a:noFill/>
          <a:ln w="9525">
            <a:noFill/>
          </a:ln>
        </p:spPr>
        <p:txBody>
          <a:bodyPr wrap="square">
            <a:spAutoFit/>
          </a:bodyPr>
          <a:lstStyle/>
          <a:p>
            <a:pPr algn="just" defTabSz="913130" eaLnBrk="0" hangingPunct="0"/>
            <a:r>
              <a:rPr lang="zh-CN" altLang="en-US" sz="2800" b="1" smtClean="0">
                <a:solidFill>
                  <a:schemeClr val="accent2"/>
                </a:solidFill>
                <a:latin typeface="微软雅黑" panose="020B0503020204020204" pitchFamily="2" charset="-122"/>
                <a:ea typeface="微软雅黑" panose="020B0503020204020204" pitchFamily="2" charset="-122"/>
                <a:sym typeface="+mn-ea"/>
              </a:rPr>
              <a:t>园区运营一览</a:t>
            </a:r>
            <a:endParaRPr kumimoji="1" lang="zh-CN" altLang="en-US" sz="2800" b="1" dirty="0" smtClean="0">
              <a:solidFill>
                <a:schemeClr val="accent2"/>
              </a:solidFill>
              <a:latin typeface="微软雅黑" panose="020B0503020204020204" pitchFamily="2" charset="-122"/>
              <a:ea typeface="微软雅黑" panose="020B0503020204020204" pitchFamily="2" charset="-122"/>
              <a:cs typeface="华文中宋" panose="02010600040101010101" pitchFamily="2" charset="-122"/>
              <a:sym typeface="+mn-ea"/>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4</a:t>
            </a:r>
            <a:endParaRPr lang="zh-CN" altLang="en-US" dirty="0">
              <a:solidFill>
                <a:schemeClr val="accent2"/>
              </a:solidFill>
              <a:latin typeface="Arial" panose="020B0604020202020204" pitchFamily="34" charset="0"/>
              <a:ea typeface="宋体" panose="02010600030101010101" pitchFamily="2" charset="-122"/>
            </a:endParaRPr>
          </a:p>
        </p:txBody>
      </p:sp>
      <p:grpSp>
        <p:nvGrpSpPr>
          <p:cNvPr id="3" name="组合 81"/>
          <p:cNvGrpSpPr/>
          <p:nvPr/>
        </p:nvGrpSpPr>
        <p:grpSpPr bwMode="auto">
          <a:xfrm>
            <a:off x="407670" y="1052513"/>
            <a:ext cx="11416030" cy="5113337"/>
            <a:chOff x="530088" y="714897"/>
            <a:chExt cx="10824013" cy="6006578"/>
          </a:xfrm>
        </p:grpSpPr>
        <p:sp>
          <p:nvSpPr>
            <p:cNvPr id="5" name="灯片编号占位符 3"/>
            <p:cNvSpPr txBox="1"/>
            <p:nvPr/>
          </p:nvSpPr>
          <p:spPr bwMode="auto">
            <a:xfrm>
              <a:off x="8609866" y="6355971"/>
              <a:ext cx="2743934" cy="365504"/>
            </a:xfrm>
            <a:prstGeom prst="rect">
              <a:avLst/>
            </a:prstGeom>
            <a:noFill/>
            <a:ln w="9525">
              <a:noFill/>
              <a:miter lim="800000"/>
            </a:ln>
            <a:effectLst/>
          </p:spPr>
          <p:txBody>
            <a:bodyPr lIns="91428" tIns="45715" rIns="91428" bIns="45715"/>
            <a:lstStyle/>
            <a:p>
              <a:pPr algn="r">
                <a:defRPr/>
              </a:pPr>
              <a:fld id="{22D954F1-3F0D-48F2-813A-0D78D8ADA0B4}" type="slidenum">
                <a:rPr lang="zh-CN" altLang="en-US" sz="1000">
                  <a:solidFill>
                    <a:schemeClr val="tx1">
                      <a:lumMod val="75000"/>
                      <a:lumOff val="25000"/>
                    </a:schemeClr>
                  </a:solidFill>
                  <a:latin typeface="Arial" panose="020B0604020202020204" pitchFamily="34" charset="0"/>
                </a:rPr>
                <a:t>50</a:t>
              </a:fld>
              <a:endParaRPr lang="zh-CN" altLang="en-US" sz="1000">
                <a:solidFill>
                  <a:schemeClr val="tx1">
                    <a:lumMod val="75000"/>
                    <a:lumOff val="25000"/>
                  </a:schemeClr>
                </a:solidFill>
                <a:latin typeface="Arial" panose="020B0604020202020204" pitchFamily="34" charset="0"/>
              </a:endParaRPr>
            </a:p>
          </p:txBody>
        </p:sp>
        <p:sp>
          <p:nvSpPr>
            <p:cNvPr id="6" name="矩形 5"/>
            <p:cNvSpPr/>
            <p:nvPr/>
          </p:nvSpPr>
          <p:spPr>
            <a:xfrm>
              <a:off x="530088" y="847298"/>
              <a:ext cx="10473006" cy="5519861"/>
            </a:xfrm>
            <a:prstGeom prst="rect">
              <a:avLst/>
            </a:prstGeom>
            <a:solidFill>
              <a:schemeClr val="tx2"/>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7" name="Rectangle 7"/>
            <p:cNvSpPr>
              <a:spLocks noChangeArrowheads="1"/>
            </p:cNvSpPr>
            <p:nvPr/>
          </p:nvSpPr>
          <p:spPr bwMode="gray">
            <a:xfrm>
              <a:off x="8727572" y="4013387"/>
              <a:ext cx="2626529" cy="2618204"/>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20000"/>
                </a:spcBef>
                <a:buFont typeface="Wingdings" panose="05000000000000000000" pitchFamily="2" charset="2"/>
                <a:buNone/>
                <a:defRPr/>
              </a:pPr>
              <a:r>
                <a:rPr lang="zh-CN" altLang="en-US" b="1" dirty="0">
                  <a:latin typeface="幼圆" panose="02010509060101010101" pitchFamily="49" charset="-122"/>
                  <a:ea typeface="微软雅黑" panose="020B0503020204020204" pitchFamily="2" charset="-122"/>
                </a:rPr>
                <a:t>网站服务（产品）</a:t>
              </a:r>
            </a:p>
            <a:p>
              <a:pPr marL="285750" eaLnBrk="1" hangingPunct="1">
                <a:lnSpc>
                  <a:spcPct val="140000"/>
                </a:lnSpc>
                <a:spcBef>
                  <a:spcPct val="20000"/>
                </a:spcBef>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产品及服务规划</a:t>
              </a:r>
            </a:p>
            <a:p>
              <a:pPr marL="285750" eaLnBrk="1" hangingPunct="1">
                <a:lnSpc>
                  <a:spcPct val="140000"/>
                </a:lnSpc>
                <a:spcBef>
                  <a:spcPct val="20000"/>
                </a:spcBef>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协同企业引入</a:t>
              </a:r>
              <a:endParaRPr lang="en-US" altLang="zh-CN" dirty="0">
                <a:latin typeface="幼圆" panose="02010509060101010101" pitchFamily="49" charset="-122"/>
                <a:ea typeface="微软雅黑" panose="020B0503020204020204" pitchFamily="2" charset="-122"/>
              </a:endParaRPr>
            </a:p>
            <a:p>
              <a:pPr marL="285750" eaLnBrk="1" hangingPunct="1">
                <a:lnSpc>
                  <a:spcPct val="140000"/>
                </a:lnSpc>
                <a:spcBef>
                  <a:spcPct val="20000"/>
                </a:spcBef>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信息提供商</a:t>
              </a:r>
              <a:r>
                <a:rPr lang="zh-CN" altLang="en-US" dirty="0" smtClean="0">
                  <a:latin typeface="幼圆" panose="02010509060101010101" pitchFamily="49" charset="-122"/>
                  <a:ea typeface="微软雅黑" panose="020B0503020204020204" pitchFamily="2" charset="-122"/>
                </a:rPr>
                <a:t>引入 </a:t>
              </a:r>
              <a:endParaRPr lang="zh-CN" altLang="en-US" dirty="0">
                <a:latin typeface="幼圆" panose="02010509060101010101" pitchFamily="49" charset="-122"/>
                <a:ea typeface="微软雅黑" panose="020B0503020204020204" pitchFamily="2" charset="-122"/>
              </a:endParaRPr>
            </a:p>
            <a:p>
              <a:pPr eaLnBrk="1" hangingPunct="1">
                <a:lnSpc>
                  <a:spcPct val="140000"/>
                </a:lnSpc>
                <a:spcBef>
                  <a:spcPct val="20000"/>
                </a:spcBef>
                <a:buFont typeface="Wingdings" panose="05000000000000000000" pitchFamily="2" charset="2"/>
                <a:buChar char="l"/>
                <a:defRPr/>
              </a:pPr>
              <a:endParaRPr lang="zh-CN" altLang="en-US" dirty="0">
                <a:latin typeface="幼圆" panose="02010509060101010101" pitchFamily="49" charset="-122"/>
                <a:ea typeface="微软雅黑" panose="020B0503020204020204" pitchFamily="2" charset="-122"/>
              </a:endParaRPr>
            </a:p>
          </p:txBody>
        </p:sp>
        <p:sp>
          <p:nvSpPr>
            <p:cNvPr id="8" name="Rectangle 7"/>
            <p:cNvSpPr>
              <a:spLocks noChangeArrowheads="1"/>
            </p:cNvSpPr>
            <p:nvPr/>
          </p:nvSpPr>
          <p:spPr bwMode="gray">
            <a:xfrm>
              <a:off x="802826" y="994620"/>
              <a:ext cx="2222842" cy="4018310"/>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65430" lvl="1" indent="0" eaLnBrk="1" hangingPunct="1">
                <a:lnSpc>
                  <a:spcPct val="140000"/>
                </a:lnSpc>
                <a:spcBef>
                  <a:spcPct val="20000"/>
                </a:spcBef>
                <a:buFont typeface="Wingdings" panose="05000000000000000000" pitchFamily="2" charset="2"/>
                <a:buNone/>
                <a:defRPr/>
              </a:pPr>
              <a:endParaRPr lang="zh-CN" altLang="en-US" b="1" dirty="0" smtClean="0">
                <a:latin typeface="幼圆" panose="02010509060101010101" pitchFamily="49" charset="-122"/>
                <a:ea typeface="微软雅黑" panose="020B0503020204020204" pitchFamily="2" charset="-122"/>
              </a:endParaRPr>
            </a:p>
            <a:p>
              <a:pPr marL="265430" lvl="1" indent="0" eaLnBrk="1" hangingPunct="1">
                <a:lnSpc>
                  <a:spcPct val="140000"/>
                </a:lnSpc>
                <a:spcBef>
                  <a:spcPct val="20000"/>
                </a:spcBef>
                <a:buFont typeface="Wingdings" panose="05000000000000000000" pitchFamily="2" charset="2"/>
                <a:buNone/>
                <a:defRPr/>
              </a:pPr>
              <a:r>
                <a:rPr lang="zh-CN" altLang="en-US" b="1" dirty="0" smtClean="0">
                  <a:latin typeface="幼圆" panose="02010509060101010101" pitchFamily="49" charset="-122"/>
                  <a:ea typeface="微软雅黑" panose="020B0503020204020204" pitchFamily="2" charset="-122"/>
                </a:rPr>
                <a:t>运</a:t>
              </a:r>
              <a:r>
                <a:rPr lang="zh-CN" altLang="en-US" b="1" dirty="0">
                  <a:latin typeface="幼圆" panose="02010509060101010101" pitchFamily="49" charset="-122"/>
                  <a:ea typeface="微软雅黑" panose="020B0503020204020204" pitchFamily="2" charset="-122"/>
                </a:rPr>
                <a:t>维：</a:t>
              </a:r>
            </a:p>
            <a:p>
              <a:pPr marL="285750" eaLnBrk="1" hangingPunct="1">
                <a:lnSpc>
                  <a:spcPct val="140000"/>
                </a:lnSpc>
                <a:spcBef>
                  <a:spcPct val="20000"/>
                </a:spcBef>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技术运维</a:t>
              </a:r>
            </a:p>
            <a:p>
              <a:pPr lvl="1" eaLnBrk="1" hangingPunct="1">
                <a:lnSpc>
                  <a:spcPct val="140000"/>
                </a:lnSpc>
                <a:spcBef>
                  <a:spcPct val="20000"/>
                </a:spcBef>
                <a:buFont typeface="Wingdings" panose="05000000000000000000" pitchFamily="2" charset="2"/>
                <a:buNone/>
                <a:defRPr/>
              </a:pPr>
              <a:r>
                <a:rPr lang="zh-CN" altLang="en-US" dirty="0">
                  <a:latin typeface="幼圆" panose="02010509060101010101" pitchFamily="49" charset="-122"/>
                  <a:ea typeface="微软雅黑" panose="020B0503020204020204" pitchFamily="2" charset="-122"/>
                </a:rPr>
                <a:t>  </a:t>
              </a:r>
              <a:r>
                <a:rPr lang="en-US" altLang="zh-CN" dirty="0">
                  <a:latin typeface="幼圆" panose="02010509060101010101" pitchFamily="49" charset="-122"/>
                  <a:ea typeface="微软雅黑" panose="020B0503020204020204" pitchFamily="2" charset="-122"/>
                </a:rPr>
                <a:t>- </a:t>
              </a:r>
              <a:r>
                <a:rPr lang="zh-CN" altLang="en-US" dirty="0">
                  <a:latin typeface="幼圆" panose="02010509060101010101" pitchFamily="49" charset="-122"/>
                  <a:ea typeface="微软雅黑" panose="020B0503020204020204" pitchFamily="2" charset="-122"/>
                </a:rPr>
                <a:t>网站技术支持</a:t>
              </a:r>
            </a:p>
            <a:p>
              <a:pPr lvl="1" eaLnBrk="1" hangingPunct="1">
                <a:lnSpc>
                  <a:spcPct val="140000"/>
                </a:lnSpc>
                <a:spcBef>
                  <a:spcPct val="20000"/>
                </a:spcBef>
                <a:buFont typeface="Wingdings" panose="05000000000000000000" pitchFamily="2" charset="2"/>
                <a:buNone/>
                <a:defRPr/>
              </a:pPr>
              <a:r>
                <a:rPr lang="zh-CN" altLang="en-US" dirty="0">
                  <a:latin typeface="幼圆" panose="02010509060101010101" pitchFamily="49" charset="-122"/>
                  <a:ea typeface="微软雅黑" panose="020B0503020204020204" pitchFamily="2" charset="-122"/>
                </a:rPr>
                <a:t>  </a:t>
              </a:r>
              <a:r>
                <a:rPr lang="en-US" altLang="zh-CN" dirty="0">
                  <a:latin typeface="幼圆" panose="02010509060101010101" pitchFamily="49" charset="-122"/>
                  <a:ea typeface="微软雅黑" panose="020B0503020204020204" pitchFamily="2" charset="-122"/>
                </a:rPr>
                <a:t>- </a:t>
              </a:r>
              <a:r>
                <a:rPr lang="zh-CN" altLang="en-US" dirty="0">
                  <a:latin typeface="幼圆" panose="02010509060101010101" pitchFamily="49" charset="-122"/>
                  <a:ea typeface="微软雅黑" panose="020B0503020204020204" pitchFamily="2" charset="-122"/>
                </a:rPr>
                <a:t>网站运维</a:t>
              </a:r>
            </a:p>
            <a:p>
              <a:pPr marL="285750" eaLnBrk="1" hangingPunct="1">
                <a:lnSpc>
                  <a:spcPct val="140000"/>
                </a:lnSpc>
                <a:spcBef>
                  <a:spcPct val="20000"/>
                </a:spcBef>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客户服务</a:t>
              </a:r>
              <a:endParaRPr lang="en-US" altLang="zh-CN" dirty="0">
                <a:latin typeface="幼圆" panose="02010509060101010101" pitchFamily="49" charset="-122"/>
                <a:ea typeface="微软雅黑" panose="020B0503020204020204" pitchFamily="2" charset="-122"/>
              </a:endParaRPr>
            </a:p>
            <a:p>
              <a:pPr lvl="1" eaLnBrk="1" hangingPunct="1">
                <a:lnSpc>
                  <a:spcPct val="140000"/>
                </a:lnSpc>
                <a:spcBef>
                  <a:spcPct val="20000"/>
                </a:spcBef>
                <a:buFontTx/>
                <a:buChar char="-"/>
                <a:defRPr/>
              </a:pPr>
              <a:r>
                <a:rPr lang="zh-CN" altLang="en-US" sz="1600" dirty="0">
                  <a:latin typeface="幼圆" panose="02010509060101010101" pitchFamily="49" charset="-122"/>
                  <a:ea typeface="微软雅黑" panose="020B0503020204020204" pitchFamily="2" charset="-122"/>
                </a:rPr>
                <a:t> 客服人员</a:t>
              </a:r>
              <a:endParaRPr lang="en-US" altLang="zh-CN" sz="1600" dirty="0">
                <a:latin typeface="幼圆" panose="02010509060101010101" pitchFamily="49" charset="-122"/>
                <a:ea typeface="微软雅黑" panose="020B0503020204020204" pitchFamily="2" charset="-122"/>
              </a:endParaRPr>
            </a:p>
            <a:p>
              <a:pPr lvl="1" eaLnBrk="1" hangingPunct="1">
                <a:lnSpc>
                  <a:spcPct val="140000"/>
                </a:lnSpc>
                <a:spcBef>
                  <a:spcPct val="20000"/>
                </a:spcBef>
                <a:buFontTx/>
                <a:buChar char="-"/>
                <a:defRPr/>
              </a:pPr>
              <a:r>
                <a:rPr lang="zh-CN" altLang="en-US" sz="1600" dirty="0">
                  <a:latin typeface="幼圆" panose="02010509060101010101" pitchFamily="49" charset="-122"/>
                  <a:ea typeface="微软雅黑" panose="020B0503020204020204" pitchFamily="2" charset="-122"/>
                </a:rPr>
                <a:t> 客服规范</a:t>
              </a:r>
              <a:endParaRPr lang="en-US" altLang="zh-CN" sz="1600" dirty="0">
                <a:latin typeface="幼圆" panose="02010509060101010101" pitchFamily="49" charset="-122"/>
                <a:ea typeface="微软雅黑" panose="020B0503020204020204" pitchFamily="2" charset="-122"/>
              </a:endParaRPr>
            </a:p>
            <a:p>
              <a:pPr lvl="1" eaLnBrk="1" hangingPunct="1">
                <a:lnSpc>
                  <a:spcPct val="140000"/>
                </a:lnSpc>
                <a:spcBef>
                  <a:spcPct val="20000"/>
                </a:spcBef>
                <a:buFontTx/>
                <a:buChar char="-"/>
                <a:defRPr/>
              </a:pPr>
              <a:r>
                <a:rPr lang="en-US" altLang="zh-CN" sz="1600" dirty="0">
                  <a:latin typeface="幼圆" panose="02010509060101010101" pitchFamily="49" charset="-122"/>
                  <a:ea typeface="微软雅黑" panose="020B0503020204020204" pitchFamily="2" charset="-122"/>
                </a:rPr>
                <a:t> </a:t>
              </a:r>
              <a:r>
                <a:rPr lang="zh-CN" altLang="en-US" sz="1600" dirty="0">
                  <a:latin typeface="幼圆" panose="02010509060101010101" pitchFamily="49" charset="-122"/>
                  <a:ea typeface="微软雅黑" panose="020B0503020204020204" pitchFamily="2" charset="-122"/>
                </a:rPr>
                <a:t>客服工具</a:t>
              </a:r>
            </a:p>
            <a:p>
              <a:pPr eaLnBrk="1" hangingPunct="1">
                <a:lnSpc>
                  <a:spcPct val="140000"/>
                </a:lnSpc>
                <a:spcBef>
                  <a:spcPct val="20000"/>
                </a:spcBef>
                <a:buFont typeface="Wingdings" panose="05000000000000000000" pitchFamily="2" charset="2"/>
                <a:buNone/>
                <a:defRPr/>
              </a:pPr>
              <a:endParaRPr lang="zh-CN" altLang="en-US" sz="1600" dirty="0">
                <a:latin typeface="幼圆" panose="02010509060101010101" pitchFamily="49" charset="-122"/>
                <a:ea typeface="微软雅黑" panose="020B0503020204020204" pitchFamily="2" charset="-122"/>
              </a:endParaRPr>
            </a:p>
          </p:txBody>
        </p:sp>
        <p:sp>
          <p:nvSpPr>
            <p:cNvPr id="10" name="Rectangle 7"/>
            <p:cNvSpPr>
              <a:spLocks noChangeArrowheads="1"/>
            </p:cNvSpPr>
            <p:nvPr/>
          </p:nvSpPr>
          <p:spPr bwMode="gray">
            <a:xfrm>
              <a:off x="8793497" y="714897"/>
              <a:ext cx="2209597" cy="2987438"/>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lIns="0" tIns="0" rIns="0" bIns="0" anchor="ctr"/>
            <a:lstStyle>
              <a:lvl1pPr defTabSz="802005" eaLnBrk="0" hangingPunct="0">
                <a:defRPr>
                  <a:solidFill>
                    <a:schemeClr val="tx1"/>
                  </a:solidFill>
                  <a:latin typeface="Arial" panose="020B0604020202020204" pitchFamily="34" charset="0"/>
                  <a:ea typeface="宋体" panose="02010600030101010101" pitchFamily="2" charset="-122"/>
                </a:defRPr>
              </a:lvl1pPr>
              <a:lvl2pPr marL="742950" indent="-285750" defTabSz="802005" eaLnBrk="0" hangingPunct="0">
                <a:defRPr>
                  <a:solidFill>
                    <a:schemeClr val="tx1"/>
                  </a:solidFill>
                  <a:latin typeface="Arial" panose="020B0604020202020204" pitchFamily="34" charset="0"/>
                  <a:ea typeface="宋体" panose="02010600030101010101" pitchFamily="2" charset="-122"/>
                </a:defRPr>
              </a:lvl2pPr>
              <a:lvl3pPr marL="1143000" indent="-228600" defTabSz="802005" eaLnBrk="0" hangingPunct="0">
                <a:defRPr>
                  <a:solidFill>
                    <a:schemeClr val="tx1"/>
                  </a:solidFill>
                  <a:latin typeface="Arial" panose="020B0604020202020204" pitchFamily="34" charset="0"/>
                  <a:ea typeface="宋体" panose="02010600030101010101" pitchFamily="2" charset="-122"/>
                </a:defRPr>
              </a:lvl3pPr>
              <a:lvl4pPr marL="1600200" indent="-228600" defTabSz="802005" eaLnBrk="0" hangingPunct="0">
                <a:defRPr>
                  <a:solidFill>
                    <a:schemeClr val="tx1"/>
                  </a:solidFill>
                  <a:latin typeface="Arial" panose="020B0604020202020204" pitchFamily="34" charset="0"/>
                  <a:ea typeface="宋体" panose="02010600030101010101" pitchFamily="2" charset="-122"/>
                </a:defRPr>
              </a:lvl4pPr>
              <a:lvl5pPr marL="2057400" indent="-228600" defTabSz="802005" eaLnBrk="0" hangingPunct="0">
                <a:defRPr>
                  <a:solidFill>
                    <a:schemeClr val="tx1"/>
                  </a:solidFill>
                  <a:latin typeface="Arial" panose="020B0604020202020204" pitchFamily="34" charset="0"/>
                  <a:ea typeface="宋体" panose="02010600030101010101" pitchFamily="2" charset="-122"/>
                </a:defRPr>
              </a:lvl5pPr>
              <a:lvl6pPr marL="2514600" indent="-228600" defTabSz="8020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20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20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20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zh-CN" altLang="en-US" b="1" dirty="0">
                  <a:latin typeface="幼圆" panose="02010509060101010101" pitchFamily="49" charset="-122"/>
                  <a:ea typeface="微软雅黑" panose="020B0503020204020204" pitchFamily="2" charset="-122"/>
                </a:rPr>
                <a:t>营销：</a:t>
              </a:r>
              <a:endParaRPr lang="en-US" altLang="zh-CN" b="1" dirty="0">
                <a:latin typeface="幼圆" panose="02010509060101010101" pitchFamily="49" charset="-122"/>
                <a:ea typeface="微软雅黑" panose="020B0503020204020204" pitchFamily="2" charset="-122"/>
              </a:endParaRPr>
            </a:p>
            <a:p>
              <a:pPr marL="285750" indent="-285750">
                <a:lnSpc>
                  <a:spcPct val="150000"/>
                </a:lnSpc>
                <a:buFont typeface="Arial" panose="020B0604020202020204" pitchFamily="34" charset="0"/>
                <a:buChar char="•"/>
                <a:defRPr/>
              </a:pPr>
              <a:r>
                <a:rPr lang="zh-CN" altLang="en-US" dirty="0">
                  <a:latin typeface="幼圆" panose="02010509060101010101" pitchFamily="49" charset="-122"/>
                  <a:ea typeface="微软雅黑" panose="020B0503020204020204" pitchFamily="2" charset="-122"/>
                </a:rPr>
                <a:t>销售</a:t>
              </a:r>
            </a:p>
            <a:p>
              <a:pPr>
                <a:lnSpc>
                  <a:spcPct val="150000"/>
                </a:lnSpc>
                <a:buFont typeface="Wingdings" panose="05000000000000000000" pitchFamily="2" charset="2"/>
                <a:buNone/>
                <a:defRPr/>
              </a:pPr>
              <a:r>
                <a:rPr lang="en-GB" altLang="zh-CN" b="1" dirty="0">
                  <a:latin typeface="幼圆" panose="02010509060101010101" pitchFamily="49" charset="-122"/>
                  <a:ea typeface="幼圆" panose="02010509060101010101" pitchFamily="49" charset="-122"/>
                  <a:cs typeface="Arial" panose="020B0604020202020204" pitchFamily="34" charset="0"/>
                </a:rPr>
                <a:t> </a:t>
              </a:r>
              <a:r>
                <a:rPr lang="en-GB" altLang="zh-CN" sz="1600" dirty="0">
                  <a:latin typeface="幼圆" panose="02010509060101010101" pitchFamily="49" charset="-122"/>
                  <a:ea typeface="幼圆" panose="02010509060101010101" pitchFamily="49" charset="-122"/>
                  <a:cs typeface="Arial" panose="020B0604020202020204" pitchFamily="34" charset="0"/>
                </a:rPr>
                <a:t>- </a:t>
              </a:r>
              <a:r>
                <a:rPr lang="zh-CN" altLang="en-US" sz="1600" dirty="0">
                  <a:latin typeface="幼圆" panose="02010509060101010101" pitchFamily="49" charset="-122"/>
                  <a:ea typeface="幼圆" panose="02010509060101010101" pitchFamily="49" charset="-122"/>
                  <a:cs typeface="Arial" panose="020B0604020202020204" pitchFamily="34" charset="0"/>
                </a:rPr>
                <a:t>广告</a:t>
              </a:r>
              <a:r>
                <a:rPr lang="zh-CN" altLang="en-GB" sz="1600" dirty="0">
                  <a:latin typeface="幼圆" panose="02010509060101010101" pitchFamily="49" charset="-122"/>
                  <a:ea typeface="幼圆" panose="02010509060101010101" pitchFamily="49" charset="-122"/>
                  <a:cs typeface="Arial" panose="020B0604020202020204" pitchFamily="34" charset="0"/>
                </a:rPr>
                <a:t>销售</a:t>
              </a:r>
            </a:p>
            <a:p>
              <a:pPr>
                <a:lnSpc>
                  <a:spcPct val="150000"/>
                </a:lnSpc>
                <a:buFont typeface="Wingdings" panose="05000000000000000000" pitchFamily="2" charset="2"/>
                <a:buNone/>
                <a:defRPr/>
              </a:pPr>
              <a:r>
                <a:rPr lang="zh-CN" altLang="en-GB" b="1" dirty="0">
                  <a:latin typeface="幼圆" panose="02010509060101010101" pitchFamily="49" charset="-122"/>
                  <a:ea typeface="幼圆" panose="02010509060101010101" pitchFamily="49" charset="-122"/>
                  <a:cs typeface="Arial" panose="020B0604020202020204" pitchFamily="34" charset="0"/>
                </a:rPr>
                <a:t> </a:t>
              </a:r>
              <a:r>
                <a:rPr lang="en-GB" altLang="zh-CN" b="1" dirty="0">
                  <a:latin typeface="幼圆" panose="02010509060101010101" pitchFamily="49" charset="-122"/>
                  <a:ea typeface="幼圆" panose="02010509060101010101" pitchFamily="49" charset="-122"/>
                  <a:cs typeface="Arial" panose="020B0604020202020204" pitchFamily="34" charset="0"/>
                </a:rPr>
                <a:t>- </a:t>
              </a:r>
              <a:r>
                <a:rPr lang="zh-CN" altLang="en-US" dirty="0">
                  <a:latin typeface="幼圆" panose="02010509060101010101" pitchFamily="49" charset="-122"/>
                  <a:ea typeface="幼圆" panose="02010509060101010101" pitchFamily="49" charset="-122"/>
                  <a:cs typeface="Arial" panose="020B0604020202020204" pitchFamily="34" charset="0"/>
                </a:rPr>
                <a:t>会员</a:t>
              </a:r>
              <a:r>
                <a:rPr lang="zh-CN" altLang="en-GB" sz="1600" dirty="0">
                  <a:latin typeface="幼圆" panose="02010509060101010101" pitchFamily="49" charset="-122"/>
                  <a:ea typeface="幼圆" panose="02010509060101010101" pitchFamily="49" charset="-122"/>
                  <a:cs typeface="Arial" panose="020B0604020202020204" pitchFamily="34" charset="0"/>
                </a:rPr>
                <a:t>销售</a:t>
              </a:r>
            </a:p>
            <a:p>
              <a:pPr marL="285750" indent="-285750">
                <a:lnSpc>
                  <a:spcPct val="150000"/>
                </a:lnSpc>
                <a:buFont typeface="Arial" panose="020B0604020202020204" pitchFamily="34" charset="0"/>
                <a:buChar char="•"/>
                <a:defRPr/>
              </a:pPr>
              <a:r>
                <a:rPr lang="zh-CN" altLang="en-GB" sz="1600" dirty="0">
                  <a:latin typeface="幼圆" panose="02010509060101010101" pitchFamily="49" charset="-122"/>
                  <a:ea typeface="幼圆" panose="02010509060101010101" pitchFamily="49" charset="-122"/>
                  <a:cs typeface="Arial" panose="020B0604020202020204" pitchFamily="34" charset="0"/>
                </a:rPr>
                <a:t>市场</a:t>
              </a:r>
            </a:p>
            <a:p>
              <a:pPr>
                <a:lnSpc>
                  <a:spcPct val="150000"/>
                </a:lnSpc>
                <a:buFont typeface="Wingdings" panose="05000000000000000000" pitchFamily="2" charset="2"/>
                <a:buNone/>
                <a:defRPr/>
              </a:pPr>
              <a:r>
                <a:rPr lang="zh-CN" altLang="en-GB" sz="1600" dirty="0">
                  <a:latin typeface="幼圆" panose="02010509060101010101" pitchFamily="49" charset="-122"/>
                  <a:ea typeface="幼圆" panose="02010509060101010101" pitchFamily="49" charset="-122"/>
                  <a:cs typeface="Arial" panose="020B0604020202020204" pitchFamily="34" charset="0"/>
                </a:rPr>
                <a:t> </a:t>
              </a:r>
              <a:r>
                <a:rPr lang="en-GB" altLang="zh-CN" sz="1600" dirty="0">
                  <a:latin typeface="幼圆" panose="02010509060101010101" pitchFamily="49" charset="-122"/>
                  <a:ea typeface="幼圆" panose="02010509060101010101" pitchFamily="49" charset="-122"/>
                  <a:cs typeface="Arial" panose="020B0604020202020204" pitchFamily="34" charset="0"/>
                </a:rPr>
                <a:t>- </a:t>
              </a:r>
              <a:r>
                <a:rPr lang="zh-CN" altLang="en-US" sz="1600" dirty="0">
                  <a:latin typeface="幼圆" panose="02010509060101010101" pitchFamily="49" charset="-122"/>
                  <a:ea typeface="幼圆" panose="02010509060101010101" pitchFamily="49" charset="-122"/>
                  <a:cs typeface="Arial" panose="020B0604020202020204" pitchFamily="34" charset="0"/>
                </a:rPr>
                <a:t>网站</a:t>
              </a:r>
              <a:r>
                <a:rPr lang="zh-CN" altLang="en-GB" sz="1600" dirty="0">
                  <a:latin typeface="幼圆" panose="02010509060101010101" pitchFamily="49" charset="-122"/>
                  <a:ea typeface="幼圆" panose="02010509060101010101" pitchFamily="49" charset="-122"/>
                  <a:cs typeface="Arial" panose="020B0604020202020204" pitchFamily="34" charset="0"/>
                </a:rPr>
                <a:t>推广</a:t>
              </a:r>
            </a:p>
            <a:p>
              <a:pPr>
                <a:lnSpc>
                  <a:spcPct val="150000"/>
                </a:lnSpc>
                <a:buFont typeface="Wingdings" panose="05000000000000000000" pitchFamily="2" charset="2"/>
                <a:buNone/>
                <a:defRPr/>
              </a:pPr>
              <a:r>
                <a:rPr lang="zh-CN" altLang="en-GB" sz="1600" dirty="0">
                  <a:latin typeface="幼圆" panose="02010509060101010101" pitchFamily="49" charset="-122"/>
                  <a:ea typeface="幼圆" panose="02010509060101010101" pitchFamily="49" charset="-122"/>
                  <a:cs typeface="Arial" panose="020B0604020202020204" pitchFamily="34" charset="0"/>
                </a:rPr>
                <a:t> </a:t>
              </a:r>
              <a:r>
                <a:rPr lang="en-GB" altLang="zh-CN" sz="1600" dirty="0">
                  <a:latin typeface="幼圆" panose="02010509060101010101" pitchFamily="49" charset="-122"/>
                  <a:ea typeface="幼圆" panose="02010509060101010101" pitchFamily="49" charset="-122"/>
                  <a:cs typeface="Arial" panose="020B0604020202020204" pitchFamily="34" charset="0"/>
                </a:rPr>
                <a:t>- </a:t>
              </a:r>
              <a:r>
                <a:rPr lang="zh-CN" altLang="en-US" sz="1600" dirty="0">
                  <a:latin typeface="幼圆" panose="02010509060101010101" pitchFamily="49" charset="-122"/>
                  <a:ea typeface="幼圆" panose="02010509060101010101" pitchFamily="49" charset="-122"/>
                  <a:cs typeface="Arial" panose="020B0604020202020204" pitchFamily="34" charset="0"/>
                </a:rPr>
                <a:t>品牌推广</a:t>
              </a:r>
              <a:endParaRPr lang="en-US" altLang="zh-CN" sz="1600" dirty="0">
                <a:latin typeface="幼圆" panose="02010509060101010101" pitchFamily="49" charset="-122"/>
                <a:ea typeface="幼圆" panose="02010509060101010101" pitchFamily="49" charset="-122"/>
                <a:cs typeface="Arial" panose="020B0604020202020204" pitchFamily="34" charset="0"/>
              </a:endParaRPr>
            </a:p>
            <a:p>
              <a:pPr>
                <a:lnSpc>
                  <a:spcPct val="150000"/>
                </a:lnSpc>
                <a:buFont typeface="Wingdings" panose="05000000000000000000" pitchFamily="2" charset="2"/>
                <a:buNone/>
                <a:defRPr/>
              </a:pPr>
              <a:r>
                <a:rPr lang="en-US" altLang="zh-CN" sz="1600" dirty="0">
                  <a:latin typeface="幼圆" panose="02010509060101010101" pitchFamily="49" charset="-122"/>
                  <a:ea typeface="幼圆" panose="02010509060101010101" pitchFamily="49" charset="-122"/>
                  <a:cs typeface="Arial" panose="020B0604020202020204" pitchFamily="34" charset="0"/>
                </a:rPr>
                <a:t> - </a:t>
              </a:r>
              <a:r>
                <a:rPr lang="zh-CN" altLang="en-US" sz="1600" dirty="0">
                  <a:latin typeface="幼圆" panose="02010509060101010101" pitchFamily="49" charset="-122"/>
                  <a:ea typeface="幼圆" panose="02010509060101010101" pitchFamily="49" charset="-122"/>
                  <a:cs typeface="Arial" panose="020B0604020202020204" pitchFamily="34" charset="0"/>
                </a:rPr>
                <a:t>活动策划</a:t>
              </a:r>
              <a:endParaRPr lang="zh-CN" altLang="en-GB" sz="1600" dirty="0">
                <a:latin typeface="幼圆" panose="02010509060101010101" pitchFamily="49" charset="-122"/>
                <a:ea typeface="幼圆" panose="02010509060101010101" pitchFamily="49" charset="-122"/>
                <a:cs typeface="Arial" panose="020B0604020202020204" pitchFamily="34" charset="0"/>
              </a:endParaRPr>
            </a:p>
          </p:txBody>
        </p:sp>
        <p:grpSp>
          <p:nvGrpSpPr>
            <p:cNvPr id="11" name="组合 1"/>
            <p:cNvGrpSpPr/>
            <p:nvPr/>
          </p:nvGrpSpPr>
          <p:grpSpPr bwMode="auto">
            <a:xfrm>
              <a:off x="3101009" y="1325218"/>
              <a:ext cx="5691341" cy="4784034"/>
              <a:chOff x="2133600" y="1752600"/>
              <a:chExt cx="4894263" cy="4110038"/>
            </a:xfrm>
          </p:grpSpPr>
          <p:pic>
            <p:nvPicPr>
              <p:cNvPr id="100362" name="Picture 125"/>
              <p:cNvPicPr>
                <a:picLocks noChangeAspect="1" noChangeArrowheads="1"/>
              </p:cNvPicPr>
              <p:nvPr/>
            </p:nvPicPr>
            <p:blipFill>
              <a:blip r:embed="rId2">
                <a:lum bright="-30000"/>
              </a:blip>
              <a:srcRect/>
              <a:stretch>
                <a:fillRect/>
              </a:stretch>
            </p:blipFill>
            <p:spPr bwMode="auto">
              <a:xfrm>
                <a:off x="2438400" y="4724400"/>
                <a:ext cx="4110038" cy="1138238"/>
              </a:xfrm>
              <a:prstGeom prst="rect">
                <a:avLst/>
              </a:prstGeom>
              <a:noFill/>
              <a:ln w="9525">
                <a:noFill/>
                <a:miter lim="800000"/>
                <a:headEnd/>
                <a:tailEnd/>
              </a:ln>
            </p:spPr>
          </p:pic>
          <p:grpSp>
            <p:nvGrpSpPr>
              <p:cNvPr id="13" name="Group 8"/>
              <p:cNvGrpSpPr/>
              <p:nvPr/>
            </p:nvGrpSpPr>
            <p:grpSpPr bwMode="auto">
              <a:xfrm>
                <a:off x="2743200" y="1752600"/>
                <a:ext cx="3471863" cy="3467100"/>
                <a:chOff x="1749" y="1113"/>
                <a:chExt cx="2187" cy="2184"/>
              </a:xfrm>
            </p:grpSpPr>
            <p:sp>
              <p:nvSpPr>
                <p:cNvPr id="76" name="Oval 6"/>
                <p:cNvSpPr>
                  <a:spLocks noChangeArrowheads="1"/>
                </p:cNvSpPr>
                <p:nvPr/>
              </p:nvSpPr>
              <p:spPr bwMode="gray">
                <a:xfrm>
                  <a:off x="1749" y="1113"/>
                  <a:ext cx="2187" cy="2197"/>
                </a:xfrm>
                <a:prstGeom prst="ellipse">
                  <a:avLst/>
                </a:prstGeom>
                <a:solidFill>
                  <a:srgbClr val="777777"/>
                </a:solidFill>
                <a:ln w="9525">
                  <a:round/>
                </a:ln>
                <a:scene3d>
                  <a:camera prst="legacyPerspectiveTop"/>
                  <a:lightRig rig="legacyFlat4" dir="t"/>
                </a:scene3d>
                <a:sp3d extrusionH="887400" prstMaterial="legacyMatte">
                  <a:bevelT w="13500" h="13500" prst="angle"/>
                  <a:bevelB w="13500" h="13500" prst="angle"/>
                  <a:extrusionClr>
                    <a:srgbClr val="FFFFFF"/>
                  </a:extrusionClr>
                </a:sp3d>
              </p:spPr>
              <p:txBody>
                <a:bodyPr>
                  <a:flatTx/>
                </a:bodyPr>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77" name="Oval 8"/>
                <p:cNvSpPr>
                  <a:spLocks noChangeArrowheads="1"/>
                </p:cNvSpPr>
                <p:nvPr/>
              </p:nvSpPr>
              <p:spPr bwMode="gray">
                <a:xfrm>
                  <a:off x="1755" y="1119"/>
                  <a:ext cx="2169" cy="2185"/>
                </a:xfrm>
                <a:prstGeom prst="ellipse">
                  <a:avLst/>
                </a:prstGeom>
                <a:gradFill rotWithShape="1">
                  <a:gsLst>
                    <a:gs pos="0">
                      <a:srgbClr val="9F9F9F"/>
                    </a:gs>
                    <a:gs pos="100000">
                      <a:srgbClr val="E4E4E4"/>
                    </a:gs>
                  </a:gsLst>
                  <a:lin ang="2700000" scaled="1"/>
                </a:gradFill>
                <a:ln w="19050">
                  <a:solidFill>
                    <a:srgbClr val="FFFFFF"/>
                  </a:solidFill>
                  <a:round/>
                </a:ln>
              </p:spPr>
              <p:txBody>
                <a:bodyPr wrap="none" anchor="ctr"/>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78" name="Oval 9"/>
                <p:cNvSpPr>
                  <a:spLocks noChangeArrowheads="1"/>
                </p:cNvSpPr>
                <p:nvPr/>
              </p:nvSpPr>
              <p:spPr bwMode="gray">
                <a:xfrm>
                  <a:off x="1980" y="1343"/>
                  <a:ext cx="1724" cy="1738"/>
                </a:xfrm>
                <a:prstGeom prst="ellipse">
                  <a:avLst/>
                </a:prstGeom>
                <a:gradFill rotWithShape="1">
                  <a:gsLst>
                    <a:gs pos="0">
                      <a:srgbClr val="FFFFFF"/>
                    </a:gs>
                    <a:gs pos="100000">
                      <a:srgbClr val="EAEAEA"/>
                    </a:gs>
                  </a:gsLst>
                  <a:lin ang="2700000" scaled="1"/>
                </a:gradFill>
                <a:ln w="19050">
                  <a:solidFill>
                    <a:srgbClr val="FFFFFF"/>
                  </a:solidFill>
                  <a:round/>
                </a:ln>
              </p:spPr>
              <p:txBody>
                <a:bodyPr/>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79" name="Oval 10"/>
                <p:cNvSpPr>
                  <a:spLocks noChangeArrowheads="1"/>
                </p:cNvSpPr>
                <p:nvPr/>
              </p:nvSpPr>
              <p:spPr bwMode="gray">
                <a:xfrm>
                  <a:off x="2196" y="1558"/>
                  <a:ext cx="1297" cy="1307"/>
                </a:xfrm>
                <a:prstGeom prst="ellipse">
                  <a:avLst/>
                </a:prstGeom>
                <a:gradFill rotWithShape="1">
                  <a:gsLst>
                    <a:gs pos="0">
                      <a:srgbClr val="333333"/>
                    </a:gs>
                    <a:gs pos="100000">
                      <a:srgbClr val="B1B1B1"/>
                    </a:gs>
                  </a:gsLst>
                  <a:lin ang="2700000" scaled="1"/>
                </a:gradFill>
                <a:ln w="19050">
                  <a:solidFill>
                    <a:srgbClr val="FFFFFF"/>
                  </a:solidFill>
                  <a:round/>
                </a:ln>
              </p:spPr>
              <p:txBody>
                <a:bodyPr/>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80" name="Oval 11"/>
                <p:cNvSpPr>
                  <a:spLocks noChangeArrowheads="1"/>
                </p:cNvSpPr>
                <p:nvPr/>
              </p:nvSpPr>
              <p:spPr bwMode="gray">
                <a:xfrm>
                  <a:off x="2400" y="1763"/>
                  <a:ext cx="887" cy="899"/>
                </a:xfrm>
                <a:prstGeom prst="ellipse">
                  <a:avLst/>
                </a:prstGeom>
                <a:gradFill rotWithShape="1">
                  <a:gsLst>
                    <a:gs pos="0">
                      <a:srgbClr val="FFFFFF"/>
                    </a:gs>
                    <a:gs pos="100000">
                      <a:srgbClr val="EAEAEA"/>
                    </a:gs>
                  </a:gsLst>
                  <a:lin ang="2700000" scaled="1"/>
                </a:gradFill>
                <a:ln w="19050">
                  <a:solidFill>
                    <a:srgbClr val="FFFFFF"/>
                  </a:solidFill>
                  <a:round/>
                </a:ln>
              </p:spPr>
              <p:txBody>
                <a:bodyPr/>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sp>
              <p:nvSpPr>
                <p:cNvPr id="81" name="Oval 12"/>
                <p:cNvSpPr>
                  <a:spLocks noChangeArrowheads="1"/>
                </p:cNvSpPr>
                <p:nvPr/>
              </p:nvSpPr>
              <p:spPr bwMode="gray">
                <a:xfrm flipV="1">
                  <a:off x="2577" y="1939"/>
                  <a:ext cx="533" cy="533"/>
                </a:xfrm>
                <a:prstGeom prst="ellipse">
                  <a:avLst/>
                </a:prstGeom>
                <a:solidFill>
                  <a:schemeClr val="bg2">
                    <a:lumMod val="75000"/>
                  </a:schemeClr>
                </a:solidFill>
                <a:ln w="9525">
                  <a:solidFill>
                    <a:srgbClr val="E2E2E2"/>
                  </a:solidFill>
                  <a:round/>
                </a:ln>
              </p:spPr>
              <p:txBody>
                <a:bodyPr rot="10800000"/>
                <a:lstStyle/>
                <a:p>
                  <a:pPr>
                    <a:defRPr/>
                  </a:pPr>
                  <a:endParaRPr lang="en-GB" altLang="zh-CN" kern="0">
                    <a:solidFill>
                      <a:srgbClr val="000000"/>
                    </a:solidFill>
                    <a:latin typeface="宋体" panose="02010600030101010101" pitchFamily="2" charset="-122"/>
                    <a:ea typeface="宋体" panose="02010600030101010101" pitchFamily="2" charset="-122"/>
                    <a:cs typeface="Arial" panose="020B0604020202020204" pitchFamily="34" charset="0"/>
                  </a:endParaRPr>
                </a:p>
              </p:txBody>
            </p:sp>
          </p:grpSp>
          <p:grpSp>
            <p:nvGrpSpPr>
              <p:cNvPr id="14" name="Group 19"/>
              <p:cNvGrpSpPr/>
              <p:nvPr/>
            </p:nvGrpSpPr>
            <p:grpSpPr bwMode="auto">
              <a:xfrm>
                <a:off x="3752850" y="2886075"/>
                <a:ext cx="609600" cy="609600"/>
                <a:chOff x="-180" y="2946"/>
                <a:chExt cx="384" cy="384"/>
              </a:xfrm>
            </p:grpSpPr>
            <p:sp>
              <p:nvSpPr>
                <p:cNvPr id="73" name="Oval 20"/>
                <p:cNvSpPr>
                  <a:spLocks noChangeArrowheads="1"/>
                </p:cNvSpPr>
                <p:nvPr/>
              </p:nvSpPr>
              <p:spPr bwMode="auto">
                <a:xfrm>
                  <a:off x="-120" y="2998"/>
                  <a:ext cx="267" cy="264"/>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74" name="Oval 21"/>
                <p:cNvSpPr>
                  <a:spLocks noChangeArrowheads="1"/>
                </p:cNvSpPr>
                <p:nvPr/>
              </p:nvSpPr>
              <p:spPr bwMode="auto">
                <a:xfrm>
                  <a:off x="-44" y="3082"/>
                  <a:ext cx="114" cy="104"/>
                </a:xfrm>
                <a:prstGeom prst="ellipse">
                  <a:avLst/>
                </a:prstGeom>
                <a:solidFill>
                  <a:srgbClr val="BCBCBC"/>
                </a:solid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75" name="Oval 22"/>
                <p:cNvSpPr>
                  <a:spLocks noChangeArrowheads="1"/>
                </p:cNvSpPr>
                <p:nvPr/>
              </p:nvSpPr>
              <p:spPr bwMode="auto">
                <a:xfrm>
                  <a:off x="-180" y="2946"/>
                  <a:ext cx="391" cy="371"/>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15" name="Group 23"/>
              <p:cNvGrpSpPr/>
              <p:nvPr/>
            </p:nvGrpSpPr>
            <p:grpSpPr bwMode="auto">
              <a:xfrm>
                <a:off x="4879975" y="2676525"/>
                <a:ext cx="609600" cy="609600"/>
                <a:chOff x="-180" y="2946"/>
                <a:chExt cx="384" cy="384"/>
              </a:xfrm>
            </p:grpSpPr>
            <p:sp>
              <p:nvSpPr>
                <p:cNvPr id="70" name="Oval 24"/>
                <p:cNvSpPr>
                  <a:spLocks noChangeArrowheads="1"/>
                </p:cNvSpPr>
                <p:nvPr/>
              </p:nvSpPr>
              <p:spPr bwMode="auto">
                <a:xfrm>
                  <a:off x="-120" y="3006"/>
                  <a:ext cx="267" cy="256"/>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71" name="Oval 25"/>
                <p:cNvSpPr>
                  <a:spLocks noChangeArrowheads="1"/>
                </p:cNvSpPr>
                <p:nvPr/>
              </p:nvSpPr>
              <p:spPr bwMode="auto">
                <a:xfrm>
                  <a:off x="-44" y="3082"/>
                  <a:ext cx="114" cy="104"/>
                </a:xfrm>
                <a:prstGeom prst="ellipse">
                  <a:avLst/>
                </a:prstGeom>
                <a:solidFill>
                  <a:srgbClr val="5F5F5F"/>
                </a:solid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72" name="Oval 26"/>
                <p:cNvSpPr>
                  <a:spLocks noChangeArrowheads="1"/>
                </p:cNvSpPr>
                <p:nvPr/>
              </p:nvSpPr>
              <p:spPr bwMode="auto">
                <a:xfrm>
                  <a:off x="-180" y="2946"/>
                  <a:ext cx="391" cy="363"/>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34" name="Group 27"/>
              <p:cNvGrpSpPr/>
              <p:nvPr/>
            </p:nvGrpSpPr>
            <p:grpSpPr bwMode="auto">
              <a:xfrm>
                <a:off x="4260850" y="3370263"/>
                <a:ext cx="609600" cy="609600"/>
                <a:chOff x="-180" y="2946"/>
                <a:chExt cx="384" cy="384"/>
              </a:xfrm>
            </p:grpSpPr>
            <p:sp>
              <p:nvSpPr>
                <p:cNvPr id="67" name="Oval 28"/>
                <p:cNvSpPr>
                  <a:spLocks noChangeArrowheads="1"/>
                </p:cNvSpPr>
                <p:nvPr/>
              </p:nvSpPr>
              <p:spPr bwMode="auto">
                <a:xfrm>
                  <a:off x="-120" y="3011"/>
                  <a:ext cx="263" cy="259"/>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8" name="Oval 29"/>
                <p:cNvSpPr>
                  <a:spLocks noChangeArrowheads="1"/>
                </p:cNvSpPr>
                <p:nvPr/>
              </p:nvSpPr>
              <p:spPr bwMode="auto">
                <a:xfrm>
                  <a:off x="-44" y="3090"/>
                  <a:ext cx="112" cy="112"/>
                </a:xfrm>
                <a:prstGeom prst="ellipse">
                  <a:avLst/>
                </a:prstGeom>
                <a:solidFill>
                  <a:srgbClr val="6D0303"/>
                </a:solid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9" name="Oval 30"/>
                <p:cNvSpPr>
                  <a:spLocks noChangeArrowheads="1"/>
                </p:cNvSpPr>
                <p:nvPr/>
              </p:nvSpPr>
              <p:spPr bwMode="auto">
                <a:xfrm>
                  <a:off x="-173" y="2946"/>
                  <a:ext cx="384" cy="397"/>
                </a:xfrm>
                <a:prstGeom prst="ellipse">
                  <a:avLst/>
                </a:prstGeom>
                <a:noFill/>
                <a:ln w="9525">
                  <a:solidFill>
                    <a:srgbClr val="000000"/>
                  </a:solidFill>
                  <a:round/>
                </a:ln>
              </p:spPr>
              <p:txBody>
                <a:bodyPr wrap="none" anchor="ct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35" name="Group 34"/>
              <p:cNvGrpSpPr/>
              <p:nvPr/>
            </p:nvGrpSpPr>
            <p:grpSpPr bwMode="auto">
              <a:xfrm rot="9000762">
                <a:off x="2133600" y="2133600"/>
                <a:ext cx="1655763" cy="1571625"/>
                <a:chOff x="3097" y="1092"/>
                <a:chExt cx="788" cy="748"/>
              </a:xfrm>
            </p:grpSpPr>
            <p:grpSp>
              <p:nvGrpSpPr>
                <p:cNvPr id="36" name="Group 35"/>
                <p:cNvGrpSpPr/>
                <p:nvPr/>
              </p:nvGrpSpPr>
              <p:grpSpPr bwMode="auto">
                <a:xfrm>
                  <a:off x="3146" y="1103"/>
                  <a:ext cx="739" cy="737"/>
                  <a:chOff x="3146" y="1103"/>
                  <a:chExt cx="739" cy="737"/>
                </a:xfrm>
              </p:grpSpPr>
              <p:sp>
                <p:nvSpPr>
                  <p:cNvPr id="62" name="Freeform 36"/>
                  <p:cNvSpPr/>
                  <p:nvPr/>
                </p:nvSpPr>
                <p:spPr bwMode="gray">
                  <a:xfrm rot="10521890">
                    <a:off x="3148" y="1111"/>
                    <a:ext cx="370" cy="416"/>
                  </a:xfrm>
                  <a:custGeom>
                    <a:avLst/>
                    <a:gdLst>
                      <a:gd name="T0" fmla="*/ 311 w 365"/>
                      <a:gd name="T1" fmla="*/ 291 h 456"/>
                      <a:gd name="T2" fmla="*/ 213 w 365"/>
                      <a:gd name="T3" fmla="*/ 192 h 456"/>
                      <a:gd name="T4" fmla="*/ 23 w 365"/>
                      <a:gd name="T5" fmla="*/ 38 h 456"/>
                      <a:gd name="T6" fmla="*/ 23 w 365"/>
                      <a:gd name="T7" fmla="*/ 78 h 456"/>
                      <a:gd name="T8" fmla="*/ 147 w 365"/>
                      <a:gd name="T9" fmla="*/ 251 h 456"/>
                      <a:gd name="T10" fmla="*/ 242 w 365"/>
                      <a:gd name="T11" fmla="*/ 347 h 456"/>
                      <a:gd name="T12" fmla="*/ 331 w 365"/>
                      <a:gd name="T13" fmla="*/ 409 h 456"/>
                      <a:gd name="T14" fmla="*/ 371 w 365"/>
                      <a:gd name="T15" fmla="*/ 374 h 456"/>
                      <a:gd name="T16" fmla="*/ 311 w 365"/>
                      <a:gd name="T17" fmla="*/ 291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
                      <a:gd name="T28" fmla="*/ 0 h 456"/>
                      <a:gd name="T29" fmla="*/ 365 w 365"/>
                      <a:gd name="T30" fmla="*/ 456 h 4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rotWithShape="1">
                    <a:gsLst>
                      <a:gs pos="0">
                        <a:srgbClr val="00060B"/>
                      </a:gs>
                      <a:gs pos="100000">
                        <a:srgbClr val="0061B2"/>
                      </a:gs>
                    </a:gsLst>
                    <a:lin ang="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3" name="Freeform 37"/>
                  <p:cNvSpPr/>
                  <p:nvPr/>
                </p:nvSpPr>
                <p:spPr bwMode="gray">
                  <a:xfrm rot="10521890">
                    <a:off x="3381" y="1247"/>
                    <a:ext cx="508" cy="346"/>
                  </a:xfrm>
                  <a:custGeom>
                    <a:avLst/>
                    <a:gdLst>
                      <a:gd name="T0" fmla="*/ 204 w 501"/>
                      <a:gd name="T1" fmla="*/ 0 h 383"/>
                      <a:gd name="T2" fmla="*/ 27 w 501"/>
                      <a:gd name="T3" fmla="*/ 45 h 383"/>
                      <a:gd name="T4" fmla="*/ 438 w 501"/>
                      <a:gd name="T5" fmla="*/ 347 h 383"/>
                      <a:gd name="T6" fmla="*/ 509 w 501"/>
                      <a:gd name="T7" fmla="*/ 287 h 383"/>
                      <a:gd name="T8" fmla="*/ 204 w 501"/>
                      <a:gd name="T9" fmla="*/ 0 h 383"/>
                      <a:gd name="T10" fmla="*/ 0 60000 65536"/>
                      <a:gd name="T11" fmla="*/ 0 60000 65536"/>
                      <a:gd name="T12" fmla="*/ 0 60000 65536"/>
                      <a:gd name="T13" fmla="*/ 0 60000 65536"/>
                      <a:gd name="T14" fmla="*/ 0 60000 65536"/>
                      <a:gd name="T15" fmla="*/ 0 w 501"/>
                      <a:gd name="T16" fmla="*/ 0 h 383"/>
                      <a:gd name="T17" fmla="*/ 501 w 501"/>
                      <a:gd name="T18" fmla="*/ 383 h 383"/>
                    </a:gdLst>
                    <a:ahLst/>
                    <a:cxnLst>
                      <a:cxn ang="T10">
                        <a:pos x="T0" y="T1"/>
                      </a:cxn>
                      <a:cxn ang="T11">
                        <a:pos x="T2" y="T3"/>
                      </a:cxn>
                      <a:cxn ang="T12">
                        <a:pos x="T4" y="T5"/>
                      </a:cxn>
                      <a:cxn ang="T13">
                        <a:pos x="T6" y="T7"/>
                      </a:cxn>
                      <a:cxn ang="T14">
                        <a:pos x="T8" y="T9"/>
                      </a:cxn>
                    </a:cxnLst>
                    <a:rect l="T15" t="T16" r="T17" b="T18"/>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gradFill rotWithShape="1">
                    <a:gsLst>
                      <a:gs pos="0">
                        <a:srgbClr val="69A2E1"/>
                      </a:gs>
                      <a:gs pos="100000">
                        <a:srgbClr val="A4C6ED"/>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4" name="Freeform 38"/>
                  <p:cNvSpPr/>
                  <p:nvPr/>
                </p:nvSpPr>
                <p:spPr bwMode="gray">
                  <a:xfrm rot="10521890">
                    <a:off x="3313" y="1329"/>
                    <a:ext cx="389" cy="531"/>
                  </a:xfrm>
                  <a:custGeom>
                    <a:avLst/>
                    <a:gdLst>
                      <a:gd name="T0" fmla="*/ 128 w 383"/>
                      <a:gd name="T1" fmla="*/ 5 h 586"/>
                      <a:gd name="T2" fmla="*/ 0 w 383"/>
                      <a:gd name="T3" fmla="*/ 244 h 586"/>
                      <a:gd name="T4" fmla="*/ 305 w 383"/>
                      <a:gd name="T5" fmla="*/ 531 h 586"/>
                      <a:gd name="T6" fmla="*/ 389 w 383"/>
                      <a:gd name="T7" fmla="*/ 401 h 586"/>
                      <a:gd name="T8" fmla="*/ 128 w 383"/>
                      <a:gd name="T9" fmla="*/ 5 h 586"/>
                      <a:gd name="T10" fmla="*/ 0 60000 65536"/>
                      <a:gd name="T11" fmla="*/ 0 60000 65536"/>
                      <a:gd name="T12" fmla="*/ 0 60000 65536"/>
                      <a:gd name="T13" fmla="*/ 0 60000 65536"/>
                      <a:gd name="T14" fmla="*/ 0 60000 65536"/>
                      <a:gd name="T15" fmla="*/ 0 w 383"/>
                      <a:gd name="T16" fmla="*/ 0 h 586"/>
                      <a:gd name="T17" fmla="*/ 383 w 383"/>
                      <a:gd name="T18" fmla="*/ 586 h 586"/>
                    </a:gdLst>
                    <a:ahLst/>
                    <a:cxnLst>
                      <a:cxn ang="T10">
                        <a:pos x="T0" y="T1"/>
                      </a:cxn>
                      <a:cxn ang="T11">
                        <a:pos x="T2" y="T3"/>
                      </a:cxn>
                      <a:cxn ang="T12">
                        <a:pos x="T4" y="T5"/>
                      </a:cxn>
                      <a:cxn ang="T13">
                        <a:pos x="T6" y="T7"/>
                      </a:cxn>
                      <a:cxn ang="T14">
                        <a:pos x="T8" y="T9"/>
                      </a:cxn>
                    </a:cxnLst>
                    <a:rect l="T15" t="T16" r="T17" b="T18"/>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gradFill rotWithShape="1">
                    <a:gsLst>
                      <a:gs pos="0">
                        <a:srgbClr val="8CB8E8"/>
                      </a:gs>
                      <a:gs pos="100000">
                        <a:srgbClr val="69A2E1"/>
                      </a:gs>
                    </a:gsLst>
                    <a:lin ang="54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5" name="Freeform 39"/>
                  <p:cNvSpPr/>
                  <p:nvPr/>
                </p:nvSpPr>
                <p:spPr bwMode="gray">
                  <a:xfrm rot="10521890">
                    <a:off x="3379" y="1181"/>
                    <a:ext cx="306" cy="425"/>
                  </a:xfrm>
                  <a:custGeom>
                    <a:avLst/>
                    <a:gdLst>
                      <a:gd name="T0" fmla="*/ 0 w 300"/>
                      <a:gd name="T1" fmla="*/ 0 h 466"/>
                      <a:gd name="T2" fmla="*/ 41 w 300"/>
                      <a:gd name="T3" fmla="*/ 254 h 466"/>
                      <a:gd name="T4" fmla="*/ 273 w 300"/>
                      <a:gd name="T5" fmla="*/ 422 h 466"/>
                      <a:gd name="T6" fmla="*/ 305 w 300"/>
                      <a:gd name="T7" fmla="*/ 287 h 466"/>
                      <a:gd name="T8" fmla="*/ 0 w 300"/>
                      <a:gd name="T9" fmla="*/ 0 h 466"/>
                      <a:gd name="T10" fmla="*/ 0 60000 65536"/>
                      <a:gd name="T11" fmla="*/ 0 60000 65536"/>
                      <a:gd name="T12" fmla="*/ 0 60000 65536"/>
                      <a:gd name="T13" fmla="*/ 0 60000 65536"/>
                      <a:gd name="T14" fmla="*/ 0 60000 65536"/>
                      <a:gd name="T15" fmla="*/ 0 w 300"/>
                      <a:gd name="T16" fmla="*/ 0 h 466"/>
                      <a:gd name="T17" fmla="*/ 300 w 300"/>
                      <a:gd name="T18" fmla="*/ 466 h 466"/>
                    </a:gdLst>
                    <a:ahLst/>
                    <a:cxnLst>
                      <a:cxn ang="T10">
                        <a:pos x="T0" y="T1"/>
                      </a:cxn>
                      <a:cxn ang="T11">
                        <a:pos x="T2" y="T3"/>
                      </a:cxn>
                      <a:cxn ang="T12">
                        <a:pos x="T4" y="T5"/>
                      </a:cxn>
                      <a:cxn ang="T13">
                        <a:pos x="T6" y="T7"/>
                      </a:cxn>
                      <a:cxn ang="T14">
                        <a:pos x="T8" y="T9"/>
                      </a:cxn>
                    </a:cxnLst>
                    <a:rect l="T15" t="T16" r="T17" b="T18"/>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rotWithShape="1">
                    <a:gsLst>
                      <a:gs pos="0">
                        <a:srgbClr val="0061B2"/>
                      </a:gs>
                      <a:gs pos="100000">
                        <a:srgbClr val="002D52"/>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6" name="Freeform 40"/>
                  <p:cNvSpPr/>
                  <p:nvPr/>
                </p:nvSpPr>
                <p:spPr bwMode="gray">
                  <a:xfrm rot="10521890">
                    <a:off x="3243" y="1316"/>
                    <a:ext cx="442" cy="323"/>
                  </a:xfrm>
                  <a:custGeom>
                    <a:avLst/>
                    <a:gdLst>
                      <a:gd name="T0" fmla="*/ 0 w 435"/>
                      <a:gd name="T1" fmla="*/ 34 h 354"/>
                      <a:gd name="T2" fmla="*/ 283 w 435"/>
                      <a:gd name="T3" fmla="*/ 32 h 354"/>
                      <a:gd name="T4" fmla="*/ 441 w 435"/>
                      <a:gd name="T5" fmla="*/ 272 h 354"/>
                      <a:gd name="T6" fmla="*/ 304 w 435"/>
                      <a:gd name="T7" fmla="*/ 321 h 354"/>
                      <a:gd name="T8" fmla="*/ 0 w 435"/>
                      <a:gd name="T9" fmla="*/ 34 h 354"/>
                      <a:gd name="T10" fmla="*/ 0 60000 65536"/>
                      <a:gd name="T11" fmla="*/ 0 60000 65536"/>
                      <a:gd name="T12" fmla="*/ 0 60000 65536"/>
                      <a:gd name="T13" fmla="*/ 0 60000 65536"/>
                      <a:gd name="T14" fmla="*/ 0 60000 65536"/>
                      <a:gd name="T15" fmla="*/ 0 w 435"/>
                      <a:gd name="T16" fmla="*/ 0 h 354"/>
                      <a:gd name="T17" fmla="*/ 435 w 435"/>
                      <a:gd name="T18" fmla="*/ 354 h 354"/>
                    </a:gdLst>
                    <a:ahLst/>
                    <a:cxnLst>
                      <a:cxn ang="T10">
                        <a:pos x="T0" y="T1"/>
                      </a:cxn>
                      <a:cxn ang="T11">
                        <a:pos x="T2" y="T3"/>
                      </a:cxn>
                      <a:cxn ang="T12">
                        <a:pos x="T4" y="T5"/>
                      </a:cxn>
                      <a:cxn ang="T13">
                        <a:pos x="T6" y="T7"/>
                      </a:cxn>
                      <a:cxn ang="T14">
                        <a:pos x="T8" y="T9"/>
                      </a:cxn>
                    </a:cxnLst>
                    <a:rect l="T15" t="T16" r="T17" b="T18"/>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rotWithShape="1">
                    <a:gsLst>
                      <a:gs pos="0">
                        <a:srgbClr val="001D36"/>
                      </a:gs>
                      <a:gs pos="100000">
                        <a:srgbClr val="0061B2"/>
                      </a:gs>
                    </a:gsLst>
                    <a:lin ang="27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37" name="Group 41"/>
                <p:cNvGrpSpPr/>
                <p:nvPr/>
              </p:nvGrpSpPr>
              <p:grpSpPr bwMode="auto">
                <a:xfrm>
                  <a:off x="3097" y="1092"/>
                  <a:ext cx="141" cy="122"/>
                  <a:chOff x="3097" y="1092"/>
                  <a:chExt cx="141" cy="122"/>
                </a:xfrm>
              </p:grpSpPr>
              <p:sp>
                <p:nvSpPr>
                  <p:cNvPr id="60" name="Freeform 42"/>
                  <p:cNvSpPr/>
                  <p:nvPr/>
                </p:nvSpPr>
                <p:spPr bwMode="gray">
                  <a:xfrm rot="10521890">
                    <a:off x="3098" y="1093"/>
                    <a:ext cx="62" cy="61"/>
                  </a:xfrm>
                  <a:custGeom>
                    <a:avLst/>
                    <a:gdLst>
                      <a:gd name="T0" fmla="*/ 62 w 61"/>
                      <a:gd name="T1" fmla="*/ 61 h 68"/>
                      <a:gd name="T2" fmla="*/ 3 w 61"/>
                      <a:gd name="T3" fmla="*/ 14 h 68"/>
                      <a:gd name="T4" fmla="*/ 0 w 61"/>
                      <a:gd name="T5" fmla="*/ 12 h 68"/>
                      <a:gd name="T6" fmla="*/ 8 w 61"/>
                      <a:gd name="T7" fmla="*/ 0 h 68"/>
                      <a:gd name="T8" fmla="*/ 10 w 61"/>
                      <a:gd name="T9" fmla="*/ 3 h 68"/>
                      <a:gd name="T10" fmla="*/ 62 w 61"/>
                      <a:gd name="T11" fmla="*/ 60 h 68"/>
                      <a:gd name="T12" fmla="*/ 62 w 61"/>
                      <a:gd name="T13" fmla="*/ 61 h 68"/>
                      <a:gd name="T14" fmla="*/ 0 60000 65536"/>
                      <a:gd name="T15" fmla="*/ 0 60000 65536"/>
                      <a:gd name="T16" fmla="*/ 0 60000 65536"/>
                      <a:gd name="T17" fmla="*/ 0 60000 65536"/>
                      <a:gd name="T18" fmla="*/ 0 60000 65536"/>
                      <a:gd name="T19" fmla="*/ 0 60000 65536"/>
                      <a:gd name="T20" fmla="*/ 0 60000 65536"/>
                      <a:gd name="T21" fmla="*/ 0 w 61"/>
                      <a:gd name="T22" fmla="*/ 0 h 68"/>
                      <a:gd name="T23" fmla="*/ 61 w 6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764C00"/>
                      </a:gs>
                      <a:gs pos="100000">
                        <a:srgbClr val="FEA501"/>
                      </a:gs>
                    </a:gsLst>
                    <a:lin ang="27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61" name="Freeform 43"/>
                  <p:cNvSpPr/>
                  <p:nvPr/>
                </p:nvSpPr>
                <p:spPr bwMode="gray">
                  <a:xfrm rot="10521890">
                    <a:off x="3130" y="1117"/>
                    <a:ext cx="108" cy="101"/>
                  </a:xfrm>
                  <a:custGeom>
                    <a:avLst/>
                    <a:gdLst>
                      <a:gd name="T0" fmla="*/ 61 w 106"/>
                      <a:gd name="T1" fmla="*/ 0 h 113"/>
                      <a:gd name="T2" fmla="*/ 41 w 106"/>
                      <a:gd name="T3" fmla="*/ 37 h 113"/>
                      <a:gd name="T4" fmla="*/ 0 w 106"/>
                      <a:gd name="T5" fmla="*/ 51 h 113"/>
                      <a:gd name="T6" fmla="*/ 65 w 106"/>
                      <a:gd name="T7" fmla="*/ 96 h 113"/>
                      <a:gd name="T8" fmla="*/ 104 w 106"/>
                      <a:gd name="T9" fmla="*/ 60 h 113"/>
                      <a:gd name="T10" fmla="*/ 61 w 106"/>
                      <a:gd name="T11" fmla="*/ 0 h 113"/>
                      <a:gd name="T12" fmla="*/ 0 60000 65536"/>
                      <a:gd name="T13" fmla="*/ 0 60000 65536"/>
                      <a:gd name="T14" fmla="*/ 0 60000 65536"/>
                      <a:gd name="T15" fmla="*/ 0 60000 65536"/>
                      <a:gd name="T16" fmla="*/ 0 60000 65536"/>
                      <a:gd name="T17" fmla="*/ 0 60000 65536"/>
                      <a:gd name="T18" fmla="*/ 0 w 106"/>
                      <a:gd name="T19" fmla="*/ 0 h 113"/>
                      <a:gd name="T20" fmla="*/ 106 w 106"/>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rotWithShape="1">
                    <a:gsLst>
                      <a:gs pos="0">
                        <a:srgbClr val="000000"/>
                      </a:gs>
                      <a:gs pos="100000">
                        <a:srgbClr val="FEA501"/>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38" name="Group 44"/>
                <p:cNvGrpSpPr/>
                <p:nvPr/>
              </p:nvGrpSpPr>
              <p:grpSpPr bwMode="auto">
                <a:xfrm rot="10521890">
                  <a:off x="3137" y="1122"/>
                  <a:ext cx="96" cy="86"/>
                  <a:chOff x="2760" y="2156"/>
                  <a:chExt cx="224" cy="225"/>
                </a:xfrm>
              </p:grpSpPr>
              <p:sp>
                <p:nvSpPr>
                  <p:cNvPr id="54" name="Freeform 45"/>
                  <p:cNvSpPr/>
                  <p:nvPr/>
                </p:nvSpPr>
                <p:spPr bwMode="gray">
                  <a:xfrm>
                    <a:off x="2749" y="2100"/>
                    <a:ext cx="148" cy="164"/>
                  </a:xfrm>
                  <a:custGeom>
                    <a:avLst/>
                    <a:gdLst>
                      <a:gd name="T0" fmla="*/ 135 w 60"/>
                      <a:gd name="T1" fmla="*/ 0 h 55"/>
                      <a:gd name="T2" fmla="*/ 97 w 60"/>
                      <a:gd name="T3" fmla="*/ 97 h 55"/>
                      <a:gd name="T4" fmla="*/ 0 w 60"/>
                      <a:gd name="T5" fmla="*/ 118 h 55"/>
                      <a:gd name="T6" fmla="*/ 102 w 60"/>
                      <a:gd name="T7" fmla="*/ 99 h 55"/>
                      <a:gd name="T8" fmla="*/ 135 w 60"/>
                      <a:gd name="T9" fmla="*/ 0 h 55"/>
                      <a:gd name="T10" fmla="*/ 0 60000 65536"/>
                      <a:gd name="T11" fmla="*/ 0 60000 65536"/>
                      <a:gd name="T12" fmla="*/ 0 60000 65536"/>
                      <a:gd name="T13" fmla="*/ 0 60000 65536"/>
                      <a:gd name="T14" fmla="*/ 0 60000 65536"/>
                      <a:gd name="T15" fmla="*/ 0 w 60"/>
                      <a:gd name="T16" fmla="*/ 0 h 55"/>
                      <a:gd name="T17" fmla="*/ 60 w 60"/>
                      <a:gd name="T18" fmla="*/ 55 h 55"/>
                    </a:gdLst>
                    <a:ahLst/>
                    <a:cxnLst>
                      <a:cxn ang="T10">
                        <a:pos x="T0" y="T1"/>
                      </a:cxn>
                      <a:cxn ang="T11">
                        <a:pos x="T2" y="T3"/>
                      </a:cxn>
                      <a:cxn ang="T12">
                        <a:pos x="T4" y="T5"/>
                      </a:cxn>
                      <a:cxn ang="T13">
                        <a:pos x="T6" y="T7"/>
                      </a:cxn>
                      <a:cxn ang="T14">
                        <a:pos x="T8" y="T9"/>
                      </a:cxn>
                    </a:cxnLst>
                    <a:rect l="T15" t="T16" r="T17" b="T18"/>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5" name="Freeform 46"/>
                  <p:cNvSpPr/>
                  <p:nvPr/>
                </p:nvSpPr>
                <p:spPr bwMode="gray">
                  <a:xfrm>
                    <a:off x="2721" y="2088"/>
                    <a:ext cx="149" cy="156"/>
                  </a:xfrm>
                  <a:custGeom>
                    <a:avLst/>
                    <a:gdLst>
                      <a:gd name="T0" fmla="*/ 141 w 63"/>
                      <a:gd name="T1" fmla="*/ 0 h 58"/>
                      <a:gd name="T2" fmla="*/ 101 w 63"/>
                      <a:gd name="T3" fmla="*/ 102 h 58"/>
                      <a:gd name="T4" fmla="*/ 0 w 63"/>
                      <a:gd name="T5" fmla="*/ 125 h 58"/>
                      <a:gd name="T6" fmla="*/ 106 w 63"/>
                      <a:gd name="T7" fmla="*/ 106 h 58"/>
                      <a:gd name="T8" fmla="*/ 141 w 63"/>
                      <a:gd name="T9" fmla="*/ 0 h 58"/>
                      <a:gd name="T10" fmla="*/ 0 60000 65536"/>
                      <a:gd name="T11" fmla="*/ 0 60000 65536"/>
                      <a:gd name="T12" fmla="*/ 0 60000 65536"/>
                      <a:gd name="T13" fmla="*/ 0 60000 65536"/>
                      <a:gd name="T14" fmla="*/ 0 60000 65536"/>
                      <a:gd name="T15" fmla="*/ 0 w 63"/>
                      <a:gd name="T16" fmla="*/ 0 h 58"/>
                      <a:gd name="T17" fmla="*/ 63 w 63"/>
                      <a:gd name="T18" fmla="*/ 58 h 58"/>
                    </a:gdLst>
                    <a:ahLst/>
                    <a:cxnLst>
                      <a:cxn ang="T10">
                        <a:pos x="T0" y="T1"/>
                      </a:cxn>
                      <a:cxn ang="T11">
                        <a:pos x="T2" y="T3"/>
                      </a:cxn>
                      <a:cxn ang="T12">
                        <a:pos x="T4" y="T5"/>
                      </a:cxn>
                      <a:cxn ang="T13">
                        <a:pos x="T6" y="T7"/>
                      </a:cxn>
                      <a:cxn ang="T14">
                        <a:pos x="T8" y="T9"/>
                      </a:cxn>
                    </a:cxnLst>
                    <a:rect l="T15" t="T16" r="T17" b="T18"/>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6" name="Freeform 47"/>
                  <p:cNvSpPr/>
                  <p:nvPr/>
                </p:nvSpPr>
                <p:spPr bwMode="gray">
                  <a:xfrm>
                    <a:off x="2765" y="2128"/>
                    <a:ext cx="135" cy="150"/>
                  </a:xfrm>
                  <a:custGeom>
                    <a:avLst/>
                    <a:gdLst>
                      <a:gd name="T0" fmla="*/ 130 w 58"/>
                      <a:gd name="T1" fmla="*/ 0 h 52"/>
                      <a:gd name="T2" fmla="*/ 94 w 58"/>
                      <a:gd name="T3" fmla="*/ 92 h 52"/>
                      <a:gd name="T4" fmla="*/ 0 w 58"/>
                      <a:gd name="T5" fmla="*/ 114 h 52"/>
                      <a:gd name="T6" fmla="*/ 97 w 58"/>
                      <a:gd name="T7" fmla="*/ 95 h 52"/>
                      <a:gd name="T8" fmla="*/ 130 w 58"/>
                      <a:gd name="T9" fmla="*/ 0 h 52"/>
                      <a:gd name="T10" fmla="*/ 0 60000 65536"/>
                      <a:gd name="T11" fmla="*/ 0 60000 65536"/>
                      <a:gd name="T12" fmla="*/ 0 60000 65536"/>
                      <a:gd name="T13" fmla="*/ 0 60000 65536"/>
                      <a:gd name="T14" fmla="*/ 0 60000 65536"/>
                      <a:gd name="T15" fmla="*/ 0 w 58"/>
                      <a:gd name="T16" fmla="*/ 0 h 52"/>
                      <a:gd name="T17" fmla="*/ 58 w 58"/>
                      <a:gd name="T18" fmla="*/ 52 h 52"/>
                    </a:gdLst>
                    <a:ahLst/>
                    <a:cxnLst>
                      <a:cxn ang="T10">
                        <a:pos x="T0" y="T1"/>
                      </a:cxn>
                      <a:cxn ang="T11">
                        <a:pos x="T2" y="T3"/>
                      </a:cxn>
                      <a:cxn ang="T12">
                        <a:pos x="T4" y="T5"/>
                      </a:cxn>
                      <a:cxn ang="T13">
                        <a:pos x="T6" y="T7"/>
                      </a:cxn>
                      <a:cxn ang="T14">
                        <a:pos x="T8" y="T9"/>
                      </a:cxn>
                    </a:cxnLst>
                    <a:rect l="T15" t="T16" r="T17" b="T18"/>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7" name="Freeform 48"/>
                  <p:cNvSpPr/>
                  <p:nvPr/>
                </p:nvSpPr>
                <p:spPr bwMode="gray">
                  <a:xfrm>
                    <a:off x="2825" y="2215"/>
                    <a:ext cx="111" cy="110"/>
                  </a:xfrm>
                  <a:custGeom>
                    <a:avLst/>
                    <a:gdLst>
                      <a:gd name="T0" fmla="*/ 111 w 49"/>
                      <a:gd name="T1" fmla="*/ 0 h 44"/>
                      <a:gd name="T2" fmla="*/ 80 w 49"/>
                      <a:gd name="T3" fmla="*/ 78 h 44"/>
                      <a:gd name="T4" fmla="*/ 0 w 49"/>
                      <a:gd name="T5" fmla="*/ 95 h 44"/>
                      <a:gd name="T6" fmla="*/ 83 w 49"/>
                      <a:gd name="T7" fmla="*/ 80 h 44"/>
                      <a:gd name="T8" fmla="*/ 111 w 49"/>
                      <a:gd name="T9" fmla="*/ 0 h 44"/>
                      <a:gd name="T10" fmla="*/ 0 60000 65536"/>
                      <a:gd name="T11" fmla="*/ 0 60000 65536"/>
                      <a:gd name="T12" fmla="*/ 0 60000 65536"/>
                      <a:gd name="T13" fmla="*/ 0 60000 65536"/>
                      <a:gd name="T14" fmla="*/ 0 60000 65536"/>
                      <a:gd name="T15" fmla="*/ 0 w 49"/>
                      <a:gd name="T16" fmla="*/ 0 h 44"/>
                      <a:gd name="T17" fmla="*/ 49 w 49"/>
                      <a:gd name="T18" fmla="*/ 44 h 44"/>
                    </a:gdLst>
                    <a:ahLst/>
                    <a:cxnLst>
                      <a:cxn ang="T10">
                        <a:pos x="T0" y="T1"/>
                      </a:cxn>
                      <a:cxn ang="T11">
                        <a:pos x="T2" y="T3"/>
                      </a:cxn>
                      <a:cxn ang="T12">
                        <a:pos x="T4" y="T5"/>
                      </a:cxn>
                      <a:cxn ang="T13">
                        <a:pos x="T6" y="T7"/>
                      </a:cxn>
                      <a:cxn ang="T14">
                        <a:pos x="T8" y="T9"/>
                      </a:cxn>
                    </a:cxnLst>
                    <a:rect l="T15" t="T16" r="T17" b="T18"/>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8" name="Freeform 49"/>
                  <p:cNvSpPr/>
                  <p:nvPr/>
                </p:nvSpPr>
                <p:spPr bwMode="gray">
                  <a:xfrm>
                    <a:off x="2804" y="2189"/>
                    <a:ext cx="112" cy="114"/>
                  </a:xfrm>
                  <a:custGeom>
                    <a:avLst/>
                    <a:gdLst>
                      <a:gd name="T0" fmla="*/ 115 w 51"/>
                      <a:gd name="T1" fmla="*/ 0 h 47"/>
                      <a:gd name="T2" fmla="*/ 82 w 51"/>
                      <a:gd name="T3" fmla="*/ 83 h 47"/>
                      <a:gd name="T4" fmla="*/ 0 w 51"/>
                      <a:gd name="T5" fmla="*/ 99 h 47"/>
                      <a:gd name="T6" fmla="*/ 87 w 51"/>
                      <a:gd name="T7" fmla="*/ 85 h 47"/>
                      <a:gd name="T8" fmla="*/ 115 w 51"/>
                      <a:gd name="T9" fmla="*/ 0 h 47"/>
                      <a:gd name="T10" fmla="*/ 0 60000 65536"/>
                      <a:gd name="T11" fmla="*/ 0 60000 65536"/>
                      <a:gd name="T12" fmla="*/ 0 60000 65536"/>
                      <a:gd name="T13" fmla="*/ 0 60000 65536"/>
                      <a:gd name="T14" fmla="*/ 0 60000 65536"/>
                      <a:gd name="T15" fmla="*/ 0 w 51"/>
                      <a:gd name="T16" fmla="*/ 0 h 47"/>
                      <a:gd name="T17" fmla="*/ 51 w 51"/>
                      <a:gd name="T18" fmla="*/ 47 h 47"/>
                    </a:gdLst>
                    <a:ahLst/>
                    <a:cxnLst>
                      <a:cxn ang="T10">
                        <a:pos x="T0" y="T1"/>
                      </a:cxn>
                      <a:cxn ang="T11">
                        <a:pos x="T2" y="T3"/>
                      </a:cxn>
                      <a:cxn ang="T12">
                        <a:pos x="T4" y="T5"/>
                      </a:cxn>
                      <a:cxn ang="T13">
                        <a:pos x="T6" y="T7"/>
                      </a:cxn>
                      <a:cxn ang="T14">
                        <a:pos x="T8" y="T9"/>
                      </a:cxn>
                    </a:cxnLst>
                    <a:rect l="T15" t="T16" r="T17" b="T18"/>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9" name="Freeform 50"/>
                  <p:cNvSpPr/>
                  <p:nvPr/>
                </p:nvSpPr>
                <p:spPr bwMode="gray">
                  <a:xfrm>
                    <a:off x="2827" y="2229"/>
                    <a:ext cx="111" cy="108"/>
                  </a:xfrm>
                  <a:custGeom>
                    <a:avLst/>
                    <a:gdLst>
                      <a:gd name="T0" fmla="*/ 106 w 47"/>
                      <a:gd name="T1" fmla="*/ 0 h 43"/>
                      <a:gd name="T2" fmla="*/ 78 w 47"/>
                      <a:gd name="T3" fmla="*/ 76 h 43"/>
                      <a:gd name="T4" fmla="*/ 0 w 47"/>
                      <a:gd name="T5" fmla="*/ 93 h 43"/>
                      <a:gd name="T6" fmla="*/ 80 w 47"/>
                      <a:gd name="T7" fmla="*/ 78 h 43"/>
                      <a:gd name="T8" fmla="*/ 106 w 47"/>
                      <a:gd name="T9" fmla="*/ 0 h 43"/>
                      <a:gd name="T10" fmla="*/ 0 60000 65536"/>
                      <a:gd name="T11" fmla="*/ 0 60000 65536"/>
                      <a:gd name="T12" fmla="*/ 0 60000 65536"/>
                      <a:gd name="T13" fmla="*/ 0 60000 65536"/>
                      <a:gd name="T14" fmla="*/ 0 60000 65536"/>
                      <a:gd name="T15" fmla="*/ 0 w 47"/>
                      <a:gd name="T16" fmla="*/ 0 h 43"/>
                      <a:gd name="T17" fmla="*/ 47 w 47"/>
                      <a:gd name="T18" fmla="*/ 43 h 43"/>
                    </a:gdLst>
                    <a:ahLst/>
                    <a:cxnLst>
                      <a:cxn ang="T10">
                        <a:pos x="T0" y="T1"/>
                      </a:cxn>
                      <a:cxn ang="T11">
                        <a:pos x="T2" y="T3"/>
                      </a:cxn>
                      <a:cxn ang="T12">
                        <a:pos x="T4" y="T5"/>
                      </a:cxn>
                      <a:cxn ang="T13">
                        <a:pos x="T6" y="T7"/>
                      </a:cxn>
                      <a:cxn ang="T14">
                        <a:pos x="T8" y="T9"/>
                      </a:cxn>
                    </a:cxnLst>
                    <a:rect l="T15" t="T16" r="T17" b="T18"/>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rotWithShape="1">
                    <a:gsLst>
                      <a:gs pos="0">
                        <a:srgbClr val="001D36"/>
                      </a:gs>
                      <a:gs pos="50000">
                        <a:srgbClr val="0061B2"/>
                      </a:gs>
                      <a:gs pos="100000">
                        <a:srgbClr val="001D36"/>
                      </a:gs>
                    </a:gsLst>
                    <a:lin ang="18900000" scaled="1"/>
                  </a:gradFill>
                  <a:ln>
                    <a:noFill/>
                  </a:ln>
                </p:spPr>
                <p:txBody>
                  <a:bodyPr/>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grpSp>
            <p:nvGrpSpPr>
              <p:cNvPr id="39" name="Group 51"/>
              <p:cNvGrpSpPr/>
              <p:nvPr/>
            </p:nvGrpSpPr>
            <p:grpSpPr bwMode="auto">
              <a:xfrm>
                <a:off x="5181600" y="1905000"/>
                <a:ext cx="1846263" cy="1365250"/>
                <a:chOff x="3295" y="1211"/>
                <a:chExt cx="1163" cy="860"/>
              </a:xfrm>
            </p:grpSpPr>
            <p:grpSp>
              <p:nvGrpSpPr>
                <p:cNvPr id="40" name="Group 52"/>
                <p:cNvGrpSpPr/>
                <p:nvPr/>
              </p:nvGrpSpPr>
              <p:grpSpPr bwMode="auto">
                <a:xfrm>
                  <a:off x="3420" y="1211"/>
                  <a:ext cx="1038" cy="860"/>
                  <a:chOff x="3420" y="1211"/>
                  <a:chExt cx="1038" cy="860"/>
                </a:xfrm>
              </p:grpSpPr>
              <p:sp>
                <p:nvSpPr>
                  <p:cNvPr id="46" name="Freeform 53"/>
                  <p:cNvSpPr/>
                  <p:nvPr/>
                </p:nvSpPr>
                <p:spPr bwMode="gray">
                  <a:xfrm rot="7223090">
                    <a:off x="3448" y="1516"/>
                    <a:ext cx="510" cy="548"/>
                  </a:xfrm>
                  <a:custGeom>
                    <a:avLst/>
                    <a:gdLst>
                      <a:gd name="T0" fmla="*/ 554 w 365"/>
                      <a:gd name="T1" fmla="*/ 464 h 456"/>
                      <a:gd name="T2" fmla="*/ 379 w 365"/>
                      <a:gd name="T3" fmla="*/ 306 h 456"/>
                      <a:gd name="T4" fmla="*/ 42 w 365"/>
                      <a:gd name="T5" fmla="*/ 60 h 456"/>
                      <a:gd name="T6" fmla="*/ 42 w 365"/>
                      <a:gd name="T7" fmla="*/ 124 h 456"/>
                      <a:gd name="T8" fmla="*/ 262 w 365"/>
                      <a:gd name="T9" fmla="*/ 399 h 456"/>
                      <a:gd name="T10" fmla="*/ 430 w 365"/>
                      <a:gd name="T11" fmla="*/ 552 h 456"/>
                      <a:gd name="T12" fmla="*/ 591 w 365"/>
                      <a:gd name="T13" fmla="*/ 651 h 456"/>
                      <a:gd name="T14" fmla="*/ 660 w 365"/>
                      <a:gd name="T15" fmla="*/ 595 h 456"/>
                      <a:gd name="T16" fmla="*/ 554 w 365"/>
                      <a:gd name="T17" fmla="*/ 464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
                      <a:gd name="T28" fmla="*/ 0 h 456"/>
                      <a:gd name="T29" fmla="*/ 365 w 365"/>
                      <a:gd name="T30" fmla="*/ 456 h 4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rotWithShape="1">
                    <a:gsLst>
                      <a:gs pos="0">
                        <a:srgbClr val="00060B"/>
                      </a:gs>
                      <a:gs pos="100000">
                        <a:srgbClr val="0061B2"/>
                      </a:gs>
                    </a:gsLst>
                    <a:lin ang="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47" name="Freeform 54"/>
                  <p:cNvSpPr/>
                  <p:nvPr/>
                </p:nvSpPr>
                <p:spPr bwMode="gray">
                  <a:xfrm rot="7223090">
                    <a:off x="3693" y="1325"/>
                    <a:ext cx="674" cy="459"/>
                  </a:xfrm>
                  <a:custGeom>
                    <a:avLst/>
                    <a:gdLst>
                      <a:gd name="T0" fmla="*/ 363 w 501"/>
                      <a:gd name="T1" fmla="*/ 0 h 383"/>
                      <a:gd name="T2" fmla="*/ 48 w 501"/>
                      <a:gd name="T3" fmla="*/ 72 h 383"/>
                      <a:gd name="T4" fmla="*/ 780 w 501"/>
                      <a:gd name="T5" fmla="*/ 550 h 383"/>
                      <a:gd name="T6" fmla="*/ 907 w 501"/>
                      <a:gd name="T7" fmla="*/ 455 h 383"/>
                      <a:gd name="T8" fmla="*/ 363 w 501"/>
                      <a:gd name="T9" fmla="*/ 0 h 383"/>
                      <a:gd name="T10" fmla="*/ 0 60000 65536"/>
                      <a:gd name="T11" fmla="*/ 0 60000 65536"/>
                      <a:gd name="T12" fmla="*/ 0 60000 65536"/>
                      <a:gd name="T13" fmla="*/ 0 60000 65536"/>
                      <a:gd name="T14" fmla="*/ 0 60000 65536"/>
                      <a:gd name="T15" fmla="*/ 0 w 501"/>
                      <a:gd name="T16" fmla="*/ 0 h 383"/>
                      <a:gd name="T17" fmla="*/ 501 w 501"/>
                      <a:gd name="T18" fmla="*/ 383 h 383"/>
                    </a:gdLst>
                    <a:ahLst/>
                    <a:cxnLst>
                      <a:cxn ang="T10">
                        <a:pos x="T0" y="T1"/>
                      </a:cxn>
                      <a:cxn ang="T11">
                        <a:pos x="T2" y="T3"/>
                      </a:cxn>
                      <a:cxn ang="T12">
                        <a:pos x="T4" y="T5"/>
                      </a:cxn>
                      <a:cxn ang="T13">
                        <a:pos x="T6" y="T7"/>
                      </a:cxn>
                      <a:cxn ang="T14">
                        <a:pos x="T8" y="T9"/>
                      </a:cxn>
                    </a:cxnLst>
                    <a:rect l="T15" t="T16" r="T17" b="T18"/>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gradFill rotWithShape="1">
                    <a:gsLst>
                      <a:gs pos="0">
                        <a:srgbClr val="69A2E1"/>
                      </a:gs>
                      <a:gs pos="100000">
                        <a:srgbClr val="A4C6ED"/>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48" name="Freeform 55"/>
                  <p:cNvSpPr/>
                  <p:nvPr/>
                </p:nvSpPr>
                <p:spPr bwMode="gray">
                  <a:xfrm rot="7223090">
                    <a:off x="3851" y="1463"/>
                    <a:ext cx="528" cy="701"/>
                  </a:xfrm>
                  <a:custGeom>
                    <a:avLst/>
                    <a:gdLst>
                      <a:gd name="T0" fmla="*/ 227 w 383"/>
                      <a:gd name="T1" fmla="*/ 7 h 586"/>
                      <a:gd name="T2" fmla="*/ 0 w 383"/>
                      <a:gd name="T3" fmla="*/ 386 h 586"/>
                      <a:gd name="T4" fmla="*/ 542 w 383"/>
                      <a:gd name="T5" fmla="*/ 841 h 586"/>
                      <a:gd name="T6" fmla="*/ 692 w 383"/>
                      <a:gd name="T7" fmla="*/ 634 h 586"/>
                      <a:gd name="T8" fmla="*/ 227 w 383"/>
                      <a:gd name="T9" fmla="*/ 7 h 586"/>
                      <a:gd name="T10" fmla="*/ 0 60000 65536"/>
                      <a:gd name="T11" fmla="*/ 0 60000 65536"/>
                      <a:gd name="T12" fmla="*/ 0 60000 65536"/>
                      <a:gd name="T13" fmla="*/ 0 60000 65536"/>
                      <a:gd name="T14" fmla="*/ 0 60000 65536"/>
                      <a:gd name="T15" fmla="*/ 0 w 383"/>
                      <a:gd name="T16" fmla="*/ 0 h 586"/>
                      <a:gd name="T17" fmla="*/ 383 w 383"/>
                      <a:gd name="T18" fmla="*/ 586 h 586"/>
                    </a:gdLst>
                    <a:ahLst/>
                    <a:cxnLst>
                      <a:cxn ang="T10">
                        <a:pos x="T0" y="T1"/>
                      </a:cxn>
                      <a:cxn ang="T11">
                        <a:pos x="T2" y="T3"/>
                      </a:cxn>
                      <a:cxn ang="T12">
                        <a:pos x="T4" y="T5"/>
                      </a:cxn>
                      <a:cxn ang="T13">
                        <a:pos x="T6" y="T7"/>
                      </a:cxn>
                      <a:cxn ang="T14">
                        <a:pos x="T8" y="T9"/>
                      </a:cxn>
                    </a:cxnLst>
                    <a:rect l="T15" t="T16" r="T17" b="T18"/>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gradFill rotWithShape="1">
                    <a:gsLst>
                      <a:gs pos="0">
                        <a:srgbClr val="8CB8E8"/>
                      </a:gs>
                      <a:gs pos="100000">
                        <a:srgbClr val="69A2E1"/>
                      </a:gs>
                    </a:gsLst>
                    <a:lin ang="54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49" name="Freeform 56"/>
                  <p:cNvSpPr/>
                  <p:nvPr/>
                </p:nvSpPr>
                <p:spPr bwMode="gray">
                  <a:xfrm rot="7223090">
                    <a:off x="3719" y="1354"/>
                    <a:ext cx="416" cy="550"/>
                  </a:xfrm>
                  <a:custGeom>
                    <a:avLst/>
                    <a:gdLst>
                      <a:gd name="T0" fmla="*/ 0 w 300"/>
                      <a:gd name="T1" fmla="*/ 0 h 466"/>
                      <a:gd name="T2" fmla="*/ 73 w 300"/>
                      <a:gd name="T3" fmla="*/ 403 h 466"/>
                      <a:gd name="T4" fmla="*/ 485 w 300"/>
                      <a:gd name="T5" fmla="*/ 671 h 466"/>
                      <a:gd name="T6" fmla="*/ 541 w 300"/>
                      <a:gd name="T7" fmla="*/ 456 h 466"/>
                      <a:gd name="T8" fmla="*/ 0 w 300"/>
                      <a:gd name="T9" fmla="*/ 0 h 466"/>
                      <a:gd name="T10" fmla="*/ 0 60000 65536"/>
                      <a:gd name="T11" fmla="*/ 0 60000 65536"/>
                      <a:gd name="T12" fmla="*/ 0 60000 65536"/>
                      <a:gd name="T13" fmla="*/ 0 60000 65536"/>
                      <a:gd name="T14" fmla="*/ 0 60000 65536"/>
                      <a:gd name="T15" fmla="*/ 0 w 300"/>
                      <a:gd name="T16" fmla="*/ 0 h 466"/>
                      <a:gd name="T17" fmla="*/ 300 w 300"/>
                      <a:gd name="T18" fmla="*/ 466 h 466"/>
                    </a:gdLst>
                    <a:ahLst/>
                    <a:cxnLst>
                      <a:cxn ang="T10">
                        <a:pos x="T0" y="T1"/>
                      </a:cxn>
                      <a:cxn ang="T11">
                        <a:pos x="T2" y="T3"/>
                      </a:cxn>
                      <a:cxn ang="T12">
                        <a:pos x="T4" y="T5"/>
                      </a:cxn>
                      <a:cxn ang="T13">
                        <a:pos x="T6" y="T7"/>
                      </a:cxn>
                      <a:cxn ang="T14">
                        <a:pos x="T8" y="T9"/>
                      </a:cxn>
                    </a:cxnLst>
                    <a:rect l="T15" t="T16" r="T17" b="T18"/>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rotWithShape="1">
                    <a:gsLst>
                      <a:gs pos="0">
                        <a:srgbClr val="0061B2"/>
                      </a:gs>
                      <a:gs pos="100000">
                        <a:srgbClr val="002D52"/>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0" name="Freeform 57"/>
                  <p:cNvSpPr/>
                  <p:nvPr/>
                </p:nvSpPr>
                <p:spPr bwMode="gray">
                  <a:xfrm rot="7223090">
                    <a:off x="3680" y="1567"/>
                    <a:ext cx="582" cy="414"/>
                  </a:xfrm>
                  <a:custGeom>
                    <a:avLst/>
                    <a:gdLst>
                      <a:gd name="T0" fmla="*/ 0 w 435"/>
                      <a:gd name="T1" fmla="*/ 53 h 354"/>
                      <a:gd name="T2" fmla="*/ 501 w 435"/>
                      <a:gd name="T3" fmla="*/ 50 h 354"/>
                      <a:gd name="T4" fmla="*/ 781 w 435"/>
                      <a:gd name="T5" fmla="*/ 432 h 354"/>
                      <a:gd name="T6" fmla="*/ 539 w 435"/>
                      <a:gd name="T7" fmla="*/ 510 h 354"/>
                      <a:gd name="T8" fmla="*/ 0 w 435"/>
                      <a:gd name="T9" fmla="*/ 53 h 354"/>
                      <a:gd name="T10" fmla="*/ 0 60000 65536"/>
                      <a:gd name="T11" fmla="*/ 0 60000 65536"/>
                      <a:gd name="T12" fmla="*/ 0 60000 65536"/>
                      <a:gd name="T13" fmla="*/ 0 60000 65536"/>
                      <a:gd name="T14" fmla="*/ 0 60000 65536"/>
                      <a:gd name="T15" fmla="*/ 0 w 435"/>
                      <a:gd name="T16" fmla="*/ 0 h 354"/>
                      <a:gd name="T17" fmla="*/ 435 w 435"/>
                      <a:gd name="T18" fmla="*/ 354 h 354"/>
                    </a:gdLst>
                    <a:ahLst/>
                    <a:cxnLst>
                      <a:cxn ang="T10">
                        <a:pos x="T0" y="T1"/>
                      </a:cxn>
                      <a:cxn ang="T11">
                        <a:pos x="T2" y="T3"/>
                      </a:cxn>
                      <a:cxn ang="T12">
                        <a:pos x="T4" y="T5"/>
                      </a:cxn>
                      <a:cxn ang="T13">
                        <a:pos x="T6" y="T7"/>
                      </a:cxn>
                      <a:cxn ang="T14">
                        <a:pos x="T8" y="T9"/>
                      </a:cxn>
                    </a:cxnLst>
                    <a:rect l="T15" t="T16" r="T17" b="T18"/>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rotWithShape="1">
                    <a:gsLst>
                      <a:gs pos="0">
                        <a:srgbClr val="001D36"/>
                      </a:gs>
                      <a:gs pos="100000">
                        <a:srgbClr val="0061B2"/>
                      </a:gs>
                    </a:gsLst>
                    <a:lin ang="27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41" name="Group 58"/>
                <p:cNvGrpSpPr/>
                <p:nvPr/>
              </p:nvGrpSpPr>
              <p:grpSpPr bwMode="auto">
                <a:xfrm>
                  <a:off x="3295" y="1770"/>
                  <a:ext cx="195" cy="143"/>
                  <a:chOff x="3295" y="1770"/>
                  <a:chExt cx="195" cy="143"/>
                </a:xfrm>
              </p:grpSpPr>
              <p:sp>
                <p:nvSpPr>
                  <p:cNvPr id="44" name="Freeform 59"/>
                  <p:cNvSpPr/>
                  <p:nvPr/>
                </p:nvSpPr>
                <p:spPr bwMode="gray">
                  <a:xfrm rot="7223090">
                    <a:off x="3294" y="1835"/>
                    <a:ext cx="89" cy="73"/>
                  </a:xfrm>
                  <a:custGeom>
                    <a:avLst/>
                    <a:gdLst>
                      <a:gd name="T0" fmla="*/ 110 w 61"/>
                      <a:gd name="T1" fmla="*/ 96 h 68"/>
                      <a:gd name="T2" fmla="*/ 5 w 61"/>
                      <a:gd name="T3" fmla="*/ 23 h 68"/>
                      <a:gd name="T4" fmla="*/ 0 w 61"/>
                      <a:gd name="T5" fmla="*/ 18 h 68"/>
                      <a:gd name="T6" fmla="*/ 15 w 61"/>
                      <a:gd name="T7" fmla="*/ 0 h 68"/>
                      <a:gd name="T8" fmla="*/ 17 w 61"/>
                      <a:gd name="T9" fmla="*/ 5 h 68"/>
                      <a:gd name="T10" fmla="*/ 110 w 61"/>
                      <a:gd name="T11" fmla="*/ 95 h 68"/>
                      <a:gd name="T12" fmla="*/ 110 w 61"/>
                      <a:gd name="T13" fmla="*/ 96 h 68"/>
                      <a:gd name="T14" fmla="*/ 0 60000 65536"/>
                      <a:gd name="T15" fmla="*/ 0 60000 65536"/>
                      <a:gd name="T16" fmla="*/ 0 60000 65536"/>
                      <a:gd name="T17" fmla="*/ 0 60000 65536"/>
                      <a:gd name="T18" fmla="*/ 0 60000 65536"/>
                      <a:gd name="T19" fmla="*/ 0 60000 65536"/>
                      <a:gd name="T20" fmla="*/ 0 60000 65536"/>
                      <a:gd name="T21" fmla="*/ 0 w 61"/>
                      <a:gd name="T22" fmla="*/ 0 h 68"/>
                      <a:gd name="T23" fmla="*/ 61 w 6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764C00"/>
                      </a:gs>
                      <a:gs pos="100000">
                        <a:srgbClr val="FEA501"/>
                      </a:gs>
                    </a:gsLst>
                    <a:lin ang="27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45" name="Freeform 60"/>
                  <p:cNvSpPr/>
                  <p:nvPr/>
                </p:nvSpPr>
                <p:spPr bwMode="gray">
                  <a:xfrm rot="7223090">
                    <a:off x="3348" y="1777"/>
                    <a:ext cx="149" cy="135"/>
                  </a:xfrm>
                  <a:custGeom>
                    <a:avLst/>
                    <a:gdLst>
                      <a:gd name="T0" fmla="*/ 107 w 106"/>
                      <a:gd name="T1" fmla="*/ 0 h 113"/>
                      <a:gd name="T2" fmla="*/ 74 w 106"/>
                      <a:gd name="T3" fmla="*/ 59 h 113"/>
                      <a:gd name="T4" fmla="*/ 0 w 106"/>
                      <a:gd name="T5" fmla="*/ 80 h 113"/>
                      <a:gd name="T6" fmla="*/ 115 w 106"/>
                      <a:gd name="T7" fmla="*/ 152 h 113"/>
                      <a:gd name="T8" fmla="*/ 185 w 106"/>
                      <a:gd name="T9" fmla="*/ 96 h 113"/>
                      <a:gd name="T10" fmla="*/ 107 w 106"/>
                      <a:gd name="T11" fmla="*/ 0 h 113"/>
                      <a:gd name="T12" fmla="*/ 0 60000 65536"/>
                      <a:gd name="T13" fmla="*/ 0 60000 65536"/>
                      <a:gd name="T14" fmla="*/ 0 60000 65536"/>
                      <a:gd name="T15" fmla="*/ 0 60000 65536"/>
                      <a:gd name="T16" fmla="*/ 0 60000 65536"/>
                      <a:gd name="T17" fmla="*/ 0 60000 65536"/>
                      <a:gd name="T18" fmla="*/ 0 w 106"/>
                      <a:gd name="T19" fmla="*/ 0 h 113"/>
                      <a:gd name="T20" fmla="*/ 106 w 106"/>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rotWithShape="1">
                    <a:gsLst>
                      <a:gs pos="0">
                        <a:srgbClr val="000000"/>
                      </a:gs>
                      <a:gs pos="100000">
                        <a:srgbClr val="FEA501"/>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42" name="Group 61"/>
                <p:cNvGrpSpPr/>
                <p:nvPr/>
              </p:nvGrpSpPr>
              <p:grpSpPr bwMode="auto">
                <a:xfrm>
                  <a:off x="3357" y="1793"/>
                  <a:ext cx="133" cy="92"/>
                  <a:chOff x="3357" y="1793"/>
                  <a:chExt cx="133" cy="92"/>
                </a:xfrm>
              </p:grpSpPr>
              <p:sp>
                <p:nvSpPr>
                  <p:cNvPr id="43" name="Freeform 62"/>
                  <p:cNvSpPr/>
                  <p:nvPr/>
                </p:nvSpPr>
                <p:spPr bwMode="gray">
                  <a:xfrm rot="7223090">
                    <a:off x="3400" y="1805"/>
                    <a:ext cx="93" cy="66"/>
                  </a:xfrm>
                  <a:custGeom>
                    <a:avLst/>
                    <a:gdLst>
                      <a:gd name="T0" fmla="*/ 101 w 60"/>
                      <a:gd name="T1" fmla="*/ 0 h 55"/>
                      <a:gd name="T2" fmla="*/ 73 w 60"/>
                      <a:gd name="T3" fmla="*/ 59 h 55"/>
                      <a:gd name="T4" fmla="*/ 0 w 60"/>
                      <a:gd name="T5" fmla="*/ 72 h 55"/>
                      <a:gd name="T6" fmla="*/ 76 w 60"/>
                      <a:gd name="T7" fmla="*/ 60 h 55"/>
                      <a:gd name="T8" fmla="*/ 101 w 60"/>
                      <a:gd name="T9" fmla="*/ 0 h 55"/>
                      <a:gd name="T10" fmla="*/ 0 60000 65536"/>
                      <a:gd name="T11" fmla="*/ 0 60000 65536"/>
                      <a:gd name="T12" fmla="*/ 0 60000 65536"/>
                      <a:gd name="T13" fmla="*/ 0 60000 65536"/>
                      <a:gd name="T14" fmla="*/ 0 60000 65536"/>
                      <a:gd name="T15" fmla="*/ 0 w 60"/>
                      <a:gd name="T16" fmla="*/ 0 h 55"/>
                      <a:gd name="T17" fmla="*/ 60 w 60"/>
                      <a:gd name="T18" fmla="*/ 55 h 55"/>
                    </a:gdLst>
                    <a:ahLst/>
                    <a:cxnLst>
                      <a:cxn ang="T10">
                        <a:pos x="T0" y="T1"/>
                      </a:cxn>
                      <a:cxn ang="T11">
                        <a:pos x="T2" y="T3"/>
                      </a:cxn>
                      <a:cxn ang="T12">
                        <a:pos x="T4" y="T5"/>
                      </a:cxn>
                      <a:cxn ang="T13">
                        <a:pos x="T6" y="T7"/>
                      </a:cxn>
                      <a:cxn ang="T14">
                        <a:pos x="T8" y="T9"/>
                      </a:cxn>
                    </a:cxnLst>
                    <a:rect l="T15" t="T16" r="T17" b="T18"/>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1" name="Freeform 63"/>
                  <p:cNvSpPr/>
                  <p:nvPr/>
                </p:nvSpPr>
                <p:spPr bwMode="gray">
                  <a:xfrm rot="7223090">
                    <a:off x="3404" y="1815"/>
                    <a:ext cx="97" cy="60"/>
                  </a:xfrm>
                  <a:custGeom>
                    <a:avLst/>
                    <a:gdLst>
                      <a:gd name="T0" fmla="*/ 107 w 63"/>
                      <a:gd name="T1" fmla="*/ 0 h 58"/>
                      <a:gd name="T2" fmla="*/ 76 w 63"/>
                      <a:gd name="T3" fmla="*/ 61 h 58"/>
                      <a:gd name="T4" fmla="*/ 0 w 63"/>
                      <a:gd name="T5" fmla="*/ 75 h 58"/>
                      <a:gd name="T6" fmla="*/ 80 w 63"/>
                      <a:gd name="T7" fmla="*/ 64 h 58"/>
                      <a:gd name="T8" fmla="*/ 107 w 63"/>
                      <a:gd name="T9" fmla="*/ 0 h 58"/>
                      <a:gd name="T10" fmla="*/ 0 60000 65536"/>
                      <a:gd name="T11" fmla="*/ 0 60000 65536"/>
                      <a:gd name="T12" fmla="*/ 0 60000 65536"/>
                      <a:gd name="T13" fmla="*/ 0 60000 65536"/>
                      <a:gd name="T14" fmla="*/ 0 60000 65536"/>
                      <a:gd name="T15" fmla="*/ 0 w 63"/>
                      <a:gd name="T16" fmla="*/ 0 h 58"/>
                      <a:gd name="T17" fmla="*/ 63 w 63"/>
                      <a:gd name="T18" fmla="*/ 58 h 58"/>
                    </a:gdLst>
                    <a:ahLst/>
                    <a:cxnLst>
                      <a:cxn ang="T10">
                        <a:pos x="T0" y="T1"/>
                      </a:cxn>
                      <a:cxn ang="T11">
                        <a:pos x="T2" y="T3"/>
                      </a:cxn>
                      <a:cxn ang="T12">
                        <a:pos x="T4" y="T5"/>
                      </a:cxn>
                      <a:cxn ang="T13">
                        <a:pos x="T6" y="T7"/>
                      </a:cxn>
                      <a:cxn ang="T14">
                        <a:pos x="T8" y="T9"/>
                      </a:cxn>
                    </a:cxnLst>
                    <a:rect l="T15" t="T16" r="T17" b="T18"/>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2" name="Freeform 64"/>
                  <p:cNvSpPr/>
                  <p:nvPr/>
                </p:nvSpPr>
                <p:spPr bwMode="gray">
                  <a:xfrm rot="7223090">
                    <a:off x="3387" y="1820"/>
                    <a:ext cx="84" cy="61"/>
                  </a:xfrm>
                  <a:custGeom>
                    <a:avLst/>
                    <a:gdLst>
                      <a:gd name="T0" fmla="*/ 97 w 58"/>
                      <a:gd name="T1" fmla="*/ 0 h 52"/>
                      <a:gd name="T2" fmla="*/ 70 w 58"/>
                      <a:gd name="T3" fmla="*/ 56 h 52"/>
                      <a:gd name="T4" fmla="*/ 0 w 58"/>
                      <a:gd name="T5" fmla="*/ 68 h 52"/>
                      <a:gd name="T6" fmla="*/ 72 w 58"/>
                      <a:gd name="T7" fmla="*/ 57 h 52"/>
                      <a:gd name="T8" fmla="*/ 97 w 58"/>
                      <a:gd name="T9" fmla="*/ 0 h 52"/>
                      <a:gd name="T10" fmla="*/ 0 60000 65536"/>
                      <a:gd name="T11" fmla="*/ 0 60000 65536"/>
                      <a:gd name="T12" fmla="*/ 0 60000 65536"/>
                      <a:gd name="T13" fmla="*/ 0 60000 65536"/>
                      <a:gd name="T14" fmla="*/ 0 60000 65536"/>
                      <a:gd name="T15" fmla="*/ 0 w 58"/>
                      <a:gd name="T16" fmla="*/ 0 h 52"/>
                      <a:gd name="T17" fmla="*/ 58 w 58"/>
                      <a:gd name="T18" fmla="*/ 52 h 52"/>
                    </a:gdLst>
                    <a:ahLst/>
                    <a:cxnLst>
                      <a:cxn ang="T10">
                        <a:pos x="T0" y="T1"/>
                      </a:cxn>
                      <a:cxn ang="T11">
                        <a:pos x="T2" y="T3"/>
                      </a:cxn>
                      <a:cxn ang="T12">
                        <a:pos x="T4" y="T5"/>
                      </a:cxn>
                      <a:cxn ang="T13">
                        <a:pos x="T6" y="T7"/>
                      </a:cxn>
                      <a:cxn ang="T14">
                        <a:pos x="T8" y="T9"/>
                      </a:cxn>
                    </a:cxnLst>
                    <a:rect l="T15" t="T16" r="T17" b="T18"/>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53" name="Freeform 65"/>
                  <p:cNvSpPr/>
                  <p:nvPr/>
                </p:nvSpPr>
                <p:spPr bwMode="gray">
                  <a:xfrm rot="7223090">
                    <a:off x="3359" y="1829"/>
                    <a:ext cx="79" cy="49"/>
                  </a:xfrm>
                  <a:custGeom>
                    <a:avLst/>
                    <a:gdLst>
                      <a:gd name="T0" fmla="*/ 85 w 49"/>
                      <a:gd name="T1" fmla="*/ 0 h 44"/>
                      <a:gd name="T2" fmla="*/ 62 w 49"/>
                      <a:gd name="T3" fmla="*/ 46 h 44"/>
                      <a:gd name="T4" fmla="*/ 0 w 49"/>
                      <a:gd name="T5" fmla="*/ 56 h 44"/>
                      <a:gd name="T6" fmla="*/ 63 w 49"/>
                      <a:gd name="T7" fmla="*/ 47 h 44"/>
                      <a:gd name="T8" fmla="*/ 85 w 49"/>
                      <a:gd name="T9" fmla="*/ 0 h 44"/>
                      <a:gd name="T10" fmla="*/ 0 60000 65536"/>
                      <a:gd name="T11" fmla="*/ 0 60000 65536"/>
                      <a:gd name="T12" fmla="*/ 0 60000 65536"/>
                      <a:gd name="T13" fmla="*/ 0 60000 65536"/>
                      <a:gd name="T14" fmla="*/ 0 60000 65536"/>
                      <a:gd name="T15" fmla="*/ 0 w 49"/>
                      <a:gd name="T16" fmla="*/ 0 h 44"/>
                      <a:gd name="T17" fmla="*/ 49 w 49"/>
                      <a:gd name="T18" fmla="*/ 44 h 44"/>
                    </a:gdLst>
                    <a:ahLst/>
                    <a:cxnLst>
                      <a:cxn ang="T10">
                        <a:pos x="T0" y="T1"/>
                      </a:cxn>
                      <a:cxn ang="T11">
                        <a:pos x="T2" y="T3"/>
                      </a:cxn>
                      <a:cxn ang="T12">
                        <a:pos x="T4" y="T5"/>
                      </a:cxn>
                      <a:cxn ang="T13">
                        <a:pos x="T6" y="T7"/>
                      </a:cxn>
                      <a:cxn ang="T14">
                        <a:pos x="T8" y="T9"/>
                      </a:cxn>
                    </a:cxnLst>
                    <a:rect l="T15" t="T16" r="T17" b="T18"/>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2" name="Freeform 66"/>
                  <p:cNvSpPr/>
                  <p:nvPr/>
                </p:nvSpPr>
                <p:spPr bwMode="gray">
                  <a:xfrm rot="7223090">
                    <a:off x="3363" y="1831"/>
                    <a:ext cx="81" cy="57"/>
                  </a:xfrm>
                  <a:custGeom>
                    <a:avLst/>
                    <a:gdLst>
                      <a:gd name="T0" fmla="*/ 87 w 51"/>
                      <a:gd name="T1" fmla="*/ 0 h 47"/>
                      <a:gd name="T2" fmla="*/ 63 w 51"/>
                      <a:gd name="T3" fmla="*/ 50 h 47"/>
                      <a:gd name="T4" fmla="*/ 0 w 51"/>
                      <a:gd name="T5" fmla="*/ 60 h 47"/>
                      <a:gd name="T6" fmla="*/ 65 w 51"/>
                      <a:gd name="T7" fmla="*/ 51 h 47"/>
                      <a:gd name="T8" fmla="*/ 87 w 51"/>
                      <a:gd name="T9" fmla="*/ 0 h 47"/>
                      <a:gd name="T10" fmla="*/ 0 60000 65536"/>
                      <a:gd name="T11" fmla="*/ 0 60000 65536"/>
                      <a:gd name="T12" fmla="*/ 0 60000 65536"/>
                      <a:gd name="T13" fmla="*/ 0 60000 65536"/>
                      <a:gd name="T14" fmla="*/ 0 60000 65536"/>
                      <a:gd name="T15" fmla="*/ 0 w 51"/>
                      <a:gd name="T16" fmla="*/ 0 h 47"/>
                      <a:gd name="T17" fmla="*/ 51 w 51"/>
                      <a:gd name="T18" fmla="*/ 47 h 47"/>
                    </a:gdLst>
                    <a:ahLst/>
                    <a:cxnLst>
                      <a:cxn ang="T10">
                        <a:pos x="T0" y="T1"/>
                      </a:cxn>
                      <a:cxn ang="T11">
                        <a:pos x="T2" y="T3"/>
                      </a:cxn>
                      <a:cxn ang="T12">
                        <a:pos x="T4" y="T5"/>
                      </a:cxn>
                      <a:cxn ang="T13">
                        <a:pos x="T6" y="T7"/>
                      </a:cxn>
                      <a:cxn ang="T14">
                        <a:pos x="T8" y="T9"/>
                      </a:cxn>
                    </a:cxnLst>
                    <a:rect l="T15" t="T16" r="T17" b="T18"/>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3" name="Freeform 67"/>
                  <p:cNvSpPr/>
                  <p:nvPr/>
                </p:nvSpPr>
                <p:spPr bwMode="gray">
                  <a:xfrm rot="7223090">
                    <a:off x="3350" y="1836"/>
                    <a:ext cx="76" cy="47"/>
                  </a:xfrm>
                  <a:custGeom>
                    <a:avLst/>
                    <a:gdLst>
                      <a:gd name="T0" fmla="*/ 80 w 47"/>
                      <a:gd name="T1" fmla="*/ 0 h 43"/>
                      <a:gd name="T2" fmla="*/ 59 w 47"/>
                      <a:gd name="T3" fmla="*/ 47 h 43"/>
                      <a:gd name="T4" fmla="*/ 0 w 47"/>
                      <a:gd name="T5" fmla="*/ 57 h 43"/>
                      <a:gd name="T6" fmla="*/ 62 w 47"/>
                      <a:gd name="T7" fmla="*/ 48 h 43"/>
                      <a:gd name="T8" fmla="*/ 80 w 47"/>
                      <a:gd name="T9" fmla="*/ 0 h 43"/>
                      <a:gd name="T10" fmla="*/ 0 60000 65536"/>
                      <a:gd name="T11" fmla="*/ 0 60000 65536"/>
                      <a:gd name="T12" fmla="*/ 0 60000 65536"/>
                      <a:gd name="T13" fmla="*/ 0 60000 65536"/>
                      <a:gd name="T14" fmla="*/ 0 60000 65536"/>
                      <a:gd name="T15" fmla="*/ 0 w 47"/>
                      <a:gd name="T16" fmla="*/ 0 h 43"/>
                      <a:gd name="T17" fmla="*/ 47 w 47"/>
                      <a:gd name="T18" fmla="*/ 43 h 43"/>
                    </a:gdLst>
                    <a:ahLst/>
                    <a:cxnLst>
                      <a:cxn ang="T10">
                        <a:pos x="T0" y="T1"/>
                      </a:cxn>
                      <a:cxn ang="T11">
                        <a:pos x="T2" y="T3"/>
                      </a:cxn>
                      <a:cxn ang="T12">
                        <a:pos x="T4" y="T5"/>
                      </a:cxn>
                      <a:cxn ang="T13">
                        <a:pos x="T6" y="T7"/>
                      </a:cxn>
                      <a:cxn ang="T14">
                        <a:pos x="T8" y="T9"/>
                      </a:cxn>
                    </a:cxnLst>
                    <a:rect l="T15" t="T16" r="T17" b="T18"/>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rotWithShape="1">
                    <a:gsLst>
                      <a:gs pos="0">
                        <a:srgbClr val="001D36"/>
                      </a:gs>
                      <a:gs pos="50000">
                        <a:srgbClr val="0061B2"/>
                      </a:gs>
                      <a:gs pos="100000">
                        <a:srgbClr val="001D36"/>
                      </a:gs>
                    </a:gsLst>
                    <a:lin ang="18900000" scaled="1"/>
                  </a:gradFill>
                  <a:ln w="9525">
                    <a:noFill/>
                    <a:miter lim="800000"/>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grpSp>
            <p:nvGrpSpPr>
              <p:cNvPr id="84" name="Group 68"/>
              <p:cNvGrpSpPr/>
              <p:nvPr/>
            </p:nvGrpSpPr>
            <p:grpSpPr bwMode="auto">
              <a:xfrm>
                <a:off x="4572000" y="3657600"/>
                <a:ext cx="1547813" cy="1592263"/>
                <a:chOff x="2860" y="2298"/>
                <a:chExt cx="975" cy="1003"/>
              </a:xfrm>
            </p:grpSpPr>
            <p:grpSp>
              <p:nvGrpSpPr>
                <p:cNvPr id="100352" name="Group 69"/>
                <p:cNvGrpSpPr/>
                <p:nvPr/>
              </p:nvGrpSpPr>
              <p:grpSpPr bwMode="auto">
                <a:xfrm>
                  <a:off x="2900" y="2334"/>
                  <a:ext cx="935" cy="967"/>
                  <a:chOff x="2900" y="2334"/>
                  <a:chExt cx="935" cy="967"/>
                </a:xfrm>
              </p:grpSpPr>
              <p:sp>
                <p:nvSpPr>
                  <p:cNvPr id="85" name="Freeform 70"/>
                  <p:cNvSpPr/>
                  <p:nvPr/>
                </p:nvSpPr>
                <p:spPr bwMode="gray">
                  <a:xfrm rot="-10756093">
                    <a:off x="2894" y="2334"/>
                    <a:ext cx="485" cy="532"/>
                  </a:xfrm>
                  <a:custGeom>
                    <a:avLst/>
                    <a:gdLst>
                      <a:gd name="T0" fmla="*/ 399 w 365"/>
                      <a:gd name="T1" fmla="*/ 375 h 456"/>
                      <a:gd name="T2" fmla="*/ 274 w 365"/>
                      <a:gd name="T3" fmla="*/ 247 h 456"/>
                      <a:gd name="T4" fmla="*/ 30 w 365"/>
                      <a:gd name="T5" fmla="*/ 49 h 456"/>
                      <a:gd name="T6" fmla="*/ 30 w 365"/>
                      <a:gd name="T7" fmla="*/ 100 h 456"/>
                      <a:gd name="T8" fmla="*/ 189 w 365"/>
                      <a:gd name="T9" fmla="*/ 322 h 456"/>
                      <a:gd name="T10" fmla="*/ 310 w 365"/>
                      <a:gd name="T11" fmla="*/ 446 h 456"/>
                      <a:gd name="T12" fmla="*/ 425 w 365"/>
                      <a:gd name="T13" fmla="*/ 526 h 456"/>
                      <a:gd name="T14" fmla="*/ 476 w 365"/>
                      <a:gd name="T15" fmla="*/ 481 h 456"/>
                      <a:gd name="T16" fmla="*/ 399 w 365"/>
                      <a:gd name="T17" fmla="*/ 375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
                      <a:gd name="T28" fmla="*/ 0 h 456"/>
                      <a:gd name="T29" fmla="*/ 365 w 365"/>
                      <a:gd name="T30" fmla="*/ 456 h 4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rotWithShape="1">
                    <a:gsLst>
                      <a:gs pos="0">
                        <a:srgbClr val="AB0505"/>
                      </a:gs>
                      <a:gs pos="100000">
                        <a:srgbClr val="4F0202"/>
                      </a:gs>
                    </a:gsLst>
                    <a:lin ang="0" scaled="1"/>
                  </a:gradFill>
                  <a:ln>
                    <a:noFill/>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6" name="Freeform 71"/>
                  <p:cNvSpPr/>
                  <p:nvPr/>
                </p:nvSpPr>
                <p:spPr bwMode="gray">
                  <a:xfrm rot="-10756093">
                    <a:off x="3181" y="2543"/>
                    <a:ext cx="654" cy="446"/>
                  </a:xfrm>
                  <a:custGeom>
                    <a:avLst/>
                    <a:gdLst>
                      <a:gd name="T0" fmla="*/ 262 w 501"/>
                      <a:gd name="T1" fmla="*/ 0 h 383"/>
                      <a:gd name="T2" fmla="*/ 35 w 501"/>
                      <a:gd name="T3" fmla="*/ 58 h 383"/>
                      <a:gd name="T4" fmla="*/ 563 w 501"/>
                      <a:gd name="T5" fmla="*/ 446 h 383"/>
                      <a:gd name="T6" fmla="*/ 654 w 501"/>
                      <a:gd name="T7" fmla="*/ 369 h 383"/>
                      <a:gd name="T8" fmla="*/ 262 w 501"/>
                      <a:gd name="T9" fmla="*/ 0 h 383"/>
                      <a:gd name="T10" fmla="*/ 0 60000 65536"/>
                      <a:gd name="T11" fmla="*/ 0 60000 65536"/>
                      <a:gd name="T12" fmla="*/ 0 60000 65536"/>
                      <a:gd name="T13" fmla="*/ 0 60000 65536"/>
                      <a:gd name="T14" fmla="*/ 0 60000 65536"/>
                      <a:gd name="T15" fmla="*/ 0 w 501"/>
                      <a:gd name="T16" fmla="*/ 0 h 383"/>
                      <a:gd name="T17" fmla="*/ 501 w 501"/>
                      <a:gd name="T18" fmla="*/ 383 h 383"/>
                    </a:gdLst>
                    <a:ahLst/>
                    <a:cxnLst>
                      <a:cxn ang="T10">
                        <a:pos x="T0" y="T1"/>
                      </a:cxn>
                      <a:cxn ang="T11">
                        <a:pos x="T2" y="T3"/>
                      </a:cxn>
                      <a:cxn ang="T12">
                        <a:pos x="T4" y="T5"/>
                      </a:cxn>
                      <a:cxn ang="T13">
                        <a:pos x="T6" y="T7"/>
                      </a:cxn>
                      <a:cxn ang="T14">
                        <a:pos x="T8" y="T9"/>
                      </a:cxn>
                    </a:cxnLst>
                    <a:rect l="T15" t="T16" r="T17" b="T18"/>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solidFill>
                    <a:srgbClr val="AB0505"/>
                  </a:solidFill>
                  <a:ln>
                    <a:noFill/>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7" name="Freeform 72"/>
                  <p:cNvSpPr/>
                  <p:nvPr/>
                </p:nvSpPr>
                <p:spPr bwMode="gray">
                  <a:xfrm rot="-10756093">
                    <a:off x="3070" y="2619"/>
                    <a:ext cx="499" cy="682"/>
                  </a:xfrm>
                  <a:custGeom>
                    <a:avLst/>
                    <a:gdLst>
                      <a:gd name="T0" fmla="*/ 164 w 383"/>
                      <a:gd name="T1" fmla="*/ 6 h 586"/>
                      <a:gd name="T2" fmla="*/ 0 w 383"/>
                      <a:gd name="T3" fmla="*/ 313 h 586"/>
                      <a:gd name="T4" fmla="*/ 391 w 383"/>
                      <a:gd name="T5" fmla="*/ 682 h 586"/>
                      <a:gd name="T6" fmla="*/ 499 w 383"/>
                      <a:gd name="T7" fmla="*/ 514 h 586"/>
                      <a:gd name="T8" fmla="*/ 164 w 383"/>
                      <a:gd name="T9" fmla="*/ 6 h 586"/>
                      <a:gd name="T10" fmla="*/ 0 60000 65536"/>
                      <a:gd name="T11" fmla="*/ 0 60000 65536"/>
                      <a:gd name="T12" fmla="*/ 0 60000 65536"/>
                      <a:gd name="T13" fmla="*/ 0 60000 65536"/>
                      <a:gd name="T14" fmla="*/ 0 60000 65536"/>
                      <a:gd name="T15" fmla="*/ 0 w 383"/>
                      <a:gd name="T16" fmla="*/ 0 h 586"/>
                      <a:gd name="T17" fmla="*/ 383 w 383"/>
                      <a:gd name="T18" fmla="*/ 586 h 586"/>
                    </a:gdLst>
                    <a:ahLst/>
                    <a:cxnLst>
                      <a:cxn ang="T10">
                        <a:pos x="T0" y="T1"/>
                      </a:cxn>
                      <a:cxn ang="T11">
                        <a:pos x="T2" y="T3"/>
                      </a:cxn>
                      <a:cxn ang="T12">
                        <a:pos x="T4" y="T5"/>
                      </a:cxn>
                      <a:cxn ang="T13">
                        <a:pos x="T6" y="T7"/>
                      </a:cxn>
                      <a:cxn ang="T14">
                        <a:pos x="T8" y="T9"/>
                      </a:cxn>
                    </a:cxnLst>
                    <a:rect l="T15" t="T16" r="T17" b="T18"/>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solidFill>
                    <a:srgbClr val="AB0505"/>
                  </a:solidFill>
                  <a:ln>
                    <a:noFill/>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8" name="Freeform 73"/>
                  <p:cNvSpPr/>
                  <p:nvPr/>
                </p:nvSpPr>
                <p:spPr bwMode="gray">
                  <a:xfrm rot="-10756093">
                    <a:off x="3183" y="2446"/>
                    <a:ext cx="391" cy="542"/>
                  </a:xfrm>
                  <a:custGeom>
                    <a:avLst/>
                    <a:gdLst>
                      <a:gd name="T0" fmla="*/ 0 w 300"/>
                      <a:gd name="T1" fmla="*/ 0 h 466"/>
                      <a:gd name="T2" fmla="*/ 68 w 300"/>
                      <a:gd name="T3" fmla="*/ 379 h 466"/>
                      <a:gd name="T4" fmla="*/ 457 w 300"/>
                      <a:gd name="T5" fmla="*/ 630 h 466"/>
                      <a:gd name="T6" fmla="*/ 510 w 300"/>
                      <a:gd name="T7" fmla="*/ 429 h 466"/>
                      <a:gd name="T8" fmla="*/ 0 w 300"/>
                      <a:gd name="T9" fmla="*/ 0 h 466"/>
                      <a:gd name="T10" fmla="*/ 0 60000 65536"/>
                      <a:gd name="T11" fmla="*/ 0 60000 65536"/>
                      <a:gd name="T12" fmla="*/ 0 60000 65536"/>
                      <a:gd name="T13" fmla="*/ 0 60000 65536"/>
                      <a:gd name="T14" fmla="*/ 0 60000 65536"/>
                      <a:gd name="T15" fmla="*/ 0 w 300"/>
                      <a:gd name="T16" fmla="*/ 0 h 466"/>
                      <a:gd name="T17" fmla="*/ 300 w 300"/>
                      <a:gd name="T18" fmla="*/ 466 h 466"/>
                    </a:gdLst>
                    <a:ahLst/>
                    <a:cxnLst>
                      <a:cxn ang="T10">
                        <a:pos x="T0" y="T1"/>
                      </a:cxn>
                      <a:cxn ang="T11">
                        <a:pos x="T2" y="T3"/>
                      </a:cxn>
                      <a:cxn ang="T12">
                        <a:pos x="T4" y="T5"/>
                      </a:cxn>
                      <a:cxn ang="T13">
                        <a:pos x="T6" y="T7"/>
                      </a:cxn>
                      <a:cxn ang="T14">
                        <a:pos x="T8" y="T9"/>
                      </a:cxn>
                    </a:cxnLst>
                    <a:rect l="T15" t="T16" r="T17" b="T18"/>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rotWithShape="1">
                    <a:gsLst>
                      <a:gs pos="0">
                        <a:srgbClr val="C40505"/>
                      </a:gs>
                      <a:gs pos="100000">
                        <a:srgbClr val="5B0202"/>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89" name="Freeform 74"/>
                  <p:cNvSpPr/>
                  <p:nvPr/>
                </p:nvSpPr>
                <p:spPr bwMode="gray">
                  <a:xfrm rot="-10756093">
                    <a:off x="3006" y="2617"/>
                    <a:ext cx="566" cy="416"/>
                  </a:xfrm>
                  <a:custGeom>
                    <a:avLst/>
                    <a:gdLst>
                      <a:gd name="T0" fmla="*/ 0 w 435"/>
                      <a:gd name="T1" fmla="*/ 43 h 354"/>
                      <a:gd name="T2" fmla="*/ 363 w 435"/>
                      <a:gd name="T3" fmla="*/ 41 h 354"/>
                      <a:gd name="T4" fmla="*/ 566 w 435"/>
                      <a:gd name="T5" fmla="*/ 350 h 354"/>
                      <a:gd name="T6" fmla="*/ 390 w 435"/>
                      <a:gd name="T7" fmla="*/ 413 h 354"/>
                      <a:gd name="T8" fmla="*/ 0 w 435"/>
                      <a:gd name="T9" fmla="*/ 43 h 354"/>
                      <a:gd name="T10" fmla="*/ 0 60000 65536"/>
                      <a:gd name="T11" fmla="*/ 0 60000 65536"/>
                      <a:gd name="T12" fmla="*/ 0 60000 65536"/>
                      <a:gd name="T13" fmla="*/ 0 60000 65536"/>
                      <a:gd name="T14" fmla="*/ 0 60000 65536"/>
                      <a:gd name="T15" fmla="*/ 0 w 435"/>
                      <a:gd name="T16" fmla="*/ 0 h 354"/>
                      <a:gd name="T17" fmla="*/ 435 w 435"/>
                      <a:gd name="T18" fmla="*/ 354 h 354"/>
                    </a:gdLst>
                    <a:ahLst/>
                    <a:cxnLst>
                      <a:cxn ang="T10">
                        <a:pos x="T0" y="T1"/>
                      </a:cxn>
                      <a:cxn ang="T11">
                        <a:pos x="T2" y="T3"/>
                      </a:cxn>
                      <a:cxn ang="T12">
                        <a:pos x="T4" y="T5"/>
                      </a:cxn>
                      <a:cxn ang="T13">
                        <a:pos x="T6" y="T7"/>
                      </a:cxn>
                      <a:cxn ang="T14">
                        <a:pos x="T8" y="T9"/>
                      </a:cxn>
                    </a:cxnLst>
                    <a:rect l="T15" t="T16" r="T17" b="T18"/>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rotWithShape="1">
                    <a:gsLst>
                      <a:gs pos="0">
                        <a:srgbClr val="6D0303"/>
                      </a:gs>
                      <a:gs pos="100000">
                        <a:srgbClr val="320101"/>
                      </a:gs>
                    </a:gsLst>
                    <a:lin ang="2700000" scaled="1"/>
                  </a:gradFill>
                  <a:ln>
                    <a:noFill/>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100353" name="Group 75"/>
                <p:cNvGrpSpPr/>
                <p:nvPr/>
              </p:nvGrpSpPr>
              <p:grpSpPr bwMode="auto">
                <a:xfrm>
                  <a:off x="2860" y="2298"/>
                  <a:ext cx="176" cy="164"/>
                  <a:chOff x="2860" y="2298"/>
                  <a:chExt cx="176" cy="164"/>
                </a:xfrm>
              </p:grpSpPr>
              <p:sp>
                <p:nvSpPr>
                  <p:cNvPr id="90" name="Freeform 76"/>
                  <p:cNvSpPr/>
                  <p:nvPr/>
                </p:nvSpPr>
                <p:spPr bwMode="gray">
                  <a:xfrm rot="-10756093">
                    <a:off x="2860" y="2298"/>
                    <a:ext cx="77" cy="83"/>
                  </a:xfrm>
                  <a:custGeom>
                    <a:avLst/>
                    <a:gdLst>
                      <a:gd name="T0" fmla="*/ 105 w 61"/>
                      <a:gd name="T1" fmla="*/ 92 h 68"/>
                      <a:gd name="T2" fmla="*/ 5 w 61"/>
                      <a:gd name="T3" fmla="*/ 22 h 68"/>
                      <a:gd name="T4" fmla="*/ 0 w 61"/>
                      <a:gd name="T5" fmla="*/ 17 h 68"/>
                      <a:gd name="T6" fmla="*/ 13 w 61"/>
                      <a:gd name="T7" fmla="*/ 0 h 68"/>
                      <a:gd name="T8" fmla="*/ 17 w 61"/>
                      <a:gd name="T9" fmla="*/ 3 h 68"/>
                      <a:gd name="T10" fmla="*/ 105 w 61"/>
                      <a:gd name="T11" fmla="*/ 91 h 68"/>
                      <a:gd name="T12" fmla="*/ 105 w 61"/>
                      <a:gd name="T13" fmla="*/ 92 h 68"/>
                      <a:gd name="T14" fmla="*/ 0 60000 65536"/>
                      <a:gd name="T15" fmla="*/ 0 60000 65536"/>
                      <a:gd name="T16" fmla="*/ 0 60000 65536"/>
                      <a:gd name="T17" fmla="*/ 0 60000 65536"/>
                      <a:gd name="T18" fmla="*/ 0 60000 65536"/>
                      <a:gd name="T19" fmla="*/ 0 60000 65536"/>
                      <a:gd name="T20" fmla="*/ 0 60000 65536"/>
                      <a:gd name="T21" fmla="*/ 0 w 61"/>
                      <a:gd name="T22" fmla="*/ 0 h 68"/>
                      <a:gd name="T23" fmla="*/ 61 w 61"/>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666666"/>
                      </a:gs>
                      <a:gs pos="100000">
                        <a:srgbClr val="DDDDDD"/>
                      </a:gs>
                    </a:gsLst>
                    <a:lin ang="27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1" name="Freeform 77"/>
                  <p:cNvSpPr/>
                  <p:nvPr/>
                </p:nvSpPr>
                <p:spPr bwMode="gray">
                  <a:xfrm rot="-10756093">
                    <a:off x="2894" y="2331"/>
                    <a:ext cx="137" cy="131"/>
                  </a:xfrm>
                  <a:custGeom>
                    <a:avLst/>
                    <a:gdLst>
                      <a:gd name="T0" fmla="*/ 78 w 106"/>
                      <a:gd name="T1" fmla="*/ 0 h 113"/>
                      <a:gd name="T2" fmla="*/ 53 w 106"/>
                      <a:gd name="T3" fmla="*/ 48 h 113"/>
                      <a:gd name="T4" fmla="*/ 0 w 106"/>
                      <a:gd name="T5" fmla="*/ 65 h 113"/>
                      <a:gd name="T6" fmla="*/ 83 w 106"/>
                      <a:gd name="T7" fmla="*/ 123 h 113"/>
                      <a:gd name="T8" fmla="*/ 133 w 106"/>
                      <a:gd name="T9" fmla="*/ 78 h 113"/>
                      <a:gd name="T10" fmla="*/ 78 w 106"/>
                      <a:gd name="T11" fmla="*/ 0 h 113"/>
                      <a:gd name="T12" fmla="*/ 0 60000 65536"/>
                      <a:gd name="T13" fmla="*/ 0 60000 65536"/>
                      <a:gd name="T14" fmla="*/ 0 60000 65536"/>
                      <a:gd name="T15" fmla="*/ 0 60000 65536"/>
                      <a:gd name="T16" fmla="*/ 0 60000 65536"/>
                      <a:gd name="T17" fmla="*/ 0 60000 65536"/>
                      <a:gd name="T18" fmla="*/ 0 w 106"/>
                      <a:gd name="T19" fmla="*/ 0 h 113"/>
                      <a:gd name="T20" fmla="*/ 106 w 106"/>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rotWithShape="1">
                    <a:gsLst>
                      <a:gs pos="0">
                        <a:srgbClr val="000000"/>
                      </a:gs>
                      <a:gs pos="100000">
                        <a:srgbClr val="FEA501"/>
                      </a:gs>
                    </a:gsLst>
                    <a:lin ang="18900000" scaled="1"/>
                  </a:gradFill>
                  <a:ln>
                    <a:noFill/>
                  </a:ln>
                </p:spPr>
                <p:txBody>
                  <a:bodyPr rot="10800000" vert="eaVert"/>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nvGrpSpPr>
                <p:cNvPr id="100355" name="Group 78"/>
                <p:cNvGrpSpPr/>
                <p:nvPr/>
              </p:nvGrpSpPr>
              <p:grpSpPr bwMode="auto">
                <a:xfrm>
                  <a:off x="2905" y="2343"/>
                  <a:ext cx="124" cy="110"/>
                  <a:chOff x="2905" y="2343"/>
                  <a:chExt cx="124" cy="110"/>
                </a:xfrm>
              </p:grpSpPr>
              <p:sp>
                <p:nvSpPr>
                  <p:cNvPr id="92" name="Freeform 79"/>
                  <p:cNvSpPr/>
                  <p:nvPr/>
                </p:nvSpPr>
                <p:spPr bwMode="gray">
                  <a:xfrm rot="-10756093">
                    <a:off x="2936" y="2385"/>
                    <a:ext cx="74" cy="56"/>
                  </a:xfrm>
                  <a:custGeom>
                    <a:avLst/>
                    <a:gdLst>
                      <a:gd name="T0" fmla="*/ 96 w 60"/>
                      <a:gd name="T1" fmla="*/ 0 h 55"/>
                      <a:gd name="T2" fmla="*/ 69 w 60"/>
                      <a:gd name="T3" fmla="*/ 54 h 55"/>
                      <a:gd name="T4" fmla="*/ 0 w 60"/>
                      <a:gd name="T5" fmla="*/ 65 h 55"/>
                      <a:gd name="T6" fmla="*/ 73 w 60"/>
                      <a:gd name="T7" fmla="*/ 55 h 55"/>
                      <a:gd name="T8" fmla="*/ 96 w 60"/>
                      <a:gd name="T9" fmla="*/ 0 h 55"/>
                      <a:gd name="T10" fmla="*/ 0 60000 65536"/>
                      <a:gd name="T11" fmla="*/ 0 60000 65536"/>
                      <a:gd name="T12" fmla="*/ 0 60000 65536"/>
                      <a:gd name="T13" fmla="*/ 0 60000 65536"/>
                      <a:gd name="T14" fmla="*/ 0 60000 65536"/>
                      <a:gd name="T15" fmla="*/ 0 w 60"/>
                      <a:gd name="T16" fmla="*/ 0 h 55"/>
                      <a:gd name="T17" fmla="*/ 60 w 60"/>
                      <a:gd name="T18" fmla="*/ 55 h 55"/>
                    </a:gdLst>
                    <a:ahLst/>
                    <a:cxnLst>
                      <a:cxn ang="T10">
                        <a:pos x="T0" y="T1"/>
                      </a:cxn>
                      <a:cxn ang="T11">
                        <a:pos x="T2" y="T3"/>
                      </a:cxn>
                      <a:cxn ang="T12">
                        <a:pos x="T4" y="T5"/>
                      </a:cxn>
                      <a:cxn ang="T13">
                        <a:pos x="T6" y="T7"/>
                      </a:cxn>
                      <a:cxn ang="T14">
                        <a:pos x="T8" y="T9"/>
                      </a:cxn>
                    </a:cxnLst>
                    <a:rect l="T15" t="T16" r="T17" b="T18"/>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3" name="Freeform 80"/>
                  <p:cNvSpPr/>
                  <p:nvPr/>
                </p:nvSpPr>
                <p:spPr bwMode="gray">
                  <a:xfrm rot="-10756093">
                    <a:off x="2947" y="2386"/>
                    <a:ext cx="88" cy="67"/>
                  </a:xfrm>
                  <a:custGeom>
                    <a:avLst/>
                    <a:gdLst>
                      <a:gd name="T0" fmla="*/ 102 w 63"/>
                      <a:gd name="T1" fmla="*/ 0 h 58"/>
                      <a:gd name="T2" fmla="*/ 73 w 63"/>
                      <a:gd name="T3" fmla="*/ 58 h 58"/>
                      <a:gd name="T4" fmla="*/ 0 w 63"/>
                      <a:gd name="T5" fmla="*/ 70 h 58"/>
                      <a:gd name="T6" fmla="*/ 77 w 63"/>
                      <a:gd name="T7" fmla="*/ 60 h 58"/>
                      <a:gd name="T8" fmla="*/ 102 w 63"/>
                      <a:gd name="T9" fmla="*/ 0 h 58"/>
                      <a:gd name="T10" fmla="*/ 0 60000 65536"/>
                      <a:gd name="T11" fmla="*/ 0 60000 65536"/>
                      <a:gd name="T12" fmla="*/ 0 60000 65536"/>
                      <a:gd name="T13" fmla="*/ 0 60000 65536"/>
                      <a:gd name="T14" fmla="*/ 0 60000 65536"/>
                      <a:gd name="T15" fmla="*/ 0 w 63"/>
                      <a:gd name="T16" fmla="*/ 0 h 58"/>
                      <a:gd name="T17" fmla="*/ 63 w 63"/>
                      <a:gd name="T18" fmla="*/ 58 h 58"/>
                    </a:gdLst>
                    <a:ahLst/>
                    <a:cxnLst>
                      <a:cxn ang="T10">
                        <a:pos x="T0" y="T1"/>
                      </a:cxn>
                      <a:cxn ang="T11">
                        <a:pos x="T2" y="T3"/>
                      </a:cxn>
                      <a:cxn ang="T12">
                        <a:pos x="T4" y="T5"/>
                      </a:cxn>
                      <a:cxn ang="T13">
                        <a:pos x="T6" y="T7"/>
                      </a:cxn>
                      <a:cxn ang="T14">
                        <a:pos x="T8" y="T9"/>
                      </a:cxn>
                    </a:cxnLst>
                    <a:rect l="T15" t="T16" r="T17" b="T18"/>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4" name="Freeform 81"/>
                  <p:cNvSpPr/>
                  <p:nvPr/>
                </p:nvSpPr>
                <p:spPr bwMode="gray">
                  <a:xfrm rot="-10756093">
                    <a:off x="2931" y="2372"/>
                    <a:ext cx="76" cy="60"/>
                  </a:xfrm>
                  <a:custGeom>
                    <a:avLst/>
                    <a:gdLst>
                      <a:gd name="T0" fmla="*/ 94 w 58"/>
                      <a:gd name="T1" fmla="*/ 0 h 52"/>
                      <a:gd name="T2" fmla="*/ 68 w 58"/>
                      <a:gd name="T3" fmla="*/ 52 h 52"/>
                      <a:gd name="T4" fmla="*/ 0 w 58"/>
                      <a:gd name="T5" fmla="*/ 63 h 52"/>
                      <a:gd name="T6" fmla="*/ 71 w 58"/>
                      <a:gd name="T7" fmla="*/ 53 h 52"/>
                      <a:gd name="T8" fmla="*/ 94 w 58"/>
                      <a:gd name="T9" fmla="*/ 0 h 52"/>
                      <a:gd name="T10" fmla="*/ 0 60000 65536"/>
                      <a:gd name="T11" fmla="*/ 0 60000 65536"/>
                      <a:gd name="T12" fmla="*/ 0 60000 65536"/>
                      <a:gd name="T13" fmla="*/ 0 60000 65536"/>
                      <a:gd name="T14" fmla="*/ 0 60000 65536"/>
                      <a:gd name="T15" fmla="*/ 0 w 58"/>
                      <a:gd name="T16" fmla="*/ 0 h 52"/>
                      <a:gd name="T17" fmla="*/ 58 w 58"/>
                      <a:gd name="T18" fmla="*/ 52 h 52"/>
                    </a:gdLst>
                    <a:ahLst/>
                    <a:cxnLst>
                      <a:cxn ang="T10">
                        <a:pos x="T0" y="T1"/>
                      </a:cxn>
                      <a:cxn ang="T11">
                        <a:pos x="T2" y="T3"/>
                      </a:cxn>
                      <a:cxn ang="T12">
                        <a:pos x="T4" y="T5"/>
                      </a:cxn>
                      <a:cxn ang="T13">
                        <a:pos x="T6" y="T7"/>
                      </a:cxn>
                      <a:cxn ang="T14">
                        <a:pos x="T8" y="T9"/>
                      </a:cxn>
                    </a:cxnLst>
                    <a:rect l="T15" t="T16" r="T17" b="T18"/>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5" name="Freeform 82"/>
                  <p:cNvSpPr/>
                  <p:nvPr/>
                </p:nvSpPr>
                <p:spPr bwMode="gray">
                  <a:xfrm rot="-10756093">
                    <a:off x="2911" y="2356"/>
                    <a:ext cx="62" cy="42"/>
                  </a:xfrm>
                  <a:custGeom>
                    <a:avLst/>
                    <a:gdLst>
                      <a:gd name="T0" fmla="*/ 80 w 49"/>
                      <a:gd name="T1" fmla="*/ 0 h 44"/>
                      <a:gd name="T2" fmla="*/ 57 w 49"/>
                      <a:gd name="T3" fmla="*/ 44 h 44"/>
                      <a:gd name="T4" fmla="*/ 0 w 49"/>
                      <a:gd name="T5" fmla="*/ 53 h 44"/>
                      <a:gd name="T6" fmla="*/ 60 w 49"/>
                      <a:gd name="T7" fmla="*/ 45 h 44"/>
                      <a:gd name="T8" fmla="*/ 80 w 49"/>
                      <a:gd name="T9" fmla="*/ 0 h 44"/>
                      <a:gd name="T10" fmla="*/ 0 60000 65536"/>
                      <a:gd name="T11" fmla="*/ 0 60000 65536"/>
                      <a:gd name="T12" fmla="*/ 0 60000 65536"/>
                      <a:gd name="T13" fmla="*/ 0 60000 65536"/>
                      <a:gd name="T14" fmla="*/ 0 60000 65536"/>
                      <a:gd name="T15" fmla="*/ 0 w 49"/>
                      <a:gd name="T16" fmla="*/ 0 h 44"/>
                      <a:gd name="T17" fmla="*/ 49 w 49"/>
                      <a:gd name="T18" fmla="*/ 44 h 44"/>
                    </a:gdLst>
                    <a:ahLst/>
                    <a:cxnLst>
                      <a:cxn ang="T10">
                        <a:pos x="T0" y="T1"/>
                      </a:cxn>
                      <a:cxn ang="T11">
                        <a:pos x="T2" y="T3"/>
                      </a:cxn>
                      <a:cxn ang="T12">
                        <a:pos x="T4" y="T5"/>
                      </a:cxn>
                      <a:cxn ang="T13">
                        <a:pos x="T6" y="T7"/>
                      </a:cxn>
                      <a:cxn ang="T14">
                        <a:pos x="T8" y="T9"/>
                      </a:cxn>
                    </a:cxnLst>
                    <a:rect l="T15" t="T16" r="T17" b="T18"/>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6" name="Freeform 83"/>
                  <p:cNvSpPr/>
                  <p:nvPr/>
                </p:nvSpPr>
                <p:spPr bwMode="gray">
                  <a:xfrm rot="-10756093">
                    <a:off x="2917" y="2357"/>
                    <a:ext cx="68" cy="42"/>
                  </a:xfrm>
                  <a:custGeom>
                    <a:avLst/>
                    <a:gdLst>
                      <a:gd name="T0" fmla="*/ 84 w 51"/>
                      <a:gd name="T1" fmla="*/ 0 h 47"/>
                      <a:gd name="T2" fmla="*/ 60 w 51"/>
                      <a:gd name="T3" fmla="*/ 46 h 47"/>
                      <a:gd name="T4" fmla="*/ 0 w 51"/>
                      <a:gd name="T5" fmla="*/ 55 h 47"/>
                      <a:gd name="T6" fmla="*/ 64 w 51"/>
                      <a:gd name="T7" fmla="*/ 47 h 47"/>
                      <a:gd name="T8" fmla="*/ 84 w 51"/>
                      <a:gd name="T9" fmla="*/ 0 h 47"/>
                      <a:gd name="T10" fmla="*/ 0 60000 65536"/>
                      <a:gd name="T11" fmla="*/ 0 60000 65536"/>
                      <a:gd name="T12" fmla="*/ 0 60000 65536"/>
                      <a:gd name="T13" fmla="*/ 0 60000 65536"/>
                      <a:gd name="T14" fmla="*/ 0 60000 65536"/>
                      <a:gd name="T15" fmla="*/ 0 w 51"/>
                      <a:gd name="T16" fmla="*/ 0 h 47"/>
                      <a:gd name="T17" fmla="*/ 51 w 51"/>
                      <a:gd name="T18" fmla="*/ 47 h 47"/>
                    </a:gdLst>
                    <a:ahLst/>
                    <a:cxnLst>
                      <a:cxn ang="T10">
                        <a:pos x="T0" y="T1"/>
                      </a:cxn>
                      <a:cxn ang="T11">
                        <a:pos x="T2" y="T3"/>
                      </a:cxn>
                      <a:cxn ang="T12">
                        <a:pos x="T4" y="T5"/>
                      </a:cxn>
                      <a:cxn ang="T13">
                        <a:pos x="T6" y="T7"/>
                      </a:cxn>
                      <a:cxn ang="T14">
                        <a:pos x="T8" y="T9"/>
                      </a:cxn>
                    </a:cxnLst>
                    <a:rect l="T15" t="T16" r="T17" b="T18"/>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sp>
                <p:nvSpPr>
                  <p:cNvPr id="97" name="Freeform 84"/>
                  <p:cNvSpPr/>
                  <p:nvPr/>
                </p:nvSpPr>
                <p:spPr bwMode="gray">
                  <a:xfrm rot="-10756093">
                    <a:off x="2905" y="2343"/>
                    <a:ext cx="63" cy="50"/>
                  </a:xfrm>
                  <a:custGeom>
                    <a:avLst/>
                    <a:gdLst>
                      <a:gd name="T0" fmla="*/ 75 w 47"/>
                      <a:gd name="T1" fmla="*/ 0 h 43"/>
                      <a:gd name="T2" fmla="*/ 56 w 47"/>
                      <a:gd name="T3" fmla="*/ 43 h 43"/>
                      <a:gd name="T4" fmla="*/ 0 w 47"/>
                      <a:gd name="T5" fmla="*/ 52 h 43"/>
                      <a:gd name="T6" fmla="*/ 57 w 47"/>
                      <a:gd name="T7" fmla="*/ 44 h 43"/>
                      <a:gd name="T8" fmla="*/ 75 w 47"/>
                      <a:gd name="T9" fmla="*/ 0 h 43"/>
                      <a:gd name="T10" fmla="*/ 0 60000 65536"/>
                      <a:gd name="T11" fmla="*/ 0 60000 65536"/>
                      <a:gd name="T12" fmla="*/ 0 60000 65536"/>
                      <a:gd name="T13" fmla="*/ 0 60000 65536"/>
                      <a:gd name="T14" fmla="*/ 0 60000 65536"/>
                      <a:gd name="T15" fmla="*/ 0 w 47"/>
                      <a:gd name="T16" fmla="*/ 0 h 43"/>
                      <a:gd name="T17" fmla="*/ 47 w 47"/>
                      <a:gd name="T18" fmla="*/ 43 h 43"/>
                    </a:gdLst>
                    <a:ahLst/>
                    <a:cxnLst>
                      <a:cxn ang="T10">
                        <a:pos x="T0" y="T1"/>
                      </a:cxn>
                      <a:cxn ang="T11">
                        <a:pos x="T2" y="T3"/>
                      </a:cxn>
                      <a:cxn ang="T12">
                        <a:pos x="T4" y="T5"/>
                      </a:cxn>
                      <a:cxn ang="T13">
                        <a:pos x="T6" y="T7"/>
                      </a:cxn>
                      <a:cxn ang="T14">
                        <a:pos x="T8" y="T9"/>
                      </a:cxn>
                    </a:cxnLst>
                    <a:rect l="T15" t="T16" r="T17" b="T18"/>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rotWithShape="1">
                    <a:gsLst>
                      <a:gs pos="0">
                        <a:srgbClr val="3F1111"/>
                      </a:gs>
                      <a:gs pos="50000">
                        <a:srgbClr val="D03737"/>
                      </a:gs>
                      <a:gs pos="100000">
                        <a:srgbClr val="3F1111"/>
                      </a:gs>
                    </a:gsLst>
                    <a:lin ang="18900000" scaled="1"/>
                  </a:gradFill>
                  <a:ln w="9525">
                    <a:noFill/>
                    <a:miter lim="800000"/>
                  </a:ln>
                </p:spPr>
                <p:txBody>
                  <a:bodyPr rot="10800000"/>
                  <a:lstStyle/>
                  <a:p>
                    <a:pPr>
                      <a:defRPr/>
                    </a:pPr>
                    <a:endParaRPr lang="zh-CN" altLang="en-US" kern="0">
                      <a:solidFill>
                        <a:srgbClr val="000000"/>
                      </a:solidFill>
                      <a:latin typeface="宋体" panose="02010600030101010101" pitchFamily="2" charset="-122"/>
                      <a:ea typeface="宋体" panose="02010600030101010101" pitchFamily="2" charset="-122"/>
                    </a:endParaRPr>
                  </a:p>
                </p:txBody>
              </p:sp>
            </p:grpSp>
          </p:grpSp>
        </p:grpSp>
      </p:gr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600"/>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54"/>
          <p:cNvSpPr txBox="1"/>
          <p:nvPr/>
        </p:nvSpPr>
        <p:spPr>
          <a:xfrm>
            <a:off x="1330325" y="44450"/>
            <a:ext cx="6722745" cy="521970"/>
          </a:xfrm>
          <a:prstGeom prst="rect">
            <a:avLst/>
          </a:prstGeom>
          <a:noFill/>
          <a:ln w="9525">
            <a:noFill/>
          </a:ln>
        </p:spPr>
        <p:txBody>
          <a:bodyPr wrap="square">
            <a:spAutoFit/>
          </a:bodyPr>
          <a:lstStyle/>
          <a:p>
            <a:pPr marL="263525" indent="-263525" defTabSz="913130">
              <a:buClr>
                <a:srgbClr val="FF0000"/>
              </a:buClr>
              <a:defRPr/>
            </a:pPr>
            <a:r>
              <a:rPr lang="zh-CN" altLang="en-US" sz="2800" dirty="0">
                <a:solidFill>
                  <a:schemeClr val="accent2"/>
                </a:solidFill>
                <a:latin typeface="微软雅黑" panose="020B0503020204020204" pitchFamily="2" charset="-122"/>
                <a:ea typeface="微软雅黑" panose="020B0503020204020204" pitchFamily="2" charset="-122"/>
                <a:sym typeface="微软雅黑" panose="020B0503020204020204" pitchFamily="2" charset="-122"/>
              </a:rPr>
              <a:t>网络维护、响应保障</a:t>
            </a:r>
            <a:endParaRPr kumimoji="1" lang="zh-CN" altLang="en-US" sz="2800" b="1" dirty="0" smtClean="0">
              <a:solidFill>
                <a:schemeClr val="accent2"/>
              </a:solidFill>
              <a:latin typeface="微软雅黑" panose="020B0503020204020204" pitchFamily="2" charset="-122"/>
              <a:ea typeface="微软雅黑" panose="020B0503020204020204" pitchFamily="2" charset="-122"/>
              <a:cs typeface="华文中宋" panose="02010600040101010101" pitchFamily="2" charset="-122"/>
              <a:sym typeface="微软雅黑" panose="020B0503020204020204" pitchFamily="2" charset="-122"/>
            </a:endParaRPr>
          </a:p>
        </p:txBody>
      </p:sp>
      <p:sp>
        <p:nvSpPr>
          <p:cNvPr id="14339"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chemeClr val="accent2"/>
                </a:solidFill>
                <a:latin typeface="Arial" panose="020B0604020202020204" pitchFamily="34" charset="0"/>
                <a:ea typeface="宋体" panose="02010600030101010101" pitchFamily="2" charset="-122"/>
              </a:rPr>
              <a:t>Part</a:t>
            </a:r>
            <a:r>
              <a:rPr lang="en-US" altLang="zh-CN" dirty="0">
                <a:solidFill>
                  <a:schemeClr val="accent2"/>
                </a:solidFill>
                <a:latin typeface="Arial" panose="020B0604020202020204" pitchFamily="34" charset="0"/>
                <a:ea typeface="宋体" panose="02010600030101010101" pitchFamily="2" charset="-122"/>
              </a:rPr>
              <a:t> 4</a:t>
            </a:r>
            <a:endParaRPr lang="zh-CN" altLang="en-US" dirty="0">
              <a:solidFill>
                <a:schemeClr val="accent2"/>
              </a:solidFill>
              <a:latin typeface="Arial" panose="020B0604020202020204" pitchFamily="34" charset="0"/>
              <a:ea typeface="宋体" panose="02010600030101010101" pitchFamily="2" charset="-122"/>
            </a:endParaRPr>
          </a:p>
        </p:txBody>
      </p:sp>
      <p:sp>
        <p:nvSpPr>
          <p:cNvPr id="2" name="Oval 2"/>
          <p:cNvSpPr/>
          <p:nvPr/>
        </p:nvSpPr>
        <p:spPr>
          <a:xfrm>
            <a:off x="4514215" y="1052848"/>
            <a:ext cx="2946400" cy="2209800"/>
          </a:xfrm>
          <a:prstGeom prst="ellipse">
            <a:avLst/>
          </a:prstGeom>
          <a:solidFill>
            <a:srgbClr val="FDE673"/>
          </a:solidFill>
          <a:ln w="34925" cap="flat" cmpd="sng" algn="ctr">
            <a:solidFill>
              <a:schemeClr val="tx2"/>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auto">
              <a:spcBef>
                <a:spcPts val="0"/>
              </a:spcBef>
              <a:spcAft>
                <a:spcPts val="0"/>
              </a:spcAft>
              <a:defRPr/>
            </a:pPr>
            <a:endParaRPr lang="en-US" kern="0">
              <a:solidFill>
                <a:sysClr val="window" lastClr="FFFFFF"/>
              </a:solidFill>
              <a:latin typeface="微软雅黑" panose="020B0503020204020204" pitchFamily="2" charset="-122"/>
              <a:ea typeface="微软雅黑" panose="020B0503020204020204" pitchFamily="2" charset="-122"/>
            </a:endParaRPr>
          </a:p>
        </p:txBody>
      </p:sp>
      <p:sp>
        <p:nvSpPr>
          <p:cNvPr id="4" name="Oval 3"/>
          <p:cNvSpPr/>
          <p:nvPr/>
        </p:nvSpPr>
        <p:spPr>
          <a:xfrm>
            <a:off x="2400300" y="2038368"/>
            <a:ext cx="2946400" cy="2209800"/>
          </a:xfrm>
          <a:prstGeom prst="ellipse">
            <a:avLst/>
          </a:prstGeom>
          <a:solidFill>
            <a:srgbClr val="7030A0">
              <a:alpha val="63000"/>
            </a:srgbClr>
          </a:solidFill>
          <a:ln w="34925" cap="flat" cmpd="sng" algn="ctr">
            <a:solidFill>
              <a:srgbClr val="7030A0">
                <a:alpha val="63000"/>
              </a:srgbClr>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auto">
              <a:spcBef>
                <a:spcPts val="0"/>
              </a:spcBef>
              <a:spcAft>
                <a:spcPts val="0"/>
              </a:spcAft>
              <a:defRPr/>
            </a:pPr>
            <a:endParaRPr lang="en-US" kern="0">
              <a:solidFill>
                <a:sysClr val="window" lastClr="FFFFFF"/>
              </a:solidFill>
              <a:latin typeface="微软雅黑" panose="020B0503020204020204" pitchFamily="2" charset="-122"/>
              <a:ea typeface="微软雅黑" panose="020B0503020204020204" pitchFamily="2" charset="-122"/>
            </a:endParaRPr>
          </a:p>
        </p:txBody>
      </p:sp>
      <p:sp>
        <p:nvSpPr>
          <p:cNvPr id="9" name="Oval 4"/>
          <p:cNvSpPr/>
          <p:nvPr/>
        </p:nvSpPr>
        <p:spPr>
          <a:xfrm>
            <a:off x="6708140" y="2038368"/>
            <a:ext cx="2946400" cy="2209800"/>
          </a:xfrm>
          <a:prstGeom prst="ellipse">
            <a:avLst/>
          </a:prstGeom>
          <a:solidFill>
            <a:srgbClr val="FF0000">
              <a:alpha val="32000"/>
            </a:srgbClr>
          </a:solidFill>
          <a:ln w="34925" cap="flat" cmpd="sng" algn="ctr">
            <a:solidFill>
              <a:schemeClr val="bg2">
                <a:alpha val="67000"/>
              </a:schemeClr>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auto">
              <a:spcBef>
                <a:spcPts val="0"/>
              </a:spcBef>
              <a:spcAft>
                <a:spcPts val="0"/>
              </a:spcAft>
              <a:defRPr/>
            </a:pPr>
            <a:endParaRPr lang="en-US" kern="0">
              <a:solidFill>
                <a:sysClr val="window" lastClr="FFFFFF"/>
              </a:solidFill>
              <a:latin typeface="微软雅黑" panose="020B0503020204020204" pitchFamily="2" charset="-122"/>
              <a:ea typeface="微软雅黑" panose="020B0503020204020204" pitchFamily="2" charset="-122"/>
            </a:endParaRPr>
          </a:p>
        </p:txBody>
      </p:sp>
      <p:sp>
        <p:nvSpPr>
          <p:cNvPr id="12" name="Oval 5"/>
          <p:cNvSpPr/>
          <p:nvPr/>
        </p:nvSpPr>
        <p:spPr>
          <a:xfrm>
            <a:off x="3304540" y="3790968"/>
            <a:ext cx="2946400" cy="2209800"/>
          </a:xfrm>
          <a:prstGeom prst="ellipse">
            <a:avLst/>
          </a:prstGeom>
          <a:solidFill>
            <a:srgbClr val="00EA1C">
              <a:alpha val="68000"/>
            </a:srgbClr>
          </a:solidFill>
          <a:ln w="34925" cap="flat" cmpd="sng" algn="ctr">
            <a:solidFill>
              <a:srgbClr val="00EA1C">
                <a:lumMod val="75000"/>
              </a:srgbClr>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auto">
              <a:spcBef>
                <a:spcPts val="0"/>
              </a:spcBef>
              <a:spcAft>
                <a:spcPts val="0"/>
              </a:spcAft>
              <a:defRPr/>
            </a:pPr>
            <a:endParaRPr lang="en-US" kern="0">
              <a:solidFill>
                <a:sysClr val="window" lastClr="FFFFFF"/>
              </a:solidFill>
              <a:latin typeface="微软雅黑" panose="020B0503020204020204" pitchFamily="2" charset="-122"/>
              <a:ea typeface="微软雅黑" panose="020B0503020204020204" pitchFamily="2" charset="-122"/>
            </a:endParaRPr>
          </a:p>
        </p:txBody>
      </p:sp>
      <p:sp>
        <p:nvSpPr>
          <p:cNvPr id="16" name="Oval 6"/>
          <p:cNvSpPr/>
          <p:nvPr/>
        </p:nvSpPr>
        <p:spPr>
          <a:xfrm>
            <a:off x="5844540" y="3768743"/>
            <a:ext cx="2946400" cy="2209800"/>
          </a:xfrm>
          <a:prstGeom prst="ellipse">
            <a:avLst/>
          </a:prstGeom>
          <a:solidFill>
            <a:srgbClr val="00B0F0">
              <a:alpha val="60000"/>
            </a:srgbClr>
          </a:solidFill>
          <a:ln w="34925" cap="flat" cmpd="sng" algn="ctr">
            <a:solidFill>
              <a:srgbClr val="0070C0">
                <a:alpha val="49000"/>
              </a:srgbClr>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lstStyle/>
          <a:p>
            <a:pPr algn="ctr" fontAlgn="auto">
              <a:spcBef>
                <a:spcPts val="0"/>
              </a:spcBef>
              <a:spcAft>
                <a:spcPts val="0"/>
              </a:spcAft>
              <a:defRPr/>
            </a:pPr>
            <a:endParaRPr lang="en-US" kern="0">
              <a:solidFill>
                <a:sysClr val="window" lastClr="FFFFFF"/>
              </a:solidFill>
              <a:latin typeface="微软雅黑" panose="020B0503020204020204" pitchFamily="2" charset="-122"/>
              <a:ea typeface="微软雅黑" panose="020B0503020204020204" pitchFamily="2" charset="-122"/>
            </a:endParaRPr>
          </a:p>
        </p:txBody>
      </p:sp>
      <p:sp>
        <p:nvSpPr>
          <p:cNvPr id="17" name="Rectangle 8"/>
          <p:cNvSpPr/>
          <p:nvPr/>
        </p:nvSpPr>
        <p:spPr>
          <a:xfrm>
            <a:off x="2887028" y="2506663"/>
            <a:ext cx="1738312" cy="368300"/>
          </a:xfrm>
          <a:prstGeom prst="rect">
            <a:avLst/>
          </a:prstGeom>
          <a:ln>
            <a:noFill/>
          </a:ln>
          <a:effectLst/>
        </p:spPr>
        <p:txBody>
          <a:bodyPr>
            <a:spAutoFit/>
          </a:bodyPr>
          <a:lstStyle/>
          <a:p>
            <a:pPr algn="ctr" fontAlgn="auto">
              <a:spcBef>
                <a:spcPts val="0"/>
              </a:spcBef>
              <a:spcAft>
                <a:spcPts val="0"/>
              </a:spcAft>
              <a:defRPr/>
            </a:pPr>
            <a:r>
              <a:rPr lang="zh-CN" altLang="en-US" b="1" kern="0" dirty="0">
                <a:solidFill>
                  <a:srgbClr val="000000"/>
                </a:solidFill>
                <a:latin typeface="微软雅黑" panose="020B0503020204020204" pitchFamily="2" charset="-122"/>
                <a:ea typeface="微软雅黑" panose="020B0503020204020204" pitchFamily="2" charset="-122"/>
              </a:rPr>
              <a:t>定期巡检</a:t>
            </a:r>
            <a:endParaRPr lang="en-US" altLang="en-US" b="1" kern="0" dirty="0">
              <a:solidFill>
                <a:srgbClr val="000000"/>
              </a:solidFill>
              <a:latin typeface="微软雅黑" panose="020B0503020204020204" pitchFamily="2" charset="-122"/>
              <a:ea typeface="微软雅黑" panose="020B0503020204020204" pitchFamily="2" charset="-122"/>
            </a:endParaRPr>
          </a:p>
        </p:txBody>
      </p:sp>
      <p:sp>
        <p:nvSpPr>
          <p:cNvPr id="18" name="Rectangle 9"/>
          <p:cNvSpPr/>
          <p:nvPr/>
        </p:nvSpPr>
        <p:spPr>
          <a:xfrm>
            <a:off x="4947603" y="1363663"/>
            <a:ext cx="2217737" cy="368300"/>
          </a:xfrm>
          <a:prstGeom prst="rect">
            <a:avLst/>
          </a:prstGeom>
          <a:ln>
            <a:noFill/>
          </a:ln>
          <a:effectLst/>
        </p:spPr>
        <p:txBody>
          <a:bodyPr>
            <a:spAutoFit/>
          </a:bodyPr>
          <a:lstStyle/>
          <a:p>
            <a:pPr algn="ctr" fontAlgn="auto">
              <a:spcBef>
                <a:spcPts val="0"/>
              </a:spcBef>
              <a:spcAft>
                <a:spcPts val="0"/>
              </a:spcAft>
              <a:defRPr/>
            </a:pPr>
            <a:r>
              <a:rPr lang="zh-CN" altLang="en-US" b="1" kern="0" dirty="0">
                <a:solidFill>
                  <a:srgbClr val="000000"/>
                </a:solidFill>
                <a:latin typeface="微软雅黑" panose="020B0503020204020204" pitchFamily="2" charset="-122"/>
                <a:ea typeface="微软雅黑" panose="020B0503020204020204" pitchFamily="2" charset="-122"/>
              </a:rPr>
              <a:t>专属人员</a:t>
            </a:r>
            <a:endParaRPr lang="en-US" b="1" kern="0" dirty="0">
              <a:solidFill>
                <a:srgbClr val="000000"/>
              </a:solidFill>
              <a:latin typeface="微软雅黑" panose="020B0503020204020204" pitchFamily="2" charset="-122"/>
              <a:ea typeface="微软雅黑" panose="020B0503020204020204" pitchFamily="2" charset="-122"/>
            </a:endParaRPr>
          </a:p>
        </p:txBody>
      </p:sp>
      <p:sp>
        <p:nvSpPr>
          <p:cNvPr id="19" name="Rectangle 10"/>
          <p:cNvSpPr/>
          <p:nvPr/>
        </p:nvSpPr>
        <p:spPr>
          <a:xfrm>
            <a:off x="3812540" y="4171950"/>
            <a:ext cx="1714500" cy="368300"/>
          </a:xfrm>
          <a:prstGeom prst="rect">
            <a:avLst/>
          </a:prstGeom>
          <a:ln>
            <a:noFill/>
          </a:ln>
          <a:effectLst/>
        </p:spPr>
        <p:txBody>
          <a:bodyPr>
            <a:spAutoFit/>
          </a:bodyPr>
          <a:lstStyle/>
          <a:p>
            <a:pPr algn="ctr" fontAlgn="auto">
              <a:spcBef>
                <a:spcPts val="0"/>
              </a:spcBef>
              <a:spcAft>
                <a:spcPts val="0"/>
              </a:spcAft>
              <a:defRPr/>
            </a:pPr>
            <a:r>
              <a:rPr lang="zh-CN" altLang="en-US" b="1" kern="0" dirty="0">
                <a:solidFill>
                  <a:srgbClr val="000000"/>
                </a:solidFill>
                <a:latin typeface="微软雅黑" panose="020B0503020204020204" pitchFamily="2" charset="-122"/>
                <a:ea typeface="微软雅黑" panose="020B0503020204020204" pitchFamily="2" charset="-122"/>
              </a:rPr>
              <a:t>快速响应</a:t>
            </a:r>
            <a:endParaRPr lang="en-US" altLang="en-US" b="1" kern="0" dirty="0">
              <a:solidFill>
                <a:srgbClr val="000000"/>
              </a:solidFill>
              <a:latin typeface="微软雅黑" panose="020B0503020204020204" pitchFamily="2" charset="-122"/>
              <a:ea typeface="微软雅黑" panose="020B0503020204020204" pitchFamily="2" charset="-122"/>
            </a:endParaRPr>
          </a:p>
        </p:txBody>
      </p:sp>
      <p:sp>
        <p:nvSpPr>
          <p:cNvPr id="20" name="Rectangle 11"/>
          <p:cNvSpPr/>
          <p:nvPr/>
        </p:nvSpPr>
        <p:spPr>
          <a:xfrm>
            <a:off x="6555740" y="4171950"/>
            <a:ext cx="1524000" cy="368300"/>
          </a:xfrm>
          <a:prstGeom prst="rect">
            <a:avLst/>
          </a:prstGeom>
          <a:ln>
            <a:noFill/>
          </a:ln>
          <a:effectLst/>
        </p:spPr>
        <p:txBody>
          <a:bodyPr>
            <a:spAutoFit/>
          </a:bodyPr>
          <a:lstStyle/>
          <a:p>
            <a:pPr algn="ctr" fontAlgn="auto">
              <a:spcBef>
                <a:spcPts val="0"/>
              </a:spcBef>
              <a:spcAft>
                <a:spcPts val="0"/>
              </a:spcAft>
              <a:defRPr/>
            </a:pPr>
            <a:r>
              <a:rPr lang="zh-CN" altLang="en-US" b="1" kern="0" dirty="0">
                <a:solidFill>
                  <a:srgbClr val="000000"/>
                </a:solidFill>
                <a:latin typeface="微软雅黑" panose="020B0503020204020204" pitchFamily="2" charset="-122"/>
                <a:ea typeface="微软雅黑" panose="020B0503020204020204" pitchFamily="2" charset="-122"/>
              </a:rPr>
              <a:t>备品备件</a:t>
            </a:r>
            <a:endParaRPr lang="en-US" altLang="en-US" b="1" kern="0" dirty="0">
              <a:solidFill>
                <a:srgbClr val="000000"/>
              </a:solidFill>
              <a:latin typeface="微软雅黑" panose="020B0503020204020204" pitchFamily="2" charset="-122"/>
              <a:ea typeface="微软雅黑" panose="020B0503020204020204" pitchFamily="2" charset="-122"/>
            </a:endParaRPr>
          </a:p>
        </p:txBody>
      </p:sp>
      <p:sp>
        <p:nvSpPr>
          <p:cNvPr id="21" name="Rectangle 12"/>
          <p:cNvSpPr/>
          <p:nvPr/>
        </p:nvSpPr>
        <p:spPr>
          <a:xfrm>
            <a:off x="7116128" y="2506663"/>
            <a:ext cx="2333625" cy="368300"/>
          </a:xfrm>
          <a:prstGeom prst="rect">
            <a:avLst/>
          </a:prstGeom>
          <a:ln>
            <a:noFill/>
          </a:ln>
          <a:effectLst/>
        </p:spPr>
        <p:txBody>
          <a:bodyPr>
            <a:spAutoFit/>
          </a:bodyPr>
          <a:lstStyle/>
          <a:p>
            <a:pPr algn="ctr" fontAlgn="auto">
              <a:spcBef>
                <a:spcPts val="0"/>
              </a:spcBef>
              <a:spcAft>
                <a:spcPts val="0"/>
              </a:spcAft>
              <a:defRPr/>
            </a:pPr>
            <a:r>
              <a:rPr lang="zh-CN" altLang="en-US" b="1" kern="0" dirty="0">
                <a:solidFill>
                  <a:srgbClr val="000000"/>
                </a:solidFill>
                <a:latin typeface="微软雅黑" panose="020B0503020204020204" pitchFamily="2" charset="-122"/>
                <a:ea typeface="微软雅黑" panose="020B0503020204020204" pitchFamily="2" charset="-122"/>
              </a:rPr>
              <a:t>一线接入</a:t>
            </a:r>
            <a:endParaRPr lang="en-US" altLang="en-US" b="1" kern="0" dirty="0">
              <a:solidFill>
                <a:srgbClr val="000000"/>
              </a:solidFill>
              <a:latin typeface="微软雅黑" panose="020B0503020204020204" pitchFamily="2" charset="-122"/>
              <a:ea typeface="微软雅黑" panose="020B0503020204020204" pitchFamily="2" charset="-122"/>
            </a:endParaRPr>
          </a:p>
        </p:txBody>
      </p:sp>
      <p:sp>
        <p:nvSpPr>
          <p:cNvPr id="22" name="Rectangle 16"/>
          <p:cNvSpPr/>
          <p:nvPr/>
        </p:nvSpPr>
        <p:spPr>
          <a:xfrm>
            <a:off x="2542540" y="2876550"/>
            <a:ext cx="2601913" cy="645160"/>
          </a:xfrm>
          <a:prstGeom prst="rect">
            <a:avLst/>
          </a:prstGeom>
        </p:spPr>
        <p:txBody>
          <a:bodyPr>
            <a:spAutoFit/>
          </a:bodyPr>
          <a:lstStyle/>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每年不低于四次的大规模巡检，并每年向客户提交网络运营质量报告；</a:t>
            </a:r>
            <a:r>
              <a:rPr lang="en-US" sz="1200" kern="0" dirty="0">
                <a:solidFill>
                  <a:srgbClr val="383838">
                    <a:lumMod val="50000"/>
                  </a:srgbClr>
                </a:solidFill>
                <a:latin typeface="微软雅黑" panose="020B0503020204020204" pitchFamily="2" charset="-122"/>
                <a:ea typeface="微软雅黑" panose="020B0503020204020204" pitchFamily="2" charset="-122"/>
              </a:rPr>
              <a:t>. </a:t>
            </a:r>
          </a:p>
        </p:txBody>
      </p:sp>
      <p:sp>
        <p:nvSpPr>
          <p:cNvPr id="23" name="Rectangle 17"/>
          <p:cNvSpPr/>
          <p:nvPr/>
        </p:nvSpPr>
        <p:spPr>
          <a:xfrm>
            <a:off x="3722053" y="4552950"/>
            <a:ext cx="2071687" cy="275590"/>
          </a:xfrm>
          <a:prstGeom prst="rect">
            <a:avLst/>
          </a:prstGeom>
        </p:spPr>
        <p:txBody>
          <a:bodyPr>
            <a:spAutoFit/>
          </a:bodyPr>
          <a:lstStyle/>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每次故障响应时间</a:t>
            </a:r>
            <a:r>
              <a:rPr lang="en-US" altLang="zh-CN" sz="1200" kern="0" dirty="0">
                <a:solidFill>
                  <a:srgbClr val="383838">
                    <a:lumMod val="50000"/>
                  </a:srgbClr>
                </a:solidFill>
                <a:latin typeface="微软雅黑" panose="020B0503020204020204" pitchFamily="2" charset="-122"/>
                <a:ea typeface="微软雅黑" panose="020B0503020204020204" pitchFamily="2" charset="-122"/>
              </a:rPr>
              <a:t>15</a:t>
            </a: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分钟；</a:t>
            </a:r>
            <a:endParaRPr lang="en-US" sz="1200" kern="0" dirty="0">
              <a:solidFill>
                <a:srgbClr val="383838">
                  <a:lumMod val="50000"/>
                </a:srgbClr>
              </a:solidFill>
              <a:latin typeface="微软雅黑" panose="020B0503020204020204" pitchFamily="2" charset="-122"/>
              <a:ea typeface="微软雅黑" panose="020B0503020204020204" pitchFamily="2" charset="-122"/>
            </a:endParaRPr>
          </a:p>
        </p:txBody>
      </p:sp>
      <p:sp>
        <p:nvSpPr>
          <p:cNvPr id="24" name="Rectangle 18"/>
          <p:cNvSpPr/>
          <p:nvPr/>
        </p:nvSpPr>
        <p:spPr>
          <a:xfrm>
            <a:off x="6312853" y="4552950"/>
            <a:ext cx="2071687" cy="460375"/>
          </a:xfrm>
          <a:prstGeom prst="rect">
            <a:avLst/>
          </a:prstGeom>
        </p:spPr>
        <p:txBody>
          <a:bodyPr>
            <a:spAutoFit/>
          </a:bodyPr>
          <a:lstStyle/>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充足、快速提供的备品备件库存，随时调用</a:t>
            </a:r>
            <a:endParaRPr lang="en-US" sz="1200" kern="0" dirty="0">
              <a:solidFill>
                <a:srgbClr val="383838">
                  <a:lumMod val="50000"/>
                </a:srgbClr>
              </a:solidFill>
              <a:latin typeface="微软雅黑" panose="020B0503020204020204" pitchFamily="2" charset="-122"/>
              <a:ea typeface="微软雅黑" panose="020B0503020204020204" pitchFamily="2" charset="-122"/>
            </a:endParaRPr>
          </a:p>
        </p:txBody>
      </p:sp>
      <p:sp>
        <p:nvSpPr>
          <p:cNvPr id="25" name="Rectangle 19"/>
          <p:cNvSpPr/>
          <p:nvPr/>
        </p:nvSpPr>
        <p:spPr>
          <a:xfrm>
            <a:off x="6951028" y="2876550"/>
            <a:ext cx="2601912" cy="275590"/>
          </a:xfrm>
          <a:prstGeom prst="rect">
            <a:avLst/>
          </a:prstGeom>
        </p:spPr>
        <p:txBody>
          <a:bodyPr>
            <a:spAutoFit/>
          </a:bodyPr>
          <a:lstStyle/>
          <a:p>
            <a:pPr algn="ctr" fontAlgn="auto">
              <a:spcBef>
                <a:spcPts val="0"/>
              </a:spcBef>
              <a:spcAft>
                <a:spcPts val="0"/>
              </a:spcAft>
              <a:defRPr/>
            </a:pPr>
            <a:r>
              <a:rPr lang="en-US" sz="1200" kern="0" dirty="0" smtClean="0">
                <a:solidFill>
                  <a:srgbClr val="383838">
                    <a:lumMod val="50000"/>
                  </a:srgbClr>
                </a:solidFill>
                <a:latin typeface="微软雅黑" panose="020B0503020204020204" pitchFamily="2" charset="-122"/>
                <a:ea typeface="微软雅黑" panose="020B0503020204020204" pitchFamily="2" charset="-122"/>
              </a:rPr>
              <a:t>7</a:t>
            </a: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a:t>
            </a:r>
            <a:r>
              <a:rPr lang="en-US" altLang="zh-CN" sz="1200" kern="0" dirty="0">
                <a:solidFill>
                  <a:srgbClr val="383838">
                    <a:lumMod val="50000"/>
                  </a:srgbClr>
                </a:solidFill>
                <a:latin typeface="微软雅黑" panose="020B0503020204020204" pitchFamily="2" charset="-122"/>
                <a:ea typeface="微软雅黑" panose="020B0503020204020204" pitchFamily="2" charset="-122"/>
              </a:rPr>
              <a:t>24</a:t>
            </a: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小时</a:t>
            </a:r>
            <a:endParaRPr lang="en-US" sz="1200" kern="0" dirty="0">
              <a:solidFill>
                <a:srgbClr val="383838">
                  <a:lumMod val="50000"/>
                </a:srgbClr>
              </a:solidFill>
              <a:latin typeface="微软雅黑" panose="020B0503020204020204" pitchFamily="2" charset="-122"/>
              <a:ea typeface="微软雅黑" panose="020B0503020204020204" pitchFamily="2" charset="-122"/>
            </a:endParaRPr>
          </a:p>
        </p:txBody>
      </p:sp>
      <p:sp>
        <p:nvSpPr>
          <p:cNvPr id="26" name="Rectangle 20"/>
          <p:cNvSpPr/>
          <p:nvPr/>
        </p:nvSpPr>
        <p:spPr>
          <a:xfrm>
            <a:off x="5163503" y="1752600"/>
            <a:ext cx="2078037" cy="829945"/>
          </a:xfrm>
          <a:prstGeom prst="rect">
            <a:avLst/>
          </a:prstGeom>
        </p:spPr>
        <p:txBody>
          <a:bodyPr>
            <a:spAutoFit/>
          </a:bodyPr>
          <a:lstStyle/>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专属客户经理；</a:t>
            </a:r>
            <a:endParaRPr lang="en-US" altLang="zh-CN" sz="1200" kern="0" dirty="0">
              <a:solidFill>
                <a:srgbClr val="383838">
                  <a:lumMod val="50000"/>
                </a:srgbClr>
              </a:solidFill>
              <a:latin typeface="微软雅黑" panose="020B0503020204020204" pitchFamily="2" charset="-122"/>
              <a:ea typeface="微软雅黑" panose="020B0503020204020204" pitchFamily="2" charset="-122"/>
            </a:endParaRPr>
          </a:p>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专属技术维护经理；</a:t>
            </a:r>
            <a:endParaRPr lang="en-US" altLang="zh-CN" sz="1200" kern="0" dirty="0">
              <a:solidFill>
                <a:srgbClr val="383838">
                  <a:lumMod val="50000"/>
                </a:srgbClr>
              </a:solidFill>
              <a:latin typeface="微软雅黑" panose="020B0503020204020204" pitchFamily="2" charset="-122"/>
              <a:ea typeface="微软雅黑" panose="020B0503020204020204" pitchFamily="2" charset="-122"/>
            </a:endParaRPr>
          </a:p>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高素质维护团队；</a:t>
            </a:r>
            <a:endParaRPr lang="en-US" altLang="zh-CN" sz="1200" kern="0" dirty="0">
              <a:solidFill>
                <a:srgbClr val="383838">
                  <a:lumMod val="50000"/>
                </a:srgbClr>
              </a:solidFill>
              <a:latin typeface="微软雅黑" panose="020B0503020204020204" pitchFamily="2" charset="-122"/>
              <a:ea typeface="微软雅黑" panose="020B0503020204020204" pitchFamily="2" charset="-122"/>
            </a:endParaRPr>
          </a:p>
          <a:p>
            <a:pPr algn="ctr" fontAlgn="auto">
              <a:spcBef>
                <a:spcPts val="0"/>
              </a:spcBef>
              <a:spcAft>
                <a:spcPts val="0"/>
              </a:spcAft>
              <a:defRPr/>
            </a:pPr>
            <a:r>
              <a:rPr lang="zh-CN" altLang="en-US" sz="1200" kern="0" dirty="0">
                <a:solidFill>
                  <a:srgbClr val="383838">
                    <a:lumMod val="50000"/>
                  </a:srgbClr>
                </a:solidFill>
                <a:latin typeface="微软雅黑" panose="020B0503020204020204" pitchFamily="2" charset="-122"/>
                <a:ea typeface="微软雅黑" panose="020B0503020204020204" pitchFamily="2" charset="-122"/>
              </a:rPr>
              <a:t>配比技术服务团队；</a:t>
            </a:r>
            <a:endParaRPr lang="en-US" sz="1200" kern="0" dirty="0">
              <a:solidFill>
                <a:srgbClr val="383838">
                  <a:lumMod val="50000"/>
                </a:srgbClr>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400" fill="hold"/>
                                        <p:tgtEl>
                                          <p:spTgt spid="14338"/>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4338"/>
                                        </p:tgtEl>
                                        <p:attrNameLst>
                                          <p:attrName>ppt_y</p:attrName>
                                        </p:attrNameLst>
                                      </p:cBhvr>
                                      <p:tavLst>
                                        <p:tav tm="0">
                                          <p:val>
                                            <p:strVal val="#ppt_y"/>
                                          </p:val>
                                        </p:tav>
                                        <p:tav tm="100000">
                                          <p:val>
                                            <p:strVal val="#ppt_y"/>
                                          </p:val>
                                        </p:tav>
                                      </p:tavLst>
                                    </p:anim>
                                    <p:anim calcmode="lin" valueType="num">
                                      <p:cBhvr>
                                        <p:cTn id="9" dur="400" fill="hold"/>
                                        <p:tgtEl>
                                          <p:spTgt spid="14338"/>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43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4338"/>
                                        </p:tgtEl>
                                      </p:cBhvr>
                                    </p:animEffect>
                                  </p:childTnLst>
                                </p:cTn>
                              </p:par>
                            </p:childTnLst>
                          </p:cTn>
                        </p:par>
                        <p:par>
                          <p:cTn id="12" fill="hold">
                            <p:stCondLst>
                              <p:cond delay="720"/>
                            </p:stCondLst>
                            <p:childTnLst>
                              <p:par>
                                <p:cTn id="13" presetID="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ppt_x"/>
                                          </p:val>
                                        </p:tav>
                                        <p:tav tm="100000">
                                          <p:val>
                                            <p:strVal val="#ppt_x"/>
                                          </p:val>
                                        </p:tav>
                                      </p:tavLst>
                                    </p:anim>
                                    <p:anim calcmode="lin" valueType="num">
                                      <p:cBhvr additive="base">
                                        <p:cTn id="7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2" grpId="0" bldLvl="0" animBg="1"/>
      <p:bldP spid="4" grpId="0" animBg="1"/>
      <p:bldP spid="9" grpId="0" animBg="1"/>
      <p:bldP spid="12"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5058" name="图片 23"/>
          <p:cNvPicPr>
            <a:picLocks noChangeAspect="1"/>
          </p:cNvPicPr>
          <p:nvPr/>
        </p:nvPicPr>
        <p:blipFill>
          <a:blip r:embed="rId2"/>
          <a:stretch>
            <a:fillRect/>
          </a:stretch>
        </p:blipFill>
        <p:spPr>
          <a:xfrm>
            <a:off x="5954713" y="0"/>
            <a:ext cx="6815137" cy="6861175"/>
          </a:xfrm>
          <a:prstGeom prst="rect">
            <a:avLst/>
          </a:prstGeom>
          <a:noFill/>
          <a:ln w="9525">
            <a:noFill/>
          </a:ln>
        </p:spPr>
      </p:pic>
      <p:sp>
        <p:nvSpPr>
          <p:cNvPr id="45059" name="Rectangle 3"/>
          <p:cNvSpPr txBox="1"/>
          <p:nvPr/>
        </p:nvSpPr>
        <p:spPr>
          <a:xfrm>
            <a:off x="1346200" y="1646238"/>
            <a:ext cx="4911725" cy="968375"/>
          </a:xfrm>
          <a:prstGeom prst="rect">
            <a:avLst/>
          </a:prstGeom>
          <a:noFill/>
          <a:ln w="9525">
            <a:noFill/>
          </a:ln>
        </p:spPr>
        <p:txBody>
          <a:bodyPr anchor="ctr" anchorCtr="0"/>
          <a:lstStyle/>
          <a:p>
            <a:pPr algn="dist"/>
            <a:r>
              <a:rPr lang="zh-CN" altLang="en-US" sz="9000" b="1" dirty="0">
                <a:solidFill>
                  <a:srgbClr val="F8F8F8"/>
                </a:solidFill>
                <a:latin typeface="微软雅黑" panose="020B0503020204020204" pitchFamily="2" charset="-122"/>
                <a:ea typeface="微软雅黑" panose="020B0503020204020204" pitchFamily="2" charset="-122"/>
              </a:rPr>
              <a:t>谢谢大家</a:t>
            </a:r>
            <a:r>
              <a:rPr lang="en-US" altLang="zh-CN" sz="9000" b="1" dirty="0">
                <a:solidFill>
                  <a:srgbClr val="F8F8F8"/>
                </a:solidFill>
                <a:latin typeface="微软雅黑" panose="020B0503020204020204" pitchFamily="2" charset="-122"/>
                <a:ea typeface="微软雅黑" panose="020B0503020204020204" pitchFamily="2" charset="-122"/>
              </a:rPr>
              <a:t>!</a:t>
            </a:r>
            <a:endParaRPr lang="zh-CN" altLang="en-US" sz="9000" b="1" dirty="0">
              <a:solidFill>
                <a:srgbClr val="F8F8F8"/>
              </a:solidFill>
              <a:latin typeface="微软雅黑" panose="020B0503020204020204" pitchFamily="2" charset="-122"/>
              <a:ea typeface="微软雅黑" panose="020B0503020204020204" pitchFamily="2" charset="-122"/>
            </a:endParaRPr>
          </a:p>
        </p:txBody>
      </p:sp>
      <p:sp>
        <p:nvSpPr>
          <p:cNvPr id="45060" name="TextBox 25"/>
          <p:cNvSpPr txBox="1"/>
          <p:nvPr/>
        </p:nvSpPr>
        <p:spPr>
          <a:xfrm>
            <a:off x="1633538" y="2865438"/>
            <a:ext cx="3852862" cy="553085"/>
          </a:xfrm>
          <a:prstGeom prst="rect">
            <a:avLst/>
          </a:prstGeom>
          <a:noFill/>
          <a:ln w="9525">
            <a:noFill/>
          </a:ln>
        </p:spPr>
        <p:txBody>
          <a:bodyPr>
            <a:spAutoFit/>
          </a:bodyPr>
          <a:lstStyle/>
          <a:p>
            <a:pPr algn="ctr">
              <a:lnSpc>
                <a:spcPct val="150000"/>
              </a:lnSpc>
            </a:pPr>
            <a:r>
              <a:rPr lang="zh-CN" altLang="en-US" sz="2000" dirty="0">
                <a:solidFill>
                  <a:srgbClr val="F8F8F8"/>
                </a:solidFill>
                <a:latin typeface="微软雅黑" panose="020B0503020204020204" pitchFamily="2" charset="-122"/>
                <a:ea typeface="微软雅黑" panose="020B0503020204020204" pitchFamily="2" charset="-122"/>
              </a:rPr>
              <a:t>河北微草科技有限公司</a:t>
            </a:r>
          </a:p>
        </p:txBody>
      </p:sp>
    </p:spTree>
  </p:cSld>
  <p:clrMapOvr>
    <a:masterClrMapping/>
  </p:clrMapOvr>
  <p:transition spd="slow" advTm="7871">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0.89227 1.26735E-6 L -0.64221 1.26735E-6 " pathEditMode="relative" rAng="0" ptsTypes="AA">
                                      <p:cBhvr>
                                        <p:cTn id="9" dur="600" fill="hold"/>
                                        <p:tgtEl>
                                          <p:spTgt spid="45058"/>
                                        </p:tgtEl>
                                        <p:attrNameLst>
                                          <p:attrName>ppt_x</p:attrName>
                                          <p:attrName>ppt_y</p:attrName>
                                        </p:attrNameLst>
                                      </p:cBhvr>
                                      <p:rCtr x="12500" y="0"/>
                                    </p:animMotion>
                                  </p:childTnLst>
                                </p:cTn>
                              </p:par>
                            </p:childTnLst>
                          </p:cTn>
                        </p:par>
                        <p:par>
                          <p:cTn id="10" fill="hold">
                            <p:stCondLst>
                              <p:cond delay="1000"/>
                            </p:stCondLst>
                            <p:childTnLst>
                              <p:par>
                                <p:cTn id="11" presetID="63" presetClass="path" presetSubtype="0" accel="50000" decel="50000" fill="hold" nodeType="afterEffect">
                                  <p:stCondLst>
                                    <p:cond delay="0"/>
                                  </p:stCondLst>
                                  <p:childTnLst>
                                    <p:animMotion origin="layout" path="M -0.64221 1.26735E-6 L -0.05504 1.26735E-6 " pathEditMode="relative" rAng="0" ptsTypes="AA">
                                      <p:cBhvr>
                                        <p:cTn id="12" dur="2000" fill="hold"/>
                                        <p:tgtEl>
                                          <p:spTgt spid="45058"/>
                                        </p:tgtEl>
                                        <p:attrNameLst>
                                          <p:attrName>ppt_x</p:attrName>
                                          <p:attrName>ppt_y</p:attrName>
                                        </p:attrNameLst>
                                      </p:cBhvr>
                                      <p:rCtr x="29400" y="0"/>
                                    </p:animMotion>
                                  </p:childTnLst>
                                </p:cTn>
                              </p:par>
                              <p:par>
                                <p:cTn id="13" presetID="22" presetClass="entr" presetSubtype="8" fill="hold" grpId="0" nodeType="withEffect">
                                  <p:stCondLst>
                                    <p:cond delay="500"/>
                                  </p:stCondLst>
                                  <p:childTnLst>
                                    <p:set>
                                      <p:cBhvr>
                                        <p:cTn id="14" dur="1000" fill="hold">
                                          <p:stCondLst>
                                            <p:cond delay="0"/>
                                          </p:stCondLst>
                                        </p:cTn>
                                        <p:tgtEl>
                                          <p:spTgt spid="45059"/>
                                        </p:tgtEl>
                                        <p:attrNameLst>
                                          <p:attrName>style.visibility</p:attrName>
                                        </p:attrNameLst>
                                      </p:cBhvr>
                                      <p:to>
                                        <p:strVal val="visible"/>
                                      </p:to>
                                    </p:set>
                                    <p:animEffect transition="in" filter="wipe(left)">
                                      <p:cBhvr>
                                        <p:cTn id="15" dur="1000"/>
                                        <p:tgtEl>
                                          <p:spTgt spid="4505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1" nodeType="clickEffect">
                                  <p:stCondLst>
                                    <p:cond delay="0"/>
                                  </p:stCondLst>
                                  <p:childTnLst>
                                    <p:set>
                                      <p:cBhvr>
                                        <p:cTn id="19" dur="1" fill="hold">
                                          <p:stCondLst>
                                            <p:cond delay="0"/>
                                          </p:stCondLst>
                                        </p:cTn>
                                        <p:tgtEl>
                                          <p:spTgt spid="45060"/>
                                        </p:tgtEl>
                                        <p:attrNameLst>
                                          <p:attrName>style.visibility</p:attrName>
                                        </p:attrNameLst>
                                      </p:cBhvr>
                                      <p:to>
                                        <p:strVal val="visible"/>
                                      </p:to>
                                    </p:set>
                                    <p:anim calcmode="lin" valueType="num">
                                      <p:cBhvr additive="base">
                                        <p:cTn id="20" dur="500" fill="hold"/>
                                        <p:tgtEl>
                                          <p:spTgt spid="45060"/>
                                        </p:tgtEl>
                                        <p:attrNameLst>
                                          <p:attrName>ppt_x</p:attrName>
                                        </p:attrNameLst>
                                      </p:cBhvr>
                                      <p:tavLst>
                                        <p:tav tm="0">
                                          <p:val>
                                            <p:strVal val="#ppt_x"/>
                                          </p:val>
                                        </p:tav>
                                        <p:tav tm="100000">
                                          <p:val>
                                            <p:strVal val="#ppt_x"/>
                                          </p:val>
                                        </p:tav>
                                      </p:tavLst>
                                    </p:anim>
                                    <p:anim calcmode="lin" valueType="num">
                                      <p:cBhvr additive="base">
                                        <p:cTn id="21" dur="500" fill="hold"/>
                                        <p:tgtEl>
                                          <p:spTgt spid="450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p:bldP spid="4506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p:nvPr/>
        </p:nvSpPr>
        <p:spPr>
          <a:xfrm>
            <a:off x="1330325" y="44450"/>
            <a:ext cx="5433695" cy="953135"/>
          </a:xfrm>
          <a:prstGeom prst="rect">
            <a:avLst/>
          </a:prstGeom>
          <a:noFill/>
          <a:ln w="9525">
            <a:noFill/>
          </a:ln>
        </p:spPr>
        <p:txBody>
          <a:bodyPr wrap="square">
            <a:spAutoFit/>
          </a:bodyPr>
          <a:lstStyle/>
          <a:p>
            <a:r>
              <a:rPr lang="zh-CN" altLang="en-US" sz="2800" b="1" smtClean="0">
                <a:solidFill>
                  <a:schemeClr val="accent2"/>
                </a:solidFill>
                <a:latin typeface="微软雅黑" panose="020B0503020204020204" pitchFamily="2" charset="-122"/>
                <a:ea typeface="微软雅黑" panose="020B0503020204020204" pitchFamily="2" charset="-122"/>
                <a:sym typeface="+mn-ea"/>
              </a:rPr>
              <a:t>物流信息化需求分析</a:t>
            </a:r>
            <a:endParaRPr lang="zh-CN" altLang="en-US" sz="2800" b="1" smtClean="0">
              <a:solidFill>
                <a:schemeClr val="accent2"/>
              </a:solidFill>
              <a:latin typeface="微软雅黑" panose="020B0503020204020204" pitchFamily="2" charset="-122"/>
              <a:ea typeface="微软雅黑" panose="020B0503020204020204" pitchFamily="2" charset="-122"/>
            </a:endParaRPr>
          </a:p>
          <a:p>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1747"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1</a:t>
            </a:r>
            <a:endParaRPr lang="zh-CN" altLang="en-US" dirty="0">
              <a:solidFill>
                <a:srgbClr val="FFFFFF"/>
              </a:solidFill>
              <a:latin typeface="Arial" panose="020B0604020202020204" pitchFamily="34" charset="0"/>
              <a:ea typeface="宋体" panose="02010600030101010101" pitchFamily="2" charset="-122"/>
            </a:endParaRPr>
          </a:p>
        </p:txBody>
      </p:sp>
      <p:sp>
        <p:nvSpPr>
          <p:cNvPr id="29721" name="TextBox 24"/>
          <p:cNvSpPr txBox="1"/>
          <p:nvPr/>
        </p:nvSpPr>
        <p:spPr>
          <a:xfrm>
            <a:off x="481965" y="764540"/>
            <a:ext cx="11227435" cy="2725420"/>
          </a:xfrm>
          <a:prstGeom prst="rect">
            <a:avLst/>
          </a:prstGeom>
          <a:noFill/>
          <a:ln w="9525">
            <a:noFill/>
          </a:ln>
        </p:spPr>
        <p:txBody>
          <a:bodyPr wrap="square">
            <a:spAutoFit/>
          </a:bodyPr>
          <a:lstStyle/>
          <a:p>
            <a:pPr algn="just" defTabSz="913130" eaLnBrk="0" hangingPunct="0">
              <a:lnSpc>
                <a:spcPct val="150000"/>
              </a:lnSpc>
              <a:spcBef>
                <a:spcPct val="20000"/>
              </a:spcBef>
              <a:defRPr/>
            </a:pPr>
            <a:r>
              <a:rPr kumimoji="1" lang="zh-CN" altLang="en-US" sz="1600" b="1" kern="0">
                <a:latin typeface="微软雅黑" panose="020B0503020204020204" pitchFamily="2" charset="-122"/>
                <a:ea typeface="微软雅黑" panose="020B0503020204020204" pitchFamily="2" charset="-122"/>
                <a:sym typeface="+mn-ea"/>
              </a:rPr>
              <a:t>    </a:t>
            </a:r>
            <a:r>
              <a:rPr lang="zh-CN" altLang="en-US" sz="1600" dirty="0">
                <a:latin typeface="微软雅黑" panose="020B0503020204020204" pitchFamily="2" charset="-122"/>
                <a:ea typeface="微软雅黑" panose="020B0503020204020204" pitchFamily="2" charset="-122"/>
                <a:sym typeface="+mn-ea"/>
              </a:rPr>
              <a:t>基于网络平台、在线交收和移动网络智能终端，使得集合社会化运力的物流平台能提供无缝物流信息服务，物流环节的信息循环验证了运输和货物的真实性，银行由此对供应链金融的风控进行管理。基于司机的诚信交付系统，使得运输过程足以放心，司机会像珍视自己的货物一样将货物运达目的地，同时不会对诚信经营的个体司机形成门槛。 同时司机因为摆脱了中介公司，而提高了收入。</a:t>
            </a:r>
            <a:endParaRPr lang="zh-CN" altLang="en-US" sz="1600" dirty="0">
              <a:latin typeface="微软雅黑" panose="020B0503020204020204" pitchFamily="2" charset="-122"/>
              <a:ea typeface="微软雅黑" panose="020B0503020204020204" pitchFamily="2" charset="-122"/>
            </a:endParaRPr>
          </a:p>
          <a:p>
            <a:pPr algn="just" defTabSz="913130" eaLnBrk="0" hangingPunct="0">
              <a:lnSpc>
                <a:spcPct val="150000"/>
              </a:lnSpc>
              <a:spcBef>
                <a:spcPct val="20000"/>
              </a:spcBef>
              <a:defRPr/>
            </a:pPr>
            <a:r>
              <a:rPr lang="zh-CN" altLang="en-US" sz="1600" dirty="0">
                <a:latin typeface="微软雅黑" panose="020B0503020204020204" pitchFamily="2" charset="-122"/>
                <a:ea typeface="微软雅黑" panose="020B0503020204020204" pitchFamily="2" charset="-122"/>
                <a:sym typeface="+mn-ea"/>
              </a:rPr>
              <a:t>互联网模式下用户本身就是巨大资产，平台拥有了用户量就可以围绕用户做增值服务，如把大车司机的车辆维护需求打包成一个产品，依托用户量拿下市场的低成本服务，客户获得了低价的服务，与平台、服务提供方达成双赢、三赢，形成良性的平台发展模式。</a:t>
            </a:r>
            <a:endParaRPr lang="zh-CN" altLang="en-US" sz="1600" dirty="0">
              <a:solidFill>
                <a:schemeClr val="accent1"/>
              </a:solidFill>
              <a:latin typeface="微软雅黑" panose="020B0503020204020204" pitchFamily="2" charset="-122"/>
              <a:ea typeface="微软雅黑" panose="020B0503020204020204" pitchFamily="2" charset="-122"/>
            </a:endParaRPr>
          </a:p>
        </p:txBody>
      </p:sp>
      <p:pic>
        <p:nvPicPr>
          <p:cNvPr id="2" name="图片 1" descr="D:\工作\微草-河北天工\智慧物流园区\资料\图片2.png图片2"/>
          <p:cNvPicPr>
            <a:picLocks noChangeAspect="1"/>
          </p:cNvPicPr>
          <p:nvPr/>
        </p:nvPicPr>
        <p:blipFill>
          <a:blip r:embed="rId2"/>
          <a:srcRect/>
          <a:stretch>
            <a:fillRect/>
          </a:stretch>
        </p:blipFill>
        <p:spPr>
          <a:xfrm>
            <a:off x="3074035" y="3573145"/>
            <a:ext cx="6132830" cy="2913380"/>
          </a:xfrm>
          <a:prstGeom prst="rect">
            <a:avLst/>
          </a:prstGeom>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721"/>
                                        </p:tgtEl>
                                        <p:attrNameLst>
                                          <p:attrName>style.visibility</p:attrName>
                                        </p:attrNameLst>
                                      </p:cBhvr>
                                      <p:to>
                                        <p:strVal val="visible"/>
                                      </p:to>
                                    </p:set>
                                    <p:animEffect transition="in" filter="wipe(up)">
                                      <p:cBhvr>
                                        <p:cTn id="7" dur="500"/>
                                        <p:tgtEl>
                                          <p:spTgt spid="2972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31746"/>
                                        </p:tgtEl>
                                        <p:attrNameLst>
                                          <p:attrName>style.visibility</p:attrName>
                                        </p:attrNameLst>
                                      </p:cBhvr>
                                      <p:to>
                                        <p:strVal val="visible"/>
                                      </p:to>
                                    </p:set>
                                    <p:anim calcmode="lin" valueType="num">
                                      <p:cBhvr>
                                        <p:cTn id="16"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7" dur="400" fill="hold"/>
                                        <p:tgtEl>
                                          <p:spTgt spid="31746"/>
                                        </p:tgtEl>
                                        <p:attrNameLst>
                                          <p:attrName>ppt_y</p:attrName>
                                        </p:attrNameLst>
                                      </p:cBhvr>
                                      <p:tavLst>
                                        <p:tav tm="0">
                                          <p:val>
                                            <p:strVal val="#ppt_y"/>
                                          </p:val>
                                        </p:tav>
                                        <p:tav tm="100000">
                                          <p:val>
                                            <p:strVal val="#ppt_y"/>
                                          </p:val>
                                        </p:tav>
                                      </p:tavLst>
                                    </p:anim>
                                    <p:anim calcmode="lin" valueType="num">
                                      <p:cBhvr>
                                        <p:cTn id="18"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9"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297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p:nvPr/>
        </p:nvSpPr>
        <p:spPr>
          <a:xfrm>
            <a:off x="1330325" y="44450"/>
            <a:ext cx="5433695" cy="953135"/>
          </a:xfrm>
          <a:prstGeom prst="rect">
            <a:avLst/>
          </a:prstGeom>
          <a:noFill/>
          <a:ln w="9525">
            <a:noFill/>
          </a:ln>
        </p:spPr>
        <p:txBody>
          <a:bodyPr wrap="square">
            <a:spAutoFit/>
          </a:bodyPr>
          <a:lstStyle/>
          <a:p>
            <a:r>
              <a:rPr lang="zh-CN" altLang="en-US" sz="2800" b="1" dirty="0" smtClean="0">
                <a:solidFill>
                  <a:schemeClr val="accent2"/>
                </a:solidFill>
                <a:latin typeface="微软雅黑" panose="020B0503020204020204" pitchFamily="2" charset="-122"/>
                <a:ea typeface="微软雅黑" panose="020B0503020204020204" pitchFamily="2" charset="-122"/>
                <a:sym typeface="+mn-ea"/>
              </a:rPr>
              <a:t>市场可行性</a:t>
            </a:r>
            <a:endParaRPr lang="zh-CN" altLang="en-US" sz="2800" b="1" smtClean="0">
              <a:solidFill>
                <a:schemeClr val="accent2"/>
              </a:solidFill>
              <a:latin typeface="微软雅黑" panose="020B0503020204020204" pitchFamily="2" charset="-122"/>
              <a:ea typeface="微软雅黑" panose="020B0503020204020204" pitchFamily="2" charset="-122"/>
            </a:endParaRPr>
          </a:p>
          <a:p>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1747"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a:t>
            </a:r>
            <a:r>
              <a:rPr lang="en-US" altLang="zh-CN" dirty="0">
                <a:solidFill>
                  <a:srgbClr val="FFFFFF"/>
                </a:solidFill>
                <a:latin typeface="Arial" panose="020B0604020202020204" pitchFamily="34" charset="0"/>
                <a:ea typeface="宋体" panose="02010600030101010101" pitchFamily="2" charset="-122"/>
              </a:rPr>
              <a:t> 1</a:t>
            </a:r>
            <a:endParaRPr lang="zh-CN" altLang="en-US" dirty="0">
              <a:solidFill>
                <a:srgbClr val="FFFFFF"/>
              </a:solidFill>
              <a:latin typeface="Arial" panose="020B0604020202020204" pitchFamily="34" charset="0"/>
              <a:ea typeface="宋体" panose="02010600030101010101" pitchFamily="2" charset="-122"/>
            </a:endParaRPr>
          </a:p>
        </p:txBody>
      </p:sp>
      <p:sp>
        <p:nvSpPr>
          <p:cNvPr id="29721" name="TextBox 24"/>
          <p:cNvSpPr txBox="1"/>
          <p:nvPr/>
        </p:nvSpPr>
        <p:spPr>
          <a:xfrm>
            <a:off x="481965" y="764540"/>
            <a:ext cx="11119485" cy="5384800"/>
          </a:xfrm>
          <a:prstGeom prst="rect">
            <a:avLst/>
          </a:prstGeom>
          <a:noFill/>
          <a:ln w="9525">
            <a:noFill/>
          </a:ln>
        </p:spPr>
        <p:txBody>
          <a:bodyPr wrap="square">
            <a:spAutoFit/>
          </a:bodyPr>
          <a:lstStyle/>
          <a:p>
            <a:pPr lvl="0"/>
            <a:r>
              <a:rPr kumimoji="1" lang="zh-CN" altLang="en-US" sz="1600" b="1" kern="0">
                <a:latin typeface="微软雅黑" panose="020B0503020204020204" pitchFamily="2" charset="-122"/>
                <a:ea typeface="微软雅黑" panose="020B0503020204020204" pitchFamily="2" charset="-122"/>
                <a:sym typeface="+mn-ea"/>
              </a:rPr>
              <a:t>  </a:t>
            </a:r>
            <a:r>
              <a:rPr kumimoji="1" lang="zh-CN" altLang="en-US" sz="2800" b="1" kern="0">
                <a:latin typeface="微软雅黑" panose="020B0503020204020204" pitchFamily="2" charset="-122"/>
                <a:ea typeface="微软雅黑" panose="020B0503020204020204" pitchFamily="2" charset="-122"/>
                <a:sym typeface="+mn-ea"/>
              </a:rPr>
              <a:t>  </a:t>
            </a:r>
            <a:r>
              <a:rPr lang="zh-CN" altLang="en-US" sz="2800" b="1" dirty="0">
                <a:latin typeface="微软雅黑" panose="020B0503020204020204" pitchFamily="2" charset="-122"/>
                <a:ea typeface="微软雅黑" panose="020B0503020204020204" pitchFamily="2" charset="-122"/>
                <a:sym typeface="+mn-ea"/>
              </a:rPr>
              <a:t>平台主体</a:t>
            </a:r>
          </a:p>
          <a:p>
            <a:pPr lvl="0"/>
            <a:endParaRPr lang="zh-CN" altLang="en-US" sz="2800" b="1" dirty="0">
              <a:latin typeface="微软雅黑" panose="020B0503020204020204" pitchFamily="2" charset="-122"/>
              <a:ea typeface="微软雅黑" panose="020B0503020204020204" pitchFamily="2" charset="-122"/>
            </a:endParaRPr>
          </a:p>
          <a:p>
            <a:pPr>
              <a:buFont typeface="Wingdings" panose="05000000000000000000" pitchFamily="2" charset="2"/>
              <a:buChar char="u"/>
            </a:pPr>
            <a:r>
              <a:rPr lang="zh-CN" altLang="en-US" sz="2400" dirty="0">
                <a:latin typeface="微软雅黑" panose="020B0503020204020204" pitchFamily="2" charset="-122"/>
                <a:ea typeface="微软雅黑" panose="020B0503020204020204" pitchFamily="2" charset="-122"/>
                <a:sym typeface="+mn-ea"/>
              </a:rPr>
              <a:t>区域内有影响力、透明度、公信力的大型销售公司、贸易公司，建设物流平台，把既有业务的运输做到线上。</a:t>
            </a:r>
          </a:p>
          <a:p>
            <a:pPr>
              <a:buFont typeface="Wingdings" panose="05000000000000000000" pitchFamily="2" charset="2"/>
              <a:buChar char="u"/>
            </a:pPr>
            <a:endParaRPr lang="zh-CN" altLang="en-US" sz="2400" dirty="0">
              <a:latin typeface="微软雅黑" panose="020B0503020204020204" pitchFamily="2" charset="-122"/>
              <a:ea typeface="微软雅黑" panose="020B0503020204020204" pitchFamily="2" charset="-122"/>
            </a:endParaRPr>
          </a:p>
          <a:p>
            <a:pPr lvl="0">
              <a:buFont typeface="Wingdings" panose="05000000000000000000" pitchFamily="2" charset="2"/>
              <a:buChar char="u"/>
            </a:pPr>
            <a:r>
              <a:rPr lang="zh-CN" altLang="en-US" sz="2400" dirty="0">
                <a:latin typeface="微软雅黑" panose="020B0503020204020204" pitchFamily="2" charset="-122"/>
                <a:ea typeface="微软雅黑" panose="020B0503020204020204" pitchFamily="2" charset="-122"/>
                <a:sym typeface="+mn-ea"/>
              </a:rPr>
              <a:t>引入物流平台物流平台服务商，对加入平台的上下游客户免费提供外围信息化系统（销售管理、提货现场管理、交收现场管理），保障物流平台的数据真实性可靠性和资金的线上结算；</a:t>
            </a:r>
          </a:p>
          <a:p>
            <a:pPr lvl="0">
              <a:buFont typeface="Wingdings" panose="05000000000000000000" pitchFamily="2" charset="2"/>
              <a:buChar char="u"/>
            </a:pPr>
            <a:endParaRPr lang="zh-CN" altLang="en-US" sz="2400" dirty="0">
              <a:latin typeface="微软雅黑" panose="020B0503020204020204" pitchFamily="2" charset="-122"/>
              <a:ea typeface="微软雅黑" panose="020B0503020204020204" pitchFamily="2" charset="-122"/>
            </a:endParaRPr>
          </a:p>
          <a:p>
            <a:pPr lvl="0">
              <a:buFont typeface="Wingdings" panose="05000000000000000000" pitchFamily="2" charset="2"/>
              <a:buChar char="u"/>
            </a:pPr>
            <a:r>
              <a:rPr lang="zh-CN" altLang="en-US" sz="2400" dirty="0">
                <a:latin typeface="微软雅黑" panose="020B0503020204020204" pitchFamily="2" charset="-122"/>
                <a:ea typeface="微软雅黑" panose="020B0503020204020204" pitchFamily="2" charset="-122"/>
                <a:sym typeface="+mn-ea"/>
              </a:rPr>
              <a:t>整合区域贸易商，聚合区域内社会车辆，体现整体业务增量；</a:t>
            </a:r>
          </a:p>
          <a:p>
            <a:pPr lvl="0">
              <a:buFont typeface="Wingdings" panose="05000000000000000000" pitchFamily="2" charset="2"/>
              <a:buChar char="u"/>
            </a:pPr>
            <a:endParaRPr lang="zh-CN" altLang="en-US" sz="2400" dirty="0">
              <a:latin typeface="微软雅黑" panose="020B0503020204020204" pitchFamily="2" charset="-122"/>
              <a:ea typeface="微软雅黑" panose="020B0503020204020204" pitchFamily="2" charset="-122"/>
            </a:endParaRPr>
          </a:p>
          <a:p>
            <a:pPr lvl="0">
              <a:buFont typeface="Wingdings" panose="05000000000000000000" pitchFamily="2" charset="2"/>
              <a:buChar char="u"/>
            </a:pPr>
            <a:r>
              <a:rPr lang="zh-CN" altLang="en-US" sz="2400" dirty="0">
                <a:latin typeface="微软雅黑" panose="020B0503020204020204" pitchFamily="2" charset="-122"/>
                <a:ea typeface="微软雅黑" panose="020B0503020204020204" pitchFamily="2" charset="-122"/>
                <a:sym typeface="+mn-ea"/>
              </a:rPr>
              <a:t>通过在线供应链金融工具的金融杠杆作用，降低资金占用的同时增加业务量；</a:t>
            </a:r>
          </a:p>
          <a:p>
            <a:pPr lvl="0">
              <a:buFont typeface="Wingdings" panose="05000000000000000000" pitchFamily="2" charset="2"/>
              <a:buChar char="u"/>
            </a:pPr>
            <a:endParaRPr lang="zh-CN" altLang="en-US" sz="2400" dirty="0">
              <a:latin typeface="微软雅黑" panose="020B0503020204020204" pitchFamily="2" charset="-122"/>
              <a:ea typeface="微软雅黑" panose="020B0503020204020204" pitchFamily="2" charset="-122"/>
              <a:sym typeface="+mn-ea"/>
            </a:endParaRPr>
          </a:p>
          <a:p>
            <a:pPr lvl="0">
              <a:buFont typeface="Wingdings" panose="05000000000000000000" pitchFamily="2" charset="2"/>
              <a:buChar char="u"/>
            </a:pPr>
            <a:r>
              <a:rPr lang="zh-CN" altLang="en-US" sz="2400" dirty="0">
                <a:latin typeface="微软雅黑" panose="020B0503020204020204" pitchFamily="2" charset="-122"/>
                <a:ea typeface="微软雅黑" panose="020B0503020204020204" pitchFamily="2" charset="-122"/>
                <a:sym typeface="+mn-ea"/>
              </a:rPr>
              <a:t>引入金融机构，资金风险控制能力增强，提高资金使用效率；</a:t>
            </a:r>
            <a:endParaRPr lang="zh-CN" altLang="en-US" sz="2400" dirty="0">
              <a:solidFill>
                <a:schemeClr val="accent1"/>
              </a:solidFill>
              <a:latin typeface="微软雅黑" panose="020B0503020204020204" pitchFamily="2" charset="-122"/>
              <a:ea typeface="微软雅黑" panose="020B0503020204020204" pitchFamily="2" charset="-122"/>
            </a:endParaRPr>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721"/>
                                        </p:tgtEl>
                                        <p:attrNameLst>
                                          <p:attrName>style.visibility</p:attrName>
                                        </p:attrNameLst>
                                      </p:cBhvr>
                                      <p:to>
                                        <p:strVal val="visible"/>
                                      </p:to>
                                    </p:set>
                                    <p:animEffect transition="in" filter="wipe(up)">
                                      <p:cBhvr>
                                        <p:cTn id="7" dur="500"/>
                                        <p:tgtEl>
                                          <p:spTgt spid="29721"/>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1746"/>
                                        </p:tgtEl>
                                        <p:attrNameLst>
                                          <p:attrName>style.visibility</p:attrName>
                                        </p:attrNameLst>
                                      </p:cBhvr>
                                      <p:to>
                                        <p:strVal val="visible"/>
                                      </p:to>
                                    </p:set>
                                    <p:anim calcmode="lin" valueType="num">
                                      <p:cBhvr>
                                        <p:cTn id="11" dur="400" fill="hold"/>
                                        <p:tgtEl>
                                          <p:spTgt spid="31746"/>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31746"/>
                                        </p:tgtEl>
                                        <p:attrNameLst>
                                          <p:attrName>ppt_y</p:attrName>
                                        </p:attrNameLst>
                                      </p:cBhvr>
                                      <p:tavLst>
                                        <p:tav tm="0">
                                          <p:val>
                                            <p:strVal val="#ppt_y"/>
                                          </p:val>
                                        </p:tav>
                                        <p:tav tm="100000">
                                          <p:val>
                                            <p:strVal val="#ppt_y"/>
                                          </p:val>
                                        </p:tav>
                                      </p:tavLst>
                                    </p:anim>
                                    <p:anim calcmode="lin" valueType="num">
                                      <p:cBhvr>
                                        <p:cTn id="13" dur="400" fill="hold"/>
                                        <p:tgtEl>
                                          <p:spTgt spid="31746"/>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3174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297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54"/>
          <p:cNvSpPr txBox="1"/>
          <p:nvPr/>
        </p:nvSpPr>
        <p:spPr>
          <a:xfrm>
            <a:off x="1330325" y="44450"/>
            <a:ext cx="5041900" cy="521970"/>
          </a:xfrm>
          <a:prstGeom prst="rect">
            <a:avLst/>
          </a:prstGeom>
          <a:noFill/>
          <a:ln w="9525">
            <a:noFill/>
          </a:ln>
        </p:spPr>
        <p:txBody>
          <a:bodyPr>
            <a:spAutoFit/>
          </a:bodyPr>
          <a:lstStyle/>
          <a:p>
            <a:r>
              <a:rPr lang="zh-CN" altLang="en-US" sz="2800" b="1" smtClean="0">
                <a:solidFill>
                  <a:schemeClr val="accent2"/>
                </a:solidFill>
                <a:latin typeface="微软雅黑" panose="020B0503020204020204" pitchFamily="2" charset="-122"/>
                <a:ea typeface="微软雅黑" panose="020B0503020204020204" pitchFamily="2" charset="-122"/>
                <a:sym typeface="+mn-ea"/>
              </a:rPr>
              <a:t>物流产业链各方需求</a:t>
            </a:r>
            <a:endParaRPr lang="zh-CN" altLang="en-US" sz="28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35843" name="TextBox 55"/>
          <p:cNvSpPr txBox="1"/>
          <p:nvPr/>
        </p:nvSpPr>
        <p:spPr>
          <a:xfrm>
            <a:off x="139700" y="106363"/>
            <a:ext cx="1065213" cy="398780"/>
          </a:xfrm>
          <a:prstGeom prst="rect">
            <a:avLst/>
          </a:prstGeom>
          <a:noFill/>
          <a:ln w="9525">
            <a:noFill/>
          </a:ln>
        </p:spPr>
        <p:txBody>
          <a:bodyPr>
            <a:spAutoFit/>
          </a:bodyPr>
          <a:lstStyle/>
          <a:p>
            <a:pPr algn="r"/>
            <a:r>
              <a:rPr lang="en-US" altLang="zh-CN" sz="2000" dirty="0">
                <a:solidFill>
                  <a:srgbClr val="FFFFFF"/>
                </a:solidFill>
                <a:latin typeface="Arial" panose="020B0604020202020204" pitchFamily="34" charset="0"/>
                <a:ea typeface="宋体" panose="02010600030101010101" pitchFamily="2" charset="-122"/>
              </a:rPr>
              <a:t>Part </a:t>
            </a:r>
            <a:r>
              <a:rPr lang="en-US" altLang="zh-CN" dirty="0">
                <a:solidFill>
                  <a:srgbClr val="FFFFFF"/>
                </a:solidFill>
                <a:latin typeface="Arial" panose="020B0604020202020204" pitchFamily="34" charset="0"/>
                <a:ea typeface="宋体" panose="02010600030101010101" pitchFamily="2" charset="-122"/>
              </a:rPr>
              <a:t>1</a:t>
            </a:r>
            <a:endParaRPr lang="zh-CN" altLang="en-US" dirty="0">
              <a:solidFill>
                <a:srgbClr val="FFFFFF"/>
              </a:solidFill>
              <a:latin typeface="Arial" panose="020B0604020202020204" pitchFamily="34" charset="0"/>
              <a:ea typeface="宋体" panose="02010600030101010101" pitchFamily="2" charset="-122"/>
            </a:endParaRPr>
          </a:p>
        </p:txBody>
      </p:sp>
      <p:sp>
        <p:nvSpPr>
          <p:cNvPr id="35844" name="Oval 5"/>
          <p:cNvSpPr/>
          <p:nvPr/>
        </p:nvSpPr>
        <p:spPr>
          <a:xfrm>
            <a:off x="7253923" y="1093788"/>
            <a:ext cx="1247775" cy="1252537"/>
          </a:xfrm>
          <a:prstGeom prst="ellipse">
            <a:avLst/>
          </a:prstGeom>
          <a:solidFill>
            <a:schemeClr val="tx1"/>
          </a:solidFill>
          <a:ln w="9525">
            <a:noFill/>
          </a:ln>
        </p:spPr>
        <p:txBody>
          <a:bodyPr/>
          <a:lstStyle/>
          <a:p>
            <a:endParaRPr lang="zh-CN" altLang="en-US" dirty="0">
              <a:solidFill>
                <a:schemeClr val="accent1"/>
              </a:solidFill>
              <a:latin typeface="Arial" panose="020B0604020202020204" pitchFamily="34" charset="0"/>
              <a:ea typeface="宋体" panose="02010600030101010101" pitchFamily="2" charset="-122"/>
            </a:endParaRPr>
          </a:p>
        </p:txBody>
      </p:sp>
      <p:sp>
        <p:nvSpPr>
          <p:cNvPr id="35845" name="Oval 6"/>
          <p:cNvSpPr/>
          <p:nvPr/>
        </p:nvSpPr>
        <p:spPr>
          <a:xfrm>
            <a:off x="7253923" y="2946400"/>
            <a:ext cx="1247775" cy="1250950"/>
          </a:xfrm>
          <a:prstGeom prst="ellipse">
            <a:avLst/>
          </a:prstGeom>
          <a:solidFill>
            <a:srgbClr val="00AAA2"/>
          </a:solidFill>
          <a:ln w="9525">
            <a:noFill/>
          </a:ln>
        </p:spPr>
        <p:txBody>
          <a:bodyPr/>
          <a:lstStyle/>
          <a:p>
            <a:endParaRPr lang="zh-CN" altLang="en-US" dirty="0">
              <a:solidFill>
                <a:schemeClr val="accent1"/>
              </a:solidFill>
              <a:latin typeface="Arial" panose="020B0604020202020204" pitchFamily="34" charset="0"/>
              <a:ea typeface="宋体" panose="02010600030101010101" pitchFamily="2" charset="-122"/>
            </a:endParaRPr>
          </a:p>
        </p:txBody>
      </p:sp>
      <p:sp>
        <p:nvSpPr>
          <p:cNvPr id="35846" name="Oval 7"/>
          <p:cNvSpPr/>
          <p:nvPr/>
        </p:nvSpPr>
        <p:spPr>
          <a:xfrm>
            <a:off x="7235508" y="4583748"/>
            <a:ext cx="1247775" cy="1252537"/>
          </a:xfrm>
          <a:prstGeom prst="ellipse">
            <a:avLst/>
          </a:prstGeom>
          <a:solidFill>
            <a:schemeClr val="bg1"/>
          </a:solidFill>
          <a:ln w="9525">
            <a:noFill/>
          </a:ln>
        </p:spPr>
        <p:txBody>
          <a:bodyPr/>
          <a:lstStyle/>
          <a:p>
            <a:endParaRPr lang="zh-CN" altLang="en-US" dirty="0">
              <a:solidFill>
                <a:schemeClr val="accent1"/>
              </a:solidFill>
              <a:latin typeface="Arial" panose="020B0604020202020204" pitchFamily="34" charset="0"/>
              <a:ea typeface="宋体" panose="02010600030101010101" pitchFamily="2" charset="-122"/>
            </a:endParaRPr>
          </a:p>
        </p:txBody>
      </p:sp>
      <p:sp>
        <p:nvSpPr>
          <p:cNvPr id="35848" name="Oval 9"/>
          <p:cNvSpPr/>
          <p:nvPr/>
        </p:nvSpPr>
        <p:spPr>
          <a:xfrm>
            <a:off x="4086225" y="2398395"/>
            <a:ext cx="2289175" cy="2301240"/>
          </a:xfrm>
          <a:prstGeom prst="ellipse">
            <a:avLst/>
          </a:prstGeom>
          <a:blipFill rotWithShape="1">
            <a:blip r:embed="rId3"/>
            <a:stretch>
              <a:fillRect/>
            </a:stretch>
          </a:blipFill>
          <a:ln w="10" cap="flat" cmpd="sng">
            <a:solidFill>
              <a:srgbClr val="C1C0C3"/>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cxnSp>
        <p:nvCxnSpPr>
          <p:cNvPr id="35852" name="直接连接符 11"/>
          <p:cNvCxnSpPr/>
          <p:nvPr/>
        </p:nvCxnSpPr>
        <p:spPr>
          <a:xfrm>
            <a:off x="6577648" y="3509328"/>
            <a:ext cx="615950" cy="0"/>
          </a:xfrm>
          <a:prstGeom prst="line">
            <a:avLst/>
          </a:prstGeom>
          <a:ln w="9525" cap="flat" cmpd="sng">
            <a:solidFill>
              <a:schemeClr val="accent1"/>
            </a:solidFill>
            <a:prstDash val="solid"/>
            <a:headEnd type="none" w="med" len="med"/>
            <a:tailEnd type="triangle" w="med" len="med"/>
          </a:ln>
        </p:spPr>
      </p:cxnSp>
      <p:cxnSp>
        <p:nvCxnSpPr>
          <p:cNvPr id="35853" name="直接连接符 12"/>
          <p:cNvCxnSpPr/>
          <p:nvPr/>
        </p:nvCxnSpPr>
        <p:spPr>
          <a:xfrm flipV="1">
            <a:off x="6250623" y="2010728"/>
            <a:ext cx="887412" cy="604837"/>
          </a:xfrm>
          <a:prstGeom prst="line">
            <a:avLst/>
          </a:prstGeom>
          <a:ln w="9525" cap="flat" cmpd="sng">
            <a:solidFill>
              <a:schemeClr val="accent1"/>
            </a:solidFill>
            <a:prstDash val="solid"/>
            <a:headEnd type="none" w="med" len="med"/>
            <a:tailEnd type="triangle" w="med" len="med"/>
          </a:ln>
        </p:spPr>
      </p:cxnSp>
      <p:cxnSp>
        <p:nvCxnSpPr>
          <p:cNvPr id="35854" name="直接连接符 13"/>
          <p:cNvCxnSpPr/>
          <p:nvPr/>
        </p:nvCxnSpPr>
        <p:spPr>
          <a:xfrm>
            <a:off x="6099810" y="4593590"/>
            <a:ext cx="1038225" cy="635000"/>
          </a:xfrm>
          <a:prstGeom prst="line">
            <a:avLst/>
          </a:prstGeom>
          <a:ln w="9525" cap="flat" cmpd="sng">
            <a:solidFill>
              <a:schemeClr val="accent1"/>
            </a:solidFill>
            <a:prstDash val="solid"/>
            <a:headEnd type="none" w="med" len="med"/>
            <a:tailEnd type="triangle" w="med" len="med"/>
          </a:ln>
        </p:spPr>
      </p:cxnSp>
      <p:sp>
        <p:nvSpPr>
          <p:cNvPr id="35855" name="TextBox 14"/>
          <p:cNvSpPr txBox="1"/>
          <p:nvPr/>
        </p:nvSpPr>
        <p:spPr>
          <a:xfrm>
            <a:off x="7519353" y="1623060"/>
            <a:ext cx="792480" cy="460375"/>
          </a:xfrm>
          <a:prstGeom prst="rect">
            <a:avLst/>
          </a:prstGeom>
          <a:noFill/>
          <a:ln w="9525">
            <a:noFill/>
          </a:ln>
        </p:spPr>
        <p:txBody>
          <a:bodyPr wrap="none">
            <a:spAutoFit/>
          </a:bodyPr>
          <a:lstStyle/>
          <a:p>
            <a:r>
              <a:rPr lang="zh-CN" altLang="en-US" sz="2400" b="1" dirty="0">
                <a:solidFill>
                  <a:schemeClr val="accent2"/>
                </a:solidFill>
                <a:latin typeface="微软雅黑" panose="020B0503020204020204" pitchFamily="2" charset="-122"/>
                <a:ea typeface="微软雅黑" panose="020B0503020204020204" pitchFamily="2" charset="-122"/>
              </a:rPr>
              <a:t>货主</a:t>
            </a:r>
          </a:p>
        </p:txBody>
      </p:sp>
      <p:sp>
        <p:nvSpPr>
          <p:cNvPr id="35859" name="TextBox 18"/>
          <p:cNvSpPr txBox="1"/>
          <p:nvPr/>
        </p:nvSpPr>
        <p:spPr>
          <a:xfrm>
            <a:off x="7297103" y="3621088"/>
            <a:ext cx="1198880" cy="398780"/>
          </a:xfrm>
          <a:prstGeom prst="rect">
            <a:avLst/>
          </a:prstGeom>
          <a:noFill/>
          <a:ln w="9525">
            <a:noFill/>
          </a:ln>
        </p:spPr>
        <p:txBody>
          <a:bodyPr wrap="none">
            <a:spAutoFit/>
          </a:bodyPr>
          <a:lstStyle/>
          <a:p>
            <a:pPr algn="l"/>
            <a:r>
              <a:rPr lang="zh-CN" altLang="en-US" sz="2000" b="1" dirty="0">
                <a:solidFill>
                  <a:schemeClr val="accent2"/>
                </a:solidFill>
                <a:latin typeface="微软雅黑" panose="020B0503020204020204" pitchFamily="2" charset="-122"/>
                <a:ea typeface="微软雅黑" panose="020B0503020204020204" pitchFamily="2" charset="-122"/>
              </a:rPr>
              <a:t>物流园区</a:t>
            </a:r>
          </a:p>
        </p:txBody>
      </p:sp>
      <p:sp>
        <p:nvSpPr>
          <p:cNvPr id="35860" name="TextBox 19"/>
          <p:cNvSpPr txBox="1"/>
          <p:nvPr/>
        </p:nvSpPr>
        <p:spPr>
          <a:xfrm>
            <a:off x="7375208" y="5041900"/>
            <a:ext cx="1097280" cy="645160"/>
          </a:xfrm>
          <a:prstGeom prst="rect">
            <a:avLst/>
          </a:prstGeom>
          <a:noFill/>
          <a:ln w="9525">
            <a:noFill/>
          </a:ln>
        </p:spPr>
        <p:txBody>
          <a:bodyPr wrap="none">
            <a:spAutoFit/>
          </a:bodyPr>
          <a:lstStyle/>
          <a:p>
            <a:pPr algn="l"/>
            <a:r>
              <a:rPr lang="zh-CN" altLang="en-US" sz="1800" b="1" dirty="0">
                <a:solidFill>
                  <a:schemeClr val="accent2"/>
                </a:solidFill>
                <a:latin typeface="微软雅黑" panose="020B0503020204020204" pitchFamily="2" charset="-122"/>
                <a:ea typeface="微软雅黑" panose="020B0503020204020204" pitchFamily="2" charset="-122"/>
              </a:rPr>
              <a:t>运输公司</a:t>
            </a:r>
          </a:p>
          <a:p>
            <a:pPr algn="l"/>
            <a:r>
              <a:rPr lang="zh-CN" altLang="en-US" sz="1800" b="1" dirty="0">
                <a:solidFill>
                  <a:schemeClr val="accent2"/>
                </a:solidFill>
                <a:latin typeface="微软雅黑" panose="020B0503020204020204" pitchFamily="2" charset="-122"/>
                <a:ea typeface="微软雅黑" panose="020B0503020204020204" pitchFamily="2" charset="-122"/>
              </a:rPr>
              <a:t>个体车主</a:t>
            </a:r>
          </a:p>
        </p:txBody>
      </p:sp>
      <p:sp>
        <p:nvSpPr>
          <p:cNvPr id="35861" name="TextBox 20"/>
          <p:cNvSpPr txBox="1"/>
          <p:nvPr/>
        </p:nvSpPr>
        <p:spPr>
          <a:xfrm>
            <a:off x="8580120" y="892810"/>
            <a:ext cx="3596005" cy="1198880"/>
          </a:xfrm>
          <a:prstGeom prst="rect">
            <a:avLst/>
          </a:prstGeom>
          <a:noFill/>
          <a:ln w="9525">
            <a:noFill/>
          </a:ln>
        </p:spPr>
        <p:txBody>
          <a:bodyPr wrap="square">
            <a:spAutoFit/>
          </a:bodyPr>
          <a:lstStyle/>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■方便快捷的选择便宜、可信度高的货代、运输公司、车辆信息及货代</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■货物运输全程跟踪</a:t>
            </a:r>
          </a:p>
        </p:txBody>
      </p:sp>
      <p:sp>
        <p:nvSpPr>
          <p:cNvPr id="35862" name="TextBox 21"/>
          <p:cNvSpPr txBox="1"/>
          <p:nvPr/>
        </p:nvSpPr>
        <p:spPr>
          <a:xfrm>
            <a:off x="8591550" y="2546985"/>
            <a:ext cx="3445510" cy="1568450"/>
          </a:xfrm>
          <a:prstGeom prst="rect">
            <a:avLst/>
          </a:prstGeom>
          <a:noFill/>
          <a:ln w="9525">
            <a:noFill/>
          </a:ln>
        </p:spPr>
        <p:txBody>
          <a:bodyPr wrap="square">
            <a:spAutoFit/>
          </a:bodyPr>
          <a:lstStyle/>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■扩展宣传渠道、扩大招商</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■服务信息发布</a:t>
            </a:r>
            <a:r>
              <a:rPr lang="en-US" altLang="zh-CN" sz="1600" dirty="0">
                <a:solidFill>
                  <a:schemeClr val="accent1"/>
                </a:solidFill>
                <a:latin typeface="微软雅黑" panose="020B0503020204020204" pitchFamily="2" charset="-122"/>
                <a:ea typeface="微软雅黑" panose="020B0503020204020204" pitchFamily="2" charset="-122"/>
              </a:rPr>
              <a:t>0.3</a:t>
            </a:r>
            <a:r>
              <a:rPr lang="zh-CN" altLang="en-US" sz="1600" dirty="0">
                <a:solidFill>
                  <a:schemeClr val="accent1"/>
                </a:solidFill>
                <a:latin typeface="微软雅黑" panose="020B0503020204020204" pitchFamily="2" charset="-122"/>
                <a:ea typeface="微软雅黑" panose="020B0503020204020204" pitchFamily="2" charset="-122"/>
              </a:rPr>
              <a:t>途径</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■园区内企业运营情况</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■实时园区车辆及货物详情</a:t>
            </a:r>
          </a:p>
        </p:txBody>
      </p:sp>
      <p:sp>
        <p:nvSpPr>
          <p:cNvPr id="35863" name="TextBox 22"/>
          <p:cNvSpPr txBox="1"/>
          <p:nvPr/>
        </p:nvSpPr>
        <p:spPr>
          <a:xfrm>
            <a:off x="8561705" y="4754245"/>
            <a:ext cx="3456940" cy="1938020"/>
          </a:xfrm>
          <a:prstGeom prst="rect">
            <a:avLst/>
          </a:prstGeom>
          <a:noFill/>
          <a:ln w="9525">
            <a:noFill/>
          </a:ln>
        </p:spPr>
        <p:txBody>
          <a:bodyPr wrap="square">
            <a:spAutoFit/>
          </a:bodyPr>
          <a:lstStyle/>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■更多、更广的货源信息</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■全方位，多渠道展示公司实力</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■高效管理车辆，司机，保障人、车、物的安全</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■及时金融，保险服务</a:t>
            </a:r>
          </a:p>
        </p:txBody>
      </p:sp>
      <p:sp>
        <p:nvSpPr>
          <p:cNvPr id="2" name="Oval 6"/>
          <p:cNvSpPr/>
          <p:nvPr/>
        </p:nvSpPr>
        <p:spPr>
          <a:xfrm>
            <a:off x="1330008" y="953770"/>
            <a:ext cx="1247775" cy="1250950"/>
          </a:xfrm>
          <a:prstGeom prst="ellipse">
            <a:avLst/>
          </a:prstGeom>
          <a:solidFill>
            <a:srgbClr val="00AAA2"/>
          </a:solidFill>
          <a:ln w="9525">
            <a:noFill/>
          </a:ln>
        </p:spPr>
        <p:txBody>
          <a:bodyPr/>
          <a:lstStyle/>
          <a:p>
            <a:endParaRPr lang="zh-CN" altLang="en-US" dirty="0">
              <a:solidFill>
                <a:schemeClr val="accent1"/>
              </a:solidFill>
              <a:latin typeface="Arial" panose="020B0604020202020204" pitchFamily="34" charset="0"/>
              <a:ea typeface="宋体" panose="02010600030101010101" pitchFamily="2" charset="-122"/>
            </a:endParaRPr>
          </a:p>
        </p:txBody>
      </p:sp>
      <p:sp>
        <p:nvSpPr>
          <p:cNvPr id="3" name="Oval 7"/>
          <p:cNvSpPr/>
          <p:nvPr/>
        </p:nvSpPr>
        <p:spPr>
          <a:xfrm>
            <a:off x="1304608" y="3612198"/>
            <a:ext cx="1247775" cy="1252537"/>
          </a:xfrm>
          <a:prstGeom prst="ellipse">
            <a:avLst/>
          </a:prstGeom>
          <a:solidFill>
            <a:schemeClr val="bg1"/>
          </a:solidFill>
          <a:ln w="9525">
            <a:noFill/>
          </a:ln>
        </p:spPr>
        <p:txBody>
          <a:bodyPr/>
          <a:lstStyle/>
          <a:p>
            <a:endParaRPr lang="zh-CN" altLang="en-US" dirty="0">
              <a:solidFill>
                <a:schemeClr val="accent1"/>
              </a:solidFill>
              <a:latin typeface="Arial" panose="020B0604020202020204" pitchFamily="34" charset="0"/>
              <a:ea typeface="宋体" panose="02010600030101010101" pitchFamily="2" charset="-122"/>
            </a:endParaRPr>
          </a:p>
        </p:txBody>
      </p:sp>
      <p:cxnSp>
        <p:nvCxnSpPr>
          <p:cNvPr id="5" name="直接连接符 12"/>
          <p:cNvCxnSpPr/>
          <p:nvPr/>
        </p:nvCxnSpPr>
        <p:spPr>
          <a:xfrm flipH="1" flipV="1">
            <a:off x="2786380" y="1988820"/>
            <a:ext cx="1141095" cy="755015"/>
          </a:xfrm>
          <a:prstGeom prst="line">
            <a:avLst/>
          </a:prstGeom>
          <a:ln w="9525" cap="flat" cmpd="sng">
            <a:solidFill>
              <a:schemeClr val="accent1"/>
            </a:solidFill>
            <a:prstDash val="solid"/>
            <a:headEnd type="none" w="med" len="med"/>
            <a:tailEnd type="triangle" w="med" len="med"/>
          </a:ln>
        </p:spPr>
      </p:cxnSp>
      <p:cxnSp>
        <p:nvCxnSpPr>
          <p:cNvPr id="6" name="直接连接符 13"/>
          <p:cNvCxnSpPr/>
          <p:nvPr/>
        </p:nvCxnSpPr>
        <p:spPr>
          <a:xfrm flipH="1">
            <a:off x="2714625" y="3912870"/>
            <a:ext cx="1113155" cy="207645"/>
          </a:xfrm>
          <a:prstGeom prst="line">
            <a:avLst/>
          </a:prstGeom>
          <a:ln w="9525" cap="flat" cmpd="sng">
            <a:solidFill>
              <a:schemeClr val="accent1"/>
            </a:solidFill>
            <a:prstDash val="solid"/>
            <a:headEnd type="none" w="med" len="med"/>
            <a:tailEnd type="triangle" w="med" len="med"/>
          </a:ln>
        </p:spPr>
      </p:cxnSp>
      <p:sp>
        <p:nvSpPr>
          <p:cNvPr id="9" name="TextBox 18"/>
          <p:cNvSpPr txBox="1"/>
          <p:nvPr/>
        </p:nvSpPr>
        <p:spPr>
          <a:xfrm>
            <a:off x="1557338" y="1631633"/>
            <a:ext cx="792480" cy="460375"/>
          </a:xfrm>
          <a:prstGeom prst="rect">
            <a:avLst/>
          </a:prstGeom>
          <a:noFill/>
          <a:ln w="9525">
            <a:noFill/>
          </a:ln>
        </p:spPr>
        <p:txBody>
          <a:bodyPr wrap="none">
            <a:spAutoFit/>
          </a:bodyPr>
          <a:lstStyle/>
          <a:p>
            <a:pPr algn="l"/>
            <a:r>
              <a:rPr lang="zh-CN" altLang="en-US" sz="2400" b="1" dirty="0">
                <a:solidFill>
                  <a:schemeClr val="accent2"/>
                </a:solidFill>
                <a:latin typeface="微软雅黑" panose="020B0503020204020204" pitchFamily="2" charset="-122"/>
                <a:ea typeface="微软雅黑" panose="020B0503020204020204" pitchFamily="2" charset="-122"/>
              </a:rPr>
              <a:t>司机</a:t>
            </a:r>
          </a:p>
        </p:txBody>
      </p:sp>
      <p:sp>
        <p:nvSpPr>
          <p:cNvPr id="10" name="TextBox 19"/>
          <p:cNvSpPr txBox="1"/>
          <p:nvPr/>
        </p:nvSpPr>
        <p:spPr>
          <a:xfrm>
            <a:off x="1532256" y="4323715"/>
            <a:ext cx="792480" cy="460375"/>
          </a:xfrm>
          <a:prstGeom prst="rect">
            <a:avLst/>
          </a:prstGeom>
          <a:noFill/>
          <a:ln w="9525">
            <a:noFill/>
          </a:ln>
        </p:spPr>
        <p:txBody>
          <a:bodyPr wrap="none">
            <a:spAutoFit/>
          </a:bodyPr>
          <a:lstStyle/>
          <a:p>
            <a:pPr algn="l"/>
            <a:r>
              <a:rPr lang="zh-CN" altLang="en-US" sz="2400" b="1" dirty="0">
                <a:solidFill>
                  <a:schemeClr val="accent2"/>
                </a:solidFill>
                <a:latin typeface="微软雅黑" panose="020B0503020204020204" pitchFamily="2" charset="-122"/>
                <a:ea typeface="微软雅黑" panose="020B0503020204020204" pitchFamily="2" charset="-122"/>
              </a:rPr>
              <a:t>货代</a:t>
            </a:r>
          </a:p>
        </p:txBody>
      </p:sp>
      <p:sp>
        <p:nvSpPr>
          <p:cNvPr id="11" name="TextBox 21"/>
          <p:cNvSpPr txBox="1"/>
          <p:nvPr/>
        </p:nvSpPr>
        <p:spPr>
          <a:xfrm>
            <a:off x="121920" y="2309495"/>
            <a:ext cx="2974340" cy="1198880"/>
          </a:xfrm>
          <a:prstGeom prst="rect">
            <a:avLst/>
          </a:prstGeom>
          <a:noFill/>
          <a:ln w="9525">
            <a:noFill/>
          </a:ln>
        </p:spPr>
        <p:txBody>
          <a:bodyPr wrap="square">
            <a:spAutoFit/>
          </a:bodyPr>
          <a:lstStyle/>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■运营中人、车、物安全报警</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■物流信息推送和查询</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■查询，预定园区服务信息</a:t>
            </a:r>
          </a:p>
        </p:txBody>
      </p:sp>
      <p:sp>
        <p:nvSpPr>
          <p:cNvPr id="12" name="TextBox 22"/>
          <p:cNvSpPr txBox="1"/>
          <p:nvPr/>
        </p:nvSpPr>
        <p:spPr>
          <a:xfrm>
            <a:off x="842010" y="5073650"/>
            <a:ext cx="3917315" cy="1568450"/>
          </a:xfrm>
          <a:prstGeom prst="rect">
            <a:avLst/>
          </a:prstGeom>
          <a:noFill/>
          <a:ln w="9525">
            <a:noFill/>
          </a:ln>
        </p:spPr>
        <p:txBody>
          <a:bodyPr wrap="square">
            <a:spAutoFit/>
          </a:bodyPr>
          <a:lstStyle/>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■多渠道货源信息</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■可信，便宜的运输公司、车辆选择</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■多渠道信息发布</a:t>
            </a:r>
          </a:p>
          <a:p>
            <a:pPr algn="just">
              <a:lnSpc>
                <a:spcPct val="150000"/>
              </a:lnSpc>
            </a:pPr>
            <a:r>
              <a:rPr lang="zh-CN" altLang="en-US" sz="1600" dirty="0">
                <a:solidFill>
                  <a:schemeClr val="accent1"/>
                </a:solidFill>
                <a:latin typeface="微软雅黑" panose="020B0503020204020204" pitchFamily="2" charset="-122"/>
                <a:ea typeface="微软雅黑" panose="020B0503020204020204" pitchFamily="2" charset="-122"/>
              </a:rPr>
              <a:t>■货物全程监控</a:t>
            </a:r>
          </a:p>
        </p:txBody>
      </p:sp>
      <p:sp>
        <p:nvSpPr>
          <p:cNvPr id="11324" name="Freeform 48"/>
          <p:cNvSpPr>
            <a:spLocks noEditPoints="1"/>
          </p:cNvSpPr>
          <p:nvPr/>
        </p:nvSpPr>
        <p:spPr>
          <a:xfrm>
            <a:off x="1750060" y="1196975"/>
            <a:ext cx="407988" cy="390525"/>
          </a:xfrm>
          <a:custGeom>
            <a:avLst/>
            <a:gdLst/>
            <a:ahLst/>
            <a:cxnLst>
              <a:cxn ang="0">
                <a:pos x="272208" y="151003"/>
              </a:cxn>
              <a:cxn ang="0">
                <a:pos x="267011" y="162068"/>
              </a:cxn>
              <a:cxn ang="0">
                <a:pos x="265062" y="169878"/>
              </a:cxn>
              <a:cxn ang="0">
                <a:pos x="265711" y="184198"/>
              </a:cxn>
              <a:cxn ang="0">
                <a:pos x="270909" y="197866"/>
              </a:cxn>
              <a:cxn ang="0">
                <a:pos x="275456" y="205026"/>
              </a:cxn>
              <a:cxn ang="0">
                <a:pos x="286500" y="214789"/>
              </a:cxn>
              <a:cxn ang="0">
                <a:pos x="294296" y="218043"/>
              </a:cxn>
              <a:cxn ang="0">
                <a:pos x="310538" y="130175"/>
              </a:cxn>
              <a:cxn ang="0">
                <a:pos x="291698" y="134080"/>
              </a:cxn>
              <a:cxn ang="0">
                <a:pos x="281303" y="140589"/>
              </a:cxn>
              <a:cxn ang="0">
                <a:pos x="276106" y="145796"/>
              </a:cxn>
              <a:cxn ang="0">
                <a:pos x="249470" y="45561"/>
              </a:cxn>
              <a:cxn ang="0">
                <a:pos x="203994" y="91123"/>
              </a:cxn>
              <a:cxn ang="0">
                <a:pos x="246221" y="184198"/>
              </a:cxn>
              <a:cxn ang="0">
                <a:pos x="246221" y="165322"/>
              </a:cxn>
              <a:cxn ang="0">
                <a:pos x="233228" y="100235"/>
              </a:cxn>
              <a:cxn ang="0">
                <a:pos x="162415" y="175736"/>
              </a:cxn>
              <a:cxn ang="0">
                <a:pos x="203994" y="257747"/>
              </a:cxn>
              <a:cxn ang="0">
                <a:pos x="183204" y="260350"/>
              </a:cxn>
              <a:cxn ang="0">
                <a:pos x="173459" y="248634"/>
              </a:cxn>
              <a:cxn ang="0">
                <a:pos x="166963" y="243427"/>
              </a:cxn>
              <a:cxn ang="0">
                <a:pos x="139027" y="231712"/>
              </a:cxn>
              <a:cxn ang="0">
                <a:pos x="126684" y="230410"/>
              </a:cxn>
              <a:cxn ang="0">
                <a:pos x="0" y="390525"/>
              </a:cxn>
              <a:cxn ang="0">
                <a:pos x="53922" y="295497"/>
              </a:cxn>
              <a:cxn ang="0">
                <a:pos x="140327" y="295497"/>
              </a:cxn>
              <a:cxn ang="0">
                <a:pos x="195548" y="390525"/>
              </a:cxn>
              <a:cxn ang="0">
                <a:pos x="183204" y="260350"/>
              </a:cxn>
              <a:cxn ang="0">
                <a:pos x="281303" y="230410"/>
              </a:cxn>
              <a:cxn ang="0">
                <a:pos x="268310" y="231712"/>
              </a:cxn>
              <a:cxn ang="0">
                <a:pos x="234528" y="248634"/>
              </a:cxn>
              <a:cxn ang="0">
                <a:pos x="229330" y="254492"/>
              </a:cxn>
              <a:cxn ang="0">
                <a:pos x="252718" y="390525"/>
              </a:cxn>
              <a:cxn ang="0">
                <a:pos x="266361" y="390525"/>
              </a:cxn>
              <a:cxn ang="0">
                <a:pos x="366409" y="295497"/>
              </a:cxn>
              <a:cxn ang="0">
                <a:pos x="407987" y="299403"/>
              </a:cxn>
              <a:cxn ang="0">
                <a:pos x="98099" y="221298"/>
              </a:cxn>
              <a:cxn ang="0">
                <a:pos x="120837" y="214789"/>
              </a:cxn>
              <a:cxn ang="0">
                <a:pos x="127334" y="210233"/>
              </a:cxn>
              <a:cxn ang="0">
                <a:pos x="140327" y="192008"/>
              </a:cxn>
              <a:cxn ang="0">
                <a:pos x="142276" y="182896"/>
              </a:cxn>
              <a:cxn ang="0">
                <a:pos x="142276" y="167926"/>
              </a:cxn>
              <a:cxn ang="0">
                <a:pos x="139027" y="156861"/>
              </a:cxn>
              <a:cxn ang="0">
                <a:pos x="135129" y="150352"/>
              </a:cxn>
              <a:cxn ang="0">
                <a:pos x="126684" y="141240"/>
              </a:cxn>
              <a:cxn ang="0">
                <a:pos x="120837" y="136684"/>
              </a:cxn>
              <a:cxn ang="0">
                <a:pos x="98099" y="130175"/>
              </a:cxn>
            </a:cxnLst>
            <a:rect l="0" t="0" r="0" b="0"/>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chemeClr val="accent2"/>
          </a:solidFill>
          <a:ln w="9525">
            <a:noFill/>
          </a:ln>
        </p:spPr>
        <p:txBody>
          <a:bodyPr/>
          <a:lstStyle/>
          <a:p>
            <a:endParaRPr lang="zh-CN" altLang="en-US">
              <a:solidFill>
                <a:schemeClr val="accent2"/>
              </a:solidFill>
            </a:endParaRPr>
          </a:p>
        </p:txBody>
      </p:sp>
      <p:sp>
        <p:nvSpPr>
          <p:cNvPr id="11316" name="Freeform 40"/>
          <p:cNvSpPr>
            <a:spLocks noEditPoints="1"/>
          </p:cNvSpPr>
          <p:nvPr/>
        </p:nvSpPr>
        <p:spPr>
          <a:xfrm>
            <a:off x="7682865" y="3128328"/>
            <a:ext cx="441325" cy="409575"/>
          </a:xfrm>
          <a:custGeom>
            <a:avLst/>
            <a:gdLst/>
            <a:ahLst/>
            <a:cxnLst>
              <a:cxn ang="0">
                <a:pos x="242794" y="358216"/>
              </a:cxn>
              <a:cxn ang="0">
                <a:pos x="182258" y="384870"/>
              </a:cxn>
              <a:cxn ang="0">
                <a:pos x="123675" y="13653"/>
              </a:cxn>
              <a:cxn ang="0">
                <a:pos x="136694" y="22104"/>
              </a:cxn>
              <a:cxn ang="0">
                <a:pos x="222615" y="650"/>
              </a:cxn>
              <a:cxn ang="0">
                <a:pos x="110006" y="16253"/>
              </a:cxn>
              <a:cxn ang="0">
                <a:pos x="134741" y="40307"/>
              </a:cxn>
              <a:cxn ang="0">
                <a:pos x="129533" y="221040"/>
              </a:cxn>
              <a:cxn ang="0">
                <a:pos x="104798" y="197636"/>
              </a:cxn>
              <a:cxn ang="0">
                <a:pos x="110006" y="16253"/>
              </a:cxn>
              <a:cxn ang="0">
                <a:pos x="201135" y="78014"/>
              </a:cxn>
              <a:cxn ang="0">
                <a:pos x="303980" y="66312"/>
              </a:cxn>
              <a:cxn ang="0">
                <a:pos x="189418" y="70863"/>
              </a:cxn>
              <a:cxn ang="0">
                <a:pos x="195277" y="86466"/>
              </a:cxn>
              <a:cxn ang="0">
                <a:pos x="200484" y="273700"/>
              </a:cxn>
              <a:cxn ang="0">
                <a:pos x="175749" y="266549"/>
              </a:cxn>
              <a:cxn ang="0">
                <a:pos x="171192" y="79315"/>
              </a:cxn>
              <a:cxn ang="0">
                <a:pos x="209597" y="94267"/>
              </a:cxn>
              <a:cxn ang="0">
                <a:pos x="332621" y="94267"/>
              </a:cxn>
              <a:cxn ang="0">
                <a:pos x="316348" y="263298"/>
              </a:cxn>
              <a:cxn ang="0">
                <a:pos x="209597" y="94267"/>
              </a:cxn>
              <a:cxn ang="0">
                <a:pos x="313093" y="107920"/>
              </a:cxn>
              <a:cxn ang="0">
                <a:pos x="230426" y="156029"/>
              </a:cxn>
              <a:cxn ang="0">
                <a:pos x="143854" y="36407"/>
              </a:cxn>
              <a:cxn ang="0">
                <a:pos x="266878" y="36407"/>
              </a:cxn>
              <a:cxn ang="0">
                <a:pos x="165985" y="53960"/>
              </a:cxn>
              <a:cxn ang="0">
                <a:pos x="156221" y="217790"/>
              </a:cxn>
              <a:cxn ang="0">
                <a:pos x="143854" y="36407"/>
              </a:cxn>
              <a:cxn ang="0">
                <a:pos x="87224" y="122222"/>
              </a:cxn>
              <a:cxn ang="0">
                <a:pos x="67696" y="87766"/>
              </a:cxn>
              <a:cxn ang="0">
                <a:pos x="35150" y="303606"/>
              </a:cxn>
              <a:cxn ang="0">
                <a:pos x="58583" y="334811"/>
              </a:cxn>
              <a:cxn ang="0">
                <a:pos x="0" y="409575"/>
              </a:cxn>
              <a:cxn ang="0">
                <a:pos x="441325" y="380970"/>
              </a:cxn>
              <a:cxn ang="0">
                <a:pos x="404222" y="303606"/>
              </a:cxn>
              <a:cxn ang="0">
                <a:pos x="371676" y="87766"/>
              </a:cxn>
              <a:cxn ang="0">
                <a:pos x="352149" y="122222"/>
              </a:cxn>
              <a:cxn ang="0">
                <a:pos x="372978" y="308156"/>
              </a:cxn>
              <a:cxn ang="0">
                <a:pos x="65743" y="122222"/>
              </a:cxn>
            </a:cxnLst>
            <a:rect l="0" t="0" r="0" b="0"/>
            <a:pathLst>
              <a:path w="678" h="630">
                <a:moveTo>
                  <a:pt x="301" y="551"/>
                </a:moveTo>
                <a:lnTo>
                  <a:pt x="373" y="551"/>
                </a:lnTo>
                <a:lnTo>
                  <a:pt x="398" y="592"/>
                </a:lnTo>
                <a:lnTo>
                  <a:pt x="280" y="592"/>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1"/>
                </a:lnTo>
                <a:cubicBezTo>
                  <a:pt x="308" y="428"/>
                  <a:pt x="304" y="432"/>
                  <a:pt x="300" y="429"/>
                </a:cubicBezTo>
                <a:lnTo>
                  <a:pt x="270" y="410"/>
                </a:lnTo>
                <a:cubicBezTo>
                  <a:pt x="266" y="407"/>
                  <a:pt x="263" y="399"/>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5"/>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89"/>
                  <a:pt x="69" y="509"/>
                  <a:pt x="90" y="515"/>
                </a:cubicBezTo>
                <a:lnTo>
                  <a:pt x="90" y="515"/>
                </a:lnTo>
                <a:lnTo>
                  <a:pt x="0" y="586"/>
                </a:lnTo>
                <a:lnTo>
                  <a:pt x="0" y="630"/>
                </a:lnTo>
                <a:lnTo>
                  <a:pt x="678" y="630"/>
                </a:lnTo>
                <a:lnTo>
                  <a:pt x="678" y="586"/>
                </a:lnTo>
                <a:lnTo>
                  <a:pt x="582" y="516"/>
                </a:lnTo>
                <a:cubicBezTo>
                  <a:pt x="604" y="511"/>
                  <a:pt x="621" y="490"/>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chemeClr val="accent2"/>
          </a:solidFill>
          <a:ln w="9525">
            <a:noFill/>
          </a:ln>
        </p:spPr>
        <p:txBody>
          <a:bodyPr/>
          <a:lstStyle/>
          <a:p>
            <a:endParaRPr lang="zh-CN" altLang="en-US"/>
          </a:p>
        </p:txBody>
      </p:sp>
      <p:sp>
        <p:nvSpPr>
          <p:cNvPr id="11285" name="Freeform 9"/>
          <p:cNvSpPr>
            <a:spLocks noEditPoints="1"/>
          </p:cNvSpPr>
          <p:nvPr/>
        </p:nvSpPr>
        <p:spPr>
          <a:xfrm>
            <a:off x="7659688" y="4806633"/>
            <a:ext cx="608012" cy="257175"/>
          </a:xfrm>
          <a:custGeom>
            <a:avLst/>
            <a:gdLst/>
            <a:ahLst/>
            <a:cxnLst>
              <a:cxn ang="0">
                <a:pos x="600844" y="201040"/>
              </a:cxn>
              <a:cxn ang="0">
                <a:pos x="592372" y="201040"/>
              </a:cxn>
              <a:cxn ang="0">
                <a:pos x="488756" y="122713"/>
              </a:cxn>
              <a:cxn ang="0">
                <a:pos x="465295" y="122713"/>
              </a:cxn>
              <a:cxn ang="0">
                <a:pos x="402083" y="35900"/>
              </a:cxn>
              <a:cxn ang="0">
                <a:pos x="314107" y="35247"/>
              </a:cxn>
              <a:cxn ang="0">
                <a:pos x="314107" y="189944"/>
              </a:cxn>
              <a:cxn ang="0">
                <a:pos x="303680" y="189944"/>
              </a:cxn>
              <a:cxn ang="0">
                <a:pos x="303680" y="35247"/>
              </a:cxn>
              <a:cxn ang="0">
                <a:pos x="303680" y="25456"/>
              </a:cxn>
              <a:cxn ang="0">
                <a:pos x="278917" y="0"/>
              </a:cxn>
              <a:cxn ang="0">
                <a:pos x="24764" y="0"/>
              </a:cxn>
              <a:cxn ang="0">
                <a:pos x="0" y="25456"/>
              </a:cxn>
              <a:cxn ang="0">
                <a:pos x="0" y="89424"/>
              </a:cxn>
              <a:cxn ang="0">
                <a:pos x="0" y="146864"/>
              </a:cxn>
              <a:cxn ang="0">
                <a:pos x="0" y="202346"/>
              </a:cxn>
              <a:cxn ang="0">
                <a:pos x="67774" y="257175"/>
              </a:cxn>
              <a:cxn ang="0">
                <a:pos x="73639" y="257175"/>
              </a:cxn>
              <a:cxn ang="0">
                <a:pos x="72988" y="246731"/>
              </a:cxn>
              <a:cxn ang="0">
                <a:pos x="140762" y="182111"/>
              </a:cxn>
              <a:cxn ang="0">
                <a:pos x="209187" y="246731"/>
              </a:cxn>
              <a:cxn ang="0">
                <a:pos x="207884" y="256522"/>
              </a:cxn>
              <a:cxn ang="0">
                <a:pos x="431408" y="255870"/>
              </a:cxn>
              <a:cxn ang="0">
                <a:pos x="430105" y="246731"/>
              </a:cxn>
              <a:cxn ang="0">
                <a:pos x="499834" y="180806"/>
              </a:cxn>
              <a:cxn ang="0">
                <a:pos x="569563" y="246731"/>
              </a:cxn>
              <a:cxn ang="0">
                <a:pos x="568912" y="255870"/>
              </a:cxn>
              <a:cxn ang="0">
                <a:pos x="607360" y="255870"/>
              </a:cxn>
              <a:cxn ang="0">
                <a:pos x="607360" y="250648"/>
              </a:cxn>
              <a:cxn ang="0">
                <a:pos x="608012" y="247384"/>
              </a:cxn>
              <a:cxn ang="0">
                <a:pos x="608012" y="207568"/>
              </a:cxn>
              <a:cxn ang="0">
                <a:pos x="600844" y="201040"/>
              </a:cxn>
              <a:cxn ang="0">
                <a:pos x="112740" y="103784"/>
              </a:cxn>
              <a:cxn ang="0">
                <a:pos x="112740" y="103784"/>
              </a:cxn>
              <a:cxn ang="0">
                <a:pos x="47572" y="61356"/>
              </a:cxn>
              <a:cxn ang="0">
                <a:pos x="112740" y="16318"/>
              </a:cxn>
              <a:cxn ang="0">
                <a:pos x="112740" y="39164"/>
              </a:cxn>
              <a:cxn ang="0">
                <a:pos x="175952" y="39164"/>
              </a:cxn>
              <a:cxn ang="0">
                <a:pos x="175952" y="81591"/>
              </a:cxn>
              <a:cxn ang="0">
                <a:pos x="112740" y="81591"/>
              </a:cxn>
              <a:cxn ang="0">
                <a:pos x="112740" y="103784"/>
              </a:cxn>
              <a:cxn ang="0">
                <a:pos x="194199" y="162529"/>
              </a:cxn>
              <a:cxn ang="0">
                <a:pos x="194199" y="162529"/>
              </a:cxn>
              <a:cxn ang="0">
                <a:pos x="194199" y="140337"/>
              </a:cxn>
              <a:cxn ang="0">
                <a:pos x="131638" y="140337"/>
              </a:cxn>
              <a:cxn ang="0">
                <a:pos x="131638" y="97909"/>
              </a:cxn>
              <a:cxn ang="0">
                <a:pos x="194199" y="97909"/>
              </a:cxn>
              <a:cxn ang="0">
                <a:pos x="194199" y="75064"/>
              </a:cxn>
              <a:cxn ang="0">
                <a:pos x="259366" y="120102"/>
              </a:cxn>
              <a:cxn ang="0">
                <a:pos x="194199" y="162529"/>
              </a:cxn>
              <a:cxn ang="0">
                <a:pos x="386443" y="174278"/>
              </a:cxn>
              <a:cxn ang="0">
                <a:pos x="386443" y="174278"/>
              </a:cxn>
              <a:cxn ang="0">
                <a:pos x="360376" y="174278"/>
              </a:cxn>
              <a:cxn ang="0">
                <a:pos x="360376" y="167098"/>
              </a:cxn>
              <a:cxn ang="0">
                <a:pos x="386443" y="167098"/>
              </a:cxn>
              <a:cxn ang="0">
                <a:pos x="386443" y="174278"/>
              </a:cxn>
              <a:cxn ang="0">
                <a:pos x="345387" y="121407"/>
              </a:cxn>
              <a:cxn ang="0">
                <a:pos x="345387" y="121407"/>
              </a:cxn>
              <a:cxn ang="0">
                <a:pos x="345387" y="61356"/>
              </a:cxn>
              <a:cxn ang="0">
                <a:pos x="402083" y="61356"/>
              </a:cxn>
              <a:cxn ang="0">
                <a:pos x="439228" y="121407"/>
              </a:cxn>
              <a:cxn ang="0">
                <a:pos x="345387" y="121407"/>
              </a:cxn>
            </a:cxnLst>
            <a:rect l="0" t="0" r="0" b="0"/>
            <a:pathLst>
              <a:path w="933" h="394">
                <a:moveTo>
                  <a:pt x="922" y="308"/>
                </a:moveTo>
                <a:lnTo>
                  <a:pt x="909" y="308"/>
                </a:lnTo>
                <a:cubicBezTo>
                  <a:pt x="893" y="239"/>
                  <a:pt x="828" y="188"/>
                  <a:pt x="750" y="188"/>
                </a:cubicBezTo>
                <a:lnTo>
                  <a:pt x="714" y="188"/>
                </a:lnTo>
                <a:cubicBezTo>
                  <a:pt x="703" y="111"/>
                  <a:pt x="664" y="55"/>
                  <a:pt x="617" y="55"/>
                </a:cubicBezTo>
                <a:lnTo>
                  <a:pt x="482" y="54"/>
                </a:lnTo>
                <a:lnTo>
                  <a:pt x="482" y="291"/>
                </a:lnTo>
                <a:lnTo>
                  <a:pt x="466" y="291"/>
                </a:lnTo>
                <a:lnTo>
                  <a:pt x="466" y="54"/>
                </a:lnTo>
                <a:lnTo>
                  <a:pt x="466" y="39"/>
                </a:lnTo>
                <a:cubicBezTo>
                  <a:pt x="466" y="17"/>
                  <a:pt x="449" y="0"/>
                  <a:pt x="428" y="0"/>
                </a:cubicBezTo>
                <a:lnTo>
                  <a:pt x="38" y="0"/>
                </a:lnTo>
                <a:cubicBezTo>
                  <a:pt x="17" y="0"/>
                  <a:pt x="0" y="17"/>
                  <a:pt x="0" y="39"/>
                </a:cubicBezTo>
                <a:lnTo>
                  <a:pt x="0" y="137"/>
                </a:lnTo>
                <a:lnTo>
                  <a:pt x="0" y="225"/>
                </a:lnTo>
                <a:lnTo>
                  <a:pt x="0" y="310"/>
                </a:lnTo>
                <a:cubicBezTo>
                  <a:pt x="0" y="356"/>
                  <a:pt x="46" y="394"/>
                  <a:pt x="104" y="394"/>
                </a:cubicBezTo>
                <a:cubicBezTo>
                  <a:pt x="104" y="394"/>
                  <a:pt x="107" y="394"/>
                  <a:pt x="113" y="394"/>
                </a:cubicBezTo>
                <a:cubicBezTo>
                  <a:pt x="112" y="389"/>
                  <a:pt x="112" y="383"/>
                  <a:pt x="112" y="378"/>
                </a:cubicBezTo>
                <a:cubicBezTo>
                  <a:pt x="112" y="324"/>
                  <a:pt x="159" y="279"/>
                  <a:pt x="216" y="279"/>
                </a:cubicBezTo>
                <a:cubicBezTo>
                  <a:pt x="274" y="279"/>
                  <a:pt x="321" y="324"/>
                  <a:pt x="321" y="378"/>
                </a:cubicBezTo>
                <a:cubicBezTo>
                  <a:pt x="321" y="383"/>
                  <a:pt x="320" y="388"/>
                  <a:pt x="319" y="393"/>
                </a:cubicBezTo>
                <a:cubicBezTo>
                  <a:pt x="462" y="393"/>
                  <a:pt x="629" y="392"/>
                  <a:pt x="662" y="392"/>
                </a:cubicBezTo>
                <a:cubicBezTo>
                  <a:pt x="661" y="388"/>
                  <a:pt x="660" y="383"/>
                  <a:pt x="660" y="378"/>
                </a:cubicBezTo>
                <a:cubicBezTo>
                  <a:pt x="660" y="322"/>
                  <a:pt x="708" y="277"/>
                  <a:pt x="767" y="277"/>
                </a:cubicBezTo>
                <a:cubicBezTo>
                  <a:pt x="826" y="277"/>
                  <a:pt x="874" y="322"/>
                  <a:pt x="874" y="378"/>
                </a:cubicBezTo>
                <a:cubicBezTo>
                  <a:pt x="874" y="383"/>
                  <a:pt x="873" y="387"/>
                  <a:pt x="873" y="392"/>
                </a:cubicBezTo>
                <a:cubicBezTo>
                  <a:pt x="909" y="392"/>
                  <a:pt x="932" y="392"/>
                  <a:pt x="932" y="392"/>
                </a:cubicBezTo>
                <a:lnTo>
                  <a:pt x="932" y="384"/>
                </a:lnTo>
                <a:cubicBezTo>
                  <a:pt x="933" y="383"/>
                  <a:pt x="933" y="381"/>
                  <a:pt x="933" y="379"/>
                </a:cubicBezTo>
                <a:lnTo>
                  <a:pt x="933" y="318"/>
                </a:lnTo>
                <a:cubicBezTo>
                  <a:pt x="933" y="313"/>
                  <a:pt x="928" y="308"/>
                  <a:pt x="922" y="308"/>
                </a:cubicBezTo>
                <a:close/>
                <a:moveTo>
                  <a:pt x="173" y="159"/>
                </a:moveTo>
                <a:lnTo>
                  <a:pt x="173" y="159"/>
                </a:lnTo>
                <a:lnTo>
                  <a:pt x="73" y="94"/>
                </a:lnTo>
                <a:lnTo>
                  <a:pt x="173" y="25"/>
                </a:lnTo>
                <a:lnTo>
                  <a:pt x="173" y="60"/>
                </a:lnTo>
                <a:lnTo>
                  <a:pt x="270" y="60"/>
                </a:lnTo>
                <a:lnTo>
                  <a:pt x="270" y="125"/>
                </a:lnTo>
                <a:lnTo>
                  <a:pt x="173" y="125"/>
                </a:lnTo>
                <a:lnTo>
                  <a:pt x="173" y="159"/>
                </a:lnTo>
                <a:close/>
                <a:moveTo>
                  <a:pt x="298" y="249"/>
                </a:moveTo>
                <a:lnTo>
                  <a:pt x="298" y="249"/>
                </a:lnTo>
                <a:lnTo>
                  <a:pt x="298" y="215"/>
                </a:lnTo>
                <a:lnTo>
                  <a:pt x="202" y="215"/>
                </a:lnTo>
                <a:lnTo>
                  <a:pt x="202" y="150"/>
                </a:lnTo>
                <a:lnTo>
                  <a:pt x="298" y="150"/>
                </a:lnTo>
                <a:lnTo>
                  <a:pt x="298" y="115"/>
                </a:lnTo>
                <a:lnTo>
                  <a:pt x="398" y="184"/>
                </a:lnTo>
                <a:lnTo>
                  <a:pt x="298" y="249"/>
                </a:lnTo>
                <a:close/>
                <a:moveTo>
                  <a:pt x="593" y="267"/>
                </a:moveTo>
                <a:lnTo>
                  <a:pt x="593" y="267"/>
                </a:lnTo>
                <a:lnTo>
                  <a:pt x="553" y="267"/>
                </a:lnTo>
                <a:lnTo>
                  <a:pt x="553" y="256"/>
                </a:lnTo>
                <a:lnTo>
                  <a:pt x="593" y="256"/>
                </a:lnTo>
                <a:lnTo>
                  <a:pt x="593" y="267"/>
                </a:lnTo>
                <a:close/>
                <a:moveTo>
                  <a:pt x="530" y="186"/>
                </a:moveTo>
                <a:lnTo>
                  <a:pt x="530" y="186"/>
                </a:lnTo>
                <a:lnTo>
                  <a:pt x="530" y="94"/>
                </a:lnTo>
                <a:lnTo>
                  <a:pt x="617" y="94"/>
                </a:lnTo>
                <a:cubicBezTo>
                  <a:pt x="637" y="94"/>
                  <a:pt x="664" y="129"/>
                  <a:pt x="674" y="186"/>
                </a:cubicBezTo>
                <a:lnTo>
                  <a:pt x="530" y="186"/>
                </a:lnTo>
                <a:close/>
              </a:path>
            </a:pathLst>
          </a:custGeom>
          <a:solidFill>
            <a:schemeClr val="accent2"/>
          </a:solidFill>
          <a:ln w="9525">
            <a:noFill/>
          </a:ln>
        </p:spPr>
        <p:txBody>
          <a:bodyPr/>
          <a:lstStyle/>
          <a:p>
            <a:endParaRPr lang="zh-CN" altLang="en-US"/>
          </a:p>
        </p:txBody>
      </p:sp>
      <p:sp>
        <p:nvSpPr>
          <p:cNvPr id="11309" name="Freeform 33"/>
          <p:cNvSpPr>
            <a:spLocks noEditPoints="1"/>
          </p:cNvSpPr>
          <p:nvPr/>
        </p:nvSpPr>
        <p:spPr>
          <a:xfrm>
            <a:off x="7755255" y="1232535"/>
            <a:ext cx="417513" cy="392113"/>
          </a:xfrm>
          <a:custGeom>
            <a:avLst/>
            <a:gdLst/>
            <a:ahLst/>
            <a:cxnLst>
              <a:cxn ang="0">
                <a:pos x="13636" y="310179"/>
              </a:cxn>
              <a:cxn ang="0">
                <a:pos x="298037" y="233447"/>
              </a:cxn>
              <a:cxn ang="0">
                <a:pos x="272714" y="321234"/>
              </a:cxn>
              <a:cxn ang="0">
                <a:pos x="264273" y="245152"/>
              </a:cxn>
              <a:cxn ang="0">
                <a:pos x="264922" y="176874"/>
              </a:cxn>
              <a:cxn ang="0">
                <a:pos x="257780" y="179475"/>
              </a:cxn>
              <a:cxn ang="0">
                <a:pos x="262974" y="189879"/>
              </a:cxn>
              <a:cxn ang="0">
                <a:pos x="269467" y="187278"/>
              </a:cxn>
              <a:cxn ang="0">
                <a:pos x="231157" y="196382"/>
              </a:cxn>
              <a:cxn ang="0">
                <a:pos x="233755" y="209387"/>
              </a:cxn>
              <a:cxn ang="0">
                <a:pos x="238949" y="204835"/>
              </a:cxn>
              <a:cxn ang="0">
                <a:pos x="210379" y="221742"/>
              </a:cxn>
              <a:cxn ang="0">
                <a:pos x="207133" y="228245"/>
              </a:cxn>
              <a:cxn ang="0">
                <a:pos x="217522" y="233447"/>
              </a:cxn>
              <a:cxn ang="0">
                <a:pos x="220768" y="226944"/>
              </a:cxn>
              <a:cxn ang="0">
                <a:pos x="198042" y="259458"/>
              </a:cxn>
              <a:cxn ang="0">
                <a:pos x="209081" y="267261"/>
              </a:cxn>
              <a:cxn ang="0">
                <a:pos x="209730" y="260108"/>
              </a:cxn>
              <a:cxn ang="0">
                <a:pos x="199990" y="292622"/>
              </a:cxn>
              <a:cxn ang="0">
                <a:pos x="201938" y="299775"/>
              </a:cxn>
              <a:cxn ang="0">
                <a:pos x="212327" y="295873"/>
              </a:cxn>
              <a:cxn ang="0">
                <a:pos x="210379" y="288720"/>
              </a:cxn>
              <a:cxn ang="0">
                <a:pos x="215574" y="328387"/>
              </a:cxn>
              <a:cxn ang="0">
                <a:pos x="229210" y="327086"/>
              </a:cxn>
              <a:cxn ang="0">
                <a:pos x="224664" y="321884"/>
              </a:cxn>
              <a:cxn ang="0">
                <a:pos x="238300" y="351796"/>
              </a:cxn>
              <a:cxn ang="0">
                <a:pos x="244793" y="355698"/>
              </a:cxn>
              <a:cxn ang="0">
                <a:pos x="250637" y="345944"/>
              </a:cxn>
              <a:cxn ang="0">
                <a:pos x="244793" y="342042"/>
              </a:cxn>
              <a:cxn ang="0">
                <a:pos x="274662" y="368053"/>
              </a:cxn>
              <a:cxn ang="0">
                <a:pos x="281804" y="369354"/>
              </a:cxn>
              <a:cxn ang="0">
                <a:pos x="277259" y="356998"/>
              </a:cxn>
              <a:cxn ang="0">
                <a:pos x="306478" y="370004"/>
              </a:cxn>
              <a:cxn ang="0">
                <a:pos x="314270" y="369354"/>
              </a:cxn>
              <a:cxn ang="0">
                <a:pos x="313621" y="357649"/>
              </a:cxn>
              <a:cxn ang="0">
                <a:pos x="306478" y="358949"/>
              </a:cxn>
              <a:cxn ang="0">
                <a:pos x="344139" y="358299"/>
              </a:cxn>
              <a:cxn ang="0">
                <a:pos x="350632" y="354397"/>
              </a:cxn>
              <a:cxn ang="0">
                <a:pos x="340243" y="347895"/>
              </a:cxn>
              <a:cxn ang="0">
                <a:pos x="370112" y="338791"/>
              </a:cxn>
              <a:cxn ang="0">
                <a:pos x="374657" y="332938"/>
              </a:cxn>
              <a:cxn ang="0">
                <a:pos x="366865" y="324485"/>
              </a:cxn>
              <a:cxn ang="0">
                <a:pos x="362969" y="329687"/>
              </a:cxn>
              <a:cxn ang="0">
                <a:pos x="390241" y="304977"/>
              </a:cxn>
              <a:cxn ang="0">
                <a:pos x="392838" y="297174"/>
              </a:cxn>
              <a:cxn ang="0">
                <a:pos x="380501" y="298474"/>
              </a:cxn>
              <a:cxn ang="0">
                <a:pos x="396084" y="272463"/>
              </a:cxn>
              <a:cxn ang="0">
                <a:pos x="396084" y="265310"/>
              </a:cxn>
              <a:cxn ang="0">
                <a:pos x="384397" y="264010"/>
              </a:cxn>
              <a:cxn ang="0">
                <a:pos x="385046" y="271163"/>
              </a:cxn>
              <a:cxn ang="0">
                <a:pos x="388942" y="232797"/>
              </a:cxn>
              <a:cxn ang="0">
                <a:pos x="385695" y="225644"/>
              </a:cxn>
              <a:cxn ang="0">
                <a:pos x="377254" y="236048"/>
              </a:cxn>
              <a:cxn ang="0">
                <a:pos x="372060" y="205485"/>
              </a:cxn>
              <a:cxn ang="0">
                <a:pos x="366865" y="200283"/>
              </a:cxn>
              <a:cxn ang="0">
                <a:pos x="357125" y="206786"/>
              </a:cxn>
              <a:cxn ang="0">
                <a:pos x="361671" y="211988"/>
              </a:cxn>
              <a:cxn ang="0">
                <a:pos x="340243" y="181425"/>
              </a:cxn>
              <a:cxn ang="0">
                <a:pos x="333101" y="178174"/>
              </a:cxn>
              <a:cxn ang="0">
                <a:pos x="333101" y="190529"/>
              </a:cxn>
              <a:cxn ang="0">
                <a:pos x="296739" y="150212"/>
              </a:cxn>
              <a:cxn ang="0">
                <a:pos x="232456" y="5852"/>
              </a:cxn>
              <a:cxn ang="0">
                <a:pos x="19480" y="99491"/>
              </a:cxn>
            </a:cxnLst>
            <a:rect l="0" t="0" r="0" b="0"/>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chemeClr val="accent2"/>
          </a:solidFill>
          <a:ln w="9525">
            <a:noFill/>
          </a:ln>
        </p:spPr>
        <p:txBody>
          <a:bodyPr/>
          <a:lstStyle/>
          <a:p>
            <a:endParaRPr lang="zh-CN" altLang="en-US"/>
          </a:p>
        </p:txBody>
      </p:sp>
      <p:sp>
        <p:nvSpPr>
          <p:cNvPr id="11330" name="Freeform 54"/>
          <p:cNvSpPr>
            <a:spLocks noEditPoints="1"/>
          </p:cNvSpPr>
          <p:nvPr/>
        </p:nvSpPr>
        <p:spPr>
          <a:xfrm>
            <a:off x="1746727" y="3788728"/>
            <a:ext cx="363537" cy="455612"/>
          </a:xfrm>
          <a:custGeom>
            <a:avLst/>
            <a:gdLst/>
            <a:ahLst/>
            <a:cxnLst>
              <a:cxn ang="0">
                <a:pos x="42348" y="123666"/>
              </a:cxn>
              <a:cxn ang="0">
                <a:pos x="61241" y="242777"/>
              </a:cxn>
              <a:cxn ang="0">
                <a:pos x="177860" y="22130"/>
              </a:cxn>
              <a:cxn ang="0">
                <a:pos x="297084" y="239522"/>
              </a:cxn>
              <a:cxn ang="0">
                <a:pos x="218253" y="302006"/>
              </a:cxn>
              <a:cxn ang="0">
                <a:pos x="221510" y="316326"/>
              </a:cxn>
              <a:cxn ang="0">
                <a:pos x="310766" y="240824"/>
              </a:cxn>
              <a:cxn ang="0">
                <a:pos x="318584" y="124317"/>
              </a:cxn>
              <a:cxn ang="0">
                <a:pos x="170693" y="0"/>
              </a:cxn>
              <a:cxn ang="0">
                <a:pos x="178511" y="57928"/>
              </a:cxn>
              <a:cxn ang="0">
                <a:pos x="218253" y="97631"/>
              </a:cxn>
              <a:cxn ang="0">
                <a:pos x="178511" y="57928"/>
              </a:cxn>
              <a:cxn ang="0">
                <a:pos x="135512" y="176387"/>
              </a:cxn>
              <a:cxn ang="0">
                <a:pos x="135512" y="212836"/>
              </a:cxn>
              <a:cxn ang="0">
                <a:pos x="135512" y="176387"/>
              </a:cxn>
              <a:cxn ang="0">
                <a:pos x="228025" y="176387"/>
              </a:cxn>
              <a:cxn ang="0">
                <a:pos x="228025" y="212836"/>
              </a:cxn>
              <a:cxn ang="0">
                <a:pos x="228025" y="176387"/>
              </a:cxn>
              <a:cxn ang="0">
                <a:pos x="194147" y="297450"/>
              </a:cxn>
              <a:cxn ang="0">
                <a:pos x="160921" y="309166"/>
              </a:cxn>
              <a:cxn ang="0">
                <a:pos x="174602" y="331296"/>
              </a:cxn>
              <a:cxn ang="0">
                <a:pos x="208480" y="319580"/>
              </a:cxn>
              <a:cxn ang="0">
                <a:pos x="194147" y="297450"/>
              </a:cxn>
              <a:cxn ang="0">
                <a:pos x="257343" y="318278"/>
              </a:cxn>
              <a:cxn ang="0">
                <a:pos x="228025" y="455613"/>
              </a:cxn>
              <a:cxn ang="0">
                <a:pos x="257343" y="318278"/>
              </a:cxn>
              <a:cxn ang="0">
                <a:pos x="110104" y="321533"/>
              </a:cxn>
              <a:cxn ang="0">
                <a:pos x="135512" y="455613"/>
              </a:cxn>
              <a:cxn ang="0">
                <a:pos x="110104" y="321533"/>
              </a:cxn>
              <a:cxn ang="0">
                <a:pos x="158966" y="348219"/>
              </a:cxn>
              <a:cxn ang="0">
                <a:pos x="160921" y="455613"/>
              </a:cxn>
              <a:cxn ang="0">
                <a:pos x="209783" y="351473"/>
              </a:cxn>
              <a:cxn ang="0">
                <a:pos x="158966" y="348219"/>
              </a:cxn>
            </a:cxnLst>
            <a:rect l="0" t="0" r="0" b="0"/>
            <a:pathLst>
              <a:path w="558" h="700">
                <a:moveTo>
                  <a:pt x="262" y="0"/>
                </a:moveTo>
                <a:cubicBezTo>
                  <a:pt x="150" y="3"/>
                  <a:pt x="73" y="89"/>
                  <a:pt x="65" y="190"/>
                </a:cubicBezTo>
                <a:cubicBezTo>
                  <a:pt x="29" y="203"/>
                  <a:pt x="3" y="238"/>
                  <a:pt x="4" y="279"/>
                </a:cubicBezTo>
                <a:cubicBezTo>
                  <a:pt x="6" y="371"/>
                  <a:pt x="44" y="372"/>
                  <a:pt x="94" y="373"/>
                </a:cubicBezTo>
                <a:lnTo>
                  <a:pt x="94" y="195"/>
                </a:lnTo>
                <a:cubicBezTo>
                  <a:pt x="95" y="119"/>
                  <a:pt x="170" y="34"/>
                  <a:pt x="273" y="34"/>
                </a:cubicBezTo>
                <a:cubicBezTo>
                  <a:pt x="375" y="34"/>
                  <a:pt x="431" y="114"/>
                  <a:pt x="456" y="185"/>
                </a:cubicBezTo>
                <a:lnTo>
                  <a:pt x="456" y="368"/>
                </a:lnTo>
                <a:cubicBezTo>
                  <a:pt x="451" y="380"/>
                  <a:pt x="438" y="393"/>
                  <a:pt x="413" y="417"/>
                </a:cubicBezTo>
                <a:cubicBezTo>
                  <a:pt x="381" y="448"/>
                  <a:pt x="335" y="464"/>
                  <a:pt x="335" y="464"/>
                </a:cubicBezTo>
                <a:cubicBezTo>
                  <a:pt x="330" y="465"/>
                  <a:pt x="326" y="472"/>
                  <a:pt x="327" y="478"/>
                </a:cubicBezTo>
                <a:cubicBezTo>
                  <a:pt x="329" y="484"/>
                  <a:pt x="335" y="488"/>
                  <a:pt x="340" y="486"/>
                </a:cubicBezTo>
                <a:cubicBezTo>
                  <a:pt x="340" y="486"/>
                  <a:pt x="389" y="470"/>
                  <a:pt x="426" y="434"/>
                </a:cubicBezTo>
                <a:cubicBezTo>
                  <a:pt x="462" y="399"/>
                  <a:pt x="477" y="371"/>
                  <a:pt x="477" y="370"/>
                </a:cubicBezTo>
                <a:cubicBezTo>
                  <a:pt x="517" y="360"/>
                  <a:pt x="547" y="361"/>
                  <a:pt x="547" y="279"/>
                </a:cubicBezTo>
                <a:cubicBezTo>
                  <a:pt x="547" y="239"/>
                  <a:pt x="523" y="205"/>
                  <a:pt x="489" y="191"/>
                </a:cubicBezTo>
                <a:cubicBezTo>
                  <a:pt x="465" y="98"/>
                  <a:pt x="388" y="3"/>
                  <a:pt x="273" y="0"/>
                </a:cubicBezTo>
                <a:cubicBezTo>
                  <a:pt x="269" y="0"/>
                  <a:pt x="265" y="0"/>
                  <a:pt x="262" y="0"/>
                </a:cubicBezTo>
                <a:close/>
                <a:moveTo>
                  <a:pt x="274" y="89"/>
                </a:moveTo>
                <a:lnTo>
                  <a:pt x="274" y="89"/>
                </a:lnTo>
                <a:cubicBezTo>
                  <a:pt x="145" y="89"/>
                  <a:pt x="81" y="187"/>
                  <a:pt x="110" y="290"/>
                </a:cubicBezTo>
                <a:cubicBezTo>
                  <a:pt x="110" y="290"/>
                  <a:pt x="333" y="197"/>
                  <a:pt x="335" y="150"/>
                </a:cubicBezTo>
                <a:cubicBezTo>
                  <a:pt x="384" y="216"/>
                  <a:pt x="440" y="243"/>
                  <a:pt x="440" y="243"/>
                </a:cubicBezTo>
                <a:cubicBezTo>
                  <a:pt x="434" y="129"/>
                  <a:pt x="382" y="90"/>
                  <a:pt x="274" y="89"/>
                </a:cubicBezTo>
                <a:close/>
                <a:moveTo>
                  <a:pt x="208" y="271"/>
                </a:moveTo>
                <a:lnTo>
                  <a:pt x="208" y="271"/>
                </a:lnTo>
                <a:cubicBezTo>
                  <a:pt x="189" y="271"/>
                  <a:pt x="174" y="283"/>
                  <a:pt x="174" y="299"/>
                </a:cubicBezTo>
                <a:cubicBezTo>
                  <a:pt x="174" y="314"/>
                  <a:pt x="189" y="327"/>
                  <a:pt x="208" y="327"/>
                </a:cubicBezTo>
                <a:cubicBezTo>
                  <a:pt x="227" y="327"/>
                  <a:pt x="242" y="314"/>
                  <a:pt x="242" y="299"/>
                </a:cubicBezTo>
                <a:cubicBezTo>
                  <a:pt x="242" y="283"/>
                  <a:pt x="227" y="271"/>
                  <a:pt x="208" y="271"/>
                </a:cubicBezTo>
                <a:close/>
                <a:moveTo>
                  <a:pt x="350" y="271"/>
                </a:moveTo>
                <a:lnTo>
                  <a:pt x="350" y="271"/>
                </a:lnTo>
                <a:cubicBezTo>
                  <a:pt x="332" y="271"/>
                  <a:pt x="316" y="283"/>
                  <a:pt x="316" y="299"/>
                </a:cubicBezTo>
                <a:cubicBezTo>
                  <a:pt x="316" y="314"/>
                  <a:pt x="332" y="327"/>
                  <a:pt x="350" y="327"/>
                </a:cubicBezTo>
                <a:cubicBezTo>
                  <a:pt x="369" y="327"/>
                  <a:pt x="384" y="314"/>
                  <a:pt x="384" y="299"/>
                </a:cubicBezTo>
                <a:cubicBezTo>
                  <a:pt x="384" y="283"/>
                  <a:pt x="369" y="271"/>
                  <a:pt x="350" y="271"/>
                </a:cubicBezTo>
                <a:close/>
                <a:moveTo>
                  <a:pt x="298" y="457"/>
                </a:moveTo>
                <a:lnTo>
                  <a:pt x="298" y="457"/>
                </a:lnTo>
                <a:lnTo>
                  <a:pt x="265" y="460"/>
                </a:lnTo>
                <a:cubicBezTo>
                  <a:pt x="255" y="460"/>
                  <a:pt x="246" y="468"/>
                  <a:pt x="247" y="475"/>
                </a:cubicBezTo>
                <a:lnTo>
                  <a:pt x="248" y="498"/>
                </a:lnTo>
                <a:cubicBezTo>
                  <a:pt x="249" y="505"/>
                  <a:pt x="258" y="510"/>
                  <a:pt x="268" y="509"/>
                </a:cubicBezTo>
                <a:lnTo>
                  <a:pt x="301" y="506"/>
                </a:lnTo>
                <a:cubicBezTo>
                  <a:pt x="311" y="505"/>
                  <a:pt x="320" y="498"/>
                  <a:pt x="320" y="491"/>
                </a:cubicBezTo>
                <a:lnTo>
                  <a:pt x="318" y="468"/>
                </a:lnTo>
                <a:cubicBezTo>
                  <a:pt x="318" y="461"/>
                  <a:pt x="308" y="456"/>
                  <a:pt x="298" y="457"/>
                </a:cubicBezTo>
                <a:close/>
                <a:moveTo>
                  <a:pt x="395" y="489"/>
                </a:moveTo>
                <a:lnTo>
                  <a:pt x="395" y="489"/>
                </a:lnTo>
                <a:cubicBezTo>
                  <a:pt x="387" y="490"/>
                  <a:pt x="378" y="492"/>
                  <a:pt x="369" y="495"/>
                </a:cubicBezTo>
                <a:lnTo>
                  <a:pt x="350" y="700"/>
                </a:lnTo>
                <a:lnTo>
                  <a:pt x="558" y="700"/>
                </a:lnTo>
                <a:cubicBezTo>
                  <a:pt x="527" y="636"/>
                  <a:pt x="475" y="486"/>
                  <a:pt x="395" y="489"/>
                </a:cubicBezTo>
                <a:close/>
                <a:moveTo>
                  <a:pt x="169" y="494"/>
                </a:moveTo>
                <a:lnTo>
                  <a:pt x="169" y="494"/>
                </a:lnTo>
                <a:cubicBezTo>
                  <a:pt x="77" y="498"/>
                  <a:pt x="32" y="633"/>
                  <a:pt x="0" y="700"/>
                </a:cubicBezTo>
                <a:lnTo>
                  <a:pt x="208" y="700"/>
                </a:lnTo>
                <a:lnTo>
                  <a:pt x="188" y="495"/>
                </a:lnTo>
                <a:cubicBezTo>
                  <a:pt x="182" y="494"/>
                  <a:pt x="176" y="494"/>
                  <a:pt x="169" y="494"/>
                </a:cubicBezTo>
                <a:close/>
                <a:moveTo>
                  <a:pt x="244" y="535"/>
                </a:moveTo>
                <a:lnTo>
                  <a:pt x="244" y="535"/>
                </a:lnTo>
                <a:cubicBezTo>
                  <a:pt x="240" y="535"/>
                  <a:pt x="235" y="537"/>
                  <a:pt x="236" y="540"/>
                </a:cubicBezTo>
                <a:lnTo>
                  <a:pt x="247" y="700"/>
                </a:lnTo>
                <a:lnTo>
                  <a:pt x="311" y="700"/>
                </a:lnTo>
                <a:lnTo>
                  <a:pt x="322" y="540"/>
                </a:lnTo>
                <a:cubicBezTo>
                  <a:pt x="323" y="537"/>
                  <a:pt x="319" y="535"/>
                  <a:pt x="314" y="535"/>
                </a:cubicBezTo>
                <a:lnTo>
                  <a:pt x="244" y="535"/>
                </a:lnTo>
                <a:close/>
              </a:path>
            </a:pathLst>
          </a:custGeom>
          <a:solidFill>
            <a:schemeClr val="accent2"/>
          </a:solidFill>
          <a:ln w="9525">
            <a:noFill/>
          </a:ln>
        </p:spPr>
        <p:txBody>
          <a:bodyPr/>
          <a:lstStyle/>
          <a:p>
            <a:endParaRPr lang="zh-CN" altLang="en-US"/>
          </a:p>
        </p:txBody>
      </p:sp>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842"/>
                                        </p:tgtEl>
                                        <p:attrNameLst>
                                          <p:attrName>style.visibility</p:attrName>
                                        </p:attrNameLst>
                                      </p:cBhvr>
                                      <p:to>
                                        <p:strVal val="visible"/>
                                      </p:to>
                                    </p:set>
                                    <p:anim calcmode="lin" valueType="num">
                                      <p:cBhvr>
                                        <p:cTn id="7" dur="400" fill="hold"/>
                                        <p:tgtEl>
                                          <p:spTgt spid="35842"/>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35842"/>
                                        </p:tgtEl>
                                        <p:attrNameLst>
                                          <p:attrName>ppt_y</p:attrName>
                                        </p:attrNameLst>
                                      </p:cBhvr>
                                      <p:tavLst>
                                        <p:tav tm="0">
                                          <p:val>
                                            <p:strVal val="#ppt_y"/>
                                          </p:val>
                                        </p:tav>
                                        <p:tav tm="100000">
                                          <p:val>
                                            <p:strVal val="#ppt_y"/>
                                          </p:val>
                                        </p:tav>
                                      </p:tavLst>
                                    </p:anim>
                                    <p:anim calcmode="lin" valueType="num">
                                      <p:cBhvr>
                                        <p:cTn id="9" dur="400" fill="hold"/>
                                        <p:tgtEl>
                                          <p:spTgt spid="35842"/>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3584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35842"/>
                                        </p:tgtEl>
                                      </p:cBhvr>
                                    </p:animEffect>
                                  </p:childTnLst>
                                </p:cTn>
                              </p:par>
                            </p:childTnLst>
                          </p:cTn>
                        </p:par>
                        <p:par>
                          <p:cTn id="12" fill="hold">
                            <p:stCondLst>
                              <p:cond delay="720"/>
                            </p:stCondLst>
                            <p:childTnLst>
                              <p:par>
                                <p:cTn id="13" presetID="52" presetClass="entr" presetSubtype="0" fill="hold" grpId="0" nodeType="afterEffect">
                                  <p:stCondLst>
                                    <p:cond delay="0"/>
                                  </p:stCondLst>
                                  <p:childTnLst>
                                    <p:set>
                                      <p:cBhvr>
                                        <p:cTn id="14" dur="1" fill="hold">
                                          <p:stCondLst>
                                            <p:cond delay="0"/>
                                          </p:stCondLst>
                                        </p:cTn>
                                        <p:tgtEl>
                                          <p:spTgt spid="35848"/>
                                        </p:tgtEl>
                                        <p:attrNameLst>
                                          <p:attrName>style.visibility</p:attrName>
                                        </p:attrNameLst>
                                      </p:cBhvr>
                                      <p:to>
                                        <p:strVal val="visible"/>
                                      </p:to>
                                    </p:set>
                                    <p:animScale>
                                      <p:cBhvr>
                                        <p:cTn id="15" dur="1000" decel="50000" fill="hold">
                                          <p:stCondLst>
                                            <p:cond delay="0"/>
                                          </p:stCondLst>
                                        </p:cTn>
                                        <p:tgtEl>
                                          <p:spTgt spid="358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35848"/>
                                        </p:tgtEl>
                                        <p:attrNameLst>
                                          <p:attrName>ppt_x</p:attrName>
                                          <p:attrName>ppt_y</p:attrName>
                                        </p:attrNameLst>
                                      </p:cBhvr>
                                    </p:animMotion>
                                    <p:animEffect transition="in" filter="fade">
                                      <p:cBhvr>
                                        <p:cTn id="17" dur="1000"/>
                                        <p:tgtEl>
                                          <p:spTgt spid="35848"/>
                                        </p:tgtEl>
                                      </p:cBhvr>
                                    </p:animEffect>
                                  </p:childTnLst>
                                </p:cTn>
                              </p:par>
                            </p:childTnLst>
                          </p:cTn>
                        </p:par>
                        <p:par>
                          <p:cTn id="18" fill="hold">
                            <p:stCondLst>
                              <p:cond delay="1720"/>
                            </p:stCondLst>
                            <p:childTnLst>
                              <p:par>
                                <p:cTn id="19" presetID="22" presetClass="entr" presetSubtype="8" fill="hold" nodeType="afterEffect">
                                  <p:stCondLst>
                                    <p:cond delay="0"/>
                                  </p:stCondLst>
                                  <p:childTnLst>
                                    <p:set>
                                      <p:cBhvr>
                                        <p:cTn id="20" dur="1" fill="hold">
                                          <p:stCondLst>
                                            <p:cond delay="0"/>
                                          </p:stCondLst>
                                        </p:cTn>
                                        <p:tgtEl>
                                          <p:spTgt spid="35853"/>
                                        </p:tgtEl>
                                        <p:attrNameLst>
                                          <p:attrName>style.visibility</p:attrName>
                                        </p:attrNameLst>
                                      </p:cBhvr>
                                      <p:to>
                                        <p:strVal val="visible"/>
                                      </p:to>
                                    </p:set>
                                    <p:animEffect transition="in" filter="wipe(left)">
                                      <p:cBhvr>
                                        <p:cTn id="21" dur="500"/>
                                        <p:tgtEl>
                                          <p:spTgt spid="35853"/>
                                        </p:tgtEl>
                                      </p:cBhvr>
                                    </p:animEffect>
                                  </p:childTnLst>
                                </p:cTn>
                              </p:par>
                              <p:par>
                                <p:cTn id="22" presetID="22" presetClass="entr" presetSubtype="8" fill="hold" nodeType="withEffect">
                                  <p:stCondLst>
                                    <p:cond delay="0"/>
                                  </p:stCondLst>
                                  <p:childTnLst>
                                    <p:set>
                                      <p:cBhvr>
                                        <p:cTn id="23" dur="1" fill="hold">
                                          <p:stCondLst>
                                            <p:cond delay="0"/>
                                          </p:stCondLst>
                                        </p:cTn>
                                        <p:tgtEl>
                                          <p:spTgt spid="35852"/>
                                        </p:tgtEl>
                                        <p:attrNameLst>
                                          <p:attrName>style.visibility</p:attrName>
                                        </p:attrNameLst>
                                      </p:cBhvr>
                                      <p:to>
                                        <p:strVal val="visible"/>
                                      </p:to>
                                    </p:set>
                                    <p:animEffect transition="in" filter="wipe(left)">
                                      <p:cBhvr>
                                        <p:cTn id="24" dur="500"/>
                                        <p:tgtEl>
                                          <p:spTgt spid="35852"/>
                                        </p:tgtEl>
                                      </p:cBhvr>
                                    </p:animEffect>
                                  </p:childTnLst>
                                </p:cTn>
                              </p:par>
                              <p:par>
                                <p:cTn id="25" presetID="22" presetClass="entr" presetSubtype="8" fill="hold" nodeType="withEffect">
                                  <p:stCondLst>
                                    <p:cond delay="0"/>
                                  </p:stCondLst>
                                  <p:childTnLst>
                                    <p:set>
                                      <p:cBhvr>
                                        <p:cTn id="26" dur="1" fill="hold">
                                          <p:stCondLst>
                                            <p:cond delay="0"/>
                                          </p:stCondLst>
                                        </p:cTn>
                                        <p:tgtEl>
                                          <p:spTgt spid="35854"/>
                                        </p:tgtEl>
                                        <p:attrNameLst>
                                          <p:attrName>style.visibility</p:attrName>
                                        </p:attrNameLst>
                                      </p:cBhvr>
                                      <p:to>
                                        <p:strVal val="visible"/>
                                      </p:to>
                                    </p:set>
                                    <p:animEffect transition="in" filter="wipe(left)">
                                      <p:cBhvr>
                                        <p:cTn id="27" dur="500"/>
                                        <p:tgtEl>
                                          <p:spTgt spid="35854"/>
                                        </p:tgtEl>
                                      </p:cBhvr>
                                    </p:animEffect>
                                  </p:childTnLst>
                                </p:cTn>
                              </p:par>
                            </p:childTnLst>
                          </p:cTn>
                        </p:par>
                        <p:par>
                          <p:cTn id="28" fill="hold">
                            <p:stCondLst>
                              <p:cond delay="2220"/>
                            </p:stCondLst>
                            <p:childTnLst>
                              <p:par>
                                <p:cTn id="29" presetID="10" presetClass="entr" presetSubtype="0" fill="hold" grpId="0" nodeType="afterEffect">
                                  <p:stCondLst>
                                    <p:cond delay="0"/>
                                  </p:stCondLst>
                                  <p:childTnLst>
                                    <p:set>
                                      <p:cBhvr>
                                        <p:cTn id="30" dur="1" fill="hold">
                                          <p:stCondLst>
                                            <p:cond delay="0"/>
                                          </p:stCondLst>
                                        </p:cTn>
                                        <p:tgtEl>
                                          <p:spTgt spid="35844"/>
                                        </p:tgtEl>
                                        <p:attrNameLst>
                                          <p:attrName>style.visibility</p:attrName>
                                        </p:attrNameLst>
                                      </p:cBhvr>
                                      <p:to>
                                        <p:strVal val="visible"/>
                                      </p:to>
                                    </p:set>
                                    <p:anim calcmode="lin" valueType="num">
                                      <p:cBhvr>
                                        <p:cTn id="31" dur="500" fill="hold"/>
                                        <p:tgtEl>
                                          <p:spTgt spid="35844"/>
                                        </p:tgtEl>
                                        <p:attrNameLst>
                                          <p:attrName>ppt_w</p:attrName>
                                        </p:attrNameLst>
                                      </p:cBhvr>
                                      <p:tavLst>
                                        <p:tav tm="0">
                                          <p:val>
                                            <p:fltVal val="0"/>
                                          </p:val>
                                        </p:tav>
                                        <p:tav tm="100000">
                                          <p:val>
                                            <p:strVal val="#ppt_w"/>
                                          </p:val>
                                        </p:tav>
                                      </p:tavLst>
                                    </p:anim>
                                    <p:anim calcmode="lin" valueType="num">
                                      <p:cBhvr>
                                        <p:cTn id="32" dur="500" fill="hold"/>
                                        <p:tgtEl>
                                          <p:spTgt spid="35844"/>
                                        </p:tgtEl>
                                        <p:attrNameLst>
                                          <p:attrName>ppt_h</p:attrName>
                                        </p:attrNameLst>
                                      </p:cBhvr>
                                      <p:tavLst>
                                        <p:tav tm="0">
                                          <p:val>
                                            <p:fltVal val="0"/>
                                          </p:val>
                                        </p:tav>
                                        <p:tav tm="100000">
                                          <p:val>
                                            <p:strVal val="#ppt_h"/>
                                          </p:val>
                                        </p:tav>
                                      </p:tavLst>
                                    </p:anim>
                                    <p:animEffect transition="in" filter="fade">
                                      <p:cBhvr>
                                        <p:cTn id="33" dur="500"/>
                                        <p:tgtEl>
                                          <p:spTgt spid="358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845"/>
                                        </p:tgtEl>
                                        <p:attrNameLst>
                                          <p:attrName>style.visibility</p:attrName>
                                        </p:attrNameLst>
                                      </p:cBhvr>
                                      <p:to>
                                        <p:strVal val="visible"/>
                                      </p:to>
                                    </p:set>
                                    <p:anim calcmode="lin" valueType="num">
                                      <p:cBhvr>
                                        <p:cTn id="36" dur="500" fill="hold"/>
                                        <p:tgtEl>
                                          <p:spTgt spid="35845"/>
                                        </p:tgtEl>
                                        <p:attrNameLst>
                                          <p:attrName>ppt_w</p:attrName>
                                        </p:attrNameLst>
                                      </p:cBhvr>
                                      <p:tavLst>
                                        <p:tav tm="0">
                                          <p:val>
                                            <p:fltVal val="0"/>
                                          </p:val>
                                        </p:tav>
                                        <p:tav tm="100000">
                                          <p:val>
                                            <p:strVal val="#ppt_w"/>
                                          </p:val>
                                        </p:tav>
                                      </p:tavLst>
                                    </p:anim>
                                    <p:anim calcmode="lin" valueType="num">
                                      <p:cBhvr>
                                        <p:cTn id="37" dur="500" fill="hold"/>
                                        <p:tgtEl>
                                          <p:spTgt spid="35845"/>
                                        </p:tgtEl>
                                        <p:attrNameLst>
                                          <p:attrName>ppt_h</p:attrName>
                                        </p:attrNameLst>
                                      </p:cBhvr>
                                      <p:tavLst>
                                        <p:tav tm="0">
                                          <p:val>
                                            <p:fltVal val="0"/>
                                          </p:val>
                                        </p:tav>
                                        <p:tav tm="100000">
                                          <p:val>
                                            <p:strVal val="#ppt_h"/>
                                          </p:val>
                                        </p:tav>
                                      </p:tavLst>
                                    </p:anim>
                                    <p:animEffect transition="in" filter="fade">
                                      <p:cBhvr>
                                        <p:cTn id="38" dur="500"/>
                                        <p:tgtEl>
                                          <p:spTgt spid="35845"/>
                                        </p:tgtEl>
                                      </p:cBhvr>
                                    </p:animEffect>
                                  </p:childTnLst>
                                </p:cTn>
                              </p:par>
                            </p:childTnLst>
                          </p:cTn>
                        </p:par>
                        <p:par>
                          <p:cTn id="39" fill="hold">
                            <p:stCondLst>
                              <p:cond delay="2720"/>
                            </p:stCondLst>
                            <p:childTnLst>
                              <p:par>
                                <p:cTn id="40" presetID="31" presetClass="entr" presetSubtype="0" fill="hold" grpId="0" nodeType="afterEffect">
                                  <p:stCondLst>
                                    <p:cond delay="0"/>
                                  </p:stCondLst>
                                  <p:childTnLst>
                                    <p:set>
                                      <p:cBhvr>
                                        <p:cTn id="41" dur="1" fill="hold">
                                          <p:stCondLst>
                                            <p:cond delay="0"/>
                                          </p:stCondLst>
                                        </p:cTn>
                                        <p:tgtEl>
                                          <p:spTgt spid="11309"/>
                                        </p:tgtEl>
                                        <p:attrNameLst>
                                          <p:attrName>style.visibility</p:attrName>
                                        </p:attrNameLst>
                                      </p:cBhvr>
                                      <p:to>
                                        <p:strVal val="visible"/>
                                      </p:to>
                                    </p:set>
                                    <p:anim calcmode="lin" valueType="num">
                                      <p:cBhvr>
                                        <p:cTn id="42" dur="300" fill="hold"/>
                                        <p:tgtEl>
                                          <p:spTgt spid="11309"/>
                                        </p:tgtEl>
                                        <p:attrNameLst>
                                          <p:attrName>ppt_w</p:attrName>
                                        </p:attrNameLst>
                                      </p:cBhvr>
                                      <p:tavLst>
                                        <p:tav tm="0">
                                          <p:val>
                                            <p:fltVal val="0"/>
                                          </p:val>
                                        </p:tav>
                                        <p:tav tm="100000">
                                          <p:val>
                                            <p:strVal val="#ppt_w"/>
                                          </p:val>
                                        </p:tav>
                                      </p:tavLst>
                                    </p:anim>
                                    <p:anim calcmode="lin" valueType="num">
                                      <p:cBhvr>
                                        <p:cTn id="43" dur="300" fill="hold"/>
                                        <p:tgtEl>
                                          <p:spTgt spid="11309"/>
                                        </p:tgtEl>
                                        <p:attrNameLst>
                                          <p:attrName>ppt_h</p:attrName>
                                        </p:attrNameLst>
                                      </p:cBhvr>
                                      <p:tavLst>
                                        <p:tav tm="0">
                                          <p:val>
                                            <p:fltVal val="0"/>
                                          </p:val>
                                        </p:tav>
                                        <p:tav tm="100000">
                                          <p:val>
                                            <p:strVal val="#ppt_h"/>
                                          </p:val>
                                        </p:tav>
                                      </p:tavLst>
                                    </p:anim>
                                    <p:anim calcmode="lin" valueType="num">
                                      <p:cBhvr>
                                        <p:cTn id="44" dur="300" fill="hold"/>
                                        <p:tgtEl>
                                          <p:spTgt spid="11309"/>
                                        </p:tgtEl>
                                        <p:attrNameLst>
                                          <p:attrName>style.rotation</p:attrName>
                                        </p:attrNameLst>
                                      </p:cBhvr>
                                      <p:tavLst>
                                        <p:tav tm="0">
                                          <p:val>
                                            <p:fltVal val="90"/>
                                          </p:val>
                                        </p:tav>
                                        <p:tav tm="100000">
                                          <p:val>
                                            <p:fltVal val="0"/>
                                          </p:val>
                                        </p:tav>
                                      </p:tavLst>
                                    </p:anim>
                                    <p:animEffect transition="in" filter="fade">
                                      <p:cBhvr>
                                        <p:cTn id="45" dur="300"/>
                                        <p:tgtEl>
                                          <p:spTgt spid="113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846"/>
                                        </p:tgtEl>
                                        <p:attrNameLst>
                                          <p:attrName>style.visibility</p:attrName>
                                        </p:attrNameLst>
                                      </p:cBhvr>
                                      <p:to>
                                        <p:strVal val="visible"/>
                                      </p:to>
                                    </p:set>
                                    <p:anim calcmode="lin" valueType="num">
                                      <p:cBhvr>
                                        <p:cTn id="48" dur="500" fill="hold"/>
                                        <p:tgtEl>
                                          <p:spTgt spid="35846"/>
                                        </p:tgtEl>
                                        <p:attrNameLst>
                                          <p:attrName>ppt_w</p:attrName>
                                        </p:attrNameLst>
                                      </p:cBhvr>
                                      <p:tavLst>
                                        <p:tav tm="0">
                                          <p:val>
                                            <p:fltVal val="0"/>
                                          </p:val>
                                        </p:tav>
                                        <p:tav tm="100000">
                                          <p:val>
                                            <p:strVal val="#ppt_w"/>
                                          </p:val>
                                        </p:tav>
                                      </p:tavLst>
                                    </p:anim>
                                    <p:anim calcmode="lin" valueType="num">
                                      <p:cBhvr>
                                        <p:cTn id="49" dur="500" fill="hold"/>
                                        <p:tgtEl>
                                          <p:spTgt spid="35846"/>
                                        </p:tgtEl>
                                        <p:attrNameLst>
                                          <p:attrName>ppt_h</p:attrName>
                                        </p:attrNameLst>
                                      </p:cBhvr>
                                      <p:tavLst>
                                        <p:tav tm="0">
                                          <p:val>
                                            <p:fltVal val="0"/>
                                          </p:val>
                                        </p:tav>
                                        <p:tav tm="100000">
                                          <p:val>
                                            <p:strVal val="#ppt_h"/>
                                          </p:val>
                                        </p:tav>
                                      </p:tavLst>
                                    </p:anim>
                                    <p:animEffect transition="in" filter="fade">
                                      <p:cBhvr>
                                        <p:cTn id="50" dur="500"/>
                                        <p:tgtEl>
                                          <p:spTgt spid="35846"/>
                                        </p:tgtEl>
                                      </p:cBhvr>
                                    </p:animEffect>
                                  </p:childTnLst>
                                </p:cTn>
                              </p:par>
                            </p:childTnLst>
                          </p:cTn>
                        </p:par>
                        <p:par>
                          <p:cTn id="51" fill="hold">
                            <p:stCondLst>
                              <p:cond delay="3220"/>
                            </p:stCondLst>
                            <p:childTnLst>
                              <p:par>
                                <p:cTn id="52" presetID="22" presetClass="entr" presetSubtype="1" fill="hold" grpId="0" nodeType="afterEffect">
                                  <p:stCondLst>
                                    <p:cond delay="0"/>
                                  </p:stCondLst>
                                  <p:childTnLst>
                                    <p:set>
                                      <p:cBhvr>
                                        <p:cTn id="53" dur="1" fill="hold">
                                          <p:stCondLst>
                                            <p:cond delay="0"/>
                                          </p:stCondLst>
                                        </p:cTn>
                                        <p:tgtEl>
                                          <p:spTgt spid="35855"/>
                                        </p:tgtEl>
                                        <p:attrNameLst>
                                          <p:attrName>style.visibility</p:attrName>
                                        </p:attrNameLst>
                                      </p:cBhvr>
                                      <p:to>
                                        <p:strVal val="visible"/>
                                      </p:to>
                                    </p:set>
                                    <p:animEffect transition="in" filter="wipe(up)">
                                      <p:cBhvr>
                                        <p:cTn id="54" dur="500"/>
                                        <p:tgtEl>
                                          <p:spTgt spid="35855"/>
                                        </p:tgtEl>
                                      </p:cBhvr>
                                    </p:animEffect>
                                  </p:childTnLst>
                                </p:cTn>
                              </p:par>
                            </p:childTnLst>
                          </p:cTn>
                        </p:par>
                        <p:par>
                          <p:cTn id="55" fill="hold">
                            <p:stCondLst>
                              <p:cond delay="3720"/>
                            </p:stCondLst>
                            <p:childTnLst>
                              <p:par>
                                <p:cTn id="56" presetID="22" presetClass="entr" presetSubtype="8" fill="hold" grpId="0" nodeType="afterEffect">
                                  <p:stCondLst>
                                    <p:cond delay="0"/>
                                  </p:stCondLst>
                                  <p:childTnLst>
                                    <p:set>
                                      <p:cBhvr>
                                        <p:cTn id="57" dur="1" fill="hold">
                                          <p:stCondLst>
                                            <p:cond delay="0"/>
                                          </p:stCondLst>
                                        </p:cTn>
                                        <p:tgtEl>
                                          <p:spTgt spid="35861"/>
                                        </p:tgtEl>
                                        <p:attrNameLst>
                                          <p:attrName>style.visibility</p:attrName>
                                        </p:attrNameLst>
                                      </p:cBhvr>
                                      <p:to>
                                        <p:strVal val="visible"/>
                                      </p:to>
                                    </p:set>
                                    <p:animEffect transition="in" filter="wipe(left)">
                                      <p:cBhvr>
                                        <p:cTn id="58" dur="500"/>
                                        <p:tgtEl>
                                          <p:spTgt spid="35861"/>
                                        </p:tgtEl>
                                      </p:cBhvr>
                                    </p:animEffect>
                                  </p:childTnLst>
                                </p:cTn>
                              </p:par>
                            </p:childTnLst>
                          </p:cTn>
                        </p:par>
                        <p:par>
                          <p:cTn id="59" fill="hold">
                            <p:stCondLst>
                              <p:cond delay="4220"/>
                            </p:stCondLst>
                            <p:childTnLst>
                              <p:par>
                                <p:cTn id="60" presetID="31" presetClass="entr" presetSubtype="0" fill="hold" grpId="0" nodeType="afterEffect">
                                  <p:stCondLst>
                                    <p:cond delay="0"/>
                                  </p:stCondLst>
                                  <p:childTnLst>
                                    <p:set>
                                      <p:cBhvr>
                                        <p:cTn id="61" dur="1" fill="hold">
                                          <p:stCondLst>
                                            <p:cond delay="0"/>
                                          </p:stCondLst>
                                        </p:cTn>
                                        <p:tgtEl>
                                          <p:spTgt spid="11316"/>
                                        </p:tgtEl>
                                        <p:attrNameLst>
                                          <p:attrName>style.visibility</p:attrName>
                                        </p:attrNameLst>
                                      </p:cBhvr>
                                      <p:to>
                                        <p:strVal val="visible"/>
                                      </p:to>
                                    </p:set>
                                    <p:anim calcmode="lin" valueType="num">
                                      <p:cBhvr>
                                        <p:cTn id="62" dur="300" fill="hold"/>
                                        <p:tgtEl>
                                          <p:spTgt spid="11316"/>
                                        </p:tgtEl>
                                        <p:attrNameLst>
                                          <p:attrName>ppt_w</p:attrName>
                                        </p:attrNameLst>
                                      </p:cBhvr>
                                      <p:tavLst>
                                        <p:tav tm="0">
                                          <p:val>
                                            <p:fltVal val="0"/>
                                          </p:val>
                                        </p:tav>
                                        <p:tav tm="100000">
                                          <p:val>
                                            <p:strVal val="#ppt_w"/>
                                          </p:val>
                                        </p:tav>
                                      </p:tavLst>
                                    </p:anim>
                                    <p:anim calcmode="lin" valueType="num">
                                      <p:cBhvr>
                                        <p:cTn id="63" dur="300" fill="hold"/>
                                        <p:tgtEl>
                                          <p:spTgt spid="11316"/>
                                        </p:tgtEl>
                                        <p:attrNameLst>
                                          <p:attrName>ppt_h</p:attrName>
                                        </p:attrNameLst>
                                      </p:cBhvr>
                                      <p:tavLst>
                                        <p:tav tm="0">
                                          <p:val>
                                            <p:fltVal val="0"/>
                                          </p:val>
                                        </p:tav>
                                        <p:tav tm="100000">
                                          <p:val>
                                            <p:strVal val="#ppt_h"/>
                                          </p:val>
                                        </p:tav>
                                      </p:tavLst>
                                    </p:anim>
                                    <p:anim calcmode="lin" valueType="num">
                                      <p:cBhvr>
                                        <p:cTn id="64" dur="300" fill="hold"/>
                                        <p:tgtEl>
                                          <p:spTgt spid="11316"/>
                                        </p:tgtEl>
                                        <p:attrNameLst>
                                          <p:attrName>style.rotation</p:attrName>
                                        </p:attrNameLst>
                                      </p:cBhvr>
                                      <p:tavLst>
                                        <p:tav tm="0">
                                          <p:val>
                                            <p:fltVal val="90"/>
                                          </p:val>
                                        </p:tav>
                                        <p:tav tm="100000">
                                          <p:val>
                                            <p:fltVal val="0"/>
                                          </p:val>
                                        </p:tav>
                                      </p:tavLst>
                                    </p:anim>
                                    <p:animEffect transition="in" filter="fade">
                                      <p:cBhvr>
                                        <p:cTn id="65" dur="300"/>
                                        <p:tgtEl>
                                          <p:spTgt spid="11316"/>
                                        </p:tgtEl>
                                      </p:cBhvr>
                                    </p:animEffect>
                                  </p:childTnLst>
                                </p:cTn>
                              </p:par>
                            </p:childTnLst>
                          </p:cTn>
                        </p:par>
                        <p:par>
                          <p:cTn id="66" fill="hold">
                            <p:stCondLst>
                              <p:cond delay="4720"/>
                            </p:stCondLst>
                            <p:childTnLst>
                              <p:par>
                                <p:cTn id="67" presetID="22" presetClass="entr" presetSubtype="1" fill="hold" grpId="0" nodeType="afterEffect">
                                  <p:stCondLst>
                                    <p:cond delay="0"/>
                                  </p:stCondLst>
                                  <p:childTnLst>
                                    <p:set>
                                      <p:cBhvr>
                                        <p:cTn id="68" dur="1" fill="hold">
                                          <p:stCondLst>
                                            <p:cond delay="0"/>
                                          </p:stCondLst>
                                        </p:cTn>
                                        <p:tgtEl>
                                          <p:spTgt spid="35859"/>
                                        </p:tgtEl>
                                        <p:attrNameLst>
                                          <p:attrName>style.visibility</p:attrName>
                                        </p:attrNameLst>
                                      </p:cBhvr>
                                      <p:to>
                                        <p:strVal val="visible"/>
                                      </p:to>
                                    </p:set>
                                    <p:animEffect transition="in" filter="wipe(up)">
                                      <p:cBhvr>
                                        <p:cTn id="69" dur="500"/>
                                        <p:tgtEl>
                                          <p:spTgt spid="35859"/>
                                        </p:tgtEl>
                                      </p:cBhvr>
                                    </p:animEffect>
                                  </p:childTnLst>
                                </p:cTn>
                              </p:par>
                            </p:childTnLst>
                          </p:cTn>
                        </p:par>
                        <p:par>
                          <p:cTn id="70" fill="hold">
                            <p:stCondLst>
                              <p:cond delay="5220"/>
                            </p:stCondLst>
                            <p:childTnLst>
                              <p:par>
                                <p:cTn id="71" presetID="22" presetClass="entr" presetSubtype="8" fill="hold" grpId="0" nodeType="afterEffect">
                                  <p:stCondLst>
                                    <p:cond delay="0"/>
                                  </p:stCondLst>
                                  <p:childTnLst>
                                    <p:set>
                                      <p:cBhvr>
                                        <p:cTn id="72" dur="1" fill="hold">
                                          <p:stCondLst>
                                            <p:cond delay="0"/>
                                          </p:stCondLst>
                                        </p:cTn>
                                        <p:tgtEl>
                                          <p:spTgt spid="35862"/>
                                        </p:tgtEl>
                                        <p:attrNameLst>
                                          <p:attrName>style.visibility</p:attrName>
                                        </p:attrNameLst>
                                      </p:cBhvr>
                                      <p:to>
                                        <p:strVal val="visible"/>
                                      </p:to>
                                    </p:set>
                                    <p:animEffect transition="in" filter="wipe(left)">
                                      <p:cBhvr>
                                        <p:cTn id="73" dur="500"/>
                                        <p:tgtEl>
                                          <p:spTgt spid="35862"/>
                                        </p:tgtEl>
                                      </p:cBhvr>
                                    </p:animEffect>
                                  </p:childTnLst>
                                </p:cTn>
                              </p:par>
                            </p:childTnLst>
                          </p:cTn>
                        </p:par>
                        <p:par>
                          <p:cTn id="74" fill="hold">
                            <p:stCondLst>
                              <p:cond delay="5720"/>
                            </p:stCondLst>
                            <p:childTnLst>
                              <p:par>
                                <p:cTn id="75" presetID="31" presetClass="entr" presetSubtype="0" fill="hold" grpId="0" nodeType="afterEffect">
                                  <p:stCondLst>
                                    <p:cond delay="0"/>
                                  </p:stCondLst>
                                  <p:childTnLst>
                                    <p:set>
                                      <p:cBhvr>
                                        <p:cTn id="76" dur="1" fill="hold">
                                          <p:stCondLst>
                                            <p:cond delay="0"/>
                                          </p:stCondLst>
                                        </p:cTn>
                                        <p:tgtEl>
                                          <p:spTgt spid="11285"/>
                                        </p:tgtEl>
                                        <p:attrNameLst>
                                          <p:attrName>style.visibility</p:attrName>
                                        </p:attrNameLst>
                                      </p:cBhvr>
                                      <p:to>
                                        <p:strVal val="visible"/>
                                      </p:to>
                                    </p:set>
                                    <p:anim calcmode="lin" valueType="num">
                                      <p:cBhvr>
                                        <p:cTn id="77" dur="300" fill="hold"/>
                                        <p:tgtEl>
                                          <p:spTgt spid="11285"/>
                                        </p:tgtEl>
                                        <p:attrNameLst>
                                          <p:attrName>ppt_w</p:attrName>
                                        </p:attrNameLst>
                                      </p:cBhvr>
                                      <p:tavLst>
                                        <p:tav tm="0">
                                          <p:val>
                                            <p:fltVal val="0"/>
                                          </p:val>
                                        </p:tav>
                                        <p:tav tm="100000">
                                          <p:val>
                                            <p:strVal val="#ppt_w"/>
                                          </p:val>
                                        </p:tav>
                                      </p:tavLst>
                                    </p:anim>
                                    <p:anim calcmode="lin" valueType="num">
                                      <p:cBhvr>
                                        <p:cTn id="78" dur="300" fill="hold"/>
                                        <p:tgtEl>
                                          <p:spTgt spid="11285"/>
                                        </p:tgtEl>
                                        <p:attrNameLst>
                                          <p:attrName>ppt_h</p:attrName>
                                        </p:attrNameLst>
                                      </p:cBhvr>
                                      <p:tavLst>
                                        <p:tav tm="0">
                                          <p:val>
                                            <p:fltVal val="0"/>
                                          </p:val>
                                        </p:tav>
                                        <p:tav tm="100000">
                                          <p:val>
                                            <p:strVal val="#ppt_h"/>
                                          </p:val>
                                        </p:tav>
                                      </p:tavLst>
                                    </p:anim>
                                    <p:anim calcmode="lin" valueType="num">
                                      <p:cBhvr>
                                        <p:cTn id="79" dur="300" fill="hold"/>
                                        <p:tgtEl>
                                          <p:spTgt spid="11285"/>
                                        </p:tgtEl>
                                        <p:attrNameLst>
                                          <p:attrName>style.rotation</p:attrName>
                                        </p:attrNameLst>
                                      </p:cBhvr>
                                      <p:tavLst>
                                        <p:tav tm="0">
                                          <p:val>
                                            <p:fltVal val="90"/>
                                          </p:val>
                                        </p:tav>
                                        <p:tav tm="100000">
                                          <p:val>
                                            <p:fltVal val="0"/>
                                          </p:val>
                                        </p:tav>
                                      </p:tavLst>
                                    </p:anim>
                                    <p:animEffect transition="in" filter="fade">
                                      <p:cBhvr>
                                        <p:cTn id="80" dur="300"/>
                                        <p:tgtEl>
                                          <p:spTgt spid="11285"/>
                                        </p:tgtEl>
                                      </p:cBhvr>
                                    </p:animEffect>
                                  </p:childTnLst>
                                </p:cTn>
                              </p:par>
                            </p:childTnLst>
                          </p:cTn>
                        </p:par>
                        <p:par>
                          <p:cTn id="81" fill="hold">
                            <p:stCondLst>
                              <p:cond delay="6220"/>
                            </p:stCondLst>
                            <p:childTnLst>
                              <p:par>
                                <p:cTn id="82" presetID="22" presetClass="entr" presetSubtype="1" fill="hold" grpId="0" nodeType="afterEffect">
                                  <p:stCondLst>
                                    <p:cond delay="0"/>
                                  </p:stCondLst>
                                  <p:childTnLst>
                                    <p:set>
                                      <p:cBhvr>
                                        <p:cTn id="83" dur="1" fill="hold">
                                          <p:stCondLst>
                                            <p:cond delay="0"/>
                                          </p:stCondLst>
                                        </p:cTn>
                                        <p:tgtEl>
                                          <p:spTgt spid="35860"/>
                                        </p:tgtEl>
                                        <p:attrNameLst>
                                          <p:attrName>style.visibility</p:attrName>
                                        </p:attrNameLst>
                                      </p:cBhvr>
                                      <p:to>
                                        <p:strVal val="visible"/>
                                      </p:to>
                                    </p:set>
                                    <p:animEffect transition="in" filter="wipe(up)">
                                      <p:cBhvr>
                                        <p:cTn id="84" dur="500"/>
                                        <p:tgtEl>
                                          <p:spTgt spid="35860"/>
                                        </p:tgtEl>
                                      </p:cBhvr>
                                    </p:animEffect>
                                  </p:childTnLst>
                                </p:cTn>
                              </p:par>
                            </p:childTnLst>
                          </p:cTn>
                        </p:par>
                        <p:par>
                          <p:cTn id="85" fill="hold">
                            <p:stCondLst>
                              <p:cond delay="6720"/>
                            </p:stCondLst>
                            <p:childTnLst>
                              <p:par>
                                <p:cTn id="86" presetID="22" presetClass="entr" presetSubtype="8" fill="hold" grpId="0" nodeType="afterEffect">
                                  <p:stCondLst>
                                    <p:cond delay="0"/>
                                  </p:stCondLst>
                                  <p:childTnLst>
                                    <p:set>
                                      <p:cBhvr>
                                        <p:cTn id="87" dur="1" fill="hold">
                                          <p:stCondLst>
                                            <p:cond delay="0"/>
                                          </p:stCondLst>
                                        </p:cTn>
                                        <p:tgtEl>
                                          <p:spTgt spid="35863"/>
                                        </p:tgtEl>
                                        <p:attrNameLst>
                                          <p:attrName>style.visibility</p:attrName>
                                        </p:attrNameLst>
                                      </p:cBhvr>
                                      <p:to>
                                        <p:strVal val="visible"/>
                                      </p:to>
                                    </p:set>
                                    <p:animEffect transition="in" filter="wipe(left)">
                                      <p:cBhvr>
                                        <p:cTn id="88" dur="500"/>
                                        <p:tgtEl>
                                          <p:spTgt spid="35863"/>
                                        </p:tgtEl>
                                      </p:cBhvr>
                                    </p:animEffect>
                                  </p:childTnLst>
                                </p:cTn>
                              </p:par>
                            </p:childTnLst>
                          </p:cTn>
                        </p:par>
                        <p:par>
                          <p:cTn id="89" fill="hold">
                            <p:stCondLst>
                              <p:cond delay="7220"/>
                            </p:stCondLst>
                            <p:childTnLst>
                              <p:par>
                                <p:cTn id="90" presetID="22" presetClass="entr" presetSubtype="8" fill="hold" nodeType="after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wipe(left)">
                                      <p:cBhvr>
                                        <p:cTn id="92" dur="500"/>
                                        <p:tgtEl>
                                          <p:spTgt spid="5"/>
                                        </p:tgtEl>
                                      </p:cBhvr>
                                    </p:animEffect>
                                  </p:childTnLst>
                                </p:cTn>
                              </p:par>
                              <p:par>
                                <p:cTn id="93" presetID="22" presetClass="entr" presetSubtype="8"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wipe(left)">
                                      <p:cBhvr>
                                        <p:cTn id="95" dur="500"/>
                                        <p:tgtEl>
                                          <p:spTgt spid="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
                                        </p:tgtEl>
                                        <p:attrNameLst>
                                          <p:attrName>style.visibility</p:attrName>
                                        </p:attrNameLst>
                                      </p:cBhvr>
                                      <p:to>
                                        <p:strVal val="visible"/>
                                      </p:to>
                                    </p:set>
                                    <p:anim calcmode="lin" valueType="num">
                                      <p:cBhvr>
                                        <p:cTn id="98" dur="500" fill="hold"/>
                                        <p:tgtEl>
                                          <p:spTgt spid="2"/>
                                        </p:tgtEl>
                                        <p:attrNameLst>
                                          <p:attrName>ppt_w</p:attrName>
                                        </p:attrNameLst>
                                      </p:cBhvr>
                                      <p:tavLst>
                                        <p:tav tm="0">
                                          <p:val>
                                            <p:fltVal val="0"/>
                                          </p:val>
                                        </p:tav>
                                        <p:tav tm="100000">
                                          <p:val>
                                            <p:strVal val="#ppt_w"/>
                                          </p:val>
                                        </p:tav>
                                      </p:tavLst>
                                    </p:anim>
                                    <p:anim calcmode="lin" valueType="num">
                                      <p:cBhvr>
                                        <p:cTn id="99" dur="500" fill="hold"/>
                                        <p:tgtEl>
                                          <p:spTgt spid="2"/>
                                        </p:tgtEl>
                                        <p:attrNameLst>
                                          <p:attrName>ppt_h</p:attrName>
                                        </p:attrNameLst>
                                      </p:cBhvr>
                                      <p:tavLst>
                                        <p:tav tm="0">
                                          <p:val>
                                            <p:fltVal val="0"/>
                                          </p:val>
                                        </p:tav>
                                        <p:tav tm="100000">
                                          <p:val>
                                            <p:strVal val="#ppt_h"/>
                                          </p:val>
                                        </p:tav>
                                      </p:tavLst>
                                    </p:anim>
                                    <p:animEffect transition="in" filter="fade">
                                      <p:cBhvr>
                                        <p:cTn id="100" dur="500"/>
                                        <p:tgtEl>
                                          <p:spTgt spid="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p:cTn id="103" dur="500" fill="hold"/>
                                        <p:tgtEl>
                                          <p:spTgt spid="3"/>
                                        </p:tgtEl>
                                        <p:attrNameLst>
                                          <p:attrName>ppt_w</p:attrName>
                                        </p:attrNameLst>
                                      </p:cBhvr>
                                      <p:tavLst>
                                        <p:tav tm="0">
                                          <p:val>
                                            <p:fltVal val="0"/>
                                          </p:val>
                                        </p:tav>
                                        <p:tav tm="100000">
                                          <p:val>
                                            <p:strVal val="#ppt_w"/>
                                          </p:val>
                                        </p:tav>
                                      </p:tavLst>
                                    </p:anim>
                                    <p:anim calcmode="lin" valueType="num">
                                      <p:cBhvr>
                                        <p:cTn id="104" dur="500" fill="hold"/>
                                        <p:tgtEl>
                                          <p:spTgt spid="3"/>
                                        </p:tgtEl>
                                        <p:attrNameLst>
                                          <p:attrName>ppt_h</p:attrName>
                                        </p:attrNameLst>
                                      </p:cBhvr>
                                      <p:tavLst>
                                        <p:tav tm="0">
                                          <p:val>
                                            <p:fltVal val="0"/>
                                          </p:val>
                                        </p:tav>
                                        <p:tav tm="100000">
                                          <p:val>
                                            <p:strVal val="#ppt_h"/>
                                          </p:val>
                                        </p:tav>
                                      </p:tavLst>
                                    </p:anim>
                                    <p:animEffect transition="in" filter="fade">
                                      <p:cBhvr>
                                        <p:cTn id="105" dur="500"/>
                                        <p:tgtEl>
                                          <p:spTgt spid="3"/>
                                        </p:tgtEl>
                                      </p:cBhvr>
                                    </p:animEffect>
                                  </p:childTnLst>
                                </p:cTn>
                              </p:par>
                            </p:childTnLst>
                          </p:cTn>
                        </p:par>
                        <p:par>
                          <p:cTn id="106" fill="hold">
                            <p:stCondLst>
                              <p:cond delay="7720"/>
                            </p:stCondLst>
                            <p:childTnLst>
                              <p:par>
                                <p:cTn id="107" presetID="31" presetClass="entr" presetSubtype="0" fill="hold" grpId="0" nodeType="afterEffect">
                                  <p:stCondLst>
                                    <p:cond delay="0"/>
                                  </p:stCondLst>
                                  <p:childTnLst>
                                    <p:set>
                                      <p:cBhvr>
                                        <p:cTn id="108" dur="1" fill="hold">
                                          <p:stCondLst>
                                            <p:cond delay="0"/>
                                          </p:stCondLst>
                                        </p:cTn>
                                        <p:tgtEl>
                                          <p:spTgt spid="11324"/>
                                        </p:tgtEl>
                                        <p:attrNameLst>
                                          <p:attrName>style.visibility</p:attrName>
                                        </p:attrNameLst>
                                      </p:cBhvr>
                                      <p:to>
                                        <p:strVal val="visible"/>
                                      </p:to>
                                    </p:set>
                                    <p:anim calcmode="lin" valueType="num">
                                      <p:cBhvr>
                                        <p:cTn id="109" dur="300" fill="hold"/>
                                        <p:tgtEl>
                                          <p:spTgt spid="11324"/>
                                        </p:tgtEl>
                                        <p:attrNameLst>
                                          <p:attrName>ppt_w</p:attrName>
                                        </p:attrNameLst>
                                      </p:cBhvr>
                                      <p:tavLst>
                                        <p:tav tm="0">
                                          <p:val>
                                            <p:fltVal val="0"/>
                                          </p:val>
                                        </p:tav>
                                        <p:tav tm="100000">
                                          <p:val>
                                            <p:strVal val="#ppt_w"/>
                                          </p:val>
                                        </p:tav>
                                      </p:tavLst>
                                    </p:anim>
                                    <p:anim calcmode="lin" valueType="num">
                                      <p:cBhvr>
                                        <p:cTn id="110" dur="300" fill="hold"/>
                                        <p:tgtEl>
                                          <p:spTgt spid="11324"/>
                                        </p:tgtEl>
                                        <p:attrNameLst>
                                          <p:attrName>ppt_h</p:attrName>
                                        </p:attrNameLst>
                                      </p:cBhvr>
                                      <p:tavLst>
                                        <p:tav tm="0">
                                          <p:val>
                                            <p:fltVal val="0"/>
                                          </p:val>
                                        </p:tav>
                                        <p:tav tm="100000">
                                          <p:val>
                                            <p:strVal val="#ppt_h"/>
                                          </p:val>
                                        </p:tav>
                                      </p:tavLst>
                                    </p:anim>
                                    <p:anim calcmode="lin" valueType="num">
                                      <p:cBhvr>
                                        <p:cTn id="111" dur="300" fill="hold"/>
                                        <p:tgtEl>
                                          <p:spTgt spid="11324"/>
                                        </p:tgtEl>
                                        <p:attrNameLst>
                                          <p:attrName>style.rotation</p:attrName>
                                        </p:attrNameLst>
                                      </p:cBhvr>
                                      <p:tavLst>
                                        <p:tav tm="0">
                                          <p:val>
                                            <p:fltVal val="90"/>
                                          </p:val>
                                        </p:tav>
                                        <p:tav tm="100000">
                                          <p:val>
                                            <p:fltVal val="0"/>
                                          </p:val>
                                        </p:tav>
                                      </p:tavLst>
                                    </p:anim>
                                    <p:animEffect transition="in" filter="fade">
                                      <p:cBhvr>
                                        <p:cTn id="112" dur="300"/>
                                        <p:tgtEl>
                                          <p:spTgt spid="11324"/>
                                        </p:tgtEl>
                                      </p:cBhvr>
                                    </p:animEffect>
                                  </p:childTnLst>
                                </p:cTn>
                              </p:par>
                            </p:childTnLst>
                          </p:cTn>
                        </p:par>
                        <p:par>
                          <p:cTn id="113" fill="hold">
                            <p:stCondLst>
                              <p:cond delay="8220"/>
                            </p:stCondLst>
                            <p:childTnLst>
                              <p:par>
                                <p:cTn id="114" presetID="22" presetClass="entr" presetSubtype="1" fill="hold" grpId="0" nodeType="after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wipe(up)">
                                      <p:cBhvr>
                                        <p:cTn id="116" dur="500"/>
                                        <p:tgtEl>
                                          <p:spTgt spid="9"/>
                                        </p:tgtEl>
                                      </p:cBhvr>
                                    </p:animEffect>
                                  </p:childTnLst>
                                </p:cTn>
                              </p:par>
                            </p:childTnLst>
                          </p:cTn>
                        </p:par>
                        <p:par>
                          <p:cTn id="117" fill="hold">
                            <p:stCondLst>
                              <p:cond delay="8720"/>
                            </p:stCondLst>
                            <p:childTnLst>
                              <p:par>
                                <p:cTn id="118" presetID="22" presetClass="entr" presetSubtype="8" fill="hold" grpId="0" nodeType="after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wipe(left)">
                                      <p:cBhvr>
                                        <p:cTn id="120" dur="500"/>
                                        <p:tgtEl>
                                          <p:spTgt spid="11"/>
                                        </p:tgtEl>
                                      </p:cBhvr>
                                    </p:animEffect>
                                  </p:childTnLst>
                                </p:cTn>
                              </p:par>
                            </p:childTnLst>
                          </p:cTn>
                        </p:par>
                        <p:par>
                          <p:cTn id="121" fill="hold">
                            <p:stCondLst>
                              <p:cond delay="9220"/>
                            </p:stCondLst>
                            <p:childTnLst>
                              <p:par>
                                <p:cTn id="122" presetID="31" presetClass="entr" presetSubtype="0" fill="hold" grpId="0" nodeType="afterEffect">
                                  <p:stCondLst>
                                    <p:cond delay="0"/>
                                  </p:stCondLst>
                                  <p:childTnLst>
                                    <p:set>
                                      <p:cBhvr>
                                        <p:cTn id="123" dur="1" fill="hold">
                                          <p:stCondLst>
                                            <p:cond delay="0"/>
                                          </p:stCondLst>
                                        </p:cTn>
                                        <p:tgtEl>
                                          <p:spTgt spid="11330"/>
                                        </p:tgtEl>
                                        <p:attrNameLst>
                                          <p:attrName>style.visibility</p:attrName>
                                        </p:attrNameLst>
                                      </p:cBhvr>
                                      <p:to>
                                        <p:strVal val="visible"/>
                                      </p:to>
                                    </p:set>
                                    <p:anim calcmode="lin" valueType="num">
                                      <p:cBhvr>
                                        <p:cTn id="124" dur="300" fill="hold"/>
                                        <p:tgtEl>
                                          <p:spTgt spid="11330"/>
                                        </p:tgtEl>
                                        <p:attrNameLst>
                                          <p:attrName>ppt_w</p:attrName>
                                        </p:attrNameLst>
                                      </p:cBhvr>
                                      <p:tavLst>
                                        <p:tav tm="0">
                                          <p:val>
                                            <p:fltVal val="0"/>
                                          </p:val>
                                        </p:tav>
                                        <p:tav tm="100000">
                                          <p:val>
                                            <p:strVal val="#ppt_w"/>
                                          </p:val>
                                        </p:tav>
                                      </p:tavLst>
                                    </p:anim>
                                    <p:anim calcmode="lin" valueType="num">
                                      <p:cBhvr>
                                        <p:cTn id="125" dur="300" fill="hold"/>
                                        <p:tgtEl>
                                          <p:spTgt spid="11330"/>
                                        </p:tgtEl>
                                        <p:attrNameLst>
                                          <p:attrName>ppt_h</p:attrName>
                                        </p:attrNameLst>
                                      </p:cBhvr>
                                      <p:tavLst>
                                        <p:tav tm="0">
                                          <p:val>
                                            <p:fltVal val="0"/>
                                          </p:val>
                                        </p:tav>
                                        <p:tav tm="100000">
                                          <p:val>
                                            <p:strVal val="#ppt_h"/>
                                          </p:val>
                                        </p:tav>
                                      </p:tavLst>
                                    </p:anim>
                                    <p:anim calcmode="lin" valueType="num">
                                      <p:cBhvr>
                                        <p:cTn id="126" dur="300" fill="hold"/>
                                        <p:tgtEl>
                                          <p:spTgt spid="11330"/>
                                        </p:tgtEl>
                                        <p:attrNameLst>
                                          <p:attrName>style.rotation</p:attrName>
                                        </p:attrNameLst>
                                      </p:cBhvr>
                                      <p:tavLst>
                                        <p:tav tm="0">
                                          <p:val>
                                            <p:fltVal val="90"/>
                                          </p:val>
                                        </p:tav>
                                        <p:tav tm="100000">
                                          <p:val>
                                            <p:fltVal val="0"/>
                                          </p:val>
                                        </p:tav>
                                      </p:tavLst>
                                    </p:anim>
                                    <p:animEffect transition="in" filter="fade">
                                      <p:cBhvr>
                                        <p:cTn id="127" dur="300"/>
                                        <p:tgtEl>
                                          <p:spTgt spid="11330"/>
                                        </p:tgtEl>
                                      </p:cBhvr>
                                    </p:animEffect>
                                  </p:childTnLst>
                                </p:cTn>
                              </p:par>
                            </p:childTnLst>
                          </p:cTn>
                        </p:par>
                        <p:par>
                          <p:cTn id="128" fill="hold">
                            <p:stCondLst>
                              <p:cond delay="9720"/>
                            </p:stCondLst>
                            <p:childTnLst>
                              <p:par>
                                <p:cTn id="129" presetID="22" presetClass="entr" presetSubtype="1" fill="hold" grpId="0" nodeType="afterEffect">
                                  <p:stCondLst>
                                    <p:cond delay="0"/>
                                  </p:stCondLst>
                                  <p:childTnLst>
                                    <p:set>
                                      <p:cBhvr>
                                        <p:cTn id="130" dur="1" fill="hold">
                                          <p:stCondLst>
                                            <p:cond delay="0"/>
                                          </p:stCondLst>
                                        </p:cTn>
                                        <p:tgtEl>
                                          <p:spTgt spid="10"/>
                                        </p:tgtEl>
                                        <p:attrNameLst>
                                          <p:attrName>style.visibility</p:attrName>
                                        </p:attrNameLst>
                                      </p:cBhvr>
                                      <p:to>
                                        <p:strVal val="visible"/>
                                      </p:to>
                                    </p:set>
                                    <p:animEffect transition="in" filter="wipe(up)">
                                      <p:cBhvr>
                                        <p:cTn id="131" dur="500"/>
                                        <p:tgtEl>
                                          <p:spTgt spid="10"/>
                                        </p:tgtEl>
                                      </p:cBhvr>
                                    </p:animEffect>
                                  </p:childTnLst>
                                </p:cTn>
                              </p:par>
                            </p:childTnLst>
                          </p:cTn>
                        </p:par>
                        <p:par>
                          <p:cTn id="132" fill="hold">
                            <p:stCondLst>
                              <p:cond delay="10220"/>
                            </p:stCondLst>
                            <p:childTnLst>
                              <p:par>
                                <p:cTn id="133" presetID="22" presetClass="entr" presetSubtype="8" fill="hold" grpId="0" nodeType="afterEffect">
                                  <p:stCondLst>
                                    <p:cond delay="0"/>
                                  </p:stCondLst>
                                  <p:childTnLst>
                                    <p:set>
                                      <p:cBhvr>
                                        <p:cTn id="134" dur="1" fill="hold">
                                          <p:stCondLst>
                                            <p:cond delay="0"/>
                                          </p:stCondLst>
                                        </p:cTn>
                                        <p:tgtEl>
                                          <p:spTgt spid="12"/>
                                        </p:tgtEl>
                                        <p:attrNameLst>
                                          <p:attrName>style.visibility</p:attrName>
                                        </p:attrNameLst>
                                      </p:cBhvr>
                                      <p:to>
                                        <p:strVal val="visible"/>
                                      </p:to>
                                    </p:set>
                                    <p:animEffect transition="in" filter="wipe(left)">
                                      <p:cBhvr>
                                        <p:cTn id="1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35844" grpId="0" bldLvl="0" animBg="1"/>
      <p:bldP spid="35845" grpId="0" bldLvl="0" animBg="1"/>
      <p:bldP spid="35846" grpId="0" bldLvl="0" animBg="1"/>
      <p:bldP spid="35848" grpId="0" bldLvl="0" animBg="1"/>
      <p:bldP spid="35855" grpId="0"/>
      <p:bldP spid="35859" grpId="0"/>
      <p:bldP spid="35860" grpId="0"/>
      <p:bldP spid="35861" grpId="0"/>
      <p:bldP spid="35862" grpId="0"/>
      <p:bldP spid="35863" grpId="0"/>
      <p:bldP spid="2" grpId="0" bldLvl="0" animBg="1"/>
      <p:bldP spid="3" grpId="0" bldLvl="0" animBg="1"/>
      <p:bldP spid="9" grpId="0"/>
      <p:bldP spid="10" grpId="0"/>
      <p:bldP spid="11" grpId="0"/>
      <p:bldP spid="12" grpId="0"/>
      <p:bldP spid="11324" grpId="0" bldLvl="0" animBg="1"/>
      <p:bldP spid="11316" grpId="0" bldLvl="0" animBg="1"/>
      <p:bldP spid="11285" grpId="0" bldLvl="0" animBg="1"/>
      <p:bldP spid="11309" grpId="0" bldLvl="0" animBg="1"/>
      <p:bldP spid="1133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7"/>
          <p:cNvPicPr>
            <a:picLocks noChangeAspect="1"/>
          </p:cNvPicPr>
          <p:nvPr/>
        </p:nvPicPr>
        <p:blipFill>
          <a:blip r:embed="rId2"/>
          <a:stretch>
            <a:fillRect/>
          </a:stretch>
        </p:blipFill>
        <p:spPr>
          <a:xfrm>
            <a:off x="-4762" y="1709738"/>
            <a:ext cx="11287125" cy="3895725"/>
          </a:xfrm>
          <a:prstGeom prst="rect">
            <a:avLst/>
          </a:prstGeom>
          <a:noFill/>
          <a:ln w="9525">
            <a:noFill/>
          </a:ln>
        </p:spPr>
      </p:pic>
      <p:grpSp>
        <p:nvGrpSpPr>
          <p:cNvPr id="10243" name="组合 8"/>
          <p:cNvGrpSpPr/>
          <p:nvPr/>
        </p:nvGrpSpPr>
        <p:grpSpPr>
          <a:xfrm>
            <a:off x="1123950" y="2767013"/>
            <a:ext cx="2044700" cy="2051050"/>
            <a:chOff x="0" y="0"/>
            <a:chExt cx="2301875" cy="2308226"/>
          </a:xfrm>
        </p:grpSpPr>
        <p:sp>
          <p:nvSpPr>
            <p:cNvPr id="10244" name="Oval 5"/>
            <p:cNvSpPr/>
            <p:nvPr/>
          </p:nvSpPr>
          <p:spPr>
            <a:xfrm>
              <a:off x="0" y="0"/>
              <a:ext cx="2301875" cy="2308226"/>
            </a:xfrm>
            <a:prstGeom prst="ellipse">
              <a:avLst/>
            </a:prstGeom>
            <a:solidFill>
              <a:srgbClr val="FFFFFF"/>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10245" name="Freeform 6"/>
            <p:cNvSpPr>
              <a:spLocks noEditPoints="1"/>
            </p:cNvSpPr>
            <p:nvPr/>
          </p:nvSpPr>
          <p:spPr>
            <a:xfrm>
              <a:off x="123825" y="123825"/>
              <a:ext cx="2054225" cy="2058988"/>
            </a:xfrm>
            <a:custGeom>
              <a:avLst/>
              <a:gdLst/>
              <a:ahLst/>
              <a:cxnLst>
                <a:cxn ang="0">
                  <a:pos x="1027113" y="0"/>
                </a:cxn>
                <a:cxn ang="0">
                  <a:pos x="2054225" y="1029494"/>
                </a:cxn>
                <a:cxn ang="0">
                  <a:pos x="1027113" y="2058988"/>
                </a:cxn>
                <a:cxn ang="0">
                  <a:pos x="0" y="1029494"/>
                </a:cxn>
                <a:cxn ang="0">
                  <a:pos x="1027113" y="0"/>
                </a:cxn>
                <a:cxn ang="0">
                  <a:pos x="1027113" y="69754"/>
                </a:cxn>
                <a:cxn ang="0">
                  <a:pos x="1984011" y="1029494"/>
                </a:cxn>
                <a:cxn ang="0">
                  <a:pos x="1027113" y="1988611"/>
                </a:cxn>
                <a:cxn ang="0">
                  <a:pos x="69593" y="1029494"/>
                </a:cxn>
                <a:cxn ang="0">
                  <a:pos x="1027113" y="69754"/>
                </a:cxn>
              </a:cxnLst>
              <a:rect l="0" t="0" r="0" b="0"/>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alpha val="100000"/>
              </a:schemeClr>
            </a:solidFill>
            <a:ln w="9525">
              <a:noFill/>
            </a:ln>
          </p:spPr>
          <p:txBody>
            <a:bodyPr/>
            <a:lstStyle/>
            <a:p>
              <a:endParaRPr lang="zh-CN" altLang="en-US"/>
            </a:p>
          </p:txBody>
        </p:sp>
      </p:grpSp>
      <p:sp>
        <p:nvSpPr>
          <p:cNvPr id="10246" name="TextBox 16"/>
          <p:cNvSpPr txBox="1"/>
          <p:nvPr/>
        </p:nvSpPr>
        <p:spPr>
          <a:xfrm>
            <a:off x="3722053" y="2877185"/>
            <a:ext cx="6496050" cy="2584450"/>
          </a:xfrm>
          <a:prstGeom prst="rect">
            <a:avLst/>
          </a:prstGeom>
          <a:noFill/>
          <a:ln w="9525">
            <a:noFill/>
          </a:ln>
        </p:spPr>
        <p:txBody>
          <a:bodyPr>
            <a:spAutoFit/>
          </a:bodyPr>
          <a:lstStyle/>
          <a:p>
            <a:r>
              <a:rPr lang="zh-CN" altLang="en-US" sz="5400" b="1" dirty="0">
                <a:solidFill>
                  <a:schemeClr val="accent2"/>
                </a:solidFill>
                <a:latin typeface="微软雅黑" panose="020B0503020204020204" pitchFamily="2" charset="-122"/>
                <a:ea typeface="微软雅黑" panose="020B0503020204020204" pitchFamily="2" charset="-122"/>
                <a:sym typeface="+mn-ea"/>
              </a:rPr>
              <a:t>二、</a:t>
            </a:r>
            <a:r>
              <a:rPr lang="zh-CN" altLang="en-US" sz="5400" b="1" dirty="0" smtClean="0">
                <a:solidFill>
                  <a:schemeClr val="accent2"/>
                </a:solidFill>
                <a:latin typeface="微软雅黑" panose="020B0503020204020204" pitchFamily="2" charset="-122"/>
                <a:ea typeface="微软雅黑" panose="020B0503020204020204" pitchFamily="2" charset="-122"/>
                <a:sym typeface="+mn-ea"/>
              </a:rPr>
              <a:t>智慧物流园区解决方案</a:t>
            </a:r>
          </a:p>
          <a:p>
            <a:endParaRPr lang="zh-CN" altLang="en-US" sz="5400" b="1" dirty="0" smtClean="0">
              <a:solidFill>
                <a:schemeClr val="accent2"/>
              </a:solidFill>
              <a:latin typeface="微软雅黑" panose="020B0503020204020204" pitchFamily="2" charset="-122"/>
              <a:ea typeface="微软雅黑" panose="020B0503020204020204" pitchFamily="2" charset="-122"/>
              <a:sym typeface="+mn-ea"/>
            </a:endParaRPr>
          </a:p>
        </p:txBody>
      </p:sp>
      <p:sp>
        <p:nvSpPr>
          <p:cNvPr id="10247" name="Freeform 42"/>
          <p:cNvSpPr>
            <a:spLocks noEditPoints="1"/>
          </p:cNvSpPr>
          <p:nvPr/>
        </p:nvSpPr>
        <p:spPr>
          <a:xfrm>
            <a:off x="1878013" y="3087688"/>
            <a:ext cx="536575" cy="1363662"/>
          </a:xfrm>
          <a:custGeom>
            <a:avLst/>
            <a:gdLst/>
            <a:ahLst/>
            <a:cxnLst>
              <a:cxn ang="0">
                <a:pos x="3018" y="486639"/>
              </a:cxn>
              <a:cxn ang="0">
                <a:pos x="3018" y="519682"/>
              </a:cxn>
              <a:cxn ang="0">
                <a:pos x="123750" y="865136"/>
              </a:cxn>
              <a:cxn ang="0">
                <a:pos x="235426" y="865136"/>
              </a:cxn>
              <a:cxn ang="0">
                <a:pos x="250517" y="853120"/>
              </a:cxn>
              <a:cxn ang="0">
                <a:pos x="250517" y="396520"/>
              </a:cxn>
              <a:cxn ang="0">
                <a:pos x="205243" y="351461"/>
              </a:cxn>
              <a:cxn ang="0">
                <a:pos x="274664" y="288379"/>
              </a:cxn>
              <a:cxn ang="0">
                <a:pos x="322956" y="354465"/>
              </a:cxn>
              <a:cxn ang="0">
                <a:pos x="277682" y="393516"/>
              </a:cxn>
              <a:cxn ang="0">
                <a:pos x="277682" y="853120"/>
              </a:cxn>
              <a:cxn ang="0">
                <a:pos x="292773" y="865136"/>
              </a:cxn>
              <a:cxn ang="0">
                <a:pos x="422559" y="865136"/>
              </a:cxn>
              <a:cxn ang="0">
                <a:pos x="534236" y="519682"/>
              </a:cxn>
              <a:cxn ang="0">
                <a:pos x="531217" y="486639"/>
              </a:cxn>
              <a:cxn ang="0">
                <a:pos x="274664" y="9012"/>
              </a:cxn>
              <a:cxn ang="0">
                <a:pos x="253536" y="9012"/>
              </a:cxn>
              <a:cxn ang="0">
                <a:pos x="129786" y="246323"/>
              </a:cxn>
              <a:cxn ang="0">
                <a:pos x="3018" y="486639"/>
              </a:cxn>
              <a:cxn ang="0">
                <a:pos x="42256" y="1048376"/>
              </a:cxn>
              <a:cxn ang="0">
                <a:pos x="42256" y="1348770"/>
              </a:cxn>
              <a:cxn ang="0">
                <a:pos x="57347" y="1363790"/>
              </a:cxn>
              <a:cxn ang="0">
                <a:pos x="338047" y="1363790"/>
              </a:cxn>
              <a:cxn ang="0">
                <a:pos x="350121" y="1348770"/>
              </a:cxn>
              <a:cxn ang="0">
                <a:pos x="350121" y="1030352"/>
              </a:cxn>
              <a:cxn ang="0">
                <a:pos x="413504" y="1030352"/>
              </a:cxn>
              <a:cxn ang="0">
                <a:pos x="413504" y="1357782"/>
              </a:cxn>
              <a:cxn ang="0">
                <a:pos x="437651" y="1363790"/>
              </a:cxn>
              <a:cxn ang="0">
                <a:pos x="485943" y="1363790"/>
              </a:cxn>
              <a:cxn ang="0">
                <a:pos x="507071" y="1342762"/>
              </a:cxn>
              <a:cxn ang="0">
                <a:pos x="507071" y="1048376"/>
              </a:cxn>
              <a:cxn ang="0">
                <a:pos x="470852" y="958258"/>
              </a:cxn>
              <a:cxn ang="0">
                <a:pos x="419541" y="904187"/>
              </a:cxn>
              <a:cxn ang="0">
                <a:pos x="123750" y="907191"/>
              </a:cxn>
              <a:cxn ang="0">
                <a:pos x="42256" y="1048376"/>
              </a:cxn>
            </a:cxnLst>
            <a:rect l="0" t="0" r="0" b="0"/>
            <a:pathLst>
              <a:path w="178" h="454">
                <a:moveTo>
                  <a:pt x="1" y="162"/>
                </a:moveTo>
                <a:cubicBezTo>
                  <a:pt x="0" y="166"/>
                  <a:pt x="0" y="169"/>
                  <a:pt x="1" y="173"/>
                </a:cubicBezTo>
                <a:cubicBezTo>
                  <a:pt x="5" y="185"/>
                  <a:pt x="29" y="288"/>
                  <a:pt x="41" y="288"/>
                </a:cubicBezTo>
                <a:cubicBezTo>
                  <a:pt x="53" y="288"/>
                  <a:pt x="66" y="288"/>
                  <a:pt x="78" y="288"/>
                </a:cubicBezTo>
                <a:cubicBezTo>
                  <a:pt x="82" y="288"/>
                  <a:pt x="83" y="287"/>
                  <a:pt x="83" y="284"/>
                </a:cubicBezTo>
                <a:cubicBezTo>
                  <a:pt x="83" y="234"/>
                  <a:pt x="83" y="184"/>
                  <a:pt x="83" y="132"/>
                </a:cubicBezTo>
                <a:cubicBezTo>
                  <a:pt x="78" y="130"/>
                  <a:pt x="69" y="125"/>
                  <a:pt x="68" y="117"/>
                </a:cubicBezTo>
                <a:cubicBezTo>
                  <a:pt x="68" y="103"/>
                  <a:pt x="77" y="95"/>
                  <a:pt x="91" y="96"/>
                </a:cubicBezTo>
                <a:cubicBezTo>
                  <a:pt x="103" y="97"/>
                  <a:pt x="109" y="107"/>
                  <a:pt x="107" y="118"/>
                </a:cubicBezTo>
                <a:cubicBezTo>
                  <a:pt x="107" y="125"/>
                  <a:pt x="98" y="130"/>
                  <a:pt x="92" y="131"/>
                </a:cubicBezTo>
                <a:cubicBezTo>
                  <a:pt x="92" y="182"/>
                  <a:pt x="92" y="233"/>
                  <a:pt x="92" y="284"/>
                </a:cubicBezTo>
                <a:cubicBezTo>
                  <a:pt x="92" y="287"/>
                  <a:pt x="94" y="288"/>
                  <a:pt x="97" y="288"/>
                </a:cubicBezTo>
                <a:cubicBezTo>
                  <a:pt x="112" y="288"/>
                  <a:pt x="126" y="288"/>
                  <a:pt x="140" y="288"/>
                </a:cubicBezTo>
                <a:cubicBezTo>
                  <a:pt x="150" y="288"/>
                  <a:pt x="174" y="188"/>
                  <a:pt x="177" y="173"/>
                </a:cubicBezTo>
                <a:cubicBezTo>
                  <a:pt x="178" y="169"/>
                  <a:pt x="178" y="166"/>
                  <a:pt x="176" y="162"/>
                </a:cubicBezTo>
                <a:cubicBezTo>
                  <a:pt x="148" y="109"/>
                  <a:pt x="119" y="56"/>
                  <a:pt x="91" y="3"/>
                </a:cubicBezTo>
                <a:cubicBezTo>
                  <a:pt x="88" y="0"/>
                  <a:pt x="86" y="1"/>
                  <a:pt x="84" y="3"/>
                </a:cubicBezTo>
                <a:cubicBezTo>
                  <a:pt x="78" y="16"/>
                  <a:pt x="50" y="70"/>
                  <a:pt x="43" y="82"/>
                </a:cubicBezTo>
                <a:cubicBezTo>
                  <a:pt x="39" y="89"/>
                  <a:pt x="1" y="160"/>
                  <a:pt x="1" y="162"/>
                </a:cubicBezTo>
                <a:close/>
                <a:moveTo>
                  <a:pt x="14" y="349"/>
                </a:moveTo>
                <a:cubicBezTo>
                  <a:pt x="14" y="382"/>
                  <a:pt x="14" y="416"/>
                  <a:pt x="14" y="449"/>
                </a:cubicBezTo>
                <a:cubicBezTo>
                  <a:pt x="14" y="452"/>
                  <a:pt x="15" y="454"/>
                  <a:pt x="19" y="454"/>
                </a:cubicBezTo>
                <a:cubicBezTo>
                  <a:pt x="50" y="454"/>
                  <a:pt x="81" y="454"/>
                  <a:pt x="112" y="454"/>
                </a:cubicBezTo>
                <a:cubicBezTo>
                  <a:pt x="115" y="454"/>
                  <a:pt x="116" y="452"/>
                  <a:pt x="116" y="449"/>
                </a:cubicBezTo>
                <a:cubicBezTo>
                  <a:pt x="116" y="413"/>
                  <a:pt x="116" y="378"/>
                  <a:pt x="116" y="343"/>
                </a:cubicBezTo>
                <a:cubicBezTo>
                  <a:pt x="123" y="343"/>
                  <a:pt x="130" y="343"/>
                  <a:pt x="137" y="343"/>
                </a:cubicBezTo>
                <a:cubicBezTo>
                  <a:pt x="137" y="379"/>
                  <a:pt x="137" y="416"/>
                  <a:pt x="137" y="452"/>
                </a:cubicBezTo>
                <a:cubicBezTo>
                  <a:pt x="138" y="454"/>
                  <a:pt x="141" y="454"/>
                  <a:pt x="145" y="454"/>
                </a:cubicBezTo>
                <a:cubicBezTo>
                  <a:pt x="151" y="454"/>
                  <a:pt x="156" y="454"/>
                  <a:pt x="161" y="454"/>
                </a:cubicBezTo>
                <a:cubicBezTo>
                  <a:pt x="165" y="454"/>
                  <a:pt x="168" y="451"/>
                  <a:pt x="168" y="447"/>
                </a:cubicBezTo>
                <a:cubicBezTo>
                  <a:pt x="168" y="415"/>
                  <a:pt x="168" y="382"/>
                  <a:pt x="168" y="349"/>
                </a:cubicBezTo>
                <a:cubicBezTo>
                  <a:pt x="168" y="338"/>
                  <a:pt x="161" y="327"/>
                  <a:pt x="156" y="319"/>
                </a:cubicBezTo>
                <a:cubicBezTo>
                  <a:pt x="148" y="307"/>
                  <a:pt x="145" y="303"/>
                  <a:pt x="139" y="301"/>
                </a:cubicBezTo>
                <a:cubicBezTo>
                  <a:pt x="120" y="301"/>
                  <a:pt x="52" y="301"/>
                  <a:pt x="41" y="302"/>
                </a:cubicBezTo>
                <a:cubicBezTo>
                  <a:pt x="34" y="304"/>
                  <a:pt x="14" y="333"/>
                  <a:pt x="14" y="349"/>
                </a:cubicBezTo>
                <a:close/>
              </a:path>
            </a:pathLst>
          </a:custGeom>
          <a:solidFill>
            <a:schemeClr val="tx1">
              <a:alpha val="100000"/>
            </a:schemeClr>
          </a:solidFill>
          <a:ln w="9525">
            <a:noFill/>
          </a:ln>
        </p:spPr>
        <p:txBody>
          <a:bodyPr/>
          <a:lstStyle/>
          <a:p>
            <a:endParaRPr lang="zh-CN" altLang="en-US"/>
          </a:p>
        </p:txBody>
      </p:sp>
      <p:sp>
        <p:nvSpPr>
          <p:cNvPr id="10249" name="Oval 5"/>
          <p:cNvSpPr/>
          <p:nvPr/>
        </p:nvSpPr>
        <p:spPr>
          <a:xfrm>
            <a:off x="9694863" y="1204913"/>
            <a:ext cx="974725" cy="1008062"/>
          </a:xfrm>
          <a:prstGeom prst="ellipse">
            <a:avLst/>
          </a:prstGeom>
          <a:blipFill rotWithShape="1">
            <a:blip r:embed="rId3"/>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0250" name="Oval 6"/>
          <p:cNvSpPr/>
          <p:nvPr/>
        </p:nvSpPr>
        <p:spPr>
          <a:xfrm>
            <a:off x="8493125" y="1204913"/>
            <a:ext cx="974725" cy="1008062"/>
          </a:xfrm>
          <a:prstGeom prst="ellipse">
            <a:avLst/>
          </a:prstGeom>
          <a:blipFill rotWithShape="1">
            <a:blip r:embed="rId4"/>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0251" name="Oval 7"/>
          <p:cNvSpPr/>
          <p:nvPr/>
        </p:nvSpPr>
        <p:spPr>
          <a:xfrm>
            <a:off x="7243763" y="1204913"/>
            <a:ext cx="974725" cy="1008062"/>
          </a:xfrm>
          <a:prstGeom prst="ellipse">
            <a:avLst/>
          </a:prstGeom>
          <a:blipFill rotWithShape="1">
            <a:blip r:embed="rId5"/>
            <a:stretch>
              <a:fillRect/>
            </a:stretch>
          </a:blipFill>
          <a:ln w="28575" cap="flat" cmpd="sng">
            <a:solidFill>
              <a:srgbClr val="FFFFFF"/>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Tree>
  </p:cSld>
  <p:clrMapOvr>
    <a:masterClrMapping/>
  </p:clrMapOvr>
  <p:transition spd="slow" advTm="516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10243"/>
                                        </p:tgtEl>
                                        <p:attrNameLst>
                                          <p:attrName>style.visibility</p:attrName>
                                        </p:attrNameLst>
                                      </p:cBhvr>
                                      <p:to>
                                        <p:strVal val="visible"/>
                                      </p:to>
                                    </p:set>
                                    <p:animEffect transition="in" filter="wheel(1)">
                                      <p:cBhvr>
                                        <p:cTn id="11" dur="500"/>
                                        <p:tgtEl>
                                          <p:spTgt spid="102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47"/>
                                        </p:tgtEl>
                                        <p:attrNameLst>
                                          <p:attrName>style.visibility</p:attrName>
                                        </p:attrNameLst>
                                      </p:cBhvr>
                                      <p:to>
                                        <p:strVal val="visible"/>
                                      </p:to>
                                    </p:set>
                                    <p:anim calcmode="lin" valueType="num">
                                      <p:cBhvr>
                                        <p:cTn id="15" dur="500" fill="hold"/>
                                        <p:tgtEl>
                                          <p:spTgt spid="10247"/>
                                        </p:tgtEl>
                                        <p:attrNameLst>
                                          <p:attrName>ppt_w</p:attrName>
                                        </p:attrNameLst>
                                      </p:cBhvr>
                                      <p:tavLst>
                                        <p:tav tm="0">
                                          <p:val>
                                            <p:fltVal val="0"/>
                                          </p:val>
                                        </p:tav>
                                        <p:tav tm="100000">
                                          <p:val>
                                            <p:strVal val="#ppt_w"/>
                                          </p:val>
                                        </p:tav>
                                      </p:tavLst>
                                    </p:anim>
                                    <p:anim calcmode="lin" valueType="num">
                                      <p:cBhvr>
                                        <p:cTn id="16" dur="500" fill="hold"/>
                                        <p:tgtEl>
                                          <p:spTgt spid="10247"/>
                                        </p:tgtEl>
                                        <p:attrNameLst>
                                          <p:attrName>ppt_h</p:attrName>
                                        </p:attrNameLst>
                                      </p:cBhvr>
                                      <p:tavLst>
                                        <p:tav tm="0">
                                          <p:val>
                                            <p:fltVal val="0"/>
                                          </p:val>
                                        </p:tav>
                                        <p:tav tm="100000">
                                          <p:val>
                                            <p:strVal val="#ppt_h"/>
                                          </p:val>
                                        </p:tav>
                                      </p:tavLst>
                                    </p:anim>
                                    <p:animEffect transition="in" filter="fade">
                                      <p:cBhvr>
                                        <p:cTn id="17" dur="500"/>
                                        <p:tgtEl>
                                          <p:spTgt spid="10247"/>
                                        </p:tgtEl>
                                      </p:cBhvr>
                                    </p:animEffect>
                                  </p:childTnLst>
                                </p:cTn>
                              </p:par>
                            </p:childTnLst>
                          </p:cTn>
                        </p:par>
                        <p:par>
                          <p:cTn id="18" fill="hold">
                            <p:stCondLst>
                              <p:cond delay="1500"/>
                            </p:stCondLst>
                            <p:childTnLst>
                              <p:par>
                                <p:cTn id="19" presetID="56" presetClass="entr" presetSubtype="0" fill="hold" grpId="0" nodeType="afterEffect">
                                  <p:stCondLst>
                                    <p:cond delay="0"/>
                                  </p:stCondLst>
                                  <p:iterate type="lt">
                                    <p:tmPct val="10000"/>
                                  </p:iterate>
                                  <p:childTnLst>
                                    <p:set>
                                      <p:cBhvr>
                                        <p:cTn id="20" dur="500" fill="hold">
                                          <p:stCondLst>
                                            <p:cond delay="0"/>
                                          </p:stCondLst>
                                        </p:cTn>
                                        <p:tgtEl>
                                          <p:spTgt spid="10246"/>
                                        </p:tgtEl>
                                        <p:attrNameLst>
                                          <p:attrName>style.visibility</p:attrName>
                                        </p:attrNameLst>
                                      </p:cBhvr>
                                      <p:to>
                                        <p:strVal val="visible"/>
                                      </p:to>
                                    </p:set>
                                    <p:anim by="(-#ppt_w*2)" calcmode="lin" valueType="num">
                                      <p:cBhvr rctx="PPT">
                                        <p:cTn id="21" dur="500" autoRev="1" fill="hold">
                                          <p:stCondLst>
                                            <p:cond delay="0"/>
                                          </p:stCondLst>
                                        </p:cTn>
                                        <p:tgtEl>
                                          <p:spTgt spid="10246"/>
                                        </p:tgtEl>
                                        <p:attrNameLst>
                                          <p:attrName>ppt_w</p:attrName>
                                        </p:attrNameLst>
                                      </p:cBhvr>
                                    </p:anim>
                                    <p:anim by="(#ppt_w*0.50)" calcmode="lin" valueType="num">
                                      <p:cBhvr>
                                        <p:cTn id="22" dur="500" decel="50000" autoRev="1" fill="hold">
                                          <p:stCondLst>
                                            <p:cond delay="0"/>
                                          </p:stCondLst>
                                        </p:cTn>
                                        <p:tgtEl>
                                          <p:spTgt spid="10246"/>
                                        </p:tgtEl>
                                        <p:attrNameLst>
                                          <p:attrName>ppt_x</p:attrName>
                                        </p:attrNameLst>
                                      </p:cBhvr>
                                    </p:anim>
                                    <p:anim from="(-#ppt_h/2)" to="(#ppt_y)" calcmode="lin" valueType="num">
                                      <p:cBhvr>
                                        <p:cTn id="23" dur="500" fill="hold">
                                          <p:stCondLst>
                                            <p:cond delay="0"/>
                                          </p:stCondLst>
                                        </p:cTn>
                                        <p:tgtEl>
                                          <p:spTgt spid="10246"/>
                                        </p:tgtEl>
                                        <p:attrNameLst>
                                          <p:attrName>ppt_y</p:attrName>
                                        </p:attrNameLst>
                                      </p:cBhvr>
                                    </p:anim>
                                    <p:animRot by="21600000">
                                      <p:cBhvr>
                                        <p:cTn id="24" dur="500" fill="hold">
                                          <p:stCondLst>
                                            <p:cond delay="0"/>
                                          </p:stCondLst>
                                        </p:cTn>
                                        <p:tgtEl>
                                          <p:spTgt spid="10246"/>
                                        </p:tgtEl>
                                        <p:attrNameLst>
                                          <p:attrName>r</p:attrName>
                                        </p:attrNameLst>
                                      </p:cBhvr>
                                    </p:animRot>
                                  </p:childTnLst>
                                </p:cTn>
                              </p:par>
                            </p:childTnLst>
                          </p:cTn>
                        </p:par>
                        <p:par>
                          <p:cTn id="25" fill="hold">
                            <p:stCondLst>
                              <p:cond delay="2549"/>
                            </p:stCondLst>
                            <p:childTnLst>
                              <p:par>
                                <p:cTn id="26" presetID="2" presetClass="entr" presetSubtype="12" fill="hold" grpId="0" nodeType="afterEffect">
                                  <p:stCondLst>
                                    <p:cond delay="0"/>
                                  </p:stCondLst>
                                  <p:childTnLst>
                                    <p:set>
                                      <p:cBhvr>
                                        <p:cTn id="27" dur="1" fill="hold">
                                          <p:stCondLst>
                                            <p:cond delay="0"/>
                                          </p:stCondLst>
                                        </p:cTn>
                                        <p:tgtEl>
                                          <p:spTgt spid="10251"/>
                                        </p:tgtEl>
                                        <p:attrNameLst>
                                          <p:attrName>style.visibility</p:attrName>
                                        </p:attrNameLst>
                                      </p:cBhvr>
                                      <p:to>
                                        <p:strVal val="visible"/>
                                      </p:to>
                                    </p:set>
                                    <p:anim calcmode="lin" valueType="num">
                                      <p:cBhvr additive="base">
                                        <p:cTn id="28" dur="500" fill="hold"/>
                                        <p:tgtEl>
                                          <p:spTgt spid="10251"/>
                                        </p:tgtEl>
                                        <p:attrNameLst>
                                          <p:attrName>ppt_x</p:attrName>
                                        </p:attrNameLst>
                                      </p:cBhvr>
                                      <p:tavLst>
                                        <p:tav tm="0">
                                          <p:val>
                                            <p:strVal val="0-#ppt_w/2"/>
                                          </p:val>
                                        </p:tav>
                                        <p:tav tm="100000">
                                          <p:val>
                                            <p:strVal val="#ppt_x"/>
                                          </p:val>
                                        </p:tav>
                                      </p:tavLst>
                                    </p:anim>
                                    <p:anim calcmode="lin" valueType="num">
                                      <p:cBhvr additive="base">
                                        <p:cTn id="29" dur="500" fill="hold"/>
                                        <p:tgtEl>
                                          <p:spTgt spid="1025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
                                  </p:stCondLst>
                                  <p:childTnLst>
                                    <p:set>
                                      <p:cBhvr>
                                        <p:cTn id="31" dur="1" fill="hold">
                                          <p:stCondLst>
                                            <p:cond delay="0"/>
                                          </p:stCondLst>
                                        </p:cTn>
                                        <p:tgtEl>
                                          <p:spTgt spid="10250"/>
                                        </p:tgtEl>
                                        <p:attrNameLst>
                                          <p:attrName>style.visibility</p:attrName>
                                        </p:attrNameLst>
                                      </p:cBhvr>
                                      <p:to>
                                        <p:strVal val="visible"/>
                                      </p:to>
                                    </p:set>
                                    <p:anim calcmode="lin" valueType="num">
                                      <p:cBhvr additive="base">
                                        <p:cTn id="32" dur="500" fill="hold"/>
                                        <p:tgtEl>
                                          <p:spTgt spid="10250"/>
                                        </p:tgtEl>
                                        <p:attrNameLst>
                                          <p:attrName>ppt_x</p:attrName>
                                        </p:attrNameLst>
                                      </p:cBhvr>
                                      <p:tavLst>
                                        <p:tav tm="0">
                                          <p:val>
                                            <p:strVal val="0-#ppt_w/2"/>
                                          </p:val>
                                        </p:tav>
                                        <p:tav tm="100000">
                                          <p:val>
                                            <p:strVal val="#ppt_x"/>
                                          </p:val>
                                        </p:tav>
                                      </p:tavLst>
                                    </p:anim>
                                    <p:anim calcmode="lin" valueType="num">
                                      <p:cBhvr additive="base">
                                        <p:cTn id="33" dur="500" fill="hold"/>
                                        <p:tgtEl>
                                          <p:spTgt spid="10250"/>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200"/>
                                  </p:stCondLst>
                                  <p:childTnLst>
                                    <p:set>
                                      <p:cBhvr>
                                        <p:cTn id="35" dur="1" fill="hold">
                                          <p:stCondLst>
                                            <p:cond delay="0"/>
                                          </p:stCondLst>
                                        </p:cTn>
                                        <p:tgtEl>
                                          <p:spTgt spid="10249"/>
                                        </p:tgtEl>
                                        <p:attrNameLst>
                                          <p:attrName>style.visibility</p:attrName>
                                        </p:attrNameLst>
                                      </p:cBhvr>
                                      <p:to>
                                        <p:strVal val="visible"/>
                                      </p:to>
                                    </p:set>
                                    <p:anim calcmode="lin" valueType="num">
                                      <p:cBhvr additive="base">
                                        <p:cTn id="36" dur="500" fill="hold"/>
                                        <p:tgtEl>
                                          <p:spTgt spid="10249"/>
                                        </p:tgtEl>
                                        <p:attrNameLst>
                                          <p:attrName>ppt_x</p:attrName>
                                        </p:attrNameLst>
                                      </p:cBhvr>
                                      <p:tavLst>
                                        <p:tav tm="0">
                                          <p:val>
                                            <p:strVal val="0-#ppt_w/2"/>
                                          </p:val>
                                        </p:tav>
                                        <p:tav tm="100000">
                                          <p:val>
                                            <p:strVal val="#ppt_x"/>
                                          </p:val>
                                        </p:tav>
                                      </p:tavLst>
                                    </p:anim>
                                    <p:anim calcmode="lin" valueType="num">
                                      <p:cBhvr additive="base">
                                        <p:cTn id="37"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9" grpId="0" bldLvl="0" animBg="1"/>
      <p:bldP spid="10250" grpId="0" bldLvl="0" animBg="1"/>
      <p:bldP spid="10251"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05.754330708662,&quot;width&quot;:9078.277165354331}"/>
</p:tagLst>
</file>

<file path=ppt/theme/theme1.xml><?xml version="1.0" encoding="utf-8"?>
<a:theme xmlns:a="http://schemas.openxmlformats.org/drawingml/2006/main" name="1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默认设计模板">
  <a:themeElements>
    <a:clrScheme name="">
      <a:dk1>
        <a:srgbClr val="294A5A"/>
      </a:dk1>
      <a:lt1>
        <a:srgbClr val="99CC39"/>
      </a:lt1>
      <a:dk2>
        <a:srgbClr val="F9C900"/>
      </a:dk2>
      <a:lt2>
        <a:srgbClr val="ED5A00"/>
      </a:lt2>
      <a:accent1>
        <a:srgbClr val="484849"/>
      </a:accent1>
      <a:accent2>
        <a:srgbClr val="FFFFFF"/>
      </a:accent2>
      <a:accent3>
        <a:srgbClr val="CAE2AE"/>
      </a:accent3>
      <a:accent4>
        <a:srgbClr val="223E4C"/>
      </a:accent4>
      <a:accent5>
        <a:srgbClr val="B1B1B1"/>
      </a:accent5>
      <a:accent6>
        <a:srgbClr val="E5E5E5"/>
      </a:accent6>
      <a:hlink>
        <a:srgbClr val="ED5A00"/>
      </a:hlink>
      <a:folHlink>
        <a:srgbClr val="484849"/>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2C4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4181</Words>
  <Application>Microsoft Office PowerPoint</Application>
  <PresentationFormat>自定义</PresentationFormat>
  <Paragraphs>733</Paragraphs>
  <Slides>52</Slides>
  <Notes>5</Notes>
  <HiddenSlides>0</HiddenSlides>
  <MMClips>0</MMClips>
  <ScaleCrop>false</ScaleCrop>
  <HeadingPairs>
    <vt:vector size="8" baseType="variant">
      <vt:variant>
        <vt:lpstr>已用的字体</vt:lpstr>
      </vt:variant>
      <vt:variant>
        <vt:i4>17</vt:i4>
      </vt:variant>
      <vt:variant>
        <vt:lpstr>主题</vt:lpstr>
      </vt:variant>
      <vt:variant>
        <vt:i4>5</vt:i4>
      </vt:variant>
      <vt:variant>
        <vt:lpstr>嵌入 OLE 服务器</vt:lpstr>
      </vt:variant>
      <vt:variant>
        <vt:i4>5</vt:i4>
      </vt:variant>
      <vt:variant>
        <vt:lpstr>幻灯片标题</vt:lpstr>
      </vt:variant>
      <vt:variant>
        <vt:i4>52</vt:i4>
      </vt:variant>
    </vt:vector>
  </HeadingPairs>
  <TitlesOfParts>
    <vt:vector size="79" baseType="lpstr">
      <vt:lpstr>Gulim</vt:lpstr>
      <vt:lpstr>方正粗雅宋_GBK</vt:lpstr>
      <vt:lpstr>仿宋_GB2312</vt:lpstr>
      <vt:lpstr>黑体</vt:lpstr>
      <vt:lpstr>华文宋体</vt:lpstr>
      <vt:lpstr>华文细黑</vt:lpstr>
      <vt:lpstr>华文中宋</vt:lpstr>
      <vt:lpstr>楷体_GB2312</vt:lpstr>
      <vt:lpstr>宋体</vt:lpstr>
      <vt:lpstr>微软雅黑</vt:lpstr>
      <vt:lpstr>幼圆</vt:lpstr>
      <vt:lpstr>-윤고딕140</vt:lpstr>
      <vt:lpstr>-윤고딕160</vt:lpstr>
      <vt:lpstr>Arial</vt:lpstr>
      <vt:lpstr>Calibri</vt:lpstr>
      <vt:lpstr>Times New Roman</vt:lpstr>
      <vt:lpstr>Wingdings</vt:lpstr>
      <vt:lpstr>1_默认设计模板</vt:lpstr>
      <vt:lpstr>2_默认设计模板</vt:lpstr>
      <vt:lpstr>3_默认设计模板</vt:lpstr>
      <vt:lpstr>4_默认设计模板</vt:lpstr>
      <vt:lpstr>5_默认设计模板</vt:lpstr>
      <vt:lpstr>CorelDRAW</vt:lpstr>
      <vt:lpstr>Visio</vt:lpstr>
      <vt:lpstr>Microsoft Visio 绘图</vt:lpstr>
      <vt:lpstr>位图图像</vt:lpstr>
      <vt:lpstr>Clip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admin</cp:lastModifiedBy>
  <cp:revision>870</cp:revision>
  <dcterms:created xsi:type="dcterms:W3CDTF">2013-01-25T01:44:00Z</dcterms:created>
  <dcterms:modified xsi:type="dcterms:W3CDTF">2021-10-15T11:02:02Z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0DFFF59DBE7D4AD091B0DE0695E54E9A</vt:lpwstr>
  </property>
</Properties>
</file>